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  <p:sldId id="256" r:id="rId4"/>
    <p:sldId id="257" r:id="rId5"/>
    <p:sldId id="262" r:id="rId6"/>
    <p:sldId id="258" r:id="rId7"/>
    <p:sldId id="276" r:id="rId8"/>
    <p:sldId id="259" r:id="rId9"/>
    <p:sldId id="277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73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custDataLst>
    <p:tags r:id="rId27"/>
  </p:custDataLst>
  <p:defaultTextStyle>
    <a:defPPr algn="l" eaLnBrk="1" hangingPunct="1">
      <a:defRPr lang="zh-CN">
        <a:latin typeface="Times New Roman" panose="02020603050405020304" pitchFamily="18" charset="0"/>
        <a:ea typeface="宋体" panose="02010600030101010101" pitchFamily="2" charset="-122"/>
      </a:defRPr>
    </a:defPPr>
    <a:lvl1pPr marL="0" indent="0" algn="ctr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400" b="0" i="0" u="none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indent="0" algn="ctr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400" b="0" i="0" u="none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indent="0" algn="ctr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400" b="0" i="0" u="none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indent="0" algn="ctr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400" b="0" i="0" u="none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indent="0" algn="ctr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400" b="0" i="0" u="none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6" autoAdjust="0"/>
    <p:restoredTop sz="90929" autoAdjust="0"/>
  </p:normalViewPr>
  <p:slideViewPr>
    <p:cSldViewPr>
      <p:cViewPr varScale="1">
        <p:scale>
          <a:sx n="77" d="100"/>
          <a:sy n="77" d="100"/>
        </p:scale>
        <p:origin x="312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ACD691DA-EF16-4572-9B00-98D207FA5477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ACD691DA-EF16-4572-9B00-98D207FA5477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ACD691DA-EF16-4572-9B00-98D207FA5477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ACD691DA-EF16-4572-9B00-98D207FA5477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en-US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ACD691DA-EF16-4572-9B00-98D207FA5477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en-US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ACD691DA-EF16-4572-9B00-98D207FA5477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en-US" altLang="zh-CN" sz="14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altLang="zh-CN" sz="14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ACD691DA-EF16-4572-9B00-98D207FA5477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en-US" altLang="zh-CN" sz="14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altLang="zh-CN" sz="14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ACD691DA-EF16-4572-9B00-98D207FA5477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en-US" altLang="zh-CN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altLang="zh-CN" sz="14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ACD691DA-EF16-4572-9B00-98D207FA5477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en-US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ACD691DA-EF16-4572-9B00-98D207FA5477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en-US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ACD691DA-EF16-4572-9B00-98D207FA5477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lang="zh-CN" altLang="en-US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lang="zh-CN" altLang="en-US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lang="zh-CN" altLang="en-US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lang="zh-CN" altLang="en-US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lang="zh-CN" altLang="en-US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lang="zh-CN" altLang="en-US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lang="zh-CN" altLang="en-US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lang="zh-CN" altLang="en-US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9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/>
            <a:r>
              <a:t>单击此处编辑母版文本样式</a:t>
            </a:r>
          </a:p>
          <a:p>
            <a:pPr marL="742950" lvl="1" indent="-28575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en-US" altLang="zh-CN" sz="14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altLang="zh-CN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ACD691DA-EF16-4572-9B00-98D207FA5477}" type="slidenum">
              <a:rPr lang="en-US" altLang="zh-CN" sz="1400"/>
            </a:fld>
            <a:endParaRPr lang="en-US" altLang="zh-CN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indent="0" algn="ctr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1.GIF"/><Relationship Id="rId11" Type="http://schemas.openxmlformats.org/officeDocument/2006/relationships/image" Target="../media/image10.GIF"/><Relationship Id="rId10" Type="http://schemas.openxmlformats.org/officeDocument/2006/relationships/image" Target="../media/image9.jpeg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jpeg"/><Relationship Id="rId7" Type="http://schemas.openxmlformats.org/officeDocument/2006/relationships/image" Target="../media/image2.jpeg"/><Relationship Id="rId6" Type="http://schemas.openxmlformats.org/officeDocument/2006/relationships/hyperlink" Target="05D.WAV" TargetMode="External"/><Relationship Id="rId5" Type="http://schemas.openxmlformats.org/officeDocument/2006/relationships/hyperlink" Target="05F.WAV" TargetMode="External"/><Relationship Id="rId4" Type="http://schemas.openxmlformats.org/officeDocument/2006/relationships/hyperlink" Target="05C.WAV" TargetMode="External"/><Relationship Id="rId3" Type="http://schemas.openxmlformats.org/officeDocument/2006/relationships/hyperlink" Target="05E.WAV" TargetMode="External"/><Relationship Id="rId2" Type="http://schemas.openxmlformats.org/officeDocument/2006/relationships/hyperlink" Target="05B.WAV" TargetMode="External"/><Relationship Id="rId1" Type="http://schemas.openxmlformats.org/officeDocument/2006/relationships/hyperlink" Target="05A.WA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" name="Object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1" imgW="27432000" imgH="20574000" progId="PowerPoint.Slide.8">
                  <p:embed/>
                </p:oleObj>
              </mc:Choice>
              <mc:Fallback>
                <p:oleObj name="" r:id="rId1" imgW="27432000" imgH="20574000" progId="PowerPoint.Slide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3" descr="D:\新建文件夹\周朴园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257800" y="685800"/>
            <a:ext cx="3886200" cy="5334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51" name="Picture 4" descr="D:\新建文件夹\ly15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486400" y="914400"/>
            <a:ext cx="3276600" cy="5410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52" name="Picture 5" descr="D:\新建文件夹\ly17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486400" y="1143000"/>
            <a:ext cx="3429000" cy="5029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53" name="Picture 6" descr="D:\新建文件夹\ly13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5486400" y="609600"/>
            <a:ext cx="3352800" cy="5562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54" name="Picture 7" descr="D:\新建文件夹\ly12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4876800" y="1219200"/>
            <a:ext cx="3352800" cy="5181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55" name="Picture 8" descr="D:\新建文件夹\ly14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4876800" y="381000"/>
            <a:ext cx="3962400" cy="5791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56" name="Picture 9" descr="D:\新建文件夹\ly20.jpg"/>
          <p:cNvPicPr/>
          <p:nvPr/>
        </p:nvPicPr>
        <p:blipFill>
          <a:blip r:embed="rId9"/>
          <a:stretch>
            <a:fillRect/>
          </a:stretch>
        </p:blipFill>
        <p:spPr>
          <a:xfrm>
            <a:off x="4724400" y="1295400"/>
            <a:ext cx="3886200" cy="495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57" name="Picture 10" descr="D:\新建文件夹\ly16.jpg"/>
          <p:cNvPicPr/>
          <p:nvPr/>
        </p:nvPicPr>
        <p:blipFill>
          <a:blip r:embed="rId10"/>
          <a:stretch>
            <a:fillRect/>
          </a:stretch>
        </p:blipFill>
        <p:spPr>
          <a:xfrm>
            <a:off x="5410200" y="990600"/>
            <a:ext cx="3429000" cy="58674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58" name="Picture 11" descr="F:\课件\雷雨\雷雨4.gif"/>
          <p:cNvPicPr/>
          <p:nvPr/>
        </p:nvPicPr>
        <p:blipFill>
          <a:blip r:embed="rId11"/>
          <a:stretch>
            <a:fillRect/>
          </a:stretch>
        </p:blipFill>
        <p:spPr>
          <a:xfrm>
            <a:off x="304800" y="304800"/>
            <a:ext cx="3810000" cy="6096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59" name="Picture 12" descr="F:\课件\雷雨\雷雨3.gif"/>
          <p:cNvPicPr/>
          <p:nvPr/>
        </p:nvPicPr>
        <p:blipFill>
          <a:blip r:embed="rId12"/>
          <a:stretch>
            <a:fillRect/>
          </a:stretch>
        </p:blipFill>
        <p:spPr>
          <a:xfrm>
            <a:off x="1475740" y="188595"/>
            <a:ext cx="3810000" cy="4419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60" name="Picture 13" descr="F:\课件\雷雨\雷雨3.gif"/>
          <p:cNvPicPr/>
          <p:nvPr/>
        </p:nvPicPr>
        <p:blipFill>
          <a:blip r:embed="rId12"/>
          <a:stretch>
            <a:fillRect/>
          </a:stretch>
        </p:blipFill>
        <p:spPr>
          <a:xfrm>
            <a:off x="899160" y="404495"/>
            <a:ext cx="3573462" cy="6172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additive="base">
                                        <p:cTn dur="1" fill="hold" display="0" masterRel="same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additive="base">
                                        <p:cTn dur="1" fill="hold" display="0" masterRel="same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additive="base">
                                        <p:cTn dur="1" fill="hold" display="0" masterRel="same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additive="base">
                                        <p:cTn dur="1" fill="hold" display="0" masterRel="sameClick" afterEffect="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additive="base">
                                        <p:cTn dur="1" fill="hold" display="0" masterRel="same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additive="base">
                                        <p:cTn dur="1" fill="hold" display="0" masterRel="sameClick" afterEffect="1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0"/>
                            </p:stCondLst>
                            <p:childTnLst>
                              <p:par>
                                <p:cTn id="35" presetID="7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additive="base">
                                        <p:cTn dur="1" fill="hold" display="0" masterRel="sameClick" afterEffect="1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0"/>
                            </p:stCondLst>
                            <p:childTnLst>
                              <p:par>
                                <p:cTn id="40" presetID="7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additive="base">
                                        <p:cTn dur="1" fill="hold" display="0" masterRel="sameClick" afterEffect="1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新建文件夹\周朴园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2857500" cy="36004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1267" name="Picture 3" descr="D:\新建文件夹\ly20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791200" y="1371600"/>
            <a:ext cx="2857500" cy="3619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1268" name="AutoShape 4"/>
          <p:cNvSpPr/>
          <p:nvPr/>
        </p:nvSpPr>
        <p:spPr>
          <a:xfrm>
            <a:off x="3810000" y="2971800"/>
            <a:ext cx="1600200" cy="609600"/>
          </a:xfrm>
          <a:prstGeom prst="leftRightArrow">
            <a:avLst>
              <a:gd name="adj1" fmla="val 50000"/>
              <a:gd name="adj2" fmla="val 525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1269" name="Text Box 5"/>
          <p:cNvSpPr/>
          <p:nvPr/>
        </p:nvSpPr>
        <p:spPr>
          <a:xfrm>
            <a:off x="609600" y="457200"/>
            <a:ext cx="599757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FFFF00"/>
                </a:solidFill>
                <a:ea typeface="楷体_GB2312" pitchFamily="49" charset="-122"/>
              </a:rPr>
              <a:t>第二场：周朴园与鲁大海的冲突 </a:t>
            </a:r>
            <a:endParaRPr lang="zh-CN" altLang="en-US" sz="3200" b="1">
              <a:solidFill>
                <a:srgbClr val="FFFF00"/>
              </a:solidFill>
              <a:ea typeface="楷体_GB2312" pitchFamily="49" charset="-122"/>
            </a:endParaRPr>
          </a:p>
        </p:txBody>
      </p:sp>
      <p:sp>
        <p:nvSpPr>
          <p:cNvPr id="11270" name="Text Box 6"/>
          <p:cNvSpPr/>
          <p:nvPr/>
        </p:nvSpPr>
        <p:spPr>
          <a:xfrm>
            <a:off x="2593975" y="5638800"/>
            <a:ext cx="655002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FFFF00"/>
                </a:solidFill>
                <a:ea typeface="华文新魏" panose="02010800040101010101" pitchFamily="2" charset="-122"/>
              </a:rPr>
              <a:t>罢工与反罢工的尖锐矛盾</a:t>
            </a:r>
            <a:r>
              <a:rPr lang="en-US" altLang="zh-CN" sz="3200" b="1">
                <a:solidFill>
                  <a:srgbClr val="FFFF00"/>
                </a:solidFill>
                <a:ea typeface="华文新魏" panose="02010800040101010101" pitchFamily="2" charset="-122"/>
              </a:rPr>
              <a:t>(</a:t>
            </a:r>
            <a:r>
              <a:rPr lang="zh-CN" altLang="en-US" sz="3200" b="1">
                <a:solidFill>
                  <a:srgbClr val="FFFF00"/>
                </a:solidFill>
                <a:ea typeface="华文新魏" panose="02010800040101010101" pitchFamily="2" charset="-122"/>
              </a:rPr>
              <a:t>阶级斗争</a:t>
            </a:r>
            <a:r>
              <a:rPr lang="en-US" altLang="zh-CN" sz="3200" b="1">
                <a:solidFill>
                  <a:srgbClr val="FFFF00"/>
                </a:solidFill>
                <a:ea typeface="华文新魏" panose="02010800040101010101" pitchFamily="2" charset="-122"/>
              </a:rPr>
              <a:t>)</a:t>
            </a:r>
            <a:endParaRPr lang="en-US" altLang="zh-CN" sz="3200" b="1">
              <a:solidFill>
                <a:srgbClr val="FFFF00"/>
              </a:solidFill>
              <a:ea typeface="华文新魏" panose="02010800040101010101" pitchFamily="2" charset="-122"/>
            </a:endParaRPr>
          </a:p>
        </p:txBody>
      </p:sp>
      <p:sp>
        <p:nvSpPr>
          <p:cNvPr id="11271" name="Text Box 7"/>
          <p:cNvSpPr/>
          <p:nvPr/>
        </p:nvSpPr>
        <p:spPr>
          <a:xfrm>
            <a:off x="203200" y="5715000"/>
            <a:ext cx="22161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FFFF00"/>
                </a:solidFill>
                <a:ea typeface="华文新魏" panose="02010800040101010101" pitchFamily="2" charset="-122"/>
              </a:rPr>
              <a:t>矛盾焦点：</a:t>
            </a:r>
            <a:endParaRPr lang="zh-CN" altLang="en-US" sz="3200" b="1">
              <a:solidFill>
                <a:srgbClr val="FFFF00"/>
              </a:solidFill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base">
                                        <p:cTn id="28" dur="500" fill="hold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33" dur="500" fill="hold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38" dur="500" fill="hold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1"/>
      <p:bldP spid="11270" grpId="2"/>
      <p:bldP spid="11271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D:\新建文件夹\ly02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290" name="Picture 9" descr="D:\新建文件夹\ly02.jpg"/>
          <p:cNvPicPr/>
          <p:nvPr/>
        </p:nvPicPr>
        <p:blipFill>
          <a:blip r:embed="rId1">
            <a:lum bright="70000" contrast="-70000"/>
          </a:blip>
          <a:stretch>
            <a:fillRect/>
          </a:stretch>
        </p:blipFill>
        <p:spPr>
          <a:xfrm>
            <a:off x="-1044575" y="-458788"/>
            <a:ext cx="11430000" cy="73167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2291" name="Text Box 5"/>
          <p:cNvSpPr/>
          <p:nvPr/>
        </p:nvSpPr>
        <p:spPr>
          <a:xfrm>
            <a:off x="395288" y="0"/>
            <a:ext cx="7885112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4000" b="1">
                <a:solidFill>
                  <a:srgbClr val="FF00FF"/>
                </a:solidFill>
                <a:ea typeface="华文新魏" panose="02010800040101010101" pitchFamily="2" charset="-122"/>
              </a:rPr>
              <a:t>课文开头一段“舞台说明”的作用</a:t>
            </a:r>
            <a:endParaRPr lang="zh-CN" altLang="en-US" sz="4000" b="1">
              <a:solidFill>
                <a:srgbClr val="FF00FF"/>
              </a:solidFill>
              <a:ea typeface="华文新魏" panose="02010800040101010101" pitchFamily="2" charset="-122"/>
            </a:endParaRPr>
          </a:p>
        </p:txBody>
      </p:sp>
      <p:sp>
        <p:nvSpPr>
          <p:cNvPr id="12292" name="Text Box 6"/>
          <p:cNvSpPr/>
          <p:nvPr/>
        </p:nvSpPr>
        <p:spPr>
          <a:xfrm>
            <a:off x="1346200" y="1600200"/>
            <a:ext cx="70929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>
                <a:solidFill>
                  <a:schemeClr val="tx2"/>
                </a:solidFill>
                <a:ea typeface="华文行楷" panose="02010800040101010101" pitchFamily="2" charset="-122"/>
              </a:rPr>
              <a:t>它交代了故事发生的时间和舞台气氛。</a:t>
            </a:r>
            <a:endParaRPr lang="zh-CN" altLang="en-US" sz="3200">
              <a:solidFill>
                <a:schemeClr val="tx2"/>
              </a:solidFill>
              <a:ea typeface="华文行楷" panose="02010800040101010101" pitchFamily="2" charset="-122"/>
            </a:endParaRPr>
          </a:p>
        </p:txBody>
      </p:sp>
      <p:sp>
        <p:nvSpPr>
          <p:cNvPr id="12293" name="Text Box 7"/>
          <p:cNvSpPr/>
          <p:nvPr/>
        </p:nvSpPr>
        <p:spPr>
          <a:xfrm>
            <a:off x="-304800" y="2667000"/>
            <a:ext cx="9144000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>
                <a:solidFill>
                  <a:schemeClr val="tx2"/>
                </a:solidFill>
                <a:ea typeface="华文行楷" panose="02010800040101010101" pitchFamily="2" charset="-122"/>
              </a:rPr>
              <a:t>            </a:t>
            </a:r>
            <a:r>
              <a:rPr lang="zh-CN" altLang="en-US" sz="3200">
                <a:solidFill>
                  <a:schemeClr val="tx2"/>
                </a:solidFill>
                <a:ea typeface="华文行楷" panose="02010800040101010101" pitchFamily="2" charset="-122"/>
              </a:rPr>
              <a:t>这种气氛同剧情紧密配合，烘托了人物烦躁、郁闷不安的情绪。预示着一场雷雨的到来。</a:t>
            </a:r>
            <a:endParaRPr lang="zh-CN" altLang="en-US" sz="3200">
              <a:solidFill>
                <a:schemeClr val="tx2"/>
              </a:solidFill>
              <a:ea typeface="华文行楷" panose="02010800040101010101" pitchFamily="2" charset="-122"/>
            </a:endParaRPr>
          </a:p>
        </p:txBody>
      </p:sp>
      <p:sp>
        <p:nvSpPr>
          <p:cNvPr id="12294" name="Text Box 8"/>
          <p:cNvSpPr/>
          <p:nvPr/>
        </p:nvSpPr>
        <p:spPr>
          <a:xfrm>
            <a:off x="657225" y="4572000"/>
            <a:ext cx="8070850" cy="1190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ea typeface="隶书" panose="02010509060101010101" pitchFamily="49" charset="-122"/>
              </a:rPr>
              <a:t>     </a:t>
            </a:r>
            <a:r>
              <a:rPr lang="zh-CN" altLang="en-US" sz="3600" b="1">
                <a:ea typeface="隶书" panose="02010509060101010101" pitchFamily="49" charset="-122"/>
              </a:rPr>
              <a:t>不仅为完整地塑造人物，而且感染了</a:t>
            </a:r>
            <a:endParaRPr lang="zh-CN" altLang="en-US" sz="3600" b="1">
              <a:ea typeface="隶书" panose="02010509060101010101" pitchFamily="49" charset="-122"/>
            </a:endParaRPr>
          </a:p>
          <a:p>
            <a:pPr lvl="0"/>
            <a:r>
              <a:rPr lang="zh-CN" altLang="en-US" sz="3600" b="1">
                <a:ea typeface="隶书" panose="02010509060101010101" pitchFamily="49" charset="-122"/>
              </a:rPr>
              <a:t>读者和观众，也随之产生一种压抑感。</a:t>
            </a:r>
            <a:endParaRPr lang="zh-CN" altLang="en-US" sz="3600" b="1"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20" dur="75" fill="hold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30" dur="500" fill="hold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1"/>
      <p:bldP spid="12293" grpId="2"/>
      <p:bldP spid="12294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Line 4"/>
          <p:cNvCxnSpPr/>
          <p:nvPr/>
        </p:nvCxnSpPr>
        <p:spPr>
          <a:xfrm flipV="1">
            <a:off x="838200" y="5029200"/>
            <a:ext cx="762000" cy="914400"/>
          </a:xfrm>
          <a:prstGeom prst="line">
            <a:avLst/>
          </a:prstGeom>
          <a:noFill/>
          <a:ln w="38100">
            <a:solidFill>
              <a:schemeClr val="tx1"/>
            </a:solidFill>
            <a:bevel/>
          </a:ln>
        </p:spPr>
      </p:cxnSp>
      <p:cxnSp>
        <p:nvCxnSpPr>
          <p:cNvPr id="13315" name="Line 5"/>
          <p:cNvCxnSpPr/>
          <p:nvPr/>
        </p:nvCxnSpPr>
        <p:spPr>
          <a:xfrm>
            <a:off x="1600200" y="5029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bevel/>
          </a:ln>
        </p:spPr>
      </p:cxnSp>
      <p:cxnSp>
        <p:nvCxnSpPr>
          <p:cNvPr id="13316" name="Line 6"/>
          <p:cNvCxnSpPr/>
          <p:nvPr/>
        </p:nvCxnSpPr>
        <p:spPr>
          <a:xfrm flipV="1">
            <a:off x="2667000" y="41910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bevel/>
          </a:ln>
        </p:spPr>
      </p:cxnSp>
      <p:cxnSp>
        <p:nvCxnSpPr>
          <p:cNvPr id="13317" name="Line 7"/>
          <p:cNvCxnSpPr/>
          <p:nvPr/>
        </p:nvCxnSpPr>
        <p:spPr>
          <a:xfrm>
            <a:off x="3429000" y="4191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bevel/>
          </a:ln>
        </p:spPr>
      </p:cxnSp>
      <p:cxnSp>
        <p:nvCxnSpPr>
          <p:cNvPr id="13318" name="Line 8"/>
          <p:cNvCxnSpPr/>
          <p:nvPr/>
        </p:nvCxnSpPr>
        <p:spPr>
          <a:xfrm flipV="1">
            <a:off x="5105400" y="3429000"/>
            <a:ext cx="990600" cy="762000"/>
          </a:xfrm>
          <a:prstGeom prst="line">
            <a:avLst/>
          </a:prstGeom>
          <a:noFill/>
          <a:ln w="38100">
            <a:solidFill>
              <a:schemeClr val="tx1"/>
            </a:solidFill>
            <a:bevel/>
          </a:ln>
        </p:spPr>
      </p:cxnSp>
      <p:cxnSp>
        <p:nvCxnSpPr>
          <p:cNvPr id="13319" name="Line 9"/>
          <p:cNvCxnSpPr/>
          <p:nvPr/>
        </p:nvCxnSpPr>
        <p:spPr>
          <a:xfrm>
            <a:off x="6096000" y="34290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bevel/>
          </a:ln>
        </p:spPr>
      </p:cxnSp>
      <p:cxnSp>
        <p:nvCxnSpPr>
          <p:cNvPr id="13320" name="Line 10"/>
          <p:cNvCxnSpPr/>
          <p:nvPr/>
        </p:nvCxnSpPr>
        <p:spPr>
          <a:xfrm flipV="1">
            <a:off x="7162800" y="2286000"/>
            <a:ext cx="1295400" cy="1143000"/>
          </a:xfrm>
          <a:prstGeom prst="line">
            <a:avLst/>
          </a:prstGeom>
          <a:noFill/>
          <a:ln w="38100">
            <a:solidFill>
              <a:schemeClr val="tx1"/>
            </a:solidFill>
            <a:bevel/>
          </a:ln>
        </p:spPr>
      </p:cxnSp>
      <p:sp>
        <p:nvSpPr>
          <p:cNvPr id="13321" name="Text Box 11"/>
          <p:cNvSpPr/>
          <p:nvPr/>
        </p:nvSpPr>
        <p:spPr>
          <a:xfrm>
            <a:off x="-92075" y="5202238"/>
            <a:ext cx="1841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zh-CN"/>
          </a:p>
        </p:txBody>
      </p:sp>
      <p:sp>
        <p:nvSpPr>
          <p:cNvPr id="13322" name="Text Box 12"/>
          <p:cNvSpPr/>
          <p:nvPr/>
        </p:nvSpPr>
        <p:spPr>
          <a:xfrm>
            <a:off x="236538" y="5911850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FF00"/>
                </a:solidFill>
              </a:rPr>
              <a:t>关窗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13323" name="Text Box 13">
            <a:hlinkClick r:id="rId1"/>
          </p:cNvPr>
          <p:cNvSpPr/>
          <p:nvPr/>
        </p:nvSpPr>
        <p:spPr>
          <a:xfrm>
            <a:off x="465138" y="4800600"/>
            <a:ext cx="8826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FF00"/>
                </a:solidFill>
              </a:rPr>
              <a:t>姓鲁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13324" name="Text Box 14"/>
          <p:cNvSpPr/>
          <p:nvPr/>
        </p:nvSpPr>
        <p:spPr>
          <a:xfrm>
            <a:off x="2105025" y="5129212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FF00"/>
                </a:solidFill>
              </a:rPr>
              <a:t>无锡口音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13325" name="Text Box 16"/>
          <p:cNvSpPr/>
          <p:nvPr/>
        </p:nvSpPr>
        <p:spPr>
          <a:xfrm>
            <a:off x="3200400" y="4572000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FF00"/>
                </a:solidFill>
              </a:rPr>
              <a:t>熟知旧事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13326" name="Text Box 17">
            <a:hlinkClick r:id="rId2"/>
          </p:cNvPr>
          <p:cNvSpPr/>
          <p:nvPr/>
        </p:nvSpPr>
        <p:spPr>
          <a:xfrm>
            <a:off x="2065338" y="3810000"/>
            <a:ext cx="8826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FF00"/>
                </a:solidFill>
              </a:rPr>
              <a:t>姓鲁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13327" name="Text Box 18"/>
          <p:cNvSpPr/>
          <p:nvPr/>
        </p:nvSpPr>
        <p:spPr>
          <a:xfrm>
            <a:off x="5105400" y="4343400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FF00"/>
                </a:solidFill>
              </a:rPr>
              <a:t>修墓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13328" name="Text Box 19">
            <a:hlinkClick r:id="rId3"/>
          </p:cNvPr>
          <p:cNvSpPr/>
          <p:nvPr/>
        </p:nvSpPr>
        <p:spPr>
          <a:xfrm>
            <a:off x="5353050" y="3810000"/>
            <a:ext cx="20494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FF00"/>
                </a:solidFill>
              </a:rPr>
              <a:t>她没有死？</a:t>
            </a:r>
            <a:r>
              <a:rPr lang="en-US" altLang="zh-CN" sz="2800" b="1">
                <a:solidFill>
                  <a:srgbClr val="FFFF00"/>
                </a:solidFill>
              </a:rPr>
              <a:t>!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13329" name="Text Box 20">
            <a:hlinkClick r:id="rId4"/>
          </p:cNvPr>
          <p:cNvSpPr/>
          <p:nvPr/>
        </p:nvSpPr>
        <p:spPr>
          <a:xfrm>
            <a:off x="4511675" y="2743200"/>
            <a:ext cx="15811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FF00"/>
                </a:solidFill>
              </a:rPr>
              <a:t>四凤的妈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13330" name="Text Box 21">
            <a:hlinkClick r:id="rId5"/>
          </p:cNvPr>
          <p:cNvSpPr/>
          <p:nvPr/>
        </p:nvSpPr>
        <p:spPr>
          <a:xfrm>
            <a:off x="7192962" y="3429000"/>
            <a:ext cx="19304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FF00"/>
                </a:solidFill>
              </a:rPr>
              <a:t>熟知旧衬衣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13331" name="Text Box 22">
            <a:hlinkClick r:id="rId6"/>
          </p:cNvPr>
          <p:cNvSpPr/>
          <p:nvPr/>
        </p:nvSpPr>
        <p:spPr>
          <a:xfrm>
            <a:off x="6577012" y="1752600"/>
            <a:ext cx="22796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FF00"/>
                </a:solidFill>
              </a:rPr>
              <a:t>侍萍，是你？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pic>
        <p:nvPicPr>
          <p:cNvPr id="13332" name="Picture 23" descr="D:\新建文件夹\周朴园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381000" y="228600"/>
            <a:ext cx="908050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3333" name="Text Box 24"/>
          <p:cNvSpPr/>
          <p:nvPr/>
        </p:nvSpPr>
        <p:spPr>
          <a:xfrm>
            <a:off x="1371600" y="457200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chemeClr val="bg1"/>
                </a:solidFill>
                <a:ea typeface="隶书" panose="02010509060101010101" pitchFamily="49" charset="-122"/>
              </a:rPr>
              <a:t>疑虑</a:t>
            </a:r>
            <a:endParaRPr lang="zh-CN" altLang="en-US" sz="2800" b="1">
              <a:solidFill>
                <a:schemeClr val="bg1"/>
              </a:solidFill>
              <a:ea typeface="隶书" panose="02010509060101010101" pitchFamily="49" charset="-122"/>
            </a:endParaRPr>
          </a:p>
        </p:txBody>
      </p:sp>
      <p:cxnSp>
        <p:nvCxnSpPr>
          <p:cNvPr id="13334" name="Line 26"/>
          <p:cNvCxnSpPr/>
          <p:nvPr/>
        </p:nvCxnSpPr>
        <p:spPr>
          <a:xfrm>
            <a:off x="2209800" y="762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bevel/>
          </a:ln>
        </p:spPr>
      </p:cxnSp>
      <p:sp>
        <p:nvSpPr>
          <p:cNvPr id="13335" name="Text Box 27"/>
          <p:cNvSpPr/>
          <p:nvPr/>
        </p:nvSpPr>
        <p:spPr>
          <a:xfrm>
            <a:off x="2819400" y="457200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chemeClr val="bg1"/>
                </a:solidFill>
                <a:ea typeface="隶书" panose="02010509060101010101" pitchFamily="49" charset="-122"/>
              </a:rPr>
              <a:t>慌张</a:t>
            </a:r>
            <a:endParaRPr lang="zh-CN" altLang="en-US" sz="2800" b="1">
              <a:solidFill>
                <a:schemeClr val="bg1"/>
              </a:solidFill>
              <a:ea typeface="隶书" panose="02010509060101010101" pitchFamily="49" charset="-122"/>
            </a:endParaRPr>
          </a:p>
        </p:txBody>
      </p:sp>
      <p:cxnSp>
        <p:nvCxnSpPr>
          <p:cNvPr id="13336" name="Line 29"/>
          <p:cNvCxnSpPr/>
          <p:nvPr/>
        </p:nvCxnSpPr>
        <p:spPr>
          <a:xfrm>
            <a:off x="3810000" y="762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bevel/>
          </a:ln>
        </p:spPr>
      </p:cxnSp>
      <p:sp>
        <p:nvSpPr>
          <p:cNvPr id="13337" name="Text Box 31"/>
          <p:cNvSpPr/>
          <p:nvPr/>
        </p:nvSpPr>
        <p:spPr>
          <a:xfrm>
            <a:off x="4343400" y="457200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chemeClr val="bg1"/>
                </a:solidFill>
                <a:ea typeface="隶书" panose="02010509060101010101" pitchFamily="49" charset="-122"/>
              </a:rPr>
              <a:t>惊惧</a:t>
            </a:r>
            <a:endParaRPr lang="zh-CN" altLang="en-US" sz="2800" b="1">
              <a:solidFill>
                <a:schemeClr val="bg1"/>
              </a:solidFill>
              <a:ea typeface="隶书" panose="02010509060101010101" pitchFamily="49" charset="-122"/>
            </a:endParaRPr>
          </a:p>
        </p:txBody>
      </p:sp>
      <p:pic>
        <p:nvPicPr>
          <p:cNvPr id="13338" name="Picture 32" descr="D:\新建文件夹\ly15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381000" y="1524000"/>
            <a:ext cx="892175" cy="11382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3339" name="Text Box 33"/>
          <p:cNvSpPr/>
          <p:nvPr/>
        </p:nvSpPr>
        <p:spPr>
          <a:xfrm>
            <a:off x="1600200" y="1676400"/>
            <a:ext cx="25939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chemeClr val="bg1"/>
                </a:solidFill>
                <a:ea typeface="隶书" panose="02010509060101010101" pitchFamily="49" charset="-122"/>
              </a:rPr>
              <a:t>怨恨   内心复杂</a:t>
            </a:r>
            <a:endParaRPr lang="zh-CN" altLang="en-US" sz="2800" b="1">
              <a:solidFill>
                <a:schemeClr val="bg1"/>
              </a:solidFill>
              <a:ea typeface="隶书" panose="02010509060101010101" pitchFamily="49" charset="-122"/>
            </a:endParaRPr>
          </a:p>
        </p:txBody>
      </p:sp>
      <p:sp>
        <p:nvSpPr>
          <p:cNvPr id="13340" name="Text Box 34">
            <a:hlinkClick r:id="rId1"/>
          </p:cNvPr>
          <p:cNvSpPr/>
          <p:nvPr/>
        </p:nvSpPr>
        <p:spPr>
          <a:xfrm>
            <a:off x="5638800" y="754062"/>
            <a:ext cx="1905000" cy="457200"/>
          </a:xfrm>
          <a:prstGeom prst="rect">
            <a:avLst/>
          </a:prstGeom>
          <a:solidFill>
            <a:schemeClr val="accent1"/>
          </a:solidFill>
          <a:ln>
            <a:noFill/>
            <a:round/>
          </a:ln>
          <a:scene3d>
            <a:camera prst="legacyPerspectiveFront">
              <a:rot lat="20520000" lon="1080000" rev="0"/>
            </a:camera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>
                <a:solidFill>
                  <a:srgbClr val="FFFF00"/>
                </a:solidFill>
              </a:rPr>
              <a:t>分析对话</a:t>
            </a:r>
            <a:endParaRPr lang="zh-CN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7" dur="75" fill="hold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5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5" dur="500" fill="hold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50"/>
                            </p:stCondLst>
                            <p:childTnLst>
                              <p:par>
                                <p:cTn id="21" presetID="18" presetClass="entr" presetSubtype="6" fill="hold" grpId="2" nodeType="after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23" dur="500" fill="hold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5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base"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50"/>
                            </p:stCondLst>
                            <p:childTnLst>
                              <p:par>
                                <p:cTn id="29" presetID="18" presetClass="entr" presetSubtype="6" fill="hold" grpId="3" nodeType="after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31" dur="500" fill="hold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50"/>
                            </p:stCondLst>
                            <p:childTnLst>
                              <p:par>
                                <p:cTn id="33" presetID="22" presetClass="entr" presetSubtype="1" fill="hold" grpId="4" nodeType="afterEffect"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35" dur="75" fill="hold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39" dur="500" fill="hold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18" presetClass="entr" presetSubtype="6" fill="hold" grpId="5" nodeType="afterEffect"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43" dur="500" fill="hold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300"/>
                            </p:stCondLst>
                            <p:childTnLst>
                              <p:par>
                                <p:cTn id="45" presetID="18" presetClass="entr" presetSubtype="6" fill="hold" grpId="6" nodeType="afterEffect"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47" dur="500" fill="hold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00"/>
                            </p:stCondLst>
                            <p:childTnLst>
                              <p:par>
                                <p:cTn id="49" presetID="18" presetClass="entr" presetSubtype="6" fill="hold" grpId="7" nodeType="afterEffect"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51" dur="500" fill="hold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3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55" dur="500" fill="hold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childTnLst>
                                    <p:set>
                                      <p:cBhvr additive="base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59" dur="500" fill="hold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300"/>
                            </p:stCondLst>
                            <p:childTnLst>
                              <p:par>
                                <p:cTn id="61" presetID="18" presetClass="entr" presetSubtype="6" fill="hold" grpId="8" nodeType="afterEffect">
                                  <p:childTnLst>
                                    <p:set>
                                      <p:cBhvr additive="base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63" dur="500" fill="hold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8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childTnLst>
                                    <p:set>
                                      <p:cBhvr additive="base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67" dur="500" fill="hold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300"/>
                            </p:stCondLst>
                            <p:childTnLst>
                              <p:par>
                                <p:cTn id="69" presetID="18" presetClass="entr" presetSubtype="6" fill="hold" grpId="9" nodeType="afterEffect">
                                  <p:childTnLst>
                                    <p:set>
                                      <p:cBhvr additive="base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71" dur="500" fill="hold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1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84" dur="75" fill="hold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89" dur="500" fill="hold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1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94" dur="75" fill="hold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99" dur="500" fill="hold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1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base">
                                        <p:cTn id="104" dur="75" fill="hold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117" dur="500" fill="hold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1"/>
      <p:bldP spid="13324" grpId="2"/>
      <p:bldP spid="13325" grpId="3"/>
      <p:bldP spid="13326" grpId="4"/>
      <p:bldP spid="13327" grpId="5"/>
      <p:bldP spid="13328" grpId="6"/>
      <p:bldP spid="13329" grpId="7"/>
      <p:bldP spid="13330" grpId="8"/>
      <p:bldP spid="13331" grpId="9"/>
      <p:bldP spid="13333" grpId="10"/>
      <p:bldP spid="13335" grpId="11"/>
      <p:bldP spid="13337" grpId="12"/>
      <p:bldP spid="13339" grpId="1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其他\雷雨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4338" name="Picture 3" descr="D:\其他\雷雨.jpg"/>
          <p:cNvPicPr/>
          <p:nvPr/>
        </p:nvPicPr>
        <p:blipFill>
          <a:blip r:embed="rId1">
            <a:grayscl/>
            <a:lum bright="70000" contrast="-70000"/>
          </a:blip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4339" name="Text Box 4"/>
          <p:cNvSpPr/>
          <p:nvPr/>
        </p:nvSpPr>
        <p:spPr>
          <a:xfrm>
            <a:off x="609600" y="533400"/>
            <a:ext cx="521335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>
                <a:solidFill>
                  <a:srgbClr val="FF00FF"/>
                </a:solidFill>
                <a:ea typeface="华文行楷" panose="02010800040101010101" pitchFamily="2" charset="-122"/>
              </a:rPr>
              <a:t>周朴园认出侍萍后的情态</a:t>
            </a:r>
            <a:endParaRPr lang="zh-CN" altLang="en-US" sz="3600">
              <a:solidFill>
                <a:srgbClr val="FF00FF"/>
              </a:solidFill>
              <a:ea typeface="华文行楷" panose="02010800040101010101" pitchFamily="2" charset="-122"/>
            </a:endParaRPr>
          </a:p>
        </p:txBody>
      </p:sp>
      <p:sp>
        <p:nvSpPr>
          <p:cNvPr id="14340" name="Text Box 5"/>
          <p:cNvSpPr/>
          <p:nvPr/>
        </p:nvSpPr>
        <p:spPr>
          <a:xfrm>
            <a:off x="492125" y="2093912"/>
            <a:ext cx="9969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FF00FF"/>
                </a:solidFill>
                <a:ea typeface="华文新魏" panose="02010800040101010101" pitchFamily="2" charset="-122"/>
              </a:rPr>
              <a:t>责问</a:t>
            </a:r>
            <a:endParaRPr lang="zh-CN" altLang="en-US" sz="3200" b="1">
              <a:solidFill>
                <a:srgbClr val="FF00FF"/>
              </a:solidFill>
              <a:ea typeface="华文新魏" panose="02010800040101010101" pitchFamily="2" charset="-122"/>
            </a:endParaRPr>
          </a:p>
        </p:txBody>
      </p:sp>
      <p:sp>
        <p:nvSpPr>
          <p:cNvPr id="14341" name="Text Box 6"/>
          <p:cNvSpPr/>
          <p:nvPr/>
        </p:nvSpPr>
        <p:spPr>
          <a:xfrm>
            <a:off x="2209800" y="2133600"/>
            <a:ext cx="61912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>
                <a:solidFill>
                  <a:srgbClr val="0000FF"/>
                </a:solidFill>
                <a:ea typeface="华文行楷" panose="02010800040101010101" pitchFamily="2" charset="-122"/>
              </a:rPr>
              <a:t>“</a:t>
            </a:r>
            <a:r>
              <a:rPr lang="zh-CN" altLang="en-US" sz="3200">
                <a:solidFill>
                  <a:srgbClr val="0000FF"/>
                </a:solidFill>
                <a:ea typeface="华文行楷" panose="02010800040101010101" pitchFamily="2" charset="-122"/>
              </a:rPr>
              <a:t>你来干什么？”“谁指使你来的？”</a:t>
            </a:r>
            <a:endParaRPr lang="zh-CN" altLang="en-US" sz="3200">
              <a:solidFill>
                <a:srgbClr val="0000FF"/>
              </a:solidFill>
              <a:ea typeface="华文行楷" panose="02010800040101010101" pitchFamily="2" charset="-122"/>
            </a:endParaRPr>
          </a:p>
        </p:txBody>
      </p:sp>
      <p:sp>
        <p:nvSpPr>
          <p:cNvPr id="14342" name="Text Box 7"/>
          <p:cNvSpPr/>
          <p:nvPr/>
        </p:nvSpPr>
        <p:spPr>
          <a:xfrm>
            <a:off x="533400" y="3276600"/>
            <a:ext cx="9969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FF00FF"/>
                </a:solidFill>
                <a:ea typeface="华文新魏" panose="02010800040101010101" pitchFamily="2" charset="-122"/>
              </a:rPr>
              <a:t>稳住</a:t>
            </a:r>
            <a:endParaRPr lang="zh-CN" altLang="en-US" sz="3200" b="1">
              <a:solidFill>
                <a:srgbClr val="FF00FF"/>
              </a:solidFill>
              <a:ea typeface="华文新魏" panose="02010800040101010101" pitchFamily="2" charset="-122"/>
            </a:endParaRPr>
          </a:p>
        </p:txBody>
      </p:sp>
      <p:sp>
        <p:nvSpPr>
          <p:cNvPr id="14343" name="Text Box 8"/>
          <p:cNvSpPr/>
          <p:nvPr/>
        </p:nvSpPr>
        <p:spPr>
          <a:xfrm>
            <a:off x="2438400" y="2971800"/>
            <a:ext cx="5241925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>
                <a:solidFill>
                  <a:srgbClr val="0000FF"/>
                </a:solidFill>
                <a:ea typeface="华文行楷" panose="02010800040101010101" pitchFamily="2" charset="-122"/>
              </a:rPr>
              <a:t>       “</a:t>
            </a:r>
            <a:r>
              <a:rPr lang="zh-CN" altLang="en-US" sz="3200">
                <a:solidFill>
                  <a:srgbClr val="0000FF"/>
                </a:solidFill>
                <a:ea typeface="华文行楷" panose="02010800040101010101" pitchFamily="2" charset="-122"/>
              </a:rPr>
              <a:t>现在你我都是有子女</a:t>
            </a:r>
            <a:endParaRPr lang="zh-CN" altLang="en-US" sz="3200">
              <a:solidFill>
                <a:srgbClr val="0000FF"/>
              </a:solidFill>
              <a:ea typeface="华文行楷" panose="02010800040101010101" pitchFamily="2" charset="-122"/>
            </a:endParaRPr>
          </a:p>
          <a:p>
            <a:pPr lvl="0"/>
            <a:r>
              <a:rPr lang="zh-CN" altLang="en-US" sz="3200">
                <a:solidFill>
                  <a:srgbClr val="0000FF"/>
                </a:solidFill>
                <a:ea typeface="华文行楷" panose="02010800040101010101" pitchFamily="2" charset="-122"/>
              </a:rPr>
              <a:t>的人，旧事又何必再提呢？”</a:t>
            </a:r>
            <a:endParaRPr lang="zh-CN" altLang="en-US" sz="3200">
              <a:solidFill>
                <a:srgbClr val="0000FF"/>
              </a:solidFill>
              <a:ea typeface="华文行楷" panose="02010800040101010101" pitchFamily="2" charset="-122"/>
            </a:endParaRPr>
          </a:p>
        </p:txBody>
      </p:sp>
      <p:sp>
        <p:nvSpPr>
          <p:cNvPr id="14344" name="Text Box 10"/>
          <p:cNvSpPr/>
          <p:nvPr/>
        </p:nvSpPr>
        <p:spPr>
          <a:xfrm>
            <a:off x="609600" y="4419600"/>
            <a:ext cx="9969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FF00FF"/>
                </a:solidFill>
                <a:ea typeface="华文新魏" panose="02010800040101010101" pitchFamily="2" charset="-122"/>
              </a:rPr>
              <a:t>哄骗</a:t>
            </a:r>
            <a:endParaRPr lang="zh-CN" altLang="en-US" sz="3200" b="1">
              <a:solidFill>
                <a:srgbClr val="FF00FF"/>
              </a:solidFill>
              <a:ea typeface="华文新魏" panose="02010800040101010101" pitchFamily="2" charset="-122"/>
            </a:endParaRPr>
          </a:p>
        </p:txBody>
      </p:sp>
      <p:sp>
        <p:nvSpPr>
          <p:cNvPr id="14345" name="Text Box 11"/>
          <p:cNvSpPr/>
          <p:nvPr/>
        </p:nvSpPr>
        <p:spPr>
          <a:xfrm>
            <a:off x="1752600" y="4114800"/>
            <a:ext cx="5467350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>
                <a:solidFill>
                  <a:srgbClr val="0000FF"/>
                </a:solidFill>
                <a:ea typeface="华文行楷" panose="02010800040101010101" pitchFamily="2" charset="-122"/>
              </a:rPr>
              <a:t>            </a:t>
            </a:r>
            <a:r>
              <a:rPr lang="zh-CN" altLang="en-US" sz="3200">
                <a:solidFill>
                  <a:srgbClr val="0000FF"/>
                </a:solidFill>
                <a:ea typeface="华文行楷" panose="02010800040101010101" pitchFamily="2" charset="-122"/>
              </a:rPr>
              <a:t>保留家具，熟记生日，</a:t>
            </a:r>
            <a:endParaRPr lang="zh-CN" altLang="en-US" sz="3200">
              <a:solidFill>
                <a:srgbClr val="0000FF"/>
              </a:solidFill>
              <a:ea typeface="华文行楷" panose="02010800040101010101" pitchFamily="2" charset="-122"/>
            </a:endParaRPr>
          </a:p>
          <a:p>
            <a:pPr lvl="0"/>
            <a:r>
              <a:rPr lang="zh-CN" altLang="en-US" sz="3200">
                <a:solidFill>
                  <a:srgbClr val="0000FF"/>
                </a:solidFill>
                <a:ea typeface="华文行楷" panose="02010800040101010101" pitchFamily="2" charset="-122"/>
              </a:rPr>
              <a:t>关窗习惯</a:t>
            </a:r>
            <a:r>
              <a:rPr lang="en-US" altLang="zh-CN" sz="3200">
                <a:solidFill>
                  <a:srgbClr val="0000FF"/>
                </a:solidFill>
                <a:ea typeface="华文行楷" panose="02010800040101010101" pitchFamily="2" charset="-122"/>
              </a:rPr>
              <a:t>----</a:t>
            </a:r>
            <a:r>
              <a:rPr lang="zh-CN" altLang="en-US" sz="3200">
                <a:solidFill>
                  <a:srgbClr val="0000FF"/>
                </a:solidFill>
                <a:ea typeface="华文行楷" panose="02010800040101010101" pitchFamily="2" charset="-122"/>
              </a:rPr>
              <a:t>没忘旧情</a:t>
            </a:r>
            <a:endParaRPr lang="zh-CN" altLang="en-US" sz="3200">
              <a:solidFill>
                <a:srgbClr val="0000FF"/>
              </a:solidFill>
              <a:ea typeface="华文行楷" panose="02010800040101010101" pitchFamily="2" charset="-122"/>
            </a:endParaRPr>
          </a:p>
        </p:txBody>
      </p:sp>
      <p:sp>
        <p:nvSpPr>
          <p:cNvPr id="14346" name="Text Box 12"/>
          <p:cNvSpPr/>
          <p:nvPr/>
        </p:nvSpPr>
        <p:spPr>
          <a:xfrm>
            <a:off x="685800" y="5638800"/>
            <a:ext cx="10985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FF00FF"/>
                </a:solidFill>
                <a:ea typeface="华文新魏" panose="02010800040101010101" pitchFamily="2" charset="-122"/>
              </a:rPr>
              <a:t>平息 </a:t>
            </a:r>
            <a:endParaRPr lang="zh-CN" altLang="en-US" sz="3200" b="1">
              <a:solidFill>
                <a:srgbClr val="FF00FF"/>
              </a:solidFill>
              <a:ea typeface="华文新魏" panose="02010800040101010101" pitchFamily="2" charset="-122"/>
            </a:endParaRPr>
          </a:p>
        </p:txBody>
      </p:sp>
      <p:sp>
        <p:nvSpPr>
          <p:cNvPr id="14347" name="Text Box 13"/>
          <p:cNvSpPr/>
          <p:nvPr/>
        </p:nvSpPr>
        <p:spPr>
          <a:xfrm>
            <a:off x="2819400" y="5638800"/>
            <a:ext cx="18097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>
                <a:solidFill>
                  <a:srgbClr val="0000FF"/>
                </a:solidFill>
                <a:ea typeface="华文行楷" panose="02010800040101010101" pitchFamily="2" charset="-122"/>
              </a:rPr>
              <a:t>拿出支票</a:t>
            </a:r>
            <a:endParaRPr lang="zh-CN" altLang="en-US" sz="3200">
              <a:solidFill>
                <a:srgbClr val="0000FF"/>
              </a:solidFill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17" dur="75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22" dur="75" fill="hold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27" dur="75" fill="hold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32" dur="75" fill="hold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37" dur="75" fill="hold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42" dur="75" fill="hold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47" dur="75" fill="hold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52" dur="75" fill="hold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1"/>
      <p:bldP spid="14341" grpId="2"/>
      <p:bldP spid="14342" grpId="3"/>
      <p:bldP spid="14343" grpId="4"/>
      <p:bldP spid="14344" grpId="5"/>
      <p:bldP spid="14345" grpId="6"/>
      <p:bldP spid="14346" grpId="7"/>
      <p:bldP spid="14347" grpId="8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rgbClr val="0000FF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新建文件夹\周朴园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6400800" y="3581400"/>
            <a:ext cx="2419350" cy="3048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5363" name="Text Box 3"/>
          <p:cNvSpPr/>
          <p:nvPr/>
        </p:nvSpPr>
        <p:spPr>
          <a:xfrm>
            <a:off x="0" y="457200"/>
            <a:ext cx="30289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>
                <a:solidFill>
                  <a:srgbClr val="FFFF00"/>
                </a:solidFill>
                <a:ea typeface="华文行楷" panose="02010800040101010101" pitchFamily="2" charset="-122"/>
              </a:rPr>
              <a:t>对过去的侍萍：</a:t>
            </a:r>
            <a:endParaRPr lang="zh-CN" altLang="en-US" sz="3200">
              <a:solidFill>
                <a:srgbClr val="FFFF00"/>
              </a:solidFill>
              <a:ea typeface="华文行楷" panose="02010800040101010101" pitchFamily="2" charset="-122"/>
            </a:endParaRPr>
          </a:p>
        </p:txBody>
      </p:sp>
      <p:sp>
        <p:nvSpPr>
          <p:cNvPr id="15364" name="Text Box 4"/>
          <p:cNvSpPr/>
          <p:nvPr/>
        </p:nvSpPr>
        <p:spPr>
          <a:xfrm>
            <a:off x="3203575" y="476250"/>
            <a:ext cx="4403725" cy="585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chemeClr val="bg1"/>
                </a:solidFill>
              </a:rPr>
              <a:t>始乱终弃</a:t>
            </a:r>
            <a:r>
              <a:rPr lang="en-US" altLang="zh-CN" sz="3200" b="1">
                <a:solidFill>
                  <a:schemeClr val="bg1"/>
                </a:solidFill>
              </a:rPr>
              <a:t>         </a:t>
            </a:r>
            <a:r>
              <a:rPr lang="zh-CN" altLang="en-US" sz="3200" b="1">
                <a:solidFill>
                  <a:schemeClr val="bg1"/>
                </a:solidFill>
              </a:rPr>
              <a:t>自私残忍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5365" name="Text Box 5"/>
          <p:cNvSpPr/>
          <p:nvPr/>
        </p:nvSpPr>
        <p:spPr>
          <a:xfrm>
            <a:off x="0" y="1196975"/>
            <a:ext cx="33909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>
                <a:solidFill>
                  <a:srgbClr val="FFFF00"/>
                </a:solidFill>
                <a:ea typeface="华文行楷" panose="02010800040101010101" pitchFamily="2" charset="-122"/>
              </a:rPr>
              <a:t>对“死去”的侍萍：</a:t>
            </a:r>
            <a:endParaRPr lang="zh-CN" altLang="en-US" sz="3200">
              <a:solidFill>
                <a:srgbClr val="FFFF00"/>
              </a:solidFill>
              <a:ea typeface="华文行楷" panose="02010800040101010101" pitchFamily="2" charset="-122"/>
            </a:endParaRPr>
          </a:p>
        </p:txBody>
      </p:sp>
      <p:sp>
        <p:nvSpPr>
          <p:cNvPr id="15366" name="Text Box 6"/>
          <p:cNvSpPr/>
          <p:nvPr/>
        </p:nvSpPr>
        <p:spPr>
          <a:xfrm>
            <a:off x="5940425" y="1196975"/>
            <a:ext cx="9969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chemeClr val="bg1"/>
                </a:solidFill>
              </a:rPr>
              <a:t>虚伪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5367" name="Text Box 9"/>
          <p:cNvSpPr/>
          <p:nvPr/>
        </p:nvSpPr>
        <p:spPr>
          <a:xfrm>
            <a:off x="0" y="1981200"/>
            <a:ext cx="30289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>
                <a:solidFill>
                  <a:srgbClr val="FFFF00"/>
                </a:solidFill>
                <a:ea typeface="华文行楷" panose="02010800040101010101" pitchFamily="2" charset="-122"/>
              </a:rPr>
              <a:t>对面前的侍萍：</a:t>
            </a:r>
            <a:endParaRPr lang="zh-CN" altLang="en-US" sz="3200">
              <a:solidFill>
                <a:srgbClr val="FFFF00"/>
              </a:solidFill>
              <a:ea typeface="华文行楷" panose="02010800040101010101" pitchFamily="2" charset="-122"/>
            </a:endParaRPr>
          </a:p>
        </p:txBody>
      </p:sp>
      <p:sp>
        <p:nvSpPr>
          <p:cNvPr id="15368" name="Text Box 11"/>
          <p:cNvSpPr/>
          <p:nvPr/>
        </p:nvSpPr>
        <p:spPr>
          <a:xfrm>
            <a:off x="3419475" y="1196975"/>
            <a:ext cx="1439862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chemeClr val="bg1"/>
                </a:solidFill>
              </a:rPr>
              <a:t>“纪念”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5369" name="Text Box 13"/>
          <p:cNvSpPr/>
          <p:nvPr/>
        </p:nvSpPr>
        <p:spPr>
          <a:xfrm>
            <a:off x="3259138" y="1905000"/>
            <a:ext cx="589597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chemeClr val="bg1"/>
                </a:solidFill>
              </a:rPr>
              <a:t>凶相毕露，软硬兼施，彻底决绝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5370" name="Text Box 14"/>
          <p:cNvSpPr/>
          <p:nvPr/>
        </p:nvSpPr>
        <p:spPr>
          <a:xfrm>
            <a:off x="3328988" y="2667000"/>
            <a:ext cx="3890962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chemeClr val="bg1"/>
                </a:solidFill>
              </a:rPr>
              <a:t>阴险狡诈，冷酷无情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5371" name="WordArt 16"/>
          <p:cNvSpPr/>
          <p:nvPr/>
        </p:nvSpPr>
        <p:spPr>
          <a:xfrm>
            <a:off x="304800" y="3276600"/>
            <a:ext cx="1524000" cy="990600"/>
          </a:xfrm>
          <a:gradFill rotWithShape="1">
            <a:gsLst>
              <a:gs pos="0">
                <a:srgbClr val="FFE701"/>
              </a:gs>
              <a:gs pos="100000">
                <a:srgbClr val="FE3E02"/>
              </a:gs>
            </a:gsLst>
            <a:lin ang="5400000" scaled="1"/>
          </a:gradFill>
          <a:ln>
            <a:noFill/>
            <a:miter lim="800000"/>
          </a:ln>
          <a:scene3d>
            <a:camera prst="legacyPerspectiveFront">
              <a:rot lat="20520000" lon="1080000" rev="0"/>
            </a:camera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fromWordArt="1" anchor="t" anchorCtr="0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sz="3600">
                <a:ln>
                  <a:noFill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讨论</a:t>
            </a:r>
            <a:endParaRPr sz="3600">
              <a:ln>
                <a:noFill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  <p:sp>
        <p:nvSpPr>
          <p:cNvPr id="15372" name="Text Box 17"/>
          <p:cNvSpPr/>
          <p:nvPr/>
        </p:nvSpPr>
        <p:spPr>
          <a:xfrm>
            <a:off x="533400" y="4876800"/>
            <a:ext cx="567055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FFFF00"/>
                </a:solidFill>
                <a:ea typeface="华文行楷" panose="02010800040101010101" pitchFamily="2" charset="-122"/>
              </a:rPr>
              <a:t>周朴园是否真的怀念侍萍？</a:t>
            </a:r>
            <a:endParaRPr lang="zh-CN" altLang="en-US" sz="3600" b="1">
              <a:solidFill>
                <a:srgbClr val="FFFF00"/>
              </a:solidFill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15" dur="75" fill="hold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20" dur="75" fill="hold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25" dur="75" fill="hold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30" dur="75" fill="hold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35" dur="75" fill="hold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40" dur="75" fill="hold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45" dur="75" fill="hold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50" dur="75" fill="hold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63" dur="500" fill="hold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1"/>
      <p:bldP spid="15365" grpId="2"/>
      <p:bldP spid="15366" grpId="3"/>
      <p:bldP spid="15367" grpId="4"/>
      <p:bldP spid="15368" grpId="5"/>
      <p:bldP spid="15369" grpId="6"/>
      <p:bldP spid="15370" grpId="7"/>
      <p:bldP spid="15372" grpId="8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012"/>
            </a:gs>
            <a:gs pos="14999">
              <a:srgbClr val="A65528"/>
            </a:gs>
            <a:gs pos="35001">
              <a:srgbClr val="D49E6C"/>
            </a:gs>
            <a:gs pos="50000">
              <a:srgbClr val="D6B19C"/>
            </a:gs>
            <a:gs pos="64999">
              <a:srgbClr val="D49E6C"/>
            </a:gs>
            <a:gs pos="85001">
              <a:srgbClr val="A65528"/>
            </a:gs>
            <a:gs pos="100000">
              <a:srgbClr val="66301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新建文件夹\ly15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609600" y="609600"/>
            <a:ext cx="2857500" cy="40433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6387" name="Text Box 3"/>
          <p:cNvSpPr/>
          <p:nvPr/>
        </p:nvSpPr>
        <p:spPr>
          <a:xfrm>
            <a:off x="3657600" y="609600"/>
            <a:ext cx="22161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0000FF"/>
                </a:solidFill>
                <a:ea typeface="华文行楷" panose="02010800040101010101" pitchFamily="2" charset="-122"/>
              </a:rPr>
              <a:t>过去的侍萍</a:t>
            </a:r>
            <a:endParaRPr lang="zh-CN" altLang="en-US" sz="3200" b="1">
              <a:solidFill>
                <a:srgbClr val="0000FF"/>
              </a:solidFill>
              <a:ea typeface="华文行楷" panose="02010800040101010101" pitchFamily="2" charset="-122"/>
            </a:endParaRPr>
          </a:p>
        </p:txBody>
      </p:sp>
      <p:sp>
        <p:nvSpPr>
          <p:cNvPr id="16388" name="Text Box 5"/>
          <p:cNvSpPr/>
          <p:nvPr/>
        </p:nvSpPr>
        <p:spPr>
          <a:xfrm>
            <a:off x="3657600" y="1600200"/>
            <a:ext cx="385603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0000FF"/>
                </a:solidFill>
              </a:rPr>
              <a:t>上当受骗，听天由命</a:t>
            </a:r>
            <a:endParaRPr lang="zh-CN" altLang="en-US" sz="3200" b="1">
              <a:solidFill>
                <a:srgbClr val="0000FF"/>
              </a:solidFill>
            </a:endParaRPr>
          </a:p>
        </p:txBody>
      </p:sp>
      <p:sp>
        <p:nvSpPr>
          <p:cNvPr id="16389" name="Text Box 6"/>
          <p:cNvSpPr/>
          <p:nvPr/>
        </p:nvSpPr>
        <p:spPr>
          <a:xfrm>
            <a:off x="3733800" y="2362200"/>
            <a:ext cx="18161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0000FF"/>
                </a:solidFill>
              </a:rPr>
              <a:t>善良软弱</a:t>
            </a:r>
            <a:endParaRPr lang="zh-CN" altLang="en-US" sz="3200" b="1">
              <a:solidFill>
                <a:srgbClr val="0000FF"/>
              </a:solidFill>
            </a:endParaRPr>
          </a:p>
        </p:txBody>
      </p:sp>
      <p:sp>
        <p:nvSpPr>
          <p:cNvPr id="16390" name="Text Box 7"/>
          <p:cNvSpPr/>
          <p:nvPr/>
        </p:nvSpPr>
        <p:spPr>
          <a:xfrm>
            <a:off x="3733800" y="3429000"/>
            <a:ext cx="22161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0000FF"/>
                </a:solidFill>
                <a:ea typeface="华文行楷" panose="02010800040101010101" pitchFamily="2" charset="-122"/>
              </a:rPr>
              <a:t>现在的侍萍</a:t>
            </a:r>
            <a:endParaRPr lang="zh-CN" altLang="en-US" sz="3200" b="1">
              <a:solidFill>
                <a:srgbClr val="0000FF"/>
              </a:solidFill>
              <a:ea typeface="华文行楷" panose="02010800040101010101" pitchFamily="2" charset="-122"/>
            </a:endParaRPr>
          </a:p>
        </p:txBody>
      </p:sp>
      <p:sp>
        <p:nvSpPr>
          <p:cNvPr id="16391" name="Text Box 8"/>
          <p:cNvSpPr/>
          <p:nvPr/>
        </p:nvSpPr>
        <p:spPr>
          <a:xfrm>
            <a:off x="3248025" y="4267200"/>
            <a:ext cx="589597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0000FF"/>
                </a:solidFill>
              </a:rPr>
              <a:t>控诉罪行，蔑视金钱，憎恨丑恶</a:t>
            </a:r>
            <a:endParaRPr lang="zh-CN" altLang="en-US" sz="3200" b="1">
              <a:solidFill>
                <a:srgbClr val="0000FF"/>
              </a:solidFill>
            </a:endParaRPr>
          </a:p>
        </p:txBody>
      </p:sp>
      <p:sp>
        <p:nvSpPr>
          <p:cNvPr id="16392" name="Text Box 9"/>
          <p:cNvSpPr/>
          <p:nvPr/>
        </p:nvSpPr>
        <p:spPr>
          <a:xfrm>
            <a:off x="3492500" y="5300662"/>
            <a:ext cx="5391150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4000">
                <a:solidFill>
                  <a:srgbClr val="0000FF"/>
                </a:solidFill>
                <a:ea typeface="隶书" panose="02010509060101010101" pitchFamily="49" charset="-122"/>
              </a:rPr>
              <a:t>清醒、     自尊、    坚强</a:t>
            </a:r>
            <a:endParaRPr lang="zh-CN" altLang="en-US" sz="4000">
              <a:solidFill>
                <a:srgbClr val="0000F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15" dur="75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20" dur="75" fill="hold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25" dur="75" fill="hold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30" dur="75" fill="hold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35" dur="75" fill="hold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40" dur="75" fill="hold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1"/>
      <p:bldP spid="16389" grpId="2"/>
      <p:bldP spid="16390" grpId="3"/>
      <p:bldP spid="16391" grpId="4"/>
      <p:bldP spid="16392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新建文件夹\ly15.jpg"/>
          <p:cNvPicPr/>
          <p:nvPr/>
        </p:nvPicPr>
        <p:blipFill>
          <a:blip r:embed="rId1">
            <a:lum bright="70000" contrast="-70000"/>
          </a:blip>
          <a:stretch>
            <a:fillRect/>
          </a:stretch>
        </p:blipFill>
        <p:spPr>
          <a:xfrm>
            <a:off x="-252412" y="-838200"/>
            <a:ext cx="9396412" cy="7696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7410" name="Text Box 3"/>
          <p:cNvSpPr/>
          <p:nvPr/>
        </p:nvSpPr>
        <p:spPr>
          <a:xfrm>
            <a:off x="827088" y="2133600"/>
            <a:ext cx="7789862" cy="1323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lang="zh-CN" altLang="en-US" sz="4000" b="1">
                <a:solidFill>
                  <a:srgbClr val="FF00FF"/>
                </a:solidFill>
                <a:ea typeface="华文新魏" panose="02010800040101010101" pitchFamily="2" charset="-122"/>
              </a:rPr>
              <a:t>侍萍认出了周朴园，为什么不立刻表明自己的身份？</a:t>
            </a:r>
            <a:endParaRPr lang="zh-CN" altLang="en-US" sz="4000" b="1">
              <a:solidFill>
                <a:srgbClr val="FF00FF"/>
              </a:solidFill>
              <a:ea typeface="华文新魏" panose="02010800040101010101" pitchFamily="2" charset="-122"/>
            </a:endParaRPr>
          </a:p>
        </p:txBody>
      </p:sp>
      <p:sp>
        <p:nvSpPr>
          <p:cNvPr id="17411" name="Text Box 4"/>
          <p:cNvSpPr/>
          <p:nvPr/>
        </p:nvSpPr>
        <p:spPr>
          <a:xfrm>
            <a:off x="971550" y="4005262"/>
            <a:ext cx="7905750" cy="1323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lang="zh-CN" altLang="en-US" sz="4000" b="1">
                <a:solidFill>
                  <a:srgbClr val="FF00FF"/>
                </a:solidFill>
                <a:ea typeface="华文新魏" panose="02010800040101010101" pitchFamily="2" charset="-122"/>
              </a:rPr>
              <a:t>为什么不斥责周朴园，而是以叙述别人故事的口吻诉说自己的遭遇呢？</a:t>
            </a:r>
            <a:endParaRPr lang="zh-CN" altLang="en-US" sz="4000" b="1">
              <a:solidFill>
                <a:srgbClr val="FF00FF"/>
              </a:solidFill>
              <a:ea typeface="华文新魏" panose="02010800040101010101" pitchFamily="2" charset="-122"/>
            </a:endParaRPr>
          </a:p>
        </p:txBody>
      </p:sp>
      <p:sp>
        <p:nvSpPr>
          <p:cNvPr id="17412" name="WordArt 5"/>
          <p:cNvSpPr/>
          <p:nvPr/>
        </p:nvSpPr>
        <p:spPr>
          <a:xfrm>
            <a:off x="1219200" y="304800"/>
            <a:ext cx="2133600" cy="1295400"/>
          </a:xfrm>
          <a:gradFill rotWithShape="1">
            <a:gsLst>
              <a:gs pos="0">
                <a:srgbClr val="FFE701"/>
              </a:gs>
              <a:gs pos="100000">
                <a:srgbClr val="FE3E02"/>
              </a:gs>
            </a:gsLst>
            <a:lin ang="5400000" scaled="1"/>
          </a:gradFill>
          <a:ln>
            <a:noFill/>
            <a:miter lim="800000"/>
          </a:ln>
          <a:scene3d>
            <a:camera prst="legacyPerspectiveFront">
              <a:rot lat="20520000" lon="1080000" rev="0"/>
            </a:camera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fromWordArt="1" anchor="t" anchorCtr="0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sz="3600">
                <a:ln>
                  <a:noFill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思考</a:t>
            </a:r>
            <a:endParaRPr sz="3600">
              <a:ln>
                <a:noFill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1" nodeType="after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rgbClr val="0000FF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/>
          <p:nvPr/>
        </p:nvSpPr>
        <p:spPr>
          <a:xfrm>
            <a:off x="755650" y="981075"/>
            <a:ext cx="8162925" cy="4486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lang="zh-CN" altLang="en-US" sz="3600" b="1">
                <a:solidFill>
                  <a:srgbClr val="FFFF00"/>
                </a:solidFill>
              </a:rPr>
              <a:t>　</a:t>
            </a:r>
            <a:r>
              <a:rPr lang="en-US" altLang="zh-CN" sz="3600" b="1">
                <a:solidFill>
                  <a:srgbClr val="FFFF00"/>
                </a:solidFill>
              </a:rPr>
              <a:t>30</a:t>
            </a:r>
            <a:r>
              <a:rPr lang="zh-CN" altLang="en-US" sz="3600" b="1">
                <a:solidFill>
                  <a:srgbClr val="FFFF00"/>
                </a:solidFill>
              </a:rPr>
              <a:t>多年来的悲惨遭遇和痛苦经历，</a:t>
            </a:r>
            <a:endParaRPr lang="zh-CN" altLang="en-US" sz="3600" b="1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>
                <a:solidFill>
                  <a:srgbClr val="FFFF00"/>
                </a:solidFill>
              </a:rPr>
              <a:t>已经把侍萍的性格磨炼得坚强勇敢，</a:t>
            </a:r>
            <a:endParaRPr lang="zh-CN" altLang="en-US" sz="3600" b="1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>
                <a:solidFill>
                  <a:srgbClr val="FFFF00"/>
                </a:solidFill>
              </a:rPr>
              <a:t>她对残酷的现实充满了愤恨。但她还</a:t>
            </a:r>
            <a:endParaRPr lang="zh-CN" altLang="en-US" sz="3600" b="1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>
                <a:solidFill>
                  <a:srgbClr val="FFFF00"/>
                </a:solidFill>
              </a:rPr>
              <a:t>没有认识到自己的不幸是腐朽的制度</a:t>
            </a:r>
            <a:endParaRPr lang="zh-CN" altLang="en-US" sz="3600" b="1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>
                <a:solidFill>
                  <a:srgbClr val="FFFF00"/>
                </a:solidFill>
              </a:rPr>
              <a:t>造成的，而是把这一切归结于“报应”</a:t>
            </a:r>
            <a:endParaRPr lang="zh-CN" altLang="en-US" sz="3600" b="1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>
                <a:solidFill>
                  <a:srgbClr val="FFFF00"/>
                </a:solidFill>
              </a:rPr>
              <a:t>和“命运”；而且善良的品性又使她在</a:t>
            </a:r>
            <a:endParaRPr lang="zh-CN" altLang="en-US" sz="3600" b="1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>
                <a:solidFill>
                  <a:srgbClr val="FFFF00"/>
                </a:solidFill>
              </a:rPr>
              <a:t>周朴园的“忏悔”中产生了某种轻信和</a:t>
            </a:r>
            <a:endParaRPr lang="zh-CN" altLang="en-US" sz="3600" b="1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>
                <a:solidFill>
                  <a:srgbClr val="FFFF00"/>
                </a:solidFill>
              </a:rPr>
              <a:t>谅解。　　　　　　　　　　　　　</a:t>
            </a:r>
            <a:endParaRPr lang="zh-CN" altLang="en-US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2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/>
          <p:nvPr/>
        </p:nvSpPr>
        <p:spPr>
          <a:xfrm>
            <a:off x="-1143000" y="990600"/>
            <a:ext cx="3352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zh-CN"/>
          </a:p>
        </p:txBody>
      </p:sp>
      <p:sp>
        <p:nvSpPr>
          <p:cNvPr id="19459" name="Text Box 3"/>
          <p:cNvSpPr/>
          <p:nvPr/>
        </p:nvSpPr>
        <p:spPr>
          <a:xfrm>
            <a:off x="203200" y="1169988"/>
            <a:ext cx="8870950" cy="1190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>
                <a:solidFill>
                  <a:srgbClr val="FFFF00"/>
                </a:solidFill>
                <a:ea typeface="华文新魏" panose="02010800040101010101" pitchFamily="2" charset="-122"/>
              </a:rPr>
              <a:t>　周朴园知道站在面前的正是</a:t>
            </a:r>
            <a:r>
              <a:rPr lang="en-US" altLang="zh-CN" sz="3600">
                <a:solidFill>
                  <a:srgbClr val="FFFF00"/>
                </a:solidFill>
                <a:ea typeface="华文新魏" panose="02010800040101010101" pitchFamily="2" charset="-122"/>
              </a:rPr>
              <a:t>30</a:t>
            </a:r>
            <a:r>
              <a:rPr lang="zh-CN" altLang="en-US" sz="3600">
                <a:solidFill>
                  <a:srgbClr val="FFFF00"/>
                </a:solidFill>
                <a:ea typeface="华文新魏" panose="02010800040101010101" pitchFamily="2" charset="-122"/>
              </a:rPr>
              <a:t>多年前自己</a:t>
            </a:r>
            <a:endParaRPr lang="zh-CN" altLang="en-US" sz="3600">
              <a:solidFill>
                <a:srgbClr val="FFFF00"/>
              </a:solidFill>
              <a:ea typeface="华文新魏" panose="02010800040101010101" pitchFamily="2" charset="-122"/>
            </a:endParaRPr>
          </a:p>
          <a:p>
            <a:pPr lvl="0"/>
            <a:r>
              <a:rPr lang="zh-CN" altLang="en-US" sz="3600">
                <a:solidFill>
                  <a:srgbClr val="FFFF00"/>
                </a:solidFill>
                <a:ea typeface="华文新魏" panose="02010800040101010101" pitchFamily="2" charset="-122"/>
              </a:rPr>
              <a:t>赶出家门的侍萍，为什么会惊恐万状呢？</a:t>
            </a:r>
            <a:endParaRPr lang="zh-CN" altLang="en-US" sz="3600">
              <a:solidFill>
                <a:srgbClr val="FFFF00"/>
              </a:solidFill>
              <a:ea typeface="华文新魏" panose="02010800040101010101" pitchFamily="2" charset="-122"/>
            </a:endParaRPr>
          </a:p>
        </p:txBody>
      </p:sp>
      <p:sp>
        <p:nvSpPr>
          <p:cNvPr id="19460" name="Text Box 4"/>
          <p:cNvSpPr/>
          <p:nvPr/>
        </p:nvSpPr>
        <p:spPr>
          <a:xfrm>
            <a:off x="609600" y="3429000"/>
            <a:ext cx="7935912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FFFF00"/>
                </a:solidFill>
              </a:rPr>
              <a:t>　　他知道侍萍的出现将威胁到他的名誉、</a:t>
            </a:r>
            <a:endParaRPr lang="zh-CN" altLang="en-US" sz="3200" b="1">
              <a:solidFill>
                <a:srgbClr val="FFFF00"/>
              </a:solidFill>
            </a:endParaRPr>
          </a:p>
          <a:p>
            <a:pPr lvl="0"/>
            <a:r>
              <a:rPr lang="zh-CN" altLang="en-US" sz="3200" b="1">
                <a:solidFill>
                  <a:srgbClr val="FFFF00"/>
                </a:solidFill>
              </a:rPr>
              <a:t>地位、家庭，以前他的行为会昭然于天下。</a:t>
            </a:r>
            <a:endParaRPr lang="zh-CN" altLang="en-US"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tx2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/>
          <p:nvPr/>
        </p:nvSpPr>
        <p:spPr>
          <a:xfrm>
            <a:off x="0" y="685800"/>
            <a:ext cx="9124950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>
                <a:solidFill>
                  <a:srgbClr val="FFFF00"/>
                </a:solidFill>
                <a:ea typeface="华文行楷" panose="02010800040101010101" pitchFamily="2" charset="-122"/>
              </a:rPr>
              <a:t>　　　周朴园已经知道了鲁大海是他的亲生儿子，</a:t>
            </a:r>
            <a:endParaRPr lang="zh-CN" altLang="en-US" sz="320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pPr lvl="0"/>
            <a:r>
              <a:rPr lang="zh-CN" altLang="en-US" sz="3200">
                <a:solidFill>
                  <a:srgbClr val="FFFF00"/>
                </a:solidFill>
                <a:ea typeface="华文行楷" panose="02010800040101010101" pitchFamily="2" charset="-122"/>
              </a:rPr>
              <a:t>那么他对鲁大海是什么态度？从中你看出了什么？</a:t>
            </a:r>
            <a:endParaRPr lang="zh-CN" altLang="en-US" sz="3200">
              <a:solidFill>
                <a:srgbClr val="FFFF00"/>
              </a:solidFill>
              <a:ea typeface="华文行楷" panose="02010800040101010101" pitchFamily="2" charset="-122"/>
            </a:endParaRPr>
          </a:p>
        </p:txBody>
      </p:sp>
      <p:sp>
        <p:nvSpPr>
          <p:cNvPr id="20483" name="Text Box 3"/>
          <p:cNvSpPr/>
          <p:nvPr/>
        </p:nvSpPr>
        <p:spPr>
          <a:xfrm>
            <a:off x="685800" y="2362200"/>
            <a:ext cx="7935912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FFFF00"/>
                </a:solidFill>
                <a:ea typeface="隶书" panose="02010509060101010101" pitchFamily="49" charset="-122"/>
              </a:rPr>
              <a:t>　　周朴园面对自己的儿子，依然摆出资本</a:t>
            </a:r>
            <a:endParaRPr lang="zh-CN" altLang="en-US" sz="3200" b="1">
              <a:solidFill>
                <a:srgbClr val="FFFF00"/>
              </a:solidFill>
              <a:ea typeface="隶书" panose="02010509060101010101" pitchFamily="49" charset="-122"/>
            </a:endParaRPr>
          </a:p>
          <a:p>
            <a:pPr lvl="0"/>
            <a:r>
              <a:rPr lang="zh-CN" altLang="en-US" sz="3200" b="1">
                <a:solidFill>
                  <a:srgbClr val="FFFF00"/>
                </a:solidFill>
                <a:ea typeface="隶书" panose="02010509060101010101" pitchFamily="49" charset="-122"/>
              </a:rPr>
              <a:t>家对待工人的冷酷面孔和傲慢的态度。　</a:t>
            </a:r>
            <a:endParaRPr lang="zh-CN" altLang="en-US" sz="3200" b="1">
              <a:solidFill>
                <a:srgbClr val="FFFF00"/>
              </a:solidFill>
              <a:ea typeface="隶书" panose="02010509060101010101" pitchFamily="49" charset="-122"/>
            </a:endParaRPr>
          </a:p>
        </p:txBody>
      </p:sp>
      <p:sp>
        <p:nvSpPr>
          <p:cNvPr id="20484" name="Text Box 4"/>
          <p:cNvSpPr/>
          <p:nvPr/>
        </p:nvSpPr>
        <p:spPr>
          <a:xfrm>
            <a:off x="685800" y="4267200"/>
            <a:ext cx="8042275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FF00"/>
                </a:solidFill>
                <a:ea typeface="楷体_GB2312" pitchFamily="49" charset="-122"/>
              </a:rPr>
              <a:t>　　　周朴园与鲁大海的冲突，是两个阶级之间的</a:t>
            </a:r>
            <a:endParaRPr lang="zh-CN" altLang="en-US" sz="2800" b="1">
              <a:solidFill>
                <a:srgbClr val="FFFF00"/>
              </a:solidFill>
              <a:ea typeface="楷体_GB2312" pitchFamily="49" charset="-122"/>
            </a:endParaRPr>
          </a:p>
          <a:p>
            <a:pPr lvl="0"/>
            <a:r>
              <a:rPr lang="zh-CN" altLang="en-US" sz="2800" b="1">
                <a:solidFill>
                  <a:srgbClr val="FFFF00"/>
                </a:solidFill>
                <a:ea typeface="楷体_GB2312" pitchFamily="49" charset="-122"/>
              </a:rPr>
              <a:t>　斗争，从而揭示了周朴园反动的阶级本质。</a:t>
            </a:r>
            <a:endParaRPr lang="zh-CN" altLang="en-US" sz="2800" b="1">
              <a:solidFill>
                <a:srgbClr val="FFFF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1"/>
      <p:bldP spid="2048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中国作家\曹雨1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5943600" y="533400"/>
            <a:ext cx="2492375" cy="33829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075" name="Text Box 4"/>
          <p:cNvSpPr/>
          <p:nvPr/>
        </p:nvSpPr>
        <p:spPr>
          <a:xfrm>
            <a:off x="228600" y="914400"/>
            <a:ext cx="5645150" cy="1920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lang="en-US" altLang="zh-CN" sz="4000">
                <a:solidFill>
                  <a:srgbClr val="FFFF00"/>
                </a:solidFill>
                <a:ea typeface="华文行楷" panose="02010800040101010101" pitchFamily="2" charset="-122"/>
              </a:rPr>
              <a:t>       </a:t>
            </a:r>
            <a:r>
              <a:rPr lang="zh-CN" altLang="en-US" sz="4000">
                <a:solidFill>
                  <a:srgbClr val="FFFF00"/>
                </a:solidFill>
                <a:ea typeface="华文行楷" panose="02010800040101010101" pitchFamily="2" charset="-122"/>
              </a:rPr>
              <a:t>曹禺，原名万家宝。</a:t>
            </a:r>
            <a:endParaRPr lang="zh-CN" altLang="en-US" sz="400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zh-CN" altLang="en-US" sz="4000">
                <a:solidFill>
                  <a:srgbClr val="FFFF00"/>
                </a:solidFill>
                <a:ea typeface="华文行楷" panose="02010800040101010101" pitchFamily="2" charset="-122"/>
              </a:rPr>
              <a:t>生于</a:t>
            </a:r>
            <a:r>
              <a:rPr lang="en-US" altLang="zh-CN" sz="4000">
                <a:solidFill>
                  <a:srgbClr val="FFFF00"/>
                </a:solidFill>
                <a:ea typeface="华文行楷" panose="02010800040101010101" pitchFamily="2" charset="-122"/>
              </a:rPr>
              <a:t>1910</a:t>
            </a:r>
            <a:r>
              <a:rPr lang="zh-CN" altLang="en-US" sz="4000">
                <a:solidFill>
                  <a:srgbClr val="FFFF00"/>
                </a:solidFill>
                <a:ea typeface="华文行楷" panose="02010800040101010101" pitchFamily="2" charset="-122"/>
              </a:rPr>
              <a:t>年，卒于</a:t>
            </a:r>
            <a:r>
              <a:rPr lang="en-US" altLang="zh-CN" sz="4000">
                <a:solidFill>
                  <a:srgbClr val="FFFF00"/>
                </a:solidFill>
                <a:ea typeface="华文行楷" panose="02010800040101010101" pitchFamily="2" charset="-122"/>
              </a:rPr>
              <a:t>1996</a:t>
            </a:r>
            <a:endParaRPr lang="en-US" altLang="zh-CN" sz="400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zh-CN" altLang="en-US" sz="4000">
                <a:solidFill>
                  <a:srgbClr val="FFFF00"/>
                </a:solidFill>
                <a:ea typeface="华文行楷" panose="02010800040101010101" pitchFamily="2" charset="-122"/>
              </a:rPr>
              <a:t>年。中国当代剧作家。</a:t>
            </a:r>
            <a:endParaRPr lang="zh-CN" altLang="en-US" sz="4000">
              <a:solidFill>
                <a:srgbClr val="FFFF00"/>
              </a:solidFill>
              <a:ea typeface="华文行楷" panose="02010800040101010101" pitchFamily="2" charset="-122"/>
            </a:endParaRPr>
          </a:p>
        </p:txBody>
      </p:sp>
      <p:sp>
        <p:nvSpPr>
          <p:cNvPr id="3076" name="Text Box 5"/>
          <p:cNvSpPr/>
          <p:nvPr/>
        </p:nvSpPr>
        <p:spPr>
          <a:xfrm>
            <a:off x="533400" y="2819400"/>
            <a:ext cx="5057775" cy="1323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lang="en-US" altLang="zh-CN" sz="4000">
                <a:solidFill>
                  <a:srgbClr val="FFFF00"/>
                </a:solidFill>
                <a:ea typeface="华文行楷" panose="02010800040101010101" pitchFamily="2" charset="-122"/>
              </a:rPr>
              <a:t>          1933</a:t>
            </a:r>
            <a:r>
              <a:rPr lang="zh-CN" altLang="en-US" sz="4000">
                <a:solidFill>
                  <a:srgbClr val="FFFF00"/>
                </a:solidFill>
                <a:ea typeface="华文行楷" panose="02010800040101010101" pitchFamily="2" charset="-122"/>
              </a:rPr>
              <a:t>年完成话剧</a:t>
            </a:r>
            <a:endParaRPr lang="zh-CN" altLang="en-US" sz="400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en-US" altLang="zh-CN" sz="4000">
                <a:solidFill>
                  <a:srgbClr val="FFFF00"/>
                </a:solidFill>
                <a:ea typeface="华文行楷" panose="02010800040101010101" pitchFamily="2" charset="-122"/>
              </a:rPr>
              <a:t>《</a:t>
            </a:r>
            <a:r>
              <a:rPr lang="zh-CN" altLang="en-US" sz="4000">
                <a:solidFill>
                  <a:srgbClr val="FFFF00"/>
                </a:solidFill>
                <a:ea typeface="华文行楷" panose="02010800040101010101" pitchFamily="2" charset="-122"/>
              </a:rPr>
              <a:t>雷雨</a:t>
            </a:r>
            <a:r>
              <a:rPr lang="en-US" altLang="zh-CN" sz="4000">
                <a:solidFill>
                  <a:srgbClr val="FFFF00"/>
                </a:solidFill>
                <a:ea typeface="华文行楷" panose="02010800040101010101" pitchFamily="2" charset="-122"/>
              </a:rPr>
              <a:t>》(</a:t>
            </a:r>
            <a:r>
              <a:rPr lang="zh-CN" altLang="en-US" sz="4000">
                <a:solidFill>
                  <a:srgbClr val="FFFF00"/>
                </a:solidFill>
                <a:ea typeface="华文行楷" panose="02010800040101010101" pitchFamily="2" charset="-122"/>
              </a:rPr>
              <a:t>处女作</a:t>
            </a:r>
            <a:r>
              <a:rPr lang="en-US" altLang="zh-CN" sz="4000">
                <a:solidFill>
                  <a:srgbClr val="FFFF00"/>
                </a:solidFill>
                <a:ea typeface="华文行楷" panose="02010800040101010101" pitchFamily="2" charset="-122"/>
              </a:rPr>
              <a:t>)</a:t>
            </a:r>
            <a:r>
              <a:rPr lang="zh-CN" altLang="en-US" sz="4000">
                <a:solidFill>
                  <a:srgbClr val="FFFF00"/>
                </a:solidFill>
                <a:ea typeface="华文行楷" panose="02010800040101010101" pitchFamily="2" charset="-122"/>
              </a:rPr>
              <a:t>。</a:t>
            </a:r>
            <a:endParaRPr lang="zh-CN" altLang="en-US" sz="4000">
              <a:ea typeface="华文行楷" panose="02010800040101010101" pitchFamily="2" charset="-122"/>
            </a:endParaRPr>
          </a:p>
        </p:txBody>
      </p:sp>
      <p:sp>
        <p:nvSpPr>
          <p:cNvPr id="3077" name="Text Box 6"/>
          <p:cNvSpPr/>
          <p:nvPr/>
        </p:nvSpPr>
        <p:spPr>
          <a:xfrm>
            <a:off x="762000" y="4343400"/>
            <a:ext cx="8312150" cy="1920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lang="en-US" altLang="zh-CN" sz="4000">
                <a:solidFill>
                  <a:srgbClr val="FFFF00"/>
                </a:solidFill>
                <a:ea typeface="华文行楷" panose="02010800040101010101" pitchFamily="2" charset="-122"/>
              </a:rPr>
              <a:t>        1935</a:t>
            </a:r>
            <a:r>
              <a:rPr lang="zh-CN" altLang="en-US" sz="4000">
                <a:solidFill>
                  <a:srgbClr val="FFFF00"/>
                </a:solidFill>
                <a:ea typeface="华文行楷" panose="02010800040101010101" pitchFamily="2" charset="-122"/>
              </a:rPr>
              <a:t>年夏，都市生活剧</a:t>
            </a:r>
            <a:r>
              <a:rPr lang="en-US" altLang="zh-CN" sz="4000">
                <a:solidFill>
                  <a:srgbClr val="FFFF00"/>
                </a:solidFill>
                <a:ea typeface="华文行楷" panose="02010800040101010101" pitchFamily="2" charset="-122"/>
              </a:rPr>
              <a:t>《</a:t>
            </a:r>
            <a:r>
              <a:rPr lang="zh-CN" altLang="en-US" sz="4000">
                <a:solidFill>
                  <a:srgbClr val="FFFF00"/>
                </a:solidFill>
                <a:ea typeface="华文行楷" panose="02010800040101010101" pitchFamily="2" charset="-122"/>
              </a:rPr>
              <a:t>日出</a:t>
            </a:r>
            <a:r>
              <a:rPr lang="en-US" altLang="zh-CN" sz="4000">
                <a:solidFill>
                  <a:srgbClr val="FFFF00"/>
                </a:solidFill>
                <a:ea typeface="华文行楷" panose="02010800040101010101" pitchFamily="2" charset="-122"/>
              </a:rPr>
              <a:t>》</a:t>
            </a:r>
            <a:endParaRPr lang="en-US" altLang="zh-CN" sz="400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zh-CN" altLang="en-US" sz="4000">
                <a:solidFill>
                  <a:srgbClr val="FFFF00"/>
                </a:solidFill>
                <a:ea typeface="华文行楷" panose="02010800040101010101" pitchFamily="2" charset="-122"/>
              </a:rPr>
              <a:t>发表，奠定了曹禺在中国话剧史上</a:t>
            </a:r>
            <a:endParaRPr lang="zh-CN" altLang="en-US" sz="400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zh-CN" altLang="en-US" sz="4000">
                <a:solidFill>
                  <a:srgbClr val="FFFF00"/>
                </a:solidFill>
                <a:ea typeface="华文行楷" panose="02010800040101010101" pitchFamily="2" charset="-122"/>
              </a:rPr>
              <a:t>的地位。</a:t>
            </a:r>
            <a:endParaRPr lang="zh-CN" altLang="en-US" sz="4000">
              <a:solidFill>
                <a:srgbClr val="FFFF00"/>
              </a:solidFill>
              <a:ea typeface="华文行楷" panose="02010800040101010101" pitchFamily="2" charset="-122"/>
            </a:endParaRPr>
          </a:p>
        </p:txBody>
      </p:sp>
      <p:pic>
        <p:nvPicPr>
          <p:cNvPr id="3078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350500" y="101981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15" dur="75" fill="hold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20" dur="75" fill="hold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25" dur="75" fill="hold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1"/>
      <p:bldP spid="3077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/>
          <p:nvPr/>
        </p:nvSpPr>
        <p:spPr>
          <a:xfrm>
            <a:off x="1066800" y="1600200"/>
            <a:ext cx="6686550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>
                <a:solidFill>
                  <a:schemeClr val="bg1"/>
                </a:solidFill>
                <a:ea typeface="华文新魏" panose="02010800040101010101" pitchFamily="2" charset="-122"/>
              </a:rPr>
              <a:t>　　这场剧的结尾，侍萍有两句欲言</a:t>
            </a:r>
            <a:endParaRPr lang="zh-CN" altLang="en-US" sz="3200">
              <a:solidFill>
                <a:schemeClr val="bg1"/>
              </a:solidFill>
              <a:ea typeface="华文新魏" panose="02010800040101010101" pitchFamily="2" charset="-122"/>
            </a:endParaRPr>
          </a:p>
          <a:p>
            <a:pPr lvl="0"/>
            <a:r>
              <a:rPr lang="zh-CN" altLang="en-US" sz="3200">
                <a:solidFill>
                  <a:schemeClr val="bg1"/>
                </a:solidFill>
                <a:ea typeface="华文新魏" panose="02010800040101010101" pitchFamily="2" charset="-122"/>
              </a:rPr>
              <a:t>又止的话，表现了她怎样的心情。</a:t>
            </a:r>
            <a:endParaRPr lang="zh-CN" altLang="en-US" sz="3200">
              <a:solidFill>
                <a:schemeClr val="bg1"/>
              </a:solidFill>
              <a:ea typeface="华文新魏" panose="02010800040101010101" pitchFamily="2" charset="-122"/>
            </a:endParaRPr>
          </a:p>
        </p:txBody>
      </p:sp>
      <p:sp>
        <p:nvSpPr>
          <p:cNvPr id="21507" name="WordArt 3"/>
          <p:cNvSpPr/>
          <p:nvPr/>
        </p:nvSpPr>
        <p:spPr>
          <a:xfrm>
            <a:off x="457200" y="381000"/>
            <a:ext cx="1905000" cy="1489075"/>
          </a:xfrm>
          <a:gradFill rotWithShape="1">
            <a:gsLst>
              <a:gs pos="0">
                <a:srgbClr val="FFE701"/>
              </a:gs>
              <a:gs pos="100000">
                <a:srgbClr val="FE3E02"/>
              </a:gs>
            </a:gsLst>
            <a:lin ang="5400000" scaled="1"/>
          </a:gradFill>
          <a:ln>
            <a:noFill/>
            <a:miter lim="800000"/>
          </a:ln>
          <a:scene3d>
            <a:camera prst="legacyPerspectiveFront">
              <a:rot lat="20520000" lon="1080000" rev="0"/>
            </a:camera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fromWordArt="1" anchor="t" anchorCtr="0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sz="3600">
                <a:ln>
                  <a:noFill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华文行楷" panose="02010800040101010101" pitchFamily="2" charset="-122"/>
              </a:rPr>
              <a:t>　讨论</a:t>
            </a:r>
            <a:endParaRPr sz="3600">
              <a:ln>
                <a:noFill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华文行楷" panose="02010800040101010101" pitchFamily="2" charset="-122"/>
            </a:endParaRPr>
          </a:p>
        </p:txBody>
      </p:sp>
      <p:sp>
        <p:nvSpPr>
          <p:cNvPr id="21508" name="Text Box 4"/>
          <p:cNvSpPr/>
          <p:nvPr/>
        </p:nvSpPr>
        <p:spPr>
          <a:xfrm>
            <a:off x="1447800" y="3276600"/>
            <a:ext cx="67627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800">
                <a:solidFill>
                  <a:schemeClr val="bg1"/>
                </a:solidFill>
                <a:ea typeface="华文隶书" panose="02010800040101010101" pitchFamily="2" charset="-122"/>
              </a:rPr>
              <a:t>1</a:t>
            </a:r>
            <a:r>
              <a:rPr lang="zh-CN" altLang="en-US" sz="2800">
                <a:solidFill>
                  <a:schemeClr val="bg1"/>
                </a:solidFill>
                <a:ea typeface="华文隶书" panose="02010800040101010101" pitchFamily="2" charset="-122"/>
              </a:rPr>
              <a:t>、你是萍</a:t>
            </a:r>
            <a:r>
              <a:rPr lang="en-US" altLang="zh-CN" sz="2800">
                <a:solidFill>
                  <a:schemeClr val="bg1"/>
                </a:solidFill>
                <a:ea typeface="华文隶书" panose="02010800040101010101" pitchFamily="2" charset="-122"/>
              </a:rPr>
              <a:t>……</a:t>
            </a:r>
            <a:r>
              <a:rPr lang="zh-CN" altLang="en-US" sz="2800">
                <a:solidFill>
                  <a:schemeClr val="bg1"/>
                </a:solidFill>
                <a:ea typeface="华文隶书" panose="02010800040101010101" pitchFamily="2" charset="-122"/>
              </a:rPr>
              <a:t>凭－－凭什么打我的儿子？</a:t>
            </a:r>
            <a:endParaRPr lang="zh-CN" altLang="en-US" sz="2800">
              <a:solidFill>
                <a:schemeClr val="bg1"/>
              </a:solidFill>
              <a:ea typeface="华文隶书" panose="02010800040101010101" pitchFamily="2" charset="-122"/>
            </a:endParaRPr>
          </a:p>
        </p:txBody>
      </p:sp>
      <p:sp>
        <p:nvSpPr>
          <p:cNvPr id="21509" name="Text Box 5"/>
          <p:cNvSpPr/>
          <p:nvPr/>
        </p:nvSpPr>
        <p:spPr>
          <a:xfrm>
            <a:off x="1447800" y="4267200"/>
            <a:ext cx="60515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800">
                <a:solidFill>
                  <a:schemeClr val="bg1"/>
                </a:solidFill>
                <a:ea typeface="华文隶书" panose="02010800040101010101" pitchFamily="2" charset="-122"/>
              </a:rPr>
              <a:t>2</a:t>
            </a:r>
            <a:r>
              <a:rPr lang="zh-CN" altLang="en-US" sz="2800">
                <a:solidFill>
                  <a:schemeClr val="bg1"/>
                </a:solidFill>
                <a:ea typeface="华文隶书" panose="02010800040101010101" pitchFamily="2" charset="-122"/>
              </a:rPr>
              <a:t>、我是你的－－你打的这个人的妈。</a:t>
            </a:r>
            <a:endParaRPr lang="zh-CN" altLang="en-US" sz="2800">
              <a:solidFill>
                <a:schemeClr val="bg1"/>
              </a:solidFill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20" dur="75" fill="hold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25" dur="75" fill="hold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1"/>
      <p:bldP spid="21509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ly08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2530" name="Picture 3" descr="D:\ly08.jpg"/>
          <p:cNvPicPr/>
          <p:nvPr/>
        </p:nvPicPr>
        <p:blipFill>
          <a:blip r:embed="rId1">
            <a:lum bright="70000" contrast="-70000"/>
          </a:blip>
          <a:stretch>
            <a:fillRect/>
          </a:stretch>
        </p:blipFill>
        <p:spPr>
          <a:xfrm>
            <a:off x="609600" y="334962"/>
            <a:ext cx="8229600" cy="59674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2531" name="Text Box 4"/>
          <p:cNvSpPr/>
          <p:nvPr/>
        </p:nvSpPr>
        <p:spPr>
          <a:xfrm>
            <a:off x="838200" y="790575"/>
            <a:ext cx="50609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080808"/>
                </a:solidFill>
                <a:ea typeface="华文新魏" panose="02010800040101010101" pitchFamily="2" charset="-122"/>
              </a:rPr>
              <a:t>周朴园这个形象的社会意义</a:t>
            </a:r>
            <a:endParaRPr lang="zh-CN" altLang="en-US" sz="3200" b="1">
              <a:solidFill>
                <a:srgbClr val="080808"/>
              </a:solidFill>
              <a:ea typeface="华文新魏" panose="02010800040101010101" pitchFamily="2" charset="-122"/>
            </a:endParaRPr>
          </a:p>
        </p:txBody>
      </p:sp>
      <p:sp>
        <p:nvSpPr>
          <p:cNvPr id="22532" name="Text Box 5"/>
          <p:cNvSpPr/>
          <p:nvPr/>
        </p:nvSpPr>
        <p:spPr>
          <a:xfrm>
            <a:off x="1143000" y="2057400"/>
            <a:ext cx="7499350" cy="301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>
                <a:ea typeface="华文行楷" panose="02010800040101010101" pitchFamily="2" charset="-122"/>
              </a:rPr>
              <a:t>　　　深刻地揭示出几千年的封建制度有</a:t>
            </a:r>
            <a:endParaRPr lang="zh-CN" altLang="en-US" sz="3200">
              <a:ea typeface="华文行楷" panose="02010800040101010101" pitchFamily="2" charset="-122"/>
            </a:endParaRPr>
          </a:p>
          <a:p>
            <a:pPr lvl="0"/>
            <a:r>
              <a:rPr lang="zh-CN" altLang="en-US" sz="3200">
                <a:ea typeface="华文行楷" panose="02010800040101010101" pitchFamily="2" charset="-122"/>
              </a:rPr>
              <a:t>一种可怕的统治力量，也反映了在半封建</a:t>
            </a:r>
            <a:endParaRPr lang="zh-CN" altLang="en-US" sz="3200">
              <a:ea typeface="华文行楷" panose="02010800040101010101" pitchFamily="2" charset="-122"/>
            </a:endParaRPr>
          </a:p>
          <a:p>
            <a:pPr lvl="0"/>
            <a:r>
              <a:rPr lang="zh-CN" altLang="en-US" sz="3200">
                <a:ea typeface="华文行楷" panose="02010800040101010101" pitchFamily="2" charset="-122"/>
              </a:rPr>
              <a:t>半殖民地的社会长成的资本家，同封建阶</a:t>
            </a:r>
            <a:endParaRPr lang="zh-CN" altLang="en-US" sz="3200">
              <a:ea typeface="华文行楷" panose="02010800040101010101" pitchFamily="2" charset="-122"/>
            </a:endParaRPr>
          </a:p>
          <a:p>
            <a:pPr lvl="0"/>
            <a:r>
              <a:rPr lang="zh-CN" altLang="en-US" sz="3200">
                <a:ea typeface="华文行楷" panose="02010800040101010101" pitchFamily="2" charset="-122"/>
              </a:rPr>
              <a:t>级在政治、经济、思想上有着千丝万缕的</a:t>
            </a:r>
            <a:endParaRPr lang="zh-CN" altLang="en-US" sz="3200">
              <a:ea typeface="华文行楷" panose="02010800040101010101" pitchFamily="2" charset="-122"/>
            </a:endParaRPr>
          </a:p>
          <a:p>
            <a:pPr lvl="0"/>
            <a:r>
              <a:rPr lang="zh-CN" altLang="en-US" sz="3200">
                <a:ea typeface="华文行楷" panose="02010800040101010101" pitchFamily="2" charset="-122"/>
              </a:rPr>
              <a:t>联系。　　　　　　　　　　　　　　　</a:t>
            </a:r>
            <a:endParaRPr lang="zh-CN" altLang="en-US" sz="3200">
              <a:ea typeface="华文行楷" panose="02010800040101010101" pitchFamily="2" charset="-122"/>
            </a:endParaRPr>
          </a:p>
          <a:p>
            <a:pPr lvl="0"/>
            <a:endParaRPr lang="en-US" altLang="zh-CN" sz="3200"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11" dur="75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8" presetClass="entr" presetSubtype="6" fill="hold" grpId="1" nodeType="after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中国作家\曹雨2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304800" y="381000"/>
            <a:ext cx="2274888" cy="33718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099" name="Text Box 3"/>
          <p:cNvSpPr/>
          <p:nvPr/>
        </p:nvSpPr>
        <p:spPr>
          <a:xfrm>
            <a:off x="2743200" y="609600"/>
            <a:ext cx="6340475" cy="3540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lang="en-US" altLang="zh-CN" sz="3200">
                <a:solidFill>
                  <a:srgbClr val="FFFF00"/>
                </a:solidFill>
                <a:ea typeface="华文行楷" panose="02010800040101010101" pitchFamily="2" charset="-122"/>
              </a:rPr>
              <a:t>       《</a:t>
            </a:r>
            <a:r>
              <a:rPr lang="zh-CN" altLang="en-US" sz="3200">
                <a:solidFill>
                  <a:srgbClr val="FFFF00"/>
                </a:solidFill>
                <a:ea typeface="华文行楷" panose="02010800040101010101" pitchFamily="2" charset="-122"/>
              </a:rPr>
              <a:t>雷雨</a:t>
            </a:r>
            <a:r>
              <a:rPr lang="en-US" altLang="zh-CN" sz="3200">
                <a:solidFill>
                  <a:srgbClr val="FFFF00"/>
                </a:solidFill>
                <a:ea typeface="华文行楷" panose="02010800040101010101" pitchFamily="2" charset="-122"/>
              </a:rPr>
              <a:t>》</a:t>
            </a:r>
            <a:r>
              <a:rPr lang="zh-CN" altLang="en-US" sz="3200">
                <a:solidFill>
                  <a:srgbClr val="FFFF00"/>
                </a:solidFill>
                <a:ea typeface="华文行楷" panose="02010800040101010101" pitchFamily="2" charset="-122"/>
              </a:rPr>
              <a:t>是一部动人心魄的悲</a:t>
            </a:r>
            <a:endParaRPr lang="zh-CN" altLang="en-US" sz="320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zh-CN" altLang="en-US" sz="3200">
                <a:solidFill>
                  <a:srgbClr val="FFFF00"/>
                </a:solidFill>
                <a:ea typeface="华文行楷" panose="02010800040101010101" pitchFamily="2" charset="-122"/>
              </a:rPr>
              <a:t>剧。剧本以二十世纪二十年代中国</a:t>
            </a:r>
            <a:endParaRPr lang="zh-CN" altLang="en-US" sz="320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zh-CN" altLang="en-US" sz="3200">
                <a:solidFill>
                  <a:srgbClr val="FFFF00"/>
                </a:solidFill>
                <a:ea typeface="华文行楷" panose="02010800040101010101" pitchFamily="2" charset="-122"/>
              </a:rPr>
              <a:t>半封建半殖民地社会为背景，通过</a:t>
            </a:r>
            <a:endParaRPr lang="zh-CN" altLang="en-US" sz="320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zh-CN" altLang="en-US" sz="3200">
                <a:solidFill>
                  <a:srgbClr val="FFFF00"/>
                </a:solidFill>
                <a:ea typeface="华文行楷" panose="02010800040101010101" pitchFamily="2" charset="-122"/>
              </a:rPr>
              <a:t>一个带有浓厚封建色彩的资本家周</a:t>
            </a:r>
            <a:endParaRPr lang="zh-CN" altLang="en-US" sz="320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zh-CN" altLang="en-US" sz="3200">
                <a:solidFill>
                  <a:srgbClr val="FFFF00"/>
                </a:solidFill>
                <a:ea typeface="华文行楷" panose="02010800040101010101" pitchFamily="2" charset="-122"/>
              </a:rPr>
              <a:t>朴园家庭内部的种种纠葛和周鲁两</a:t>
            </a:r>
            <a:endParaRPr lang="zh-CN" altLang="en-US" sz="320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zh-CN" altLang="en-US" sz="3200">
                <a:solidFill>
                  <a:srgbClr val="FFFF00"/>
                </a:solidFill>
                <a:ea typeface="华文行楷" panose="02010800040101010101" pitchFamily="2" charset="-122"/>
              </a:rPr>
              <a:t>家错综复杂的矛盾冲突，艺术地反</a:t>
            </a:r>
            <a:endParaRPr lang="zh-CN" altLang="en-US" sz="320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zh-CN" altLang="en-US" sz="3200">
                <a:solidFill>
                  <a:srgbClr val="FFFF00"/>
                </a:solidFill>
                <a:ea typeface="华文行楷" panose="02010800040101010101" pitchFamily="2" charset="-122"/>
              </a:rPr>
              <a:t>映了资产阶级腐朽、糜烂的生活，</a:t>
            </a:r>
            <a:endParaRPr lang="zh-CN" altLang="en-US" sz="3200">
              <a:solidFill>
                <a:srgbClr val="FFFF00"/>
              </a:solidFill>
              <a:ea typeface="华文行楷" panose="02010800040101010101" pitchFamily="2" charset="-122"/>
            </a:endParaRPr>
          </a:p>
        </p:txBody>
      </p:sp>
      <p:sp>
        <p:nvSpPr>
          <p:cNvPr id="4100" name="Text Box 5"/>
          <p:cNvSpPr/>
          <p:nvPr/>
        </p:nvSpPr>
        <p:spPr>
          <a:xfrm>
            <a:off x="1042988" y="4005262"/>
            <a:ext cx="7981950" cy="157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lang="zh-CN" altLang="en-US" sz="3200">
                <a:solidFill>
                  <a:srgbClr val="FFFF00"/>
                </a:solidFill>
                <a:ea typeface="华文行楷" panose="02010800040101010101" pitchFamily="2" charset="-122"/>
              </a:rPr>
              <a:t>揭露了资产阶级自私、虚伪的本性，猛烈</a:t>
            </a:r>
            <a:endParaRPr lang="zh-CN" altLang="en-US" sz="320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zh-CN" altLang="en-US" sz="3200">
                <a:solidFill>
                  <a:srgbClr val="FFFF00"/>
                </a:solidFill>
                <a:ea typeface="华文行楷" panose="02010800040101010101" pitchFamily="2" charset="-122"/>
              </a:rPr>
              <a:t>抨击了旧中国黑暗腐朽的社会制度，展示出</a:t>
            </a:r>
            <a:endParaRPr lang="zh-CN" altLang="en-US" sz="320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zh-CN" altLang="en-US" sz="3200">
                <a:solidFill>
                  <a:srgbClr val="FFFF00"/>
                </a:solidFill>
                <a:ea typeface="华文行楷" panose="02010800040101010101" pitchFamily="2" charset="-122"/>
              </a:rPr>
              <a:t>旧制度必然 崩溃的的历史命运。</a:t>
            </a:r>
            <a:endParaRPr lang="zh-CN" altLang="en-US" sz="3200">
              <a:solidFill>
                <a:srgbClr val="FFFF00"/>
              </a:solidFill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090925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中国作家\曹雨3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5257800" y="533400"/>
            <a:ext cx="3352800" cy="28511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123" name="Text Box 5"/>
          <p:cNvSpPr/>
          <p:nvPr/>
        </p:nvSpPr>
        <p:spPr>
          <a:xfrm>
            <a:off x="3657600" y="838200"/>
            <a:ext cx="733425" cy="2608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vert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FFFF00"/>
                </a:solidFill>
                <a:ea typeface="华文新魏" panose="02010800040101010101" pitchFamily="2" charset="-122"/>
              </a:rPr>
              <a:t>代表作品：</a:t>
            </a:r>
            <a:endParaRPr lang="zh-CN" altLang="en-US" sz="3600" b="1">
              <a:solidFill>
                <a:srgbClr val="FFFF00"/>
              </a:solidFill>
              <a:ea typeface="华文新魏" panose="02010800040101010101" pitchFamily="2" charset="-122"/>
            </a:endParaRPr>
          </a:p>
        </p:txBody>
      </p:sp>
      <p:sp>
        <p:nvSpPr>
          <p:cNvPr id="5124" name="Text Box 6"/>
          <p:cNvSpPr/>
          <p:nvPr/>
        </p:nvSpPr>
        <p:spPr>
          <a:xfrm>
            <a:off x="1600200" y="1447800"/>
            <a:ext cx="1282700" cy="457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vert"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>
                <a:solidFill>
                  <a:srgbClr val="FFFF00"/>
                </a:solidFill>
                <a:ea typeface="华文行楷" panose="02010800040101010101" pitchFamily="2" charset="-122"/>
              </a:rPr>
              <a:t>《</a:t>
            </a:r>
            <a:r>
              <a:rPr lang="zh-CN" altLang="en-US" sz="3600">
                <a:solidFill>
                  <a:srgbClr val="FFFF00"/>
                </a:solidFill>
                <a:ea typeface="华文行楷" panose="02010800040101010101" pitchFamily="2" charset="-122"/>
              </a:rPr>
              <a:t>雷雨 </a:t>
            </a:r>
            <a:r>
              <a:rPr lang="en-US" altLang="zh-CN" sz="3600">
                <a:solidFill>
                  <a:srgbClr val="FFFF00"/>
                </a:solidFill>
                <a:ea typeface="华文行楷" panose="02010800040101010101" pitchFamily="2" charset="-122"/>
              </a:rPr>
              <a:t>》《</a:t>
            </a:r>
            <a:r>
              <a:rPr lang="zh-CN" altLang="en-US" sz="3600">
                <a:solidFill>
                  <a:srgbClr val="FFFF00"/>
                </a:solidFill>
                <a:ea typeface="华文行楷" panose="02010800040101010101" pitchFamily="2" charset="-122"/>
              </a:rPr>
              <a:t>日出</a:t>
            </a:r>
            <a:r>
              <a:rPr lang="en-US" altLang="zh-CN" sz="3600">
                <a:solidFill>
                  <a:srgbClr val="FFFF00"/>
                </a:solidFill>
                <a:ea typeface="华文行楷" panose="02010800040101010101" pitchFamily="2" charset="-122"/>
              </a:rPr>
              <a:t>》</a:t>
            </a:r>
            <a:endParaRPr lang="en-US" altLang="zh-CN" sz="360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pPr lvl="0"/>
            <a:r>
              <a:rPr lang="en-US" altLang="zh-CN" sz="3600">
                <a:solidFill>
                  <a:srgbClr val="FFFF00"/>
                </a:solidFill>
                <a:ea typeface="华文行楷" panose="02010800040101010101" pitchFamily="2" charset="-122"/>
              </a:rPr>
              <a:t>《</a:t>
            </a:r>
            <a:r>
              <a:rPr lang="zh-CN" altLang="en-US" sz="3600">
                <a:solidFill>
                  <a:srgbClr val="FFFF00"/>
                </a:solidFill>
                <a:ea typeface="华文行楷" panose="02010800040101010101" pitchFamily="2" charset="-122"/>
              </a:rPr>
              <a:t>原野</a:t>
            </a:r>
            <a:r>
              <a:rPr lang="en-US" altLang="zh-CN" sz="3600">
                <a:solidFill>
                  <a:srgbClr val="FFFF00"/>
                </a:solidFill>
                <a:ea typeface="华文行楷" panose="02010800040101010101" pitchFamily="2" charset="-122"/>
              </a:rPr>
              <a:t>》《</a:t>
            </a:r>
            <a:r>
              <a:rPr lang="zh-CN" altLang="en-US" sz="3600">
                <a:solidFill>
                  <a:srgbClr val="FFFF00"/>
                </a:solidFill>
                <a:ea typeface="华文行楷" panose="02010800040101010101" pitchFamily="2" charset="-122"/>
              </a:rPr>
              <a:t>北京人</a:t>
            </a:r>
            <a:r>
              <a:rPr lang="en-US" altLang="zh-CN" sz="3600">
                <a:solidFill>
                  <a:srgbClr val="FFFF00"/>
                </a:solidFill>
                <a:ea typeface="华文行楷" panose="02010800040101010101" pitchFamily="2" charset="-122"/>
              </a:rPr>
              <a:t>》</a:t>
            </a:r>
            <a:endParaRPr lang="en-US" altLang="zh-CN" sz="3600">
              <a:solidFill>
                <a:srgbClr val="FFFF00"/>
              </a:solidFill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7" dur="75" fill="hold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12" dur="75" fill="hold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D:\新建文件夹\ly01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6146" name="Picture 5" descr="D:\新建文件夹\ly01.jpg"/>
          <p:cNvPicPr/>
          <p:nvPr/>
        </p:nvPicPr>
        <p:blipFill>
          <a:blip r:embed="rId1">
            <a:lum bright="70000" contrast="-70000"/>
          </a:blip>
          <a:stretch>
            <a:fillRect/>
          </a:stretch>
        </p:blipFill>
        <p:spPr>
          <a:xfrm>
            <a:off x="990600" y="1066800"/>
            <a:ext cx="7848600" cy="495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6147" name="Text Box 3"/>
          <p:cNvSpPr/>
          <p:nvPr/>
        </p:nvSpPr>
        <p:spPr>
          <a:xfrm>
            <a:off x="1524000" y="1371600"/>
            <a:ext cx="6450012" cy="3749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/>
            <a:r>
              <a:rPr lang="en-US" altLang="zh-CN" sz="4000" b="1">
                <a:solidFill>
                  <a:schemeClr val="accent2"/>
                </a:solidFill>
                <a:ea typeface="华文行楷" panose="02010800040101010101" pitchFamily="2" charset="-122"/>
              </a:rPr>
              <a:t>        《</a:t>
            </a:r>
            <a:r>
              <a:rPr lang="zh-CN" altLang="en-US" sz="4000" b="1">
                <a:solidFill>
                  <a:schemeClr val="accent2"/>
                </a:solidFill>
                <a:ea typeface="华文行楷" panose="02010800040101010101" pitchFamily="2" charset="-122"/>
              </a:rPr>
              <a:t>雷雨</a:t>
            </a:r>
            <a:r>
              <a:rPr lang="en-US" altLang="zh-CN" sz="4000" b="1">
                <a:solidFill>
                  <a:schemeClr val="accent2"/>
                </a:solidFill>
                <a:ea typeface="华文行楷" panose="02010800040101010101" pitchFamily="2" charset="-122"/>
              </a:rPr>
              <a:t>》</a:t>
            </a:r>
            <a:r>
              <a:rPr lang="zh-CN" altLang="en-US" sz="4000" b="1">
                <a:solidFill>
                  <a:schemeClr val="accent2"/>
                </a:solidFill>
                <a:ea typeface="华文行楷" panose="02010800040101010101" pitchFamily="2" charset="-122"/>
              </a:rPr>
              <a:t>以集中的场景</a:t>
            </a:r>
            <a:endParaRPr lang="zh-CN" altLang="en-US" sz="4000" b="1">
              <a:solidFill>
                <a:schemeClr val="accent2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en-US" altLang="zh-CN" sz="4000" b="1">
                <a:solidFill>
                  <a:schemeClr val="accent2"/>
                </a:solidFill>
                <a:ea typeface="华文行楷" panose="02010800040101010101" pitchFamily="2" charset="-122"/>
              </a:rPr>
              <a:t>(</a:t>
            </a:r>
            <a:r>
              <a:rPr lang="zh-CN" altLang="en-US" sz="4000" b="1">
                <a:solidFill>
                  <a:schemeClr val="accent2"/>
                </a:solidFill>
                <a:ea typeface="华文行楷" panose="02010800040101010101" pitchFamily="2" charset="-122"/>
              </a:rPr>
              <a:t>周公馆</a:t>
            </a:r>
            <a:r>
              <a:rPr lang="en-US" altLang="zh-CN" sz="4000" b="1">
                <a:solidFill>
                  <a:schemeClr val="accent2"/>
                </a:solidFill>
                <a:ea typeface="华文行楷" panose="02010800040101010101" pitchFamily="2" charset="-122"/>
              </a:rPr>
              <a:t>)</a:t>
            </a:r>
            <a:r>
              <a:rPr lang="zh-CN" altLang="en-US" sz="4000" b="1">
                <a:solidFill>
                  <a:schemeClr val="accent2"/>
                </a:solidFill>
                <a:ea typeface="华文行楷" panose="02010800040101010101" pitchFamily="2" charset="-122"/>
              </a:rPr>
              <a:t>和集中的时间 </a:t>
            </a:r>
            <a:r>
              <a:rPr lang="en-US" altLang="zh-CN" sz="4000" b="1">
                <a:solidFill>
                  <a:schemeClr val="accent2"/>
                </a:solidFill>
                <a:ea typeface="华文行楷" panose="02010800040101010101" pitchFamily="2" charset="-122"/>
              </a:rPr>
              <a:t>(</a:t>
            </a:r>
            <a:r>
              <a:rPr lang="zh-CN" altLang="en-US" sz="4000" b="1">
                <a:solidFill>
                  <a:schemeClr val="accent2"/>
                </a:solidFill>
                <a:ea typeface="华文行楷" panose="02010800040101010101" pitchFamily="2" charset="-122"/>
              </a:rPr>
              <a:t>同一</a:t>
            </a:r>
            <a:endParaRPr lang="zh-CN" altLang="en-US" sz="4000" b="1">
              <a:solidFill>
                <a:schemeClr val="accent2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zh-CN" altLang="en-US" sz="4000" b="1">
                <a:solidFill>
                  <a:schemeClr val="accent2"/>
                </a:solidFill>
                <a:ea typeface="华文行楷" panose="02010800040101010101" pitchFamily="2" charset="-122"/>
              </a:rPr>
              <a:t>天上午至午夜</a:t>
            </a:r>
            <a:r>
              <a:rPr lang="en-US" altLang="zh-CN" sz="4000" b="1">
                <a:solidFill>
                  <a:schemeClr val="accent2"/>
                </a:solidFill>
                <a:ea typeface="华文行楷" panose="02010800040101010101" pitchFamily="2" charset="-122"/>
              </a:rPr>
              <a:t>)</a:t>
            </a:r>
            <a:r>
              <a:rPr lang="zh-CN" altLang="en-US" sz="4000" b="1">
                <a:solidFill>
                  <a:schemeClr val="accent2"/>
                </a:solidFill>
                <a:ea typeface="华文行楷" panose="02010800040101010101" pitchFamily="2" charset="-122"/>
              </a:rPr>
              <a:t>，表现了周、</a:t>
            </a:r>
            <a:endParaRPr lang="zh-CN" altLang="en-US" sz="4000" b="1">
              <a:solidFill>
                <a:schemeClr val="accent2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zh-CN" altLang="en-US" sz="4000" b="1">
                <a:solidFill>
                  <a:schemeClr val="accent2"/>
                </a:solidFill>
                <a:ea typeface="华文行楷" panose="02010800040101010101" pitchFamily="2" charset="-122"/>
              </a:rPr>
              <a:t>鲁两家爱情的、血缘的、阶</a:t>
            </a:r>
            <a:endParaRPr lang="zh-CN" altLang="en-US" sz="4000" b="1">
              <a:solidFill>
                <a:schemeClr val="accent2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zh-CN" altLang="en-US" sz="4000" b="1">
                <a:solidFill>
                  <a:schemeClr val="accent2"/>
                </a:solidFill>
                <a:ea typeface="华文行楷" panose="02010800040101010101" pitchFamily="2" charset="-122"/>
              </a:rPr>
              <a:t>级的复杂关系为内容 的尖锐</a:t>
            </a:r>
            <a:endParaRPr lang="zh-CN" altLang="en-US" sz="4000" b="1">
              <a:solidFill>
                <a:schemeClr val="accent2"/>
              </a:solidFill>
              <a:ea typeface="华文行楷" panose="02010800040101010101" pitchFamily="2" charset="-122"/>
            </a:endParaRPr>
          </a:p>
          <a:p>
            <a:pPr lvl="0" algn="l"/>
            <a:r>
              <a:rPr lang="zh-CN" altLang="en-US" sz="4000" b="1">
                <a:solidFill>
                  <a:schemeClr val="accent2"/>
                </a:solidFill>
                <a:ea typeface="华文行楷" panose="02010800040101010101" pitchFamily="2" charset="-122"/>
              </a:rPr>
              <a:t>的戏剧冲突。</a:t>
            </a:r>
            <a:endParaRPr lang="zh-CN" altLang="en-US" sz="4000" b="1">
              <a:solidFill>
                <a:schemeClr val="accent2"/>
              </a:solidFill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Group 2"/>
          <p:cNvGraphicFramePr>
            <a:graphicFrameLocks noGrp="1"/>
          </p:cNvGraphicFramePr>
          <p:nvPr/>
        </p:nvGraphicFramePr>
        <p:xfrm>
          <a:off x="228600" y="76200"/>
          <a:ext cx="8839200" cy="6708775"/>
        </p:xfrm>
        <a:graphic>
          <a:graphicData uri="http://schemas.openxmlformats.org/drawingml/2006/table">
            <a:tbl>
              <a:tblPr/>
              <a:tblGrid>
                <a:gridCol w="1371600"/>
                <a:gridCol w="1219200"/>
                <a:gridCol w="6248400"/>
              </a:tblGrid>
              <a:tr h="701675"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</a:pPr>
                      <a:r>
                        <a:rPr lang="zh-CN" altLang="en-US" sz="2800" b="1"/>
                        <a:t>时间</a:t>
                      </a:r>
                      <a:endParaRPr lang="zh-CN" altLang="en-US" sz="2800" b="1"/>
                    </a:p>
                  </a:txBody>
                  <a:tcPr>
                    <a:lnL w="28575">
                      <a:solidFill>
                        <a:prstClr val="black"/>
                      </a:solidFill>
                      <a:bevel/>
                    </a:lnL>
                    <a:lnR w="12700">
                      <a:solidFill>
                        <a:prstClr val="black"/>
                      </a:solidFill>
                      <a:bevel/>
                    </a:lnR>
                    <a:lnT w="28575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</a:pPr>
                      <a:r>
                        <a:rPr lang="zh-CN" altLang="en-US" sz="2800" b="1"/>
                        <a:t>地点</a:t>
                      </a:r>
                      <a:endParaRPr lang="zh-CN" altLang="en-US" sz="2800" b="1"/>
                    </a:p>
                  </a:txBody>
                  <a:tcPr>
                    <a:lnL w="12700">
                      <a:solidFill>
                        <a:prstClr val="black"/>
                      </a:solidFill>
                      <a:bevel/>
                    </a:lnL>
                    <a:lnR w="12700">
                      <a:solidFill>
                        <a:prstClr val="black"/>
                      </a:solidFill>
                      <a:bevel/>
                    </a:lnR>
                    <a:lnT w="28575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</a:pPr>
                      <a:r>
                        <a:rPr lang="zh-CN" altLang="en-US" sz="2800" b="1"/>
                        <a:t>事情</a:t>
                      </a:r>
                      <a:endParaRPr lang="zh-CN" altLang="en-US" sz="2800" b="1"/>
                    </a:p>
                  </a:txBody>
                  <a:tcPr>
                    <a:lnL w="12700">
                      <a:solidFill>
                        <a:prstClr val="black"/>
                      </a:solidFill>
                      <a:bevel/>
                    </a:lnL>
                    <a:lnR w="28575">
                      <a:solidFill>
                        <a:prstClr val="black"/>
                      </a:solidFill>
                      <a:bevel/>
                    </a:lnR>
                    <a:lnT w="28575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r>
                        <a:rPr lang="zh-CN" altLang="en-US" sz="1800" b="1"/>
                        <a:t>三十多年前</a:t>
                      </a:r>
                      <a:endParaRPr lang="zh-CN" altLang="en-US" sz="1800" b="1"/>
                    </a:p>
                  </a:txBody>
                  <a:tcPr>
                    <a:lnL w="28575">
                      <a:solidFill>
                        <a:prstClr val="black"/>
                      </a:solidFill>
                      <a:bevel/>
                    </a:lnL>
                    <a:lnR w="12700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r>
                        <a:rPr lang="zh-CN" altLang="en-US" sz="2800" b="1"/>
                        <a:t>无锡</a:t>
                      </a:r>
                      <a:endParaRPr lang="zh-CN" altLang="en-US" sz="2800" b="1"/>
                    </a:p>
                  </a:txBody>
                  <a:tcPr>
                    <a:lnL w="12700">
                      <a:solidFill>
                        <a:prstClr val="black"/>
                      </a:solidFill>
                      <a:bevel/>
                    </a:lnL>
                    <a:lnR w="12700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endParaRPr lang="zh-CN" altLang="zh-CN" sz="2800" b="1">
                        <a:ea typeface="楷体_GB2312" pitchFamily="49" charset="-122"/>
                      </a:endParaRPr>
                    </a:p>
                  </a:txBody>
                  <a:tcPr>
                    <a:lnL w="12700">
                      <a:solidFill>
                        <a:prstClr val="black"/>
                      </a:solidFill>
                      <a:bevel/>
                    </a:lnL>
                    <a:lnR w="28575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</a:tr>
              <a:tr h="1003300"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r>
                        <a:rPr lang="zh-CN" altLang="en-US" sz="1800" b="1"/>
                        <a:t>三十年前除夕</a:t>
                      </a:r>
                      <a:endParaRPr lang="zh-CN" altLang="en-US" sz="1800" b="1"/>
                    </a:p>
                  </a:txBody>
                  <a:tcPr>
                    <a:lnL w="28575">
                      <a:solidFill>
                        <a:prstClr val="black"/>
                      </a:solidFill>
                      <a:bevel/>
                    </a:lnL>
                    <a:lnR w="12700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r>
                        <a:rPr lang="zh-CN" altLang="en-US" sz="2800" b="1"/>
                        <a:t>无锡</a:t>
                      </a:r>
                      <a:endParaRPr lang="zh-CN" altLang="en-US" sz="2800" b="1"/>
                    </a:p>
                  </a:txBody>
                  <a:tcPr>
                    <a:lnL w="12700">
                      <a:solidFill>
                        <a:prstClr val="black"/>
                      </a:solidFill>
                      <a:bevel/>
                    </a:lnL>
                    <a:lnR w="12700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endParaRPr lang="zh-CN" altLang="zh-CN" sz="2800" b="1">
                        <a:ea typeface="楷体_GB2312" pitchFamily="49" charset="-122"/>
                      </a:endParaRPr>
                    </a:p>
                  </a:txBody>
                  <a:tcPr>
                    <a:lnL w="12700">
                      <a:solidFill>
                        <a:prstClr val="black"/>
                      </a:solidFill>
                      <a:bevel/>
                    </a:lnL>
                    <a:lnR w="28575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</a:tr>
              <a:tr h="1057275"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r>
                        <a:rPr lang="zh-CN" altLang="en-US" sz="1800" b="1"/>
                        <a:t>三十年来</a:t>
                      </a:r>
                      <a:endParaRPr lang="zh-CN" altLang="en-US" sz="1800" b="1"/>
                    </a:p>
                  </a:txBody>
                  <a:tcPr>
                    <a:lnL w="28575">
                      <a:solidFill>
                        <a:prstClr val="black"/>
                      </a:solidFill>
                      <a:bevel/>
                    </a:lnL>
                    <a:lnR w="12700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r>
                        <a:rPr lang="zh-CN" altLang="en-US" sz="2800" b="1"/>
                        <a:t>外乡</a:t>
                      </a:r>
                      <a:endParaRPr lang="zh-CN" altLang="en-US" sz="2800" b="1"/>
                    </a:p>
                  </a:txBody>
                  <a:tcPr>
                    <a:lnL w="12700">
                      <a:solidFill>
                        <a:prstClr val="black"/>
                      </a:solidFill>
                      <a:bevel/>
                    </a:lnL>
                    <a:lnR w="12700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endParaRPr lang="zh-CN" altLang="zh-CN" sz="2800" b="1">
                        <a:ea typeface="楷体_GB2312" pitchFamily="49" charset="-122"/>
                      </a:endParaRPr>
                    </a:p>
                  </a:txBody>
                  <a:tcPr>
                    <a:lnL w="12700">
                      <a:solidFill>
                        <a:prstClr val="black"/>
                      </a:solidFill>
                      <a:bevel/>
                    </a:lnL>
                    <a:lnR w="28575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</a:tr>
              <a:tr h="971550"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r>
                        <a:rPr lang="zh-CN" altLang="en-US" sz="1800" b="1"/>
                        <a:t>三十年来</a:t>
                      </a:r>
                      <a:endParaRPr lang="zh-CN" altLang="en-US" sz="1800" b="1"/>
                    </a:p>
                  </a:txBody>
                  <a:tcPr>
                    <a:lnL w="28575">
                      <a:solidFill>
                        <a:prstClr val="black"/>
                      </a:solidFill>
                      <a:bevel/>
                    </a:lnL>
                    <a:lnR w="12700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r>
                        <a:rPr lang="zh-CN" altLang="en-US" sz="2800" b="1"/>
                        <a:t>周公馆</a:t>
                      </a:r>
                      <a:endParaRPr lang="zh-CN" altLang="en-US" sz="2800" b="1"/>
                    </a:p>
                  </a:txBody>
                  <a:tcPr>
                    <a:lnL w="12700">
                      <a:solidFill>
                        <a:prstClr val="black"/>
                      </a:solidFill>
                      <a:bevel/>
                    </a:lnL>
                    <a:lnR w="12700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endParaRPr lang="zh-CN" altLang="zh-CN" sz="2800" b="1">
                        <a:ea typeface="楷体_GB2312" pitchFamily="49" charset="-122"/>
                      </a:endParaRPr>
                    </a:p>
                  </a:txBody>
                  <a:tcPr>
                    <a:lnL w="12700">
                      <a:solidFill>
                        <a:prstClr val="black"/>
                      </a:solidFill>
                      <a:bevel/>
                    </a:lnL>
                    <a:lnR w="28575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</a:tr>
              <a:tr h="968375"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r>
                        <a:rPr lang="zh-CN" altLang="en-US" sz="1800" b="1"/>
                        <a:t>从前</a:t>
                      </a:r>
                      <a:endParaRPr lang="zh-CN" altLang="en-US" sz="1800" b="1"/>
                    </a:p>
                  </a:txBody>
                  <a:tcPr>
                    <a:lnL w="28575">
                      <a:solidFill>
                        <a:prstClr val="black"/>
                      </a:solidFill>
                      <a:bevel/>
                    </a:lnL>
                    <a:lnR w="12700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r>
                        <a:rPr lang="zh-CN" altLang="en-US" sz="2800" b="1"/>
                        <a:t>哈尔滨</a:t>
                      </a:r>
                      <a:endParaRPr lang="zh-CN" altLang="en-US" sz="2800" b="1"/>
                    </a:p>
                  </a:txBody>
                  <a:tcPr>
                    <a:lnL w="12700">
                      <a:solidFill>
                        <a:prstClr val="black"/>
                      </a:solidFill>
                      <a:bevel/>
                    </a:lnL>
                    <a:lnR w="12700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endParaRPr lang="zh-CN" altLang="zh-CN" sz="2800" b="1">
                        <a:ea typeface="楷体_GB2312" pitchFamily="49" charset="-122"/>
                      </a:endParaRPr>
                    </a:p>
                  </a:txBody>
                  <a:tcPr>
                    <a:lnL w="12700">
                      <a:solidFill>
                        <a:prstClr val="black"/>
                      </a:solidFill>
                      <a:bevel/>
                    </a:lnL>
                    <a:lnR w="28575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12700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</a:tr>
              <a:tr h="1184275"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r>
                        <a:rPr lang="zh-CN" altLang="en-US" sz="1800" b="1"/>
                        <a:t>最近</a:t>
                      </a:r>
                      <a:endParaRPr lang="zh-CN" altLang="en-US" sz="1800" b="1"/>
                    </a:p>
                  </a:txBody>
                  <a:tcPr>
                    <a:lnL w="28575">
                      <a:solidFill>
                        <a:prstClr val="black"/>
                      </a:solidFill>
                      <a:bevel/>
                    </a:lnL>
                    <a:lnR w="12700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28575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r>
                        <a:rPr lang="zh-CN" altLang="en-US" sz="2800" b="1"/>
                        <a:t>矿上</a:t>
                      </a:r>
                      <a:endParaRPr lang="zh-CN" altLang="en-US" sz="2800" b="1"/>
                    </a:p>
                  </a:txBody>
                  <a:tcPr>
                    <a:lnL w="12700">
                      <a:solidFill>
                        <a:prstClr val="black"/>
                      </a:solidFill>
                      <a:bevel/>
                    </a:lnL>
                    <a:lnR w="12700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28575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144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716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1828800" indent="0" algn="ctr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l">
                        <a:spcBef>
                          <a:spcPct val="20000"/>
                        </a:spcBef>
                      </a:pPr>
                      <a:endParaRPr lang="zh-CN" altLang="zh-CN" sz="2800" b="1">
                        <a:ea typeface="楷体_GB2312" pitchFamily="49" charset="-122"/>
                      </a:endParaRPr>
                    </a:p>
                  </a:txBody>
                  <a:tcPr>
                    <a:lnL w="12700">
                      <a:solidFill>
                        <a:prstClr val="black"/>
                      </a:solidFill>
                      <a:bevel/>
                    </a:lnL>
                    <a:lnR w="28575">
                      <a:solidFill>
                        <a:prstClr val="black"/>
                      </a:solidFill>
                      <a:bevel/>
                    </a:lnR>
                    <a:lnT w="12700">
                      <a:solidFill>
                        <a:prstClr val="black"/>
                      </a:solidFill>
                      <a:bevel/>
                    </a:lnT>
                    <a:lnB w="28575">
                      <a:solidFill>
                        <a:prstClr val="black"/>
                      </a:solidFill>
                      <a:beve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203" name="Text Box 36"/>
          <p:cNvSpPr/>
          <p:nvPr/>
        </p:nvSpPr>
        <p:spPr>
          <a:xfrm>
            <a:off x="-2209800" y="2209800"/>
            <a:ext cx="57150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</a:pPr>
            <a:endParaRPr lang="zh-CN" altLang="zh-CN"/>
          </a:p>
        </p:txBody>
      </p:sp>
      <p:sp>
        <p:nvSpPr>
          <p:cNvPr id="7204" name="Text Box 37"/>
          <p:cNvSpPr/>
          <p:nvPr/>
        </p:nvSpPr>
        <p:spPr>
          <a:xfrm>
            <a:off x="2819400" y="1600200"/>
            <a:ext cx="6096000" cy="13700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20000"/>
              </a:spcBef>
            </a:pPr>
            <a:r>
              <a:rPr lang="zh-CN" altLang="en-US" b="1"/>
              <a:t>周家为了 娶有钱有门第的小姐为媳，赶侍萍出门，侍萍和小儿子投河自尽，后被人救活。</a:t>
            </a:r>
            <a:endParaRPr lang="zh-CN" altLang="en-US" b="1"/>
          </a:p>
          <a:p>
            <a:pPr lvl="0" algn="l">
              <a:spcBef>
                <a:spcPct val="50000"/>
              </a:spcBef>
            </a:pPr>
            <a:endParaRPr lang="en-US" altLang="zh-CN"/>
          </a:p>
        </p:txBody>
      </p:sp>
      <p:sp>
        <p:nvSpPr>
          <p:cNvPr id="7205" name="Text Box 38"/>
          <p:cNvSpPr/>
          <p:nvPr/>
        </p:nvSpPr>
        <p:spPr>
          <a:xfrm>
            <a:off x="2819400" y="2514600"/>
            <a:ext cx="6019800" cy="1187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</a:pPr>
            <a:r>
              <a:rPr lang="zh-CN" altLang="en-US" b="1"/>
              <a:t>侍萍流浪外乡，讨饭、缝衣服、当老妈子、在学校侍侯人，嫁过两次，与鲁贵结婚，有了一个女儿四凤。</a:t>
            </a:r>
            <a:endParaRPr lang="zh-CN" altLang="en-US" b="1"/>
          </a:p>
        </p:txBody>
      </p:sp>
      <p:sp>
        <p:nvSpPr>
          <p:cNvPr id="7206" name="Text Box 39"/>
          <p:cNvSpPr/>
          <p:nvPr/>
        </p:nvSpPr>
        <p:spPr>
          <a:xfrm>
            <a:off x="2819400" y="3657600"/>
            <a:ext cx="609600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</a:pPr>
            <a:r>
              <a:rPr lang="zh-CN" altLang="en-US" b="1">
                <a:ea typeface="楷体_GB2312" pitchFamily="49" charset="-122"/>
              </a:rPr>
              <a:t>周朴园为了纪念侍萍，保留着侍萍的喜欢的物品、保留关窗的习惯、记住侍萍的 生日。</a:t>
            </a:r>
            <a:endParaRPr lang="zh-CN" altLang="en-US" b="1">
              <a:ea typeface="楷体_GB2312" pitchFamily="49" charset="-122"/>
            </a:endParaRPr>
          </a:p>
        </p:txBody>
      </p:sp>
      <p:sp>
        <p:nvSpPr>
          <p:cNvPr id="7207" name="Text Box 40"/>
          <p:cNvSpPr/>
          <p:nvPr/>
        </p:nvSpPr>
        <p:spPr>
          <a:xfrm>
            <a:off x="2819400" y="4724400"/>
            <a:ext cx="632460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</a:pPr>
            <a:r>
              <a:rPr lang="zh-CN" altLang="en-US" b="1">
                <a:ea typeface="楷体_GB2312" pitchFamily="49" charset="-122"/>
              </a:rPr>
              <a:t>周朴园包修江桥，故意让江桥出险，淹死两千二百个小工，每条性命扣下三百块钱。</a:t>
            </a:r>
            <a:endParaRPr lang="zh-CN" altLang="en-US" b="1">
              <a:ea typeface="楷体_GB2312" pitchFamily="49" charset="-122"/>
            </a:endParaRPr>
          </a:p>
        </p:txBody>
      </p:sp>
      <p:sp>
        <p:nvSpPr>
          <p:cNvPr id="7208" name="Text Box 41"/>
          <p:cNvSpPr/>
          <p:nvPr/>
        </p:nvSpPr>
        <p:spPr>
          <a:xfrm>
            <a:off x="2819400" y="5670550"/>
            <a:ext cx="6019800" cy="1187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</a:pPr>
            <a:r>
              <a:rPr lang="zh-CN" altLang="en-US" b="1">
                <a:ea typeface="楷体_GB2312" pitchFamily="49" charset="-122"/>
              </a:rPr>
              <a:t>矿工罢工，矿上警察开枪打死三十个工人，周朴园收买工人代表，签订复工合同，开除鲁大海。</a:t>
            </a:r>
            <a:endParaRPr lang="zh-CN" altLang="en-US" b="1">
              <a:ea typeface="楷体_GB2312" pitchFamily="49" charset="-122"/>
            </a:endParaRPr>
          </a:p>
        </p:txBody>
      </p:sp>
      <p:sp>
        <p:nvSpPr>
          <p:cNvPr id="7209" name="Text Box 42"/>
          <p:cNvSpPr/>
          <p:nvPr/>
        </p:nvSpPr>
        <p:spPr>
          <a:xfrm>
            <a:off x="2895600" y="914400"/>
            <a:ext cx="60198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</a:pPr>
            <a:r>
              <a:rPr lang="zh-CN" altLang="en-US" sz="2800" b="1">
                <a:ea typeface="楷体_GB2312" pitchFamily="49" charset="-122"/>
              </a:rPr>
              <a:t>周朴园与侍萍相爱，并生了两个儿子</a:t>
            </a:r>
            <a:endParaRPr lang="zh-CN" altLang="en-US" sz="2800" b="1"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7" dur="500" fill="hold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12" dur="500" fill="hold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17" dur="500" fill="hold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22" dur="500" fill="hold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27" dur="500" fill="hold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32" dur="500" fill="hold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37" dur="500" fill="hold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3" grpId="0"/>
      <p:bldP spid="7204" grpId="1"/>
      <p:bldP spid="7205" grpId="2"/>
      <p:bldP spid="7206" grpId="3"/>
      <p:bldP spid="7207" grpId="4"/>
      <p:bldP spid="7208" grpId="5"/>
      <p:bldP spid="7209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14999">
              <a:srgbClr val="D49E6C"/>
            </a:gs>
            <a:gs pos="35001">
              <a:srgbClr val="A65528"/>
            </a:gs>
            <a:gs pos="50000">
              <a:srgbClr val="663012"/>
            </a:gs>
            <a:gs pos="64999">
              <a:srgbClr val="A65528"/>
            </a:gs>
            <a:gs pos="85001">
              <a:srgbClr val="D49E6C"/>
            </a:gs>
            <a:gs pos="100000">
              <a:srgbClr val="D6B19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新建文件夹\ly13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2209800" y="4724400"/>
            <a:ext cx="1460500" cy="1905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195" name="Picture 3" descr="D:\新建文件夹\ly1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2514600"/>
            <a:ext cx="1611312" cy="20574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196" name="Picture 4" descr="D:\新建文件夹\ly17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057400" y="228600"/>
            <a:ext cx="1611312" cy="20574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197" name="Picture 5" descr="D:\新建文件夹\周朴园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" y="1371600"/>
            <a:ext cx="1511300" cy="1905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198" name="Picture 6" descr="D:\新建文件夹\ly12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4876800" y="2667000"/>
            <a:ext cx="1500188" cy="1905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199" name="Picture 7" descr="D:\新建文件夹\ly20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7239000" y="1295400"/>
            <a:ext cx="1371600" cy="3048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200" name="Picture 8" descr="D:\新建文件夹\ly16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6324600" y="5029200"/>
            <a:ext cx="1458912" cy="18288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201" name="Picture 9" descr="D:\新建文件夹\ly14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4876800" y="381000"/>
            <a:ext cx="1524000" cy="1981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8202" name="AutoShape 18"/>
          <p:cNvSpPr/>
          <p:nvPr/>
        </p:nvSpPr>
        <p:spPr>
          <a:xfrm>
            <a:off x="3810000" y="3581400"/>
            <a:ext cx="76200" cy="2667000"/>
          </a:xfrm>
          <a:prstGeom prst="rightBrace">
            <a:avLst>
              <a:gd name="adj1" fmla="val 291505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  <a:bevel/>
          </a:ln>
        </p:spPr>
        <p:txBody>
          <a:bodyPr wrap="none" anchor="ctr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203" name="AutoShape 19"/>
          <p:cNvSpPr/>
          <p:nvPr/>
        </p:nvSpPr>
        <p:spPr>
          <a:xfrm>
            <a:off x="3886200" y="3505200"/>
            <a:ext cx="838200" cy="457200"/>
          </a:xfrm>
          <a:prstGeom prst="rightArrow">
            <a:avLst>
              <a:gd name="adj1" fmla="val 50000"/>
              <a:gd name="adj2" fmla="val 45825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204" name="AutoShape 24"/>
          <p:cNvSpPr/>
          <p:nvPr/>
        </p:nvSpPr>
        <p:spPr>
          <a:xfrm>
            <a:off x="1828800" y="990600"/>
            <a:ext cx="76200" cy="2362200"/>
          </a:xfrm>
          <a:prstGeom prst="leftBrace">
            <a:avLst>
              <a:gd name="adj1" fmla="val 258190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  <a:bevel/>
          </a:ln>
        </p:spPr>
        <p:txBody>
          <a:bodyPr wrap="none" anchor="ctr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205" name="AutoShape 25"/>
          <p:cNvSpPr/>
          <p:nvPr/>
        </p:nvSpPr>
        <p:spPr>
          <a:xfrm>
            <a:off x="3886200" y="1447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206" name="AutoShape 27"/>
          <p:cNvSpPr/>
          <p:nvPr/>
        </p:nvSpPr>
        <p:spPr>
          <a:xfrm>
            <a:off x="4495800" y="5715000"/>
            <a:ext cx="1143000" cy="4572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cxnSp>
        <p:nvCxnSpPr>
          <p:cNvPr id="8207" name="AutoShape 28"/>
          <p:cNvCxnSpPr/>
          <p:nvPr/>
        </p:nvCxnSpPr>
        <p:spPr>
          <a:xfrm>
            <a:off x="6477000" y="2286000"/>
            <a:ext cx="304800" cy="1828800"/>
          </a:xfrm>
          <a:prstGeom prst="line">
            <a:avLst/>
          </a:prstGeom>
          <a:noFill/>
          <a:ln>
            <a:solidFill>
              <a:schemeClr val="tx1"/>
            </a:solidFill>
            <a:bevel/>
            <a:headEnd type="triangle"/>
            <a:tailEnd type="triangle"/>
          </a:ln>
        </p:spPr>
      </p:cxnSp>
      <p:cxnSp>
        <p:nvCxnSpPr>
          <p:cNvPr id="8208" name="AutoShape 31"/>
          <p:cNvCxnSpPr/>
          <p:nvPr/>
        </p:nvCxnSpPr>
        <p:spPr>
          <a:xfrm>
            <a:off x="5562600" y="4800600"/>
            <a:ext cx="685800" cy="914400"/>
          </a:xfrm>
          <a:prstGeom prst="line">
            <a:avLst/>
          </a:prstGeom>
          <a:noFill/>
          <a:ln>
            <a:solidFill>
              <a:schemeClr val="tx1"/>
            </a:solidFill>
            <a:bevel/>
            <a:headEnd type="triangle"/>
            <a:tailEnd type="triangle"/>
          </a:ln>
        </p:spPr>
      </p:cxnSp>
      <p:cxnSp>
        <p:nvCxnSpPr>
          <p:cNvPr id="8209" name="AutoShape 32"/>
          <p:cNvCxnSpPr/>
          <p:nvPr/>
        </p:nvCxnSpPr>
        <p:spPr>
          <a:xfrm>
            <a:off x="3810000" y="2057400"/>
            <a:ext cx="838200" cy="990600"/>
          </a:xfrm>
          <a:prstGeom prst="line">
            <a:avLst/>
          </a:prstGeom>
          <a:noFill/>
          <a:ln>
            <a:solidFill>
              <a:schemeClr val="tx1"/>
            </a:solidFill>
            <a:bevel/>
            <a:headEnd type="triangle"/>
            <a:tailEnd type="triangle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23" dur="500" fill="hold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52" dur="500" fill="hold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base">
                                        <p:cTn id="81" dur="500" fill="hold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base">
                                        <p:cTn id="86" dur="500" fill="hold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91" dur="500" fill="hold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96" dur="500" fill="hold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101" dur="500" fill="hold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base">
                                        <p:cTn id="106" dur="500" fill="hold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3" grpId="1" animBg="1"/>
      <p:bldP spid="8204" grpId="2" animBg="1"/>
      <p:bldP spid="8205" grpId="3" animBg="1"/>
      <p:bldP spid="8206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D:\麦雪莹\雷雨公开课\未标题-1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/>
          <p:nvPr/>
        </p:nvSpPr>
        <p:spPr>
          <a:xfrm>
            <a:off x="609600" y="533400"/>
            <a:ext cx="54673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FFFF00"/>
                </a:solidFill>
                <a:ea typeface="华文楷体" panose="02010600040101010101" pitchFamily="2" charset="-122"/>
              </a:rPr>
              <a:t>第一场：周朴园与侍萍的冲突</a:t>
            </a:r>
            <a:endParaRPr lang="zh-CN" altLang="en-US" sz="3200" b="1">
              <a:solidFill>
                <a:srgbClr val="FFFF00"/>
              </a:solidFill>
              <a:ea typeface="华文楷体" panose="02010600040101010101" pitchFamily="2" charset="-122"/>
            </a:endParaRPr>
          </a:p>
        </p:txBody>
      </p:sp>
      <p:pic>
        <p:nvPicPr>
          <p:cNvPr id="10243" name="Picture 3" descr="D:\新建文件夹\周朴园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2660650" cy="33528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0244" name="Picture 4" descr="D:\新建文件夹\ly15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791200" y="1828800"/>
            <a:ext cx="2568575" cy="3276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0245" name="AutoShape 5"/>
          <p:cNvSpPr/>
          <p:nvPr/>
        </p:nvSpPr>
        <p:spPr>
          <a:xfrm>
            <a:off x="3733800" y="3124200"/>
            <a:ext cx="1600200" cy="762000"/>
          </a:xfrm>
          <a:prstGeom prst="leftRightArrow">
            <a:avLst>
              <a:gd name="adj1" fmla="val 50000"/>
              <a:gd name="adj2" fmla="val 420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0246" name="Text Box 6"/>
          <p:cNvSpPr/>
          <p:nvPr/>
        </p:nvSpPr>
        <p:spPr>
          <a:xfrm>
            <a:off x="685800" y="5638800"/>
            <a:ext cx="222408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FFFF00"/>
                </a:solidFill>
                <a:ea typeface="楷体_GB2312" pitchFamily="49" charset="-122"/>
              </a:rPr>
              <a:t>矛盾焦点：</a:t>
            </a:r>
            <a:endParaRPr lang="zh-CN" altLang="en-US" sz="3200" b="1">
              <a:solidFill>
                <a:srgbClr val="FFFF00"/>
              </a:solidFill>
              <a:ea typeface="楷体_GB2312" pitchFamily="49" charset="-122"/>
            </a:endParaRPr>
          </a:p>
        </p:txBody>
      </p:sp>
      <p:sp>
        <p:nvSpPr>
          <p:cNvPr id="10247" name="Text Box 7"/>
          <p:cNvSpPr/>
          <p:nvPr/>
        </p:nvSpPr>
        <p:spPr>
          <a:xfrm>
            <a:off x="3429000" y="5562600"/>
            <a:ext cx="534987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FFFF00"/>
                </a:solidFill>
                <a:ea typeface="楷体_GB2312" pitchFamily="49" charset="-122"/>
              </a:rPr>
              <a:t>三十年生死恩怨</a:t>
            </a:r>
            <a:r>
              <a:rPr lang="en-US" altLang="zh-CN" sz="3200" b="1">
                <a:solidFill>
                  <a:srgbClr val="FFFF00"/>
                </a:solidFill>
                <a:ea typeface="楷体_GB2312" pitchFamily="49" charset="-122"/>
              </a:rPr>
              <a:t>(</a:t>
            </a:r>
            <a:r>
              <a:rPr lang="zh-CN" altLang="en-US" sz="3200" b="1">
                <a:solidFill>
                  <a:srgbClr val="FFFF00"/>
                </a:solidFill>
                <a:ea typeface="楷体_GB2312" pitchFamily="49" charset="-122"/>
              </a:rPr>
              <a:t>爱情的纠葛</a:t>
            </a:r>
            <a:r>
              <a:rPr lang="en-US" altLang="zh-CN" sz="3200" b="1">
                <a:solidFill>
                  <a:srgbClr val="FFFF00"/>
                </a:solidFill>
                <a:ea typeface="楷体_GB2312" pitchFamily="49" charset="-122"/>
              </a:rPr>
              <a:t>)</a:t>
            </a:r>
            <a:endParaRPr lang="en-US" altLang="zh-CN" sz="3200" b="1">
              <a:solidFill>
                <a:srgbClr val="FFFF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7" dur="75" fill="hold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base"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base"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34" dur="75" fill="hold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1" animBg="1"/>
      <p:bldP spid="10246" grpId="2"/>
      <p:bldP spid="10247" grpId="3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Arial"/>
      </a:majorFont>
      <a:minorFont>
        <a:latin typeface="Times New Roman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1684</Words>
  <Application>WPS 演示</Application>
  <PresentationFormat>全屏显示(4:3)</PresentationFormat>
  <Paragraphs>229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Times New Roman</vt:lpstr>
      <vt:lpstr>华文行楷</vt:lpstr>
      <vt:lpstr>华文新魏</vt:lpstr>
      <vt:lpstr>楷体_GB2312</vt:lpstr>
      <vt:lpstr>新宋体</vt:lpstr>
      <vt:lpstr>华文楷体</vt:lpstr>
      <vt:lpstr>微软雅黑</vt:lpstr>
      <vt:lpstr>Arial Unicode MS</vt:lpstr>
      <vt:lpstr>Calibri</vt:lpstr>
      <vt:lpstr>隶书</vt:lpstr>
      <vt:lpstr>华文隶书</vt:lpstr>
      <vt:lpstr>默认设计模板</vt:lpstr>
      <vt:lpstr>PowerPoint.Slide.8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DELL</cp:lastModifiedBy>
  <cp:revision>3</cp:revision>
  <cp:lastPrinted>2020-11-27T16:57:00Z</cp:lastPrinted>
  <dcterms:created xsi:type="dcterms:W3CDTF">2020-11-27T16:57:00Z</dcterms:created>
  <dcterms:modified xsi:type="dcterms:W3CDTF">2025-02-10T03:04:10Z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360596299E86465AB0EF3064B51E308E_12</vt:lpwstr>
  </property>
  <property fmtid="{D5CDD505-2E9C-101B-9397-08002B2CF9AE}" pid="7" name="KSOProductBuildVer">
    <vt:lpwstr>2052-12.1.0.19302</vt:lpwstr>
  </property>
</Properties>
</file>