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32" r:id="rId3"/>
    <p:sldId id="333" r:id="rId4"/>
    <p:sldId id="334" r:id="rId5"/>
    <p:sldId id="265" r:id="rId6"/>
    <p:sldId id="282" r:id="rId8"/>
    <p:sldId id="335" r:id="rId9"/>
    <p:sldId id="336" r:id="rId10"/>
    <p:sldId id="266" r:id="rId11"/>
    <p:sldId id="337" r:id="rId12"/>
    <p:sldId id="338" r:id="rId13"/>
    <p:sldId id="264" r:id="rId14"/>
    <p:sldId id="339" r:id="rId15"/>
    <p:sldId id="340" r:id="rId16"/>
    <p:sldId id="341" r:id="rId17"/>
    <p:sldId id="342" r:id="rId18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995" autoAdjust="0"/>
    <p:restoredTop sz="95256" autoAdjust="0"/>
  </p:normalViewPr>
  <p:slideViewPr>
    <p:cSldViewPr snapToGrid="0">
      <p:cViewPr varScale="1">
        <p:scale>
          <a:sx n="72" d="100"/>
          <a:sy n="72" d="100"/>
        </p:scale>
        <p:origin x="1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2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4D9ED-0A6A-428D-B1A4-70D56ACA75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18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感谢您下载平台上提供的PPT作品，为了您和以及原创作者的利益，请勿复制、传播、销售，否则将承担法律责任！将对作品进行维权，按照传播下载次数进行十倍的索取赔偿！</a:t>
            </a:r>
            <a:endParaRPr lang="zh-CN" altLang="en-US" sz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zh-CN" altLang="en-US" sz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635" y="0"/>
          <a:ext cx="12192635" cy="6858000"/>
        </p:xfrm>
        <a:graphic>
          <a:graphicData uri="http://schemas.openxmlformats.org/drawingml/2006/table">
            <a:tbl>
              <a:tblPr/>
              <a:tblGrid>
                <a:gridCol w="1225550"/>
                <a:gridCol w="3295650"/>
                <a:gridCol w="7671435"/>
              </a:tblGrid>
              <a:tr h="32639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词语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例句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义项或用法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 rowSpan="3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吾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与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点也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动词，赞成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唯求则非邦也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同“欤”，语气助词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遂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与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外人隔绝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介词，和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以吾一日长乎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代词，你们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何如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代词，你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278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子路率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而对曰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助词，表状态，常放在形容词或拟声词后，相当于“然”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34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铿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，舍瑟而作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助词，放在象声词或形容词后面，相当于“然”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以吾一日长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介词，相当于“于”，比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风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舞雩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介词，相当于“于”，在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异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三子者之撰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介词，相当于“于”，与、和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何伤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语气助词，呢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rowSpan="6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吾一日长乎尔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介词，因为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毋吾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也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动词，用(一说同“已”，止)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278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如或知尔，则何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哉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动词，做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为国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礼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介词，用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俟君子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连词，表顺承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63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皆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美于徐公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动词，认为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05610" y="890270"/>
            <a:ext cx="8836025" cy="5292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080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俯瞰中国乡村的上空，田间依旧的蛙鸣见证了美丽乡村的嬗变。中华有诗云：“稻花香里说丰年，听取蛙声一片。”从关注“三农”到精准扶贫，时代的巨轮飞速向前时，乡村不曾被抛下。它以非凡的活力实现了自身的蜕变，呈现出一幅山水美、人情美的淳朴画卷。</a:t>
            </a:r>
            <a:endParaRPr lang="zh-CN" sz="20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从微观层面上，无数致力于美丽乡村建设的人们成为时代的先锋。耶鲁大学村官秦玥飞带领乡村率先走上信息化的轨道；支教三十年女教师以芳兰振蕙叶之姿，使“支月英”这个名字镌刻在两代人的记忆之中。鲁迅曾说：“无穷的远方，无数的人们，都和我有关。”正是怀着对乡村大地最深沉的眷恋和责任，无数人与曾经的这方土地有了再难分割的羁绊。从宏观层面上，国家的发展从未遗忘农村，从顶层设计再到基层探索，湘西十八洞村的扶贫经验至今还在传播，三权分置体现的对农民的关怀也仍是人们感念的对象。</a:t>
            </a:r>
            <a:endParaRPr lang="zh-CN" sz="20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——节选自《蛙鸣伴驼铃》 </a:t>
            </a:r>
            <a:endParaRPr lang="zh-CN" sz="20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7803" y="261685"/>
            <a:ext cx="675005" cy="2635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spc="600">
                <a:solidFill>
                  <a:srgbClr val="31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素材展示二</a:t>
            </a:r>
            <a:endParaRPr lang="zh-CN" altLang="en-US" sz="3200" b="1" spc="600">
              <a:solidFill>
                <a:srgbClr val="315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469573" y="2250649"/>
            <a:ext cx="6237143" cy="1447203"/>
            <a:chOff x="2839028" y="2084395"/>
            <a:chExt cx="6237143" cy="1447203"/>
          </a:xfrm>
        </p:grpSpPr>
        <p:grpSp>
          <p:nvGrpSpPr>
            <p:cNvPr id="17" name="组合 16"/>
            <p:cNvGrpSpPr/>
            <p:nvPr/>
          </p:nvGrpSpPr>
          <p:grpSpPr>
            <a:xfrm>
              <a:off x="2839028" y="2084395"/>
              <a:ext cx="1706417" cy="1403927"/>
              <a:chOff x="2336800" y="2854037"/>
              <a:chExt cx="1706417" cy="1403927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2336800" y="2854037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2463799" y="2894280"/>
                <a:ext cx="1579418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805632" y="2084395"/>
              <a:ext cx="1782617" cy="1403927"/>
              <a:chOff x="5853544" y="2373745"/>
              <a:chExt cx="1782617" cy="1403927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853544" y="237374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94400" y="2373745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练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284230" y="2084395"/>
              <a:ext cx="1782617" cy="1447203"/>
              <a:chOff x="4070927" y="2249981"/>
              <a:chExt cx="1782617" cy="1447203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4070927" y="2293257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211783" y="2249981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327034" y="2084395"/>
              <a:ext cx="1749137" cy="1403927"/>
              <a:chOff x="6857997" y="3943405"/>
              <a:chExt cx="1749137" cy="140392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857997" y="394340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965373" y="4023893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习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>
            <a:off x="10876949" y="1725319"/>
            <a:ext cx="1315051" cy="5449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4640" y="294900"/>
            <a:ext cx="690371" cy="28608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40940" y="3920201"/>
            <a:ext cx="213045" cy="5008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010660" y="1527810"/>
            <a:ext cx="789749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4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1．下列加点字的注音有误的一项是(　　)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A．率尔(shuài)　　长乎尔(zhǎnɡ)　　为小相(xiànɡ)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B．饥馑(jǐn)      于乘(shènɡ)       喟然(kuì)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C．鼓瑟(sè)       以俟君子(sì)      冠者(ɡuàn)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D．哂之(xí)       浴乎沂(yí)        铿尔(kēnɡ)</a:t>
            </a:r>
            <a:endParaRPr lang="zh-CN" sz="24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1. D【解析】D．哂shěn。</a:t>
            </a:r>
            <a:endParaRPr lang="zh-CN" altLang="en-US" sz="24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9" t="6031" r="3041" b="6031"/>
          <a:stretch>
            <a:fillRect/>
          </a:stretch>
        </p:blipFill>
        <p:spPr>
          <a:xfrm>
            <a:off x="1017905" y="0"/>
            <a:ext cx="2393950" cy="6858000"/>
          </a:xfrm>
          <a:custGeom>
            <a:avLst/>
            <a:gdLst>
              <a:gd name="connsiteX0" fmla="*/ 0 w 6057900"/>
              <a:gd name="connsiteY0" fmla="*/ 0 h 6858000"/>
              <a:gd name="connsiteX1" fmla="*/ 6057900 w 6057900"/>
              <a:gd name="connsiteY1" fmla="*/ 0 h 6858000"/>
              <a:gd name="connsiteX2" fmla="*/ 6057900 w 6057900"/>
              <a:gd name="connsiteY2" fmla="*/ 6858000 h 6858000"/>
              <a:gd name="connsiteX3" fmla="*/ 0 w 6057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6858000">
                <a:moveTo>
                  <a:pt x="0" y="0"/>
                </a:moveTo>
                <a:lnTo>
                  <a:pt x="6057900" y="0"/>
                </a:lnTo>
                <a:lnTo>
                  <a:pt x="60579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636010" y="1914525"/>
            <a:ext cx="8359775" cy="23355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</a:pPr>
            <a:r>
              <a:rPr lang="zh-CN" sz="24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2．对下列加点字的解释有误的一项是(　　)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A．摄(夹)乎大国之间　　　　          比(比较)及三年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B．异乎三子者之撰(才能)              何伤(妨害)乎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C．吾与(赞成)点也                    宗庙会(诸侯相见)同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D．其言不让(谦让)                    孰(谁)能为之大</a:t>
            </a:r>
            <a:endParaRPr lang="zh-CN" sz="24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 A【解析】A．比，等到。</a:t>
            </a:r>
            <a:endParaRPr lang="zh-CN" altLang="en-US" sz="24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9" t="6031" r="3041" b="6031"/>
          <a:stretch>
            <a:fillRect/>
          </a:stretch>
        </p:blipFill>
        <p:spPr>
          <a:xfrm>
            <a:off x="961390" y="0"/>
            <a:ext cx="2280285" cy="6858000"/>
          </a:xfrm>
          <a:custGeom>
            <a:avLst/>
            <a:gdLst>
              <a:gd name="connsiteX0" fmla="*/ 0 w 6057900"/>
              <a:gd name="connsiteY0" fmla="*/ 0 h 6858000"/>
              <a:gd name="connsiteX1" fmla="*/ 6057900 w 6057900"/>
              <a:gd name="connsiteY1" fmla="*/ 0 h 6858000"/>
              <a:gd name="connsiteX2" fmla="*/ 6057900 w 6057900"/>
              <a:gd name="connsiteY2" fmla="*/ 6858000 h 6858000"/>
              <a:gd name="connsiteX3" fmla="*/ 0 w 6057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6858000">
                <a:moveTo>
                  <a:pt x="0" y="0"/>
                </a:moveTo>
                <a:lnTo>
                  <a:pt x="6057900" y="0"/>
                </a:lnTo>
                <a:lnTo>
                  <a:pt x="60579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442335" y="1571625"/>
            <a:ext cx="8155940" cy="25908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</a:pPr>
            <a:r>
              <a:rPr lang="zh-CN" sz="24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3．下列各句中的“如”字，解释有误的一项是(　　)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A．如或知尔，则何如哉　　　　</a:t>
            </a:r>
            <a:r>
              <a:rPr lang="en-US" alt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如：假如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B．如其礼乐，以俟君子        如：至于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C．宗庙之事，如会同          如：至于</a:t>
            </a:r>
            <a:endParaRPr lang="zh-CN" sz="2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D．方六七十，如五六十        如：或者</a:t>
            </a:r>
            <a:endParaRPr lang="zh-CN" sz="24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3. C【解析】C．如：或者。</a:t>
            </a:r>
            <a:endParaRPr lang="zh-CN" altLang="en-US" sz="24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9" t="6031" r="3041" b="6031"/>
          <a:stretch>
            <a:fillRect/>
          </a:stretch>
        </p:blipFill>
        <p:spPr>
          <a:xfrm>
            <a:off x="711835" y="0"/>
            <a:ext cx="2187575" cy="6858000"/>
          </a:xfrm>
          <a:custGeom>
            <a:avLst/>
            <a:gdLst>
              <a:gd name="connsiteX0" fmla="*/ 0 w 6057900"/>
              <a:gd name="connsiteY0" fmla="*/ 0 h 6858000"/>
              <a:gd name="connsiteX1" fmla="*/ 6057900 w 6057900"/>
              <a:gd name="connsiteY1" fmla="*/ 0 h 6858000"/>
              <a:gd name="connsiteX2" fmla="*/ 6057900 w 6057900"/>
              <a:gd name="connsiteY2" fmla="*/ 6858000 h 6858000"/>
              <a:gd name="connsiteX3" fmla="*/ 0 w 6057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6858000">
                <a:moveTo>
                  <a:pt x="0" y="0"/>
                </a:moveTo>
                <a:lnTo>
                  <a:pt x="6057900" y="0"/>
                </a:lnTo>
                <a:lnTo>
                  <a:pt x="60579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453765" y="1224280"/>
            <a:ext cx="852932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8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4．下列句子中不是宾语前置句式的一项是(　　)</a:t>
            </a:r>
            <a:endParaRPr lang="zh-CN" sz="28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A．浴乎沂，风乎舞雩　　　　　　　　  </a:t>
            </a:r>
            <a:endParaRPr lang="zh-CN" sz="28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B．不吾知也</a:t>
            </a:r>
            <a:endParaRPr lang="zh-CN" sz="28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C．则何以哉                          </a:t>
            </a:r>
            <a:endParaRPr lang="zh-CN" sz="28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D．毋吾以也</a:t>
            </a:r>
            <a:endParaRPr lang="zh-CN" sz="28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4. A【解析】A．为状语后置句。</a:t>
            </a:r>
            <a:endParaRPr lang="zh-CN" altLang="en-US" sz="2800" b="1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9" t="6031" r="3041" b="6031"/>
          <a:stretch>
            <a:fillRect/>
          </a:stretch>
        </p:blipFill>
        <p:spPr>
          <a:xfrm>
            <a:off x="722630" y="0"/>
            <a:ext cx="2211070" cy="6858000"/>
          </a:xfrm>
          <a:custGeom>
            <a:avLst/>
            <a:gdLst>
              <a:gd name="connsiteX0" fmla="*/ 0 w 6057900"/>
              <a:gd name="connsiteY0" fmla="*/ 0 h 6858000"/>
              <a:gd name="connsiteX1" fmla="*/ 6057900 w 6057900"/>
              <a:gd name="connsiteY1" fmla="*/ 0 h 6858000"/>
              <a:gd name="connsiteX2" fmla="*/ 6057900 w 6057900"/>
              <a:gd name="connsiteY2" fmla="*/ 6858000 h 6858000"/>
              <a:gd name="connsiteX3" fmla="*/ 0 w 6057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6858000">
                <a:moveTo>
                  <a:pt x="0" y="0"/>
                </a:moveTo>
                <a:lnTo>
                  <a:pt x="6057900" y="0"/>
                </a:lnTo>
                <a:lnTo>
                  <a:pt x="60579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39800" y="1842770"/>
          <a:ext cx="10436225" cy="4253230"/>
        </p:xfrm>
        <a:graphic>
          <a:graphicData uri="http://schemas.openxmlformats.org/drawingml/2006/table">
            <a:tbl>
              <a:tblPr/>
              <a:tblGrid>
                <a:gridCol w="1299210"/>
                <a:gridCol w="3176270"/>
                <a:gridCol w="5960745"/>
              </a:tblGrid>
              <a:tr h="3048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句式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例句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解析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 rowSpan="5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状语后置句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以吾一日长乎尔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“乎尔”是“长”的状语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异乎三子者之撰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“乎三子者之撰”是“异”的状语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19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浴乎沂，风乎舞雩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“乎沂”“乎舞雩”分别是“浴”“风”的状语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096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加之以师旅，因之以饥馑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“以师旅”“以饥馑”分别是“加之”“因之”的状语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为国以礼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“以礼”是“为国”的状语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096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定语后置句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冠者五六人，童子六七人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“五六人”“六七人”分别是“冠者”“童子”的定语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宾语前置句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毋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吾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以也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两个“吾”分别是动词“以”“知”的宾语，属于否定句中代词宾语前置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不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吾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知也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3048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则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何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以哉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疑问句中，疑问代词“何”作动词或介词的宾语，往往前置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845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尔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何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1390015" y="386859"/>
            <a:ext cx="5391573" cy="822121"/>
            <a:chOff x="3606800" y="3406284"/>
            <a:chExt cx="5391573" cy="82212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3406284"/>
              <a:ext cx="5391573" cy="82212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4074795" y="3525664"/>
              <a:ext cx="2958608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200" b="1" spc="6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文化常识</a:t>
              </a:r>
              <a:endParaRPr lang="zh-CN" altLang="en-US" sz="3200" b="1" spc="6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0" y="1353167"/>
            <a:ext cx="690371" cy="2860837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39800" y="128206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ea typeface="宋体" panose="02010600030101010101" pitchFamily="2" charset="-122"/>
              </a:rPr>
              <a:t>6.特殊句式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90270" y="1911985"/>
          <a:ext cx="10660380" cy="3922395"/>
        </p:xfrm>
        <a:graphic>
          <a:graphicData uri="http://schemas.openxmlformats.org/drawingml/2006/table">
            <a:tbl>
              <a:tblPr/>
              <a:tblGrid>
                <a:gridCol w="1007745"/>
                <a:gridCol w="9652635"/>
              </a:tblGrid>
              <a:tr h="101663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千乘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周制，国家有事，诸侯出车千乘，故以“千乘”为诸侯国或诸侯的代称。春秋后期，千乘之国是中等国家；战国时期，诸侯国小者称“千乘”，大者称“万乘”。乘，古时一车四马为一乘。春秋时期，一辆兵车，配甲士三人，步卒七十二人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师旅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指军队。古时两千五百人为一师，五百人为一旅。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214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宗庙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是天子、诸侯供奉祖宗牌位的处所。古制是天子七庙，诸侯五庙，大夫三庙，士一庙，庶人不准设庙。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481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会同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古代诸侯朝见天子的通称。会，诸侯在非规定时间朝见天子。同，诸侯一起朝见天子。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相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诸侯祭祀、会盟或朝见天子时主持赞礼的司仪官。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冠者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成年人。古时男子在二十岁时行加冠礼，表示成年。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童子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少年，未成年的男子。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舞雩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求雨的祭祀仪式，伴以乐舞。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1390015" y="386859"/>
            <a:ext cx="5391573" cy="822121"/>
            <a:chOff x="3606800" y="3406284"/>
            <a:chExt cx="5391573" cy="82212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3406284"/>
              <a:ext cx="5391573" cy="82212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4074795" y="3525664"/>
              <a:ext cx="2958608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200" b="1" spc="6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文化常识</a:t>
              </a:r>
              <a:endParaRPr lang="zh-CN" altLang="en-US" sz="3200" b="1" spc="6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0" y="1353167"/>
            <a:ext cx="690371" cy="2860837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90270" y="133032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800" b="1">
                <a:ea typeface="宋体" panose="02010600030101010101" pitchFamily="2" charset="-122"/>
              </a:rPr>
              <a:t>7.重点常识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469573" y="2250649"/>
            <a:ext cx="7724772" cy="1447203"/>
            <a:chOff x="2839028" y="2084395"/>
            <a:chExt cx="7724772" cy="1447203"/>
          </a:xfrm>
        </p:grpSpPr>
        <p:grpSp>
          <p:nvGrpSpPr>
            <p:cNvPr id="17" name="组合 16"/>
            <p:cNvGrpSpPr/>
            <p:nvPr/>
          </p:nvGrpSpPr>
          <p:grpSpPr>
            <a:xfrm>
              <a:off x="2839028" y="2084395"/>
              <a:ext cx="1706417" cy="1403927"/>
              <a:chOff x="2336800" y="2854037"/>
              <a:chExt cx="1706417" cy="1403927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2336800" y="2854037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2463799" y="2894280"/>
                <a:ext cx="1579418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理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805632" y="2084395"/>
              <a:ext cx="1782617" cy="1403927"/>
              <a:chOff x="5853544" y="2373745"/>
              <a:chExt cx="1782617" cy="1403927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853544" y="237374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94400" y="2373745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284230" y="2084395"/>
              <a:ext cx="1782617" cy="1447203"/>
              <a:chOff x="4070927" y="2249981"/>
              <a:chExt cx="1782617" cy="1447203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4070927" y="2293257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211783" y="2249981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327034" y="2084395"/>
              <a:ext cx="1749137" cy="1403927"/>
              <a:chOff x="6857997" y="3943405"/>
              <a:chExt cx="1749137" cy="140392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857997" y="394340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965373" y="4023893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默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8814955" y="2084395"/>
              <a:ext cx="1748845" cy="1403927"/>
              <a:chOff x="8814955" y="2084395"/>
              <a:chExt cx="1748845" cy="1403927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8814955" y="208439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8922039" y="2124638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写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>
            <a:off x="10876949" y="1725319"/>
            <a:ext cx="1315051" cy="5449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4640" y="294900"/>
            <a:ext cx="690371" cy="28608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74085" y="2290791"/>
            <a:ext cx="213045" cy="5008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>
            <a:off x="10876949" y="632710"/>
            <a:ext cx="1315051" cy="54494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849013" y="315150"/>
            <a:ext cx="2560145" cy="739432"/>
            <a:chOff x="1854200" y="2451100"/>
            <a:chExt cx="3136900" cy="1244600"/>
          </a:xfrm>
        </p:grpSpPr>
        <p:grpSp>
          <p:nvGrpSpPr>
            <p:cNvPr id="23" name="组合 22"/>
            <p:cNvGrpSpPr/>
            <p:nvPr/>
          </p:nvGrpSpPr>
          <p:grpSpPr>
            <a:xfrm>
              <a:off x="1854200" y="2451100"/>
              <a:ext cx="3136900" cy="1244600"/>
              <a:chOff x="1854200" y="2451100"/>
              <a:chExt cx="1435100" cy="1435100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854200" y="2451100"/>
                <a:ext cx="1435100" cy="1435100"/>
              </a:xfrm>
              <a:prstGeom prst="rect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912301" y="2593975"/>
                <a:ext cx="1313088" cy="114935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2217509" y="2574511"/>
              <a:ext cx="2412998" cy="87857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spc="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真题再现</a:t>
              </a:r>
              <a:endParaRPr lang="zh-CN" altLang="en-US" sz="280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524000" y="1710690"/>
            <a:ext cx="8768715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【2020年新高考I卷】《论语·先进》中写到孔子的四个弟子侍坐时各言其志，子路的志向是，用三年时间治理一个饱经忧患的千乘之国，“</a:t>
            </a:r>
            <a:r>
              <a:rPr lang="en-US" sz="28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   </a:t>
            </a:r>
            <a:r>
              <a:rPr lang="en-US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28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en-US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altLang="en-US" sz="28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68830" y="342900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4000" b="1" u="none">
                <a:solidFill>
                  <a:srgbClr val="FF0000"/>
                </a:solidFill>
                <a:ea typeface="宋体" panose="02010600030101010101" pitchFamily="2" charset="-122"/>
              </a:rPr>
              <a:t>可使有勇，且知方也</a:t>
            </a:r>
            <a:endParaRPr lang="zh-CN" altLang="en-US" sz="4000" b="1" u="none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849013" y="315150"/>
            <a:ext cx="2560145" cy="739432"/>
            <a:chOff x="1854200" y="2451100"/>
            <a:chExt cx="3136900" cy="1244600"/>
          </a:xfrm>
        </p:grpSpPr>
        <p:grpSp>
          <p:nvGrpSpPr>
            <p:cNvPr id="23" name="组合 22"/>
            <p:cNvGrpSpPr/>
            <p:nvPr/>
          </p:nvGrpSpPr>
          <p:grpSpPr>
            <a:xfrm>
              <a:off x="1854200" y="2451100"/>
              <a:ext cx="3136900" cy="1244600"/>
              <a:chOff x="1854200" y="2451100"/>
              <a:chExt cx="1435100" cy="1435100"/>
            </a:xfrm>
          </p:grpSpPr>
          <p:sp>
            <p:nvSpPr>
              <p:cNvPr id="25" name="矩形 24"/>
              <p:cNvSpPr/>
              <p:nvPr>
                <p:custDataLst>
                  <p:tags r:id="rId1"/>
                </p:custDataLst>
              </p:nvPr>
            </p:nvSpPr>
            <p:spPr>
              <a:xfrm>
                <a:off x="1854200" y="2451100"/>
                <a:ext cx="1435100" cy="1435100"/>
              </a:xfrm>
              <a:prstGeom prst="rect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>
                <p:custDataLst>
                  <p:tags r:id="rId2"/>
                </p:custDataLst>
              </p:nvPr>
            </p:nvSpPr>
            <p:spPr>
              <a:xfrm>
                <a:off x="1912301" y="2593975"/>
                <a:ext cx="1313088" cy="114935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2217509" y="2574511"/>
              <a:ext cx="2412998" cy="87857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spc="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经典常考</a:t>
              </a:r>
              <a:endParaRPr lang="zh-CN" altLang="en-US" sz="280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77825" y="1345565"/>
            <a:ext cx="5182235" cy="52590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/>
          <a:p>
            <a:pPr indent="0"/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1.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《侍坐》中孔子先从自己谈起，把师生摆在同等的地位。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”的说法，又充分表现了他平易近人、谦逊和蔼地对待学生的态度。</a:t>
            </a:r>
            <a:endParaRPr lang="en-US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从言谈、动作、神态可以看出一个人的不同性格。子路的性格很直率，冉有也比较谦虚。公西华更谦虚，从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”的回答中可以看出。曾皙从容洒脱而又谦恭，从“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”的动作神态中可以看出。</a:t>
            </a:r>
            <a:endParaRPr lang="en-US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3.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《侍坐》中面对孔子的询问，曾皙描绘了一幅在大自然里沐浴临风，一路酣歌的美丽动人的景象：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endParaRPr lang="zh-CN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4.《子路、曾皙、冉有、公西华侍坐》中，从冉有述志时说“⑴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”中可以看出他比较谦虚，从呼应冉有的“⑵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”两句话可以看出公西华更为谦虚。孔子引导曾皙不要有所顾虑，可以畅所欲言地说出自己的理想，因为每个人只是说说各种的志向的句子是：⑶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</a:t>
            </a:r>
            <a:r>
              <a:rPr lang="zh-CN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面对孔子问志，曾皙用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“⑷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sz="1600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sz="16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”两句描绘了暮春时节人们在沂水边快乐游玩的情景，表达了对和谐美好生活的向往。</a:t>
            </a:r>
            <a:endParaRPr lang="zh-CN" altLang="en-US" sz="16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68645" y="1345565"/>
            <a:ext cx="6191250" cy="525843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indent="0"/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1.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《侍坐》中孔子先从自己谈起，把师生摆在同等的地位。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以吾一日长乎尔，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毋吾以也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”的说法，又充分表现了他平易近人、谦逊和蔼地对待学生的态度。</a:t>
            </a:r>
            <a:endParaRPr lang="en-US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从言谈、动作、神态可以看出一个人的不同性格。子路的性格很直率，冉有也比较谦虚。公西华更谦虚，从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非曰能之，愿学焉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”的回答中可以看出。曾皙从容洒脱而又谦恭，从“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鼓瑟希，铿尔，舍瑟而作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”的动作神态中可以看出。</a:t>
            </a:r>
            <a:endParaRPr lang="en-US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3.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《侍坐》中面对孔子的询问，曾皙描绘了一幅在大自然里沐浴临风，一路酣歌的美丽动人的景象：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浴乎沂，风乎舞雩，咏而归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4.《子路、曾皙、冉有、公西华侍坐》中，从冉有述志时说“⑴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如其礼乐，以俟君子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”中可以看出他比较谦虚，从呼应冉有的“⑵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非曰能之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愿学焉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”两句话可以看出公西华更为谦虚。孔子引导曾皙不要有所顾虑，可以畅所欲言地说出自己的理想，因为每个人只是说说各种的志向的句子是：⑶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何伤乎，亦各言其志也已矣。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面对孔子问志，曾皙用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“⑷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浴乎沂，风乎舞雩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”两句描绘了暮春时节人们在沂水边快乐游玩的情景，表达了对和谐美好生活的向往。</a:t>
            </a:r>
            <a:endParaRPr lang="zh-CN" altLang="en-US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4150" y="1239520"/>
            <a:ext cx="6148070" cy="50774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5.《子路、曾皙、冉有、公西华侍坐》中，孔子认为“礼”在国家治理中有重要地位。他嗤笑子路是因为子路“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</a:t>
            </a:r>
            <a:r>
              <a:rPr lang="en-US" b="0" u="sng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en-US" b="1" u="none">
                <a:solidFill>
                  <a:srgbClr val="00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；而从曾皙的一个动作细节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”可以看出他谦恭守礼。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6.在《子路、曾皙、冉有、公西华侍坐》中子路直接坦率的说，即便“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”，这样内忧外患、外境艰难的国家，交给自己治理，短短三年即可扭转局面。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7.《子路、曾皙、冉有、公西华侍坐》中，曾皙的理想社会是在“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”的情况下，成年人带几个孩子自由自在的生活在和谐的社会里。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8.在《子路、曾皙、冉有、公西华侍坐》中，曾皙的政治理想与其他弟子有所不同，所以当孔子刚开始询问他时，他回答“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”曾皙所述之志与孔子“少者怀之，朋友信之，老者安之”的愿望不谋而合，这使得孔子不禁发出感叹：“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9.《论语 · 子路、曾皙、冉有、公西华侍坐》中写孔子借回答为什么“哂由”表达自己治国主张的句子是“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en-US" b="0" u="sng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”。</a:t>
            </a:r>
            <a:endParaRPr lang="zh-CN" altLang="en-US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32855" y="1101090"/>
            <a:ext cx="5600700" cy="535432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5.《子路、曾皙、冉有、公西华侍坐》中，孔子认为“礼”在国家治理中有重要地位。他嗤笑子路是因为子路“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_其礼不让”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；而从曾皙的一个动作细节</a:t>
            </a:r>
            <a:r>
              <a:rPr lang="en-US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舍瑟而作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”可以看出他谦恭守礼。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6.在《子路、曾皙、冉有、公西华侍坐》中子路直接坦率的说，即便“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加之以师旅，因之以饥馑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_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”，这样内忧外患、外境艰难的国家，交给自己治理，短短三年即可扭转局面。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7.《子路、曾皙、冉有、公西华侍坐》中，曾皙的理想社会是在“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莫春者，春服既成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”的情况下，成年人带几个孩子自由自在的生活在和谐的社会里。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8.在《子路、曾皙、冉有、公西华侍坐》中，曾皙的政治理想与其他弟子有所不同，所以当孔子刚开始询问他时，他回答“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_异乎三子者之撰；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”曾皙所述之志与孔子“少者怀之，朋友信之，老者安之”的愿望不谋而合，这使得孔子不禁发出感叹：“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吾与点也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__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/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9.《论语 · 子路、曾皙、冉有、公西华侍坐》中写孔子借回答为什么“哂由”表达自己治国主张的句子是“</a:t>
            </a:r>
            <a:r>
              <a:rPr lang="zh-CN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为国以礼，其言不让</a:t>
            </a:r>
            <a:r>
              <a:rPr lang="en-US" b="1" u="none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_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”。</a:t>
            </a:r>
            <a:endParaRPr lang="zh-CN" altLang="en-US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49013" y="315150"/>
            <a:ext cx="2560145" cy="739432"/>
            <a:chOff x="1854200" y="2451100"/>
            <a:chExt cx="3136900" cy="1244600"/>
          </a:xfrm>
        </p:grpSpPr>
        <p:grpSp>
          <p:nvGrpSpPr>
            <p:cNvPr id="23" name="组合 22"/>
            <p:cNvGrpSpPr/>
            <p:nvPr/>
          </p:nvGrpSpPr>
          <p:grpSpPr>
            <a:xfrm>
              <a:off x="1854200" y="2451100"/>
              <a:ext cx="3136900" cy="1244600"/>
              <a:chOff x="1854200" y="2451100"/>
              <a:chExt cx="1435100" cy="1435100"/>
            </a:xfrm>
          </p:grpSpPr>
          <p:sp>
            <p:nvSpPr>
              <p:cNvPr id="25" name="矩形 24"/>
              <p:cNvSpPr/>
              <p:nvPr>
                <p:custDataLst>
                  <p:tags r:id="rId1"/>
                </p:custDataLst>
              </p:nvPr>
            </p:nvSpPr>
            <p:spPr>
              <a:xfrm>
                <a:off x="1854200" y="2451100"/>
                <a:ext cx="1435100" cy="1435100"/>
              </a:xfrm>
              <a:prstGeom prst="rect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>
                <p:custDataLst>
                  <p:tags r:id="rId2"/>
                </p:custDataLst>
              </p:nvPr>
            </p:nvSpPr>
            <p:spPr>
              <a:xfrm>
                <a:off x="1912301" y="2593975"/>
                <a:ext cx="1313088" cy="114935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2217509" y="2574511"/>
              <a:ext cx="2412998" cy="87857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800" b="1" spc="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经典常考</a:t>
              </a:r>
              <a:endParaRPr lang="zh-CN" altLang="en-US" sz="2800" b="1" spc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65885" y="2052320"/>
            <a:ext cx="9339580" cy="137731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r>
              <a:rPr lang="zh-CN" altLang="en-US" sz="8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素材挖掘与写作运用</a:t>
            </a:r>
            <a:endParaRPr lang="zh-CN" altLang="en-US" sz="8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>
            <a:off x="10864832" y="1784624"/>
            <a:ext cx="1315051" cy="5449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4640" y="294900"/>
            <a:ext cx="690371" cy="28608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40940" y="3920201"/>
            <a:ext cx="213045" cy="5008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61770" y="1062990"/>
            <a:ext cx="9269095" cy="4923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8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聚焦：以民为本</a:t>
            </a:r>
            <a:endParaRPr lang="zh-CN" sz="28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sz="20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中国文化的民本思想，在“天”与“民”的关系上是讲“天民一致”，而在“君”与“民”的关系上则是讲“民贵君轻”。人民的力量是极其伟大的。“民惟邦本，本固邦宁”，是我国千百年来有识之士的共同理想。但真正视人民为国家之本，真正富民强邦的，是忠实地代表人民利益、一切从人民利益出发的中国共产党。从90多年前浙江嘉兴南湖的一叶扁舟，到今天举世瞩目的中国成就，我们党不断发展壮大，带领人民从胜利不断走向胜利，始终立于不败之地，最根本的一条在于我们党始终把“民”字放在了心中最高位置，始终坚持了全心全意为人民服务的宗旨。</a:t>
            </a:r>
            <a:r>
              <a:rPr lang="en-US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</a:t>
            </a:r>
            <a:endParaRPr lang="zh-CN" sz="20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080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在于我们党始终把“民”字放在了心中最高位置，始终坚持了全心全意为人民服务的宗旨。　 </a:t>
            </a:r>
            <a:r>
              <a:rPr lang="en-US" sz="20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en-US" altLang="en-US" sz="2000" b="1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7803" y="261685"/>
            <a:ext cx="675005" cy="2635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spc="600">
                <a:solidFill>
                  <a:srgbClr val="31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素材展示一</a:t>
            </a:r>
            <a:endParaRPr lang="zh-CN" altLang="en-US" sz="3200" b="1" spc="600">
              <a:solidFill>
                <a:srgbClr val="315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TABLE_ENDDRAG_ORIGIN_RECT" val="960*540"/>
  <p:tag name="TABLE_ENDDRAG_RECT" val="0*0*960*540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ABLE_ENDDRAG_ORIGIN_RECT" val="821*314"/>
  <p:tag name="TABLE_ENDDRAG_RECT" val="74*171*821*314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U1NzZkZmY5NmJjNjAxYmQxZjdmYmI4ZmY1MTBlZDQifQ=="/>
  <p:tag name="commondata" val="eyJoZGlkIjoiYjZkZTM5Yzk5NGQyYjI0YzYxZmE3MzE1NDZiOWRhNTA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TABLE_ENDDRAG_ORIGIN_RECT" val="839*368"/>
  <p:tag name="TABLE_ENDDRAG_RECT" val="70*150*839*368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4201</Words>
  <Application>WPS 演示</Application>
  <PresentationFormat/>
  <Paragraphs>309</Paragraphs>
  <Slides>15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汉仪润圆-65简</vt:lpstr>
      <vt:lpstr>华文新魏</vt:lpstr>
      <vt:lpstr>华文行楷</vt:lpstr>
      <vt:lpstr>汉仪劲楷简</vt:lpstr>
      <vt:lpstr>Calibri</vt:lpstr>
      <vt:lpstr>Arial Unicode MS</vt:lpstr>
      <vt:lpstr>等线</vt:lpstr>
      <vt:lpstr>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小龙虾</cp:lastModifiedBy>
  <cp:revision>2</cp:revision>
  <cp:lastPrinted>2023-12-19T16:47:00Z</cp:lastPrinted>
  <dcterms:created xsi:type="dcterms:W3CDTF">2023-12-19T16:47:00Z</dcterms:created>
  <dcterms:modified xsi:type="dcterms:W3CDTF">2024-02-16T13:26:33Z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9D9A70CBBC3E416989920D37FC70B3C7_12</vt:lpwstr>
  </property>
  <property fmtid="{D5CDD505-2E9C-101B-9397-08002B2CF9AE}" pid="7" name="KSOProductBuildVer">
    <vt:lpwstr>2052-12.1.0.16250</vt:lpwstr>
  </property>
</Properties>
</file>