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1" r:id="rId6"/>
    <p:sldId id="269" r:id="rId7"/>
    <p:sldId id="301" r:id="rId8"/>
    <p:sldId id="302" r:id="rId9"/>
    <p:sldId id="303" r:id="rId10"/>
    <p:sldId id="325" r:id="rId11"/>
    <p:sldId id="327" r:id="rId12"/>
    <p:sldId id="271" r:id="rId13"/>
    <p:sldId id="328" r:id="rId14"/>
    <p:sldId id="267" r:id="rId15"/>
    <p:sldId id="329" r:id="rId16"/>
    <p:sldId id="330" r:id="rId17"/>
    <p:sldId id="331" r:id="rId18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995" autoAdjust="0"/>
    <p:restoredTop sz="95256" autoAdjust="0"/>
  </p:normalViewPr>
  <p:slideViewPr>
    <p:cSldViewPr snapToGrid="0">
      <p:cViewPr varScale="1">
        <p:scale>
          <a:sx n="72" d="100"/>
          <a:sy n="72" d="100"/>
        </p:scale>
        <p:origin x="1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8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4D9ED-0A6A-428D-B1A4-70D56ACA75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18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感谢您下载平台上提供的PPT作品，为了您和以及原创作者的利益，请勿复制、传播、销售，否则将承担法律责任！将对作品进行维权，按照传播下载次数进行十倍的索取赔偿！</a:t>
            </a:r>
            <a:endParaRPr lang="zh-CN" altLang="en-US" sz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zh-CN" altLang="en-US" sz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08140" y="620110"/>
            <a:ext cx="5175720" cy="4924017"/>
            <a:chOff x="3834267" y="659103"/>
            <a:chExt cx="4852280" cy="49909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267" y="659103"/>
              <a:ext cx="4852280" cy="4990903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866347" y="2498117"/>
              <a:ext cx="4798142" cy="1681316"/>
              <a:chOff x="3565138" y="2525826"/>
              <a:chExt cx="4798142" cy="1681316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3565138" y="2525826"/>
                <a:ext cx="4798142" cy="1681316"/>
              </a:xfrm>
              <a:prstGeom prst="rect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3784501" y="2763718"/>
                <a:ext cx="4359415" cy="1158866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3911018" y="2763324"/>
                <a:ext cx="4232709" cy="1090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spc="600">
                    <a:solidFill>
                      <a:schemeClr val="bg1"/>
                    </a:solidFill>
                    <a:latin typeface="汉仪润圆-65简" panose="00020600040101010101" charset="-122"/>
                    <a:ea typeface="汉仪润圆-65简" panose="00020600040101010101" charset="-122"/>
                    <a:cs typeface="汉仪润圆-65简" panose="00020600040101010101" charset="-122"/>
                  </a:rPr>
                  <a:t>15.子路、曾皙、冉有、公西华侍坐</a:t>
                </a:r>
                <a:endParaRPr lang="zh-CN" altLang="en-US" sz="3200" spc="600">
                  <a:solidFill>
                    <a:schemeClr val="bg1"/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3470954" y="5738353"/>
            <a:ext cx="543986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600">
                <a:solidFill>
                  <a:srgbClr val="315C9E"/>
                </a:solidFill>
                <a:latin typeface="汉仪润圆-65简" panose="00020600040101010101" charset="-122"/>
                <a:ea typeface="汉仪润圆-65简" panose="00020600040101010101" charset="-122"/>
              </a:rPr>
              <a:t>必修下册</a:t>
            </a:r>
            <a:endParaRPr lang="zh-CN" altLang="en-US" sz="3600" b="1" spc="600">
              <a:solidFill>
                <a:srgbClr val="315C9E"/>
              </a:solidFill>
              <a:latin typeface="汉仪润圆-65简" panose="00020600040101010101" charset="-122"/>
              <a:ea typeface="汉仪润圆-65简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86827" y="5882582"/>
            <a:ext cx="213045" cy="500898"/>
          </a:xfrm>
          <a:prstGeom prst="rect">
            <a:avLst/>
          </a:prstGeom>
        </p:spPr>
      </p:pic>
      <p:pic>
        <p:nvPicPr>
          <p:cNvPr id="16" name="DJ OKAWARI-Luv Lett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420" y="4934492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1990" y="2860040"/>
            <a:ext cx="7585075" cy="18649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21300000">
            <a:off x="10756265" y="447675"/>
            <a:ext cx="902335" cy="7186930"/>
          </a:xfrm>
          <a:prstGeom prst="rect">
            <a:avLst/>
          </a:prstGeom>
          <a:noFill/>
        </p:spPr>
        <p:txBody>
          <a:bodyPr vert="eaVert"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effectLst/>
                <a:latin typeface="汉仪润圆-65简" panose="00020600040101010101" charset="-122"/>
                <a:ea typeface="汉仪润圆-65简" panose="00020600040101010101" charset="-122"/>
                <a:cs typeface="华文新魏" panose="02010800040101010101" charset="-122"/>
                <a:sym typeface="+mn-ea"/>
              </a:rPr>
              <a:t>新高考语文必背七十二篇</a:t>
            </a:r>
            <a:endParaRPr lang="zh-CN" altLang="en-US" sz="3200" b="1">
              <a:solidFill>
                <a:schemeClr val="bg1"/>
              </a:solidFill>
              <a:effectLst/>
              <a:latin typeface="汉仪润圆-65简" panose="00020600040101010101" charset="-122"/>
              <a:ea typeface="汉仪润圆-65简" panose="00020600040101010101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34468" y="-1451015"/>
            <a:ext cx="923063" cy="38250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6085" y="27749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作者及赏析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4485" y="1526540"/>
            <a:ext cx="10842625" cy="161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700" b="1">
                <a:latin typeface="汉仪润圆-65简" panose="00020600040101010101" charset="-122"/>
                <a:ea typeface="汉仪润圆-65简" panose="00020600040101010101" charset="-122"/>
              </a:rPr>
              <a:t>子路、曾皙、冉有、公西华侍坐</a:t>
            </a:r>
            <a:endParaRPr lang="zh-CN" b="0">
              <a:latin typeface="汉仪润圆-65简" panose="00020600040101010101" charset="-122"/>
              <a:ea typeface="汉仪润圆-65简" panose="00020600040101010101" charset="-122"/>
            </a:endParaRPr>
          </a:p>
          <a:p>
            <a:pPr indent="0" algn="ctr"/>
            <a:endParaRPr lang="zh-CN" b="0">
              <a:ea typeface="宋体" panose="02010600030101010101" pitchFamily="2" charset="-122"/>
            </a:endParaRPr>
          </a:p>
          <a:p>
            <a:pPr indent="0" algn="ctr"/>
            <a:endParaRPr lang="zh-CN" b="0">
              <a:ea typeface="宋体" panose="02010600030101010101" pitchFamily="2" charset="-122"/>
            </a:endParaRPr>
          </a:p>
          <a:p>
            <a:pPr indent="0" algn="ctr"/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4605" y="2191385"/>
            <a:ext cx="9716135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lnSpc>
                <a:spcPct val="150000"/>
              </a:lnSpc>
            </a:pP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《子路、曾皙、冉有、公西华侍坐》选自《论语·先进》篇，标题为后人所加。文章记录的是孔子和子路、曾皙、冉有、公西华这四个弟子“言志”的一段话。生动再现了孔子和学生一起畅谈理想的情形。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>
              <a:lnSpc>
                <a:spcPct val="150000"/>
              </a:lnSpc>
            </a:pP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子路的轻率急躁，冉有的谦虚，公西华的委婉曲致，曾皙的高雅宁静，给人留下极其深刻的印象。是一段可读性很强的文章。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34468" y="-1451015"/>
            <a:ext cx="923063" cy="38250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6085" y="27749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作者及赏析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7235" y="1045845"/>
            <a:ext cx="1077277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latin typeface="汉仪润圆-65简" panose="00020600040101010101" charset="-122"/>
                <a:ea typeface="汉仪润圆-65简" panose="00020600040101010101" charset="-122"/>
              </a:rPr>
              <a:t>论语</a:t>
            </a:r>
            <a:endParaRPr lang="zh-CN" altLang="en-US" sz="3600">
              <a:latin typeface="汉仪润圆-65简" panose="00020600040101010101" charset="-122"/>
              <a:ea typeface="汉仪润圆-65简" panose="00020600040101010101" charset="-122"/>
            </a:endParaRPr>
          </a:p>
          <a:p>
            <a:pPr indent="56515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孔子(前551-前479)，名丘，字仲尼，春秋末期鲁国人。鲁定公时，曾任鲁国大司寇，任职期间百姓安居乐业，整个社会达到了"夜不闭户，路不拾遗"的和谐状态。后来私人办学，周游列国，宣传自己的政治主张，还在晚年整理"六经"(《诗》《书》《易》《礼》《乐》《春秋》)。他是儒家学派的创始人。自汉代以后，孔子学说成为二千余年封建文化的正统，影响极大。封建统治者一直把他尊为圣人。他又是一个伟大的教育家，他的教育思想影响深远，以至于今。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56515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《论语》是一部语录体的散文集，它是孔子的门人和再传弟子所辑录的孔子的言行录，全面地反映了孔子的哲学、政治、文化和教育思想，是关于儒家思想的最重要著作。宋儒把《论语》《大学》《中庸》和《孟子》合称为"四书"。《论语》共20篇，每篇又分若干章，不相连属;言简意丰，含蓄凝练，包含了孔子渊博的学识和丰富的生活经验;在记言的同时，传达了人物的神情态度;在某些章节的记述中，还生动地反映了人物的性格特点;其中有不少精辟的言论成为人们习用的格言和成语，对后来的文学语言有很大影响。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0" y="1353167"/>
            <a:ext cx="690371" cy="286083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390015" y="386859"/>
            <a:ext cx="5391573" cy="822121"/>
            <a:chOff x="3606800" y="3406284"/>
            <a:chExt cx="5391573" cy="8221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3406284"/>
              <a:ext cx="5391573" cy="82212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74795" y="3525664"/>
              <a:ext cx="2958608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200" b="1" spc="6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文化常识</a:t>
              </a:r>
              <a:endParaRPr lang="zh-CN" altLang="en-US" sz="3200" b="1" spc="6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774190" y="2446020"/>
          <a:ext cx="8143875" cy="3111500"/>
        </p:xfrm>
        <a:graphic>
          <a:graphicData uri="http://schemas.openxmlformats.org/drawingml/2006/table">
            <a:tbl>
              <a:tblPr/>
              <a:tblGrid>
                <a:gridCol w="3180080"/>
                <a:gridCol w="4963795"/>
              </a:tblGrid>
              <a:tr h="6223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句子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解析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23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毋吾</a:t>
                      </a: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以</a:t>
                      </a: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也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同“已”，停止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23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鼓瑟</a:t>
                      </a: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希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同“稀”，稀疏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23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莫</a:t>
                      </a: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春者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同“暮”，“暮春”即春末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23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唯求则非邦也</a:t>
                      </a: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与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同“欤”，语气助词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774190" y="18370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1．通假字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0" y="1353167"/>
            <a:ext cx="690371" cy="286083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390015" y="386859"/>
            <a:ext cx="5391573" cy="822121"/>
            <a:chOff x="3606800" y="3406284"/>
            <a:chExt cx="5391573" cy="8221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3406284"/>
              <a:ext cx="5391573" cy="82212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74795" y="3525664"/>
              <a:ext cx="2958608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200" b="1" spc="6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文化常识</a:t>
              </a:r>
              <a:endParaRPr lang="zh-CN" altLang="en-US" sz="3200" b="1" spc="6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774190" y="18370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古今异义词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858010" y="2590800"/>
          <a:ext cx="7955280" cy="2834005"/>
        </p:xfrm>
        <a:graphic>
          <a:graphicData uri="http://schemas.openxmlformats.org/drawingml/2006/table">
            <a:tbl>
              <a:tblPr/>
              <a:tblGrid>
                <a:gridCol w="1187450"/>
                <a:gridCol w="2136775"/>
                <a:gridCol w="4631055"/>
              </a:tblGrid>
              <a:tr h="51498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词语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例句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解析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7343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童子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童子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六七人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古义：少年，未成年的男子。今义：男孩子，泛指儿童。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498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师旅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加之以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师旅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古义：军队。今义：军队的编制单位。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3060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会同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宗庙之事，如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会同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古义：古代诸侯朝见天子的通称。今义：跟有关方面会合起来（办事）。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0" y="1353167"/>
            <a:ext cx="690371" cy="286083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390015" y="386859"/>
            <a:ext cx="5391573" cy="822121"/>
            <a:chOff x="3606800" y="3406284"/>
            <a:chExt cx="5391573" cy="8221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800" y="3406284"/>
              <a:ext cx="5391573" cy="82212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74795" y="3525664"/>
              <a:ext cx="2958608" cy="5835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200" b="1" spc="6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文化常识</a:t>
              </a:r>
              <a:endParaRPr lang="zh-CN" altLang="en-US" sz="3200" b="1" spc="6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774190" y="18370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3.</a:t>
            </a:r>
            <a:r>
              <a:rPr lang="zh-CN" altLang="en-US" sz="2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词类活用</a:t>
            </a:r>
            <a:endParaRPr lang="zh-CN" altLang="en-US" sz="2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773555" y="2573020"/>
          <a:ext cx="8752840" cy="2913380"/>
        </p:xfrm>
        <a:graphic>
          <a:graphicData uri="http://schemas.openxmlformats.org/drawingml/2006/table">
            <a:tbl>
              <a:tblPr/>
              <a:tblGrid>
                <a:gridCol w="1292860"/>
                <a:gridCol w="2861310"/>
                <a:gridCol w="4598670"/>
              </a:tblGrid>
              <a:tr h="3238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词语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例句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解析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38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风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乎舞雩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名词作动词，吹风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706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端、章甫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如会同，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端章甫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名词作动词，端，穿着礼服；章甫，戴着礼帽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38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鼓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鼓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瑟希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名词作动词，弹奏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38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冠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冠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者五六人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名词作动词，戴帽子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321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三子者出，曾皙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后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名词作动词，落在后面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770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小、大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赤也为之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小</a:t>
                      </a: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，孰能为之</a:t>
                      </a:r>
                      <a:r>
                        <a:rPr 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大</a:t>
                      </a:r>
                      <a:endParaRPr lang="en-US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形容词作名词，小，小相；大，大相</a:t>
                      </a:r>
                      <a:endParaRPr lang="en-US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11505" y="0"/>
          <a:ext cx="11579860" cy="6910070"/>
        </p:xfrm>
        <a:graphic>
          <a:graphicData uri="http://schemas.openxmlformats.org/drawingml/2006/table">
            <a:tbl>
              <a:tblPr/>
              <a:tblGrid>
                <a:gridCol w="1915160"/>
                <a:gridCol w="5014595"/>
                <a:gridCol w="4650105"/>
              </a:tblGrid>
              <a:tr h="36576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词语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例句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义项或用法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8955">
                <a:tc rowSpan="5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可使有勇，且知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也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名词，合乎礼义的行事准则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六七十，如五六十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名词，纵横、方圆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895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欲行，转视积薪后，一狼洞其中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副词，正、将要、才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不以规矩，不能成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圆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名词，方形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使于四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，不辱君命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名词，地域、边境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rowSpan="3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知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不吾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知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也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动词，了解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可使有勇，且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知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方也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动词，知道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孰为汝多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知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乎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同“智”，名词，智慧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rowSpan="5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或知尔，则何以哉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连词，如果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其礼乐，以俟君子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连词，至于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宗庙之事，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会同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连词，或者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臣诚知不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徐公美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动词，比得上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纵一苇之所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如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动词，到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rowSpan="4"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作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铿尔，舍瑟而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作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动词，起身、站起来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其中往来种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作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动词，劳作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困于心，衡于虑，而后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作</a:t>
                      </a:r>
                      <a:endParaRPr lang="en-US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动词，振作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57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青春</a:t>
                      </a:r>
                      <a:r>
                        <a:rPr 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作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伴好还乡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动词，当作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6675" marR="6667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 flipH="1">
            <a:off x="-414020" y="1803400"/>
            <a:ext cx="956945" cy="212725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noAutofit/>
          </a:bodyPr>
          <a:lstStyle/>
          <a:p>
            <a:pPr indent="0"/>
            <a:r>
              <a:rPr lang="en-US" altLang="zh-CN" sz="2800" b="1">
                <a:ea typeface="宋体" panose="02010600030101010101" pitchFamily="2" charset="-122"/>
              </a:rPr>
              <a:t>4.</a:t>
            </a:r>
            <a:r>
              <a:rPr lang="zh-CN" sz="2800" b="1">
                <a:ea typeface="宋体" panose="02010600030101010101" pitchFamily="2" charset="-122"/>
              </a:rPr>
              <a:t>一词多义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16200000">
            <a:off x="1919362" y="2539533"/>
            <a:ext cx="2569045" cy="1480088"/>
          </a:xfrm>
          <a:custGeom>
            <a:avLst/>
            <a:gdLst/>
            <a:ahLst/>
            <a:cxnLst/>
            <a:rect l="l" t="t" r="r" b="b"/>
            <a:pathLst>
              <a:path w="2569045" h="1480088">
                <a:moveTo>
                  <a:pt x="854640" y="503362"/>
                </a:moveTo>
                <a:lnTo>
                  <a:pt x="822717" y="464890"/>
                </a:lnTo>
                <a:cubicBezTo>
                  <a:pt x="785882" y="498996"/>
                  <a:pt x="746182" y="531056"/>
                  <a:pt x="703617" y="561070"/>
                </a:cubicBezTo>
                <a:lnTo>
                  <a:pt x="736359" y="603226"/>
                </a:lnTo>
                <a:cubicBezTo>
                  <a:pt x="782198" y="566936"/>
                  <a:pt x="821625" y="533649"/>
                  <a:pt x="854640" y="503362"/>
                </a:cubicBezTo>
                <a:close/>
                <a:moveTo>
                  <a:pt x="1188201" y="508273"/>
                </a:moveTo>
                <a:lnTo>
                  <a:pt x="1136223" y="508273"/>
                </a:lnTo>
                <a:cubicBezTo>
                  <a:pt x="1138952" y="537468"/>
                  <a:pt x="1140589" y="559024"/>
                  <a:pt x="1141135" y="572939"/>
                </a:cubicBezTo>
                <a:lnTo>
                  <a:pt x="1141135" y="901589"/>
                </a:lnTo>
                <a:lnTo>
                  <a:pt x="1063372" y="889720"/>
                </a:lnTo>
                <a:lnTo>
                  <a:pt x="1063372" y="597087"/>
                </a:lnTo>
                <a:cubicBezTo>
                  <a:pt x="1063372" y="583171"/>
                  <a:pt x="1065009" y="561479"/>
                  <a:pt x="1068283" y="532011"/>
                </a:cubicBezTo>
                <a:lnTo>
                  <a:pt x="1016305" y="532011"/>
                </a:lnTo>
                <a:cubicBezTo>
                  <a:pt x="1019034" y="558205"/>
                  <a:pt x="1020807" y="579897"/>
                  <a:pt x="1021626" y="597087"/>
                </a:cubicBezTo>
                <a:lnTo>
                  <a:pt x="1021626" y="881534"/>
                </a:lnTo>
                <a:lnTo>
                  <a:pt x="938542" y="868028"/>
                </a:lnTo>
                <a:lnTo>
                  <a:pt x="938542" y="430511"/>
                </a:lnTo>
                <a:cubicBezTo>
                  <a:pt x="939088" y="411957"/>
                  <a:pt x="940725" y="390401"/>
                  <a:pt x="943454" y="365845"/>
                </a:cubicBezTo>
                <a:lnTo>
                  <a:pt x="891475" y="365845"/>
                </a:lnTo>
                <a:cubicBezTo>
                  <a:pt x="894750" y="392039"/>
                  <a:pt x="896387" y="413594"/>
                  <a:pt x="896387" y="430511"/>
                </a:cubicBezTo>
                <a:lnTo>
                  <a:pt x="896387" y="707182"/>
                </a:lnTo>
                <a:lnTo>
                  <a:pt x="761734" y="707182"/>
                </a:lnTo>
                <a:cubicBezTo>
                  <a:pt x="629674" y="524917"/>
                  <a:pt x="558596" y="413048"/>
                  <a:pt x="548501" y="371575"/>
                </a:cubicBezTo>
                <a:lnTo>
                  <a:pt x="498569" y="413730"/>
                </a:lnTo>
                <a:cubicBezTo>
                  <a:pt x="549865" y="476759"/>
                  <a:pt x="619715" y="574576"/>
                  <a:pt x="708119" y="707182"/>
                </a:cubicBezTo>
                <a:lnTo>
                  <a:pt x="539497" y="707182"/>
                </a:lnTo>
                <a:cubicBezTo>
                  <a:pt x="513030" y="708273"/>
                  <a:pt x="499797" y="691630"/>
                  <a:pt x="499797" y="657250"/>
                </a:cubicBezTo>
                <a:cubicBezTo>
                  <a:pt x="499797" y="642516"/>
                  <a:pt x="502389" y="623962"/>
                  <a:pt x="507573" y="601589"/>
                </a:cubicBezTo>
                <a:cubicBezTo>
                  <a:pt x="488474" y="615504"/>
                  <a:pt x="466645" y="622735"/>
                  <a:pt x="442089" y="623280"/>
                </a:cubicBezTo>
                <a:cubicBezTo>
                  <a:pt x="445090" y="675122"/>
                  <a:pt x="451707" y="709979"/>
                  <a:pt x="461939" y="727851"/>
                </a:cubicBezTo>
                <a:cubicBezTo>
                  <a:pt x="472171" y="745722"/>
                  <a:pt x="491066" y="754385"/>
                  <a:pt x="518624" y="753840"/>
                </a:cubicBezTo>
                <a:lnTo>
                  <a:pt x="752321" y="753840"/>
                </a:lnTo>
                <a:cubicBezTo>
                  <a:pt x="642362" y="813049"/>
                  <a:pt x="554094" y="912230"/>
                  <a:pt x="487519" y="1051384"/>
                </a:cubicBezTo>
                <a:cubicBezTo>
                  <a:pt x="510438" y="1062571"/>
                  <a:pt x="528037" y="1079352"/>
                  <a:pt x="540315" y="1101725"/>
                </a:cubicBezTo>
                <a:cubicBezTo>
                  <a:pt x="568692" y="995041"/>
                  <a:pt x="619306" y="911548"/>
                  <a:pt x="692157" y="851248"/>
                </a:cubicBezTo>
                <a:cubicBezTo>
                  <a:pt x="707710" y="873076"/>
                  <a:pt x="727219" y="900497"/>
                  <a:pt x="750684" y="933512"/>
                </a:cubicBezTo>
                <a:cubicBezTo>
                  <a:pt x="761325" y="947428"/>
                  <a:pt x="769101" y="957933"/>
                  <a:pt x="774013" y="965027"/>
                </a:cubicBezTo>
                <a:cubicBezTo>
                  <a:pt x="787655" y="983035"/>
                  <a:pt x="793522" y="998997"/>
                  <a:pt x="791612" y="1012912"/>
                </a:cubicBezTo>
                <a:cubicBezTo>
                  <a:pt x="791066" y="1022462"/>
                  <a:pt x="792021" y="1027783"/>
                  <a:pt x="794477" y="1028874"/>
                </a:cubicBezTo>
                <a:cubicBezTo>
                  <a:pt x="794749" y="1029147"/>
                  <a:pt x="795159" y="1029283"/>
                  <a:pt x="795704" y="1029283"/>
                </a:cubicBezTo>
                <a:cubicBezTo>
                  <a:pt x="797342" y="1029283"/>
                  <a:pt x="800479" y="1027237"/>
                  <a:pt x="805118" y="1023144"/>
                </a:cubicBezTo>
                <a:lnTo>
                  <a:pt x="857915" y="972803"/>
                </a:lnTo>
                <a:cubicBezTo>
                  <a:pt x="817805" y="938697"/>
                  <a:pt x="773467" y="889447"/>
                  <a:pt x="724899" y="825054"/>
                </a:cubicBezTo>
                <a:cubicBezTo>
                  <a:pt x="759279" y="798860"/>
                  <a:pt x="796932" y="775122"/>
                  <a:pt x="837860" y="753840"/>
                </a:cubicBezTo>
                <a:lnTo>
                  <a:pt x="896387" y="753840"/>
                </a:lnTo>
                <a:lnTo>
                  <a:pt x="896387" y="1026418"/>
                </a:lnTo>
                <a:cubicBezTo>
                  <a:pt x="895841" y="1043608"/>
                  <a:pt x="894204" y="1065709"/>
                  <a:pt x="891475" y="1092721"/>
                </a:cubicBezTo>
                <a:lnTo>
                  <a:pt x="943454" y="1092721"/>
                </a:lnTo>
                <a:cubicBezTo>
                  <a:pt x="940725" y="1068165"/>
                  <a:pt x="939088" y="1046064"/>
                  <a:pt x="938542" y="1026418"/>
                </a:cubicBezTo>
                <a:lnTo>
                  <a:pt x="938542" y="915914"/>
                </a:lnTo>
                <a:lnTo>
                  <a:pt x="1120261" y="946609"/>
                </a:lnTo>
                <a:cubicBezTo>
                  <a:pt x="1147819" y="952339"/>
                  <a:pt x="1170193" y="957933"/>
                  <a:pt x="1187383" y="963390"/>
                </a:cubicBezTo>
                <a:cubicBezTo>
                  <a:pt x="1184654" y="936650"/>
                  <a:pt x="1183290" y="914004"/>
                  <a:pt x="1183290" y="895450"/>
                </a:cubicBezTo>
                <a:lnTo>
                  <a:pt x="1183290" y="572939"/>
                </a:lnTo>
                <a:cubicBezTo>
                  <a:pt x="1183290" y="560115"/>
                  <a:pt x="1184927" y="538560"/>
                  <a:pt x="1188201" y="508273"/>
                </a:cubicBezTo>
                <a:close/>
                <a:moveTo>
                  <a:pt x="1645848" y="536104"/>
                </a:moveTo>
                <a:lnTo>
                  <a:pt x="1645848" y="923281"/>
                </a:lnTo>
                <a:lnTo>
                  <a:pt x="1497280" y="923281"/>
                </a:lnTo>
                <a:lnTo>
                  <a:pt x="1497280" y="536104"/>
                </a:lnTo>
                <a:close/>
                <a:moveTo>
                  <a:pt x="1836162" y="536104"/>
                </a:moveTo>
                <a:lnTo>
                  <a:pt x="1836162" y="923281"/>
                </a:lnTo>
                <a:lnTo>
                  <a:pt x="1687594" y="923281"/>
                </a:lnTo>
                <a:lnTo>
                  <a:pt x="1687594" y="536104"/>
                </a:lnTo>
                <a:close/>
                <a:moveTo>
                  <a:pt x="2024839" y="536104"/>
                </a:moveTo>
                <a:lnTo>
                  <a:pt x="2024839" y="923281"/>
                </a:lnTo>
                <a:lnTo>
                  <a:pt x="1877908" y="923281"/>
                </a:lnTo>
                <a:lnTo>
                  <a:pt x="1877908" y="536104"/>
                </a:lnTo>
                <a:close/>
                <a:moveTo>
                  <a:pt x="2071496" y="484126"/>
                </a:moveTo>
                <a:cubicBezTo>
                  <a:pt x="2043120" y="487400"/>
                  <a:pt x="2017472" y="489037"/>
                  <a:pt x="1994552" y="489037"/>
                </a:cubicBezTo>
                <a:lnTo>
                  <a:pt x="1455534" y="489037"/>
                </a:lnTo>
                <a:cubicBezTo>
                  <a:pt x="1431523" y="489037"/>
                  <a:pt x="1403829" y="487400"/>
                  <a:pt x="1372451" y="484126"/>
                </a:cubicBezTo>
                <a:lnTo>
                  <a:pt x="1372451" y="541016"/>
                </a:lnTo>
                <a:cubicBezTo>
                  <a:pt x="1401646" y="537741"/>
                  <a:pt x="1429340" y="536104"/>
                  <a:pt x="1455534" y="536104"/>
                </a:cubicBezTo>
                <a:lnTo>
                  <a:pt x="1455534" y="923281"/>
                </a:lnTo>
                <a:cubicBezTo>
                  <a:pt x="1438344" y="923281"/>
                  <a:pt x="1417608" y="921643"/>
                  <a:pt x="1393324" y="918369"/>
                </a:cubicBezTo>
                <a:lnTo>
                  <a:pt x="1393324" y="975259"/>
                </a:lnTo>
                <a:cubicBezTo>
                  <a:pt x="1425247" y="971985"/>
                  <a:pt x="1455534" y="970347"/>
                  <a:pt x="1484183" y="970347"/>
                </a:cubicBezTo>
                <a:lnTo>
                  <a:pt x="1994552" y="970347"/>
                </a:lnTo>
                <a:cubicBezTo>
                  <a:pt x="2015835" y="970347"/>
                  <a:pt x="2041483" y="971985"/>
                  <a:pt x="2071496" y="975259"/>
                </a:cubicBezTo>
                <a:cubicBezTo>
                  <a:pt x="2068222" y="949611"/>
                  <a:pt x="2066585" y="922735"/>
                  <a:pt x="2066585" y="894631"/>
                </a:cubicBezTo>
                <a:lnTo>
                  <a:pt x="2066585" y="567209"/>
                </a:lnTo>
                <a:cubicBezTo>
                  <a:pt x="2066585" y="542653"/>
                  <a:pt x="2068222" y="514958"/>
                  <a:pt x="2071496" y="484126"/>
                </a:cubicBezTo>
                <a:close/>
                <a:moveTo>
                  <a:pt x="2569045" y="0"/>
                </a:moveTo>
                <a:lnTo>
                  <a:pt x="2569045" y="1480088"/>
                </a:lnTo>
                <a:lnTo>
                  <a:pt x="0" y="1480088"/>
                </a:lnTo>
                <a:lnTo>
                  <a:pt x="0" y="0"/>
                </a:lnTo>
                <a:close/>
              </a:path>
            </a:pathLst>
          </a:custGeom>
          <a:solidFill>
            <a:srgbClr val="315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03267" y="1995054"/>
            <a:ext cx="613410" cy="33712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spc="600">
                <a:solidFill>
                  <a:srgbClr val="31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理解性默写</a:t>
            </a:r>
            <a:endParaRPr lang="zh-CN" altLang="en-US" sz="2800" spc="600">
              <a:solidFill>
                <a:srgbClr val="315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87970" y="1995170"/>
            <a:ext cx="613410" cy="3983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spc="600">
                <a:solidFill>
                  <a:srgbClr val="31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素材挖掘与写作运用</a:t>
            </a:r>
            <a:endParaRPr lang="zh-CN" altLang="en-US" sz="2800" spc="600">
              <a:solidFill>
                <a:srgbClr val="315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72515" y="1995054"/>
            <a:ext cx="613410" cy="33712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spc="600">
                <a:solidFill>
                  <a:srgbClr val="31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课后练习</a:t>
            </a:r>
            <a:endParaRPr lang="zh-CN" altLang="en-US" sz="2800" spc="600">
              <a:solidFill>
                <a:srgbClr val="315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18643" y="1995054"/>
            <a:ext cx="613410" cy="33712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spc="600">
                <a:solidFill>
                  <a:srgbClr val="315C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原文批注</a:t>
            </a:r>
            <a:endParaRPr lang="zh-CN" altLang="en-US" sz="2800" spc="600">
              <a:solidFill>
                <a:srgbClr val="315C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310647" y="4063202"/>
            <a:ext cx="213045" cy="50089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34800" y="10426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469573" y="2250649"/>
            <a:ext cx="6237143" cy="1447203"/>
            <a:chOff x="2839028" y="2084395"/>
            <a:chExt cx="6237143" cy="1447203"/>
          </a:xfrm>
        </p:grpSpPr>
        <p:grpSp>
          <p:nvGrpSpPr>
            <p:cNvPr id="17" name="组合 16"/>
            <p:cNvGrpSpPr/>
            <p:nvPr/>
          </p:nvGrpSpPr>
          <p:grpSpPr>
            <a:xfrm>
              <a:off x="2839028" y="2084395"/>
              <a:ext cx="1706417" cy="1403927"/>
              <a:chOff x="2336800" y="2854037"/>
              <a:chExt cx="1706417" cy="1403927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2336800" y="2854037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2463799" y="2894280"/>
                <a:ext cx="1579418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原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805632" y="2084395"/>
              <a:ext cx="1782617" cy="1403927"/>
              <a:chOff x="5853544" y="2373745"/>
              <a:chExt cx="1782617" cy="1403927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853544" y="237374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994400" y="2373745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批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284230" y="2084395"/>
              <a:ext cx="1782617" cy="1447203"/>
              <a:chOff x="4070927" y="2249981"/>
              <a:chExt cx="1782617" cy="1447203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4070927" y="2293257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211783" y="2249981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327034" y="2084395"/>
              <a:ext cx="1749137" cy="1403927"/>
              <a:chOff x="6857997" y="3943405"/>
              <a:chExt cx="1749137" cy="140392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857997" y="3943405"/>
                <a:ext cx="1403927" cy="1403927"/>
              </a:xfrm>
              <a:prstGeom prst="ellipse">
                <a:avLst/>
              </a:prstGeom>
              <a:solidFill>
                <a:srgbClr val="315C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965373" y="4023893"/>
                <a:ext cx="1641761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注</a:t>
                </a:r>
                <a:endParaRPr lang="zh-CN" altLang="en-US" sz="8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>
            <a:off x="10876949" y="1725319"/>
            <a:ext cx="1315051" cy="5449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flipH="1">
            <a:off x="4640" y="294900"/>
            <a:ext cx="690371" cy="28608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40940" y="3920201"/>
            <a:ext cx="213045" cy="5008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12638"/>
          <a:stretch>
            <a:fillRect/>
          </a:stretch>
        </p:blipFill>
        <p:spPr>
          <a:xfrm>
            <a:off x="10318115" y="1089660"/>
            <a:ext cx="1543050" cy="1544955"/>
          </a:xfrm>
          <a:custGeom>
            <a:avLst/>
            <a:gdLst>
              <a:gd name="connsiteX0" fmla="*/ 1544715 w 3085855"/>
              <a:gd name="connsiteY0" fmla="*/ 0 h 3089430"/>
              <a:gd name="connsiteX1" fmla="*/ 3081455 w 3085855"/>
              <a:gd name="connsiteY1" fmla="*/ 1386777 h 3089430"/>
              <a:gd name="connsiteX2" fmla="*/ 3085855 w 3085855"/>
              <a:gd name="connsiteY2" fmla="*/ 1473918 h 3089430"/>
              <a:gd name="connsiteX3" fmla="*/ 3085855 w 3085855"/>
              <a:gd name="connsiteY3" fmla="*/ 1615513 h 3089430"/>
              <a:gd name="connsiteX4" fmla="*/ 3081455 w 3085855"/>
              <a:gd name="connsiteY4" fmla="*/ 1702653 h 3089430"/>
              <a:gd name="connsiteX5" fmla="*/ 1544715 w 3085855"/>
              <a:gd name="connsiteY5" fmla="*/ 3089430 h 3089430"/>
              <a:gd name="connsiteX6" fmla="*/ 0 w 3085855"/>
              <a:gd name="connsiteY6" fmla="*/ 1544715 h 3089430"/>
              <a:gd name="connsiteX7" fmla="*/ 1544715 w 3085855"/>
              <a:gd name="connsiteY7" fmla="*/ 0 h 308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855" h="3089430">
                <a:moveTo>
                  <a:pt x="1544715" y="0"/>
                </a:moveTo>
                <a:cubicBezTo>
                  <a:pt x="2344518" y="0"/>
                  <a:pt x="3002350" y="607845"/>
                  <a:pt x="3081455" y="1386777"/>
                </a:cubicBezTo>
                <a:lnTo>
                  <a:pt x="3085855" y="1473918"/>
                </a:lnTo>
                <a:lnTo>
                  <a:pt x="3085855" y="1615513"/>
                </a:lnTo>
                <a:lnTo>
                  <a:pt x="3081455" y="1702653"/>
                </a:lnTo>
                <a:cubicBezTo>
                  <a:pt x="3002350" y="2481586"/>
                  <a:pt x="2344518" y="3089430"/>
                  <a:pt x="1544715" y="3089430"/>
                </a:cubicBezTo>
                <a:cubicBezTo>
                  <a:pt x="691592" y="3089430"/>
                  <a:pt x="0" y="2397838"/>
                  <a:pt x="0" y="1544715"/>
                </a:cubicBezTo>
                <a:cubicBezTo>
                  <a:pt x="0" y="691592"/>
                  <a:pt x="691592" y="0"/>
                  <a:pt x="1544715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79451" y="-1085233"/>
            <a:ext cx="690371" cy="2860837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327025" y="78105"/>
            <a:ext cx="45758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原文追踪复习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72745" y="846455"/>
            <a:ext cx="11488420" cy="57365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子路、曾皙、冉有、公西华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侍坐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</a:t>
            </a:r>
            <a:endParaRPr 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侍坐：在尊长近旁陪坐  </a:t>
            </a:r>
            <a:r>
              <a:rPr lang="zh-CN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</a:t>
            </a:r>
            <a:r>
              <a:rPr lang="zh-CN" sz="24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                                        </a:t>
            </a:r>
            <a:endParaRPr lang="zh-CN" sz="2400" b="1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solidFill>
                  <a:schemeClr val="tx2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翻译：子路、曾晳、冉有、公西华陪（孔子）坐着。</a:t>
            </a:r>
            <a:endParaRPr lang="zh-CN" sz="2400" b="1">
              <a:solidFill>
                <a:schemeClr val="tx2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子曰：“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吾一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日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长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乎尔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，毋吾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也。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居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则曰：‘不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吾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知也！’（句式：）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如或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知尔，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则何以哉</a:t>
            </a: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？” </a:t>
            </a:r>
            <a:endParaRPr 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以：介词，因为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</a:t>
            </a:r>
            <a:endParaRPr lang="en-US" alt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日：一两天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endParaRPr lang="en-US" alt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乎：于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endParaRPr lang="en-US" alt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尔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你们</a:t>
            </a:r>
            <a:endParaRPr 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同“已”，是“止”的意思</a:t>
            </a:r>
            <a:endParaRPr 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居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平日、平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</a:t>
            </a:r>
            <a:endParaRPr lang="en-US" alt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知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了解</a:t>
            </a:r>
            <a:endParaRPr 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假如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</a:t>
            </a:r>
            <a:endParaRPr lang="zh-CN" sz="2400" b="1">
              <a:solidFill>
                <a:schemeClr val="tx2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或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有人</a:t>
            </a:r>
            <a:endParaRPr 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</a:t>
            </a:r>
            <a:r>
              <a:rPr lang="en-US" alt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:</a:t>
            </a:r>
            <a:r>
              <a:rPr lang="zh-CN" sz="24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用，做</a:t>
            </a:r>
            <a:endParaRPr lang="zh-CN" sz="24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zh-CN" sz="2400" b="1">
              <a:solidFill>
                <a:schemeClr val="tx2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7135" y="4567555"/>
            <a:ext cx="6844030" cy="20154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</a:t>
            </a:r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孔子说：“因为我年纪比你们大一点，（你们）不要因我(年长)就不敢说话了。（你们）平时常说：‘没有人了解我呀！’假如有人了解你们，那么（你们）打算怎么做呢？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0" grpId="0" animBg="1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12638"/>
          <a:stretch>
            <a:fillRect/>
          </a:stretch>
        </p:blipFill>
        <p:spPr>
          <a:xfrm>
            <a:off x="10318115" y="1089660"/>
            <a:ext cx="1543050" cy="1544955"/>
          </a:xfrm>
          <a:custGeom>
            <a:avLst/>
            <a:gdLst>
              <a:gd name="connsiteX0" fmla="*/ 1544715 w 3085855"/>
              <a:gd name="connsiteY0" fmla="*/ 0 h 3089430"/>
              <a:gd name="connsiteX1" fmla="*/ 3081455 w 3085855"/>
              <a:gd name="connsiteY1" fmla="*/ 1386777 h 3089430"/>
              <a:gd name="connsiteX2" fmla="*/ 3085855 w 3085855"/>
              <a:gd name="connsiteY2" fmla="*/ 1473918 h 3089430"/>
              <a:gd name="connsiteX3" fmla="*/ 3085855 w 3085855"/>
              <a:gd name="connsiteY3" fmla="*/ 1615513 h 3089430"/>
              <a:gd name="connsiteX4" fmla="*/ 3081455 w 3085855"/>
              <a:gd name="connsiteY4" fmla="*/ 1702653 h 3089430"/>
              <a:gd name="connsiteX5" fmla="*/ 1544715 w 3085855"/>
              <a:gd name="connsiteY5" fmla="*/ 3089430 h 3089430"/>
              <a:gd name="connsiteX6" fmla="*/ 0 w 3085855"/>
              <a:gd name="connsiteY6" fmla="*/ 1544715 h 3089430"/>
              <a:gd name="connsiteX7" fmla="*/ 1544715 w 3085855"/>
              <a:gd name="connsiteY7" fmla="*/ 0 h 308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855" h="3089430">
                <a:moveTo>
                  <a:pt x="1544715" y="0"/>
                </a:moveTo>
                <a:cubicBezTo>
                  <a:pt x="2344518" y="0"/>
                  <a:pt x="3002350" y="607845"/>
                  <a:pt x="3081455" y="1386777"/>
                </a:cubicBezTo>
                <a:lnTo>
                  <a:pt x="3085855" y="1473918"/>
                </a:lnTo>
                <a:lnTo>
                  <a:pt x="3085855" y="1615513"/>
                </a:lnTo>
                <a:lnTo>
                  <a:pt x="3081455" y="1702653"/>
                </a:lnTo>
                <a:cubicBezTo>
                  <a:pt x="3002350" y="2481586"/>
                  <a:pt x="2344518" y="3089430"/>
                  <a:pt x="1544715" y="3089430"/>
                </a:cubicBezTo>
                <a:cubicBezTo>
                  <a:pt x="691592" y="3089430"/>
                  <a:pt x="0" y="2397838"/>
                  <a:pt x="0" y="1544715"/>
                </a:cubicBezTo>
                <a:cubicBezTo>
                  <a:pt x="0" y="691592"/>
                  <a:pt x="691592" y="0"/>
                  <a:pt x="1544715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79451" y="-1085233"/>
            <a:ext cx="690371" cy="2860837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327025" y="78105"/>
            <a:ext cx="45758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原文追踪复习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72745" y="846455"/>
            <a:ext cx="11488420" cy="57365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子路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率尔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而对曰：“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千乘之国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摄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乎大国之间，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加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之以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师旅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因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之以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饥馑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；由也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之，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比及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三年，可使有勇，且知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方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也。”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夫子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哂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之。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“求，尔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何如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率尔：急遽而不加考虑的样子。尔，相当于“然”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千乘之国：有一千两兵车的诸侯国。古时一车四马为一乘，千乘之国是中等国家），摄（夹处</a:t>
            </a:r>
            <a:r>
              <a:rPr lang="en-US" alt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)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加：加到……上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师旅：指军队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因：接续</a:t>
            </a:r>
            <a:r>
              <a:rPr lang="en-US" alt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</a:t>
            </a: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饥馑：泛指饥荒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为：治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比及：等到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知方：合乎礼义的行事准则 </a:t>
            </a:r>
            <a:r>
              <a:rPr lang="zh-CN" sz="2400" b="1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</a:t>
            </a:r>
            <a:r>
              <a:rPr lang="zh-CN" sz="2400" b="1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                                             </a:t>
            </a:r>
            <a:endParaRPr lang="zh-CN" sz="2400" b="1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哂：微笑）何如：怎么样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5540" y="3869690"/>
            <a:ext cx="6905625" cy="27127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子路不假思索地回答说：“一个拥有一千辆兵车的国家，夹在大国之间，用（别国）军队来侵略它，接着又遇上饥荒；如果让我治理这个国家，等到三年功夫，就可以使人人勇敢善战，而且还懂得做人的道理。”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孔子听了微微一笑。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“冉有，你怎么样？”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0" grpId="0" animBg="1" uiExpand="1" build="p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12638"/>
          <a:stretch>
            <a:fillRect/>
          </a:stretch>
        </p:blipFill>
        <p:spPr>
          <a:xfrm>
            <a:off x="10318115" y="1089660"/>
            <a:ext cx="1543050" cy="1544955"/>
          </a:xfrm>
          <a:custGeom>
            <a:avLst/>
            <a:gdLst>
              <a:gd name="connsiteX0" fmla="*/ 1544715 w 3085855"/>
              <a:gd name="connsiteY0" fmla="*/ 0 h 3089430"/>
              <a:gd name="connsiteX1" fmla="*/ 3081455 w 3085855"/>
              <a:gd name="connsiteY1" fmla="*/ 1386777 h 3089430"/>
              <a:gd name="connsiteX2" fmla="*/ 3085855 w 3085855"/>
              <a:gd name="connsiteY2" fmla="*/ 1473918 h 3089430"/>
              <a:gd name="connsiteX3" fmla="*/ 3085855 w 3085855"/>
              <a:gd name="connsiteY3" fmla="*/ 1615513 h 3089430"/>
              <a:gd name="connsiteX4" fmla="*/ 3081455 w 3085855"/>
              <a:gd name="connsiteY4" fmla="*/ 1702653 h 3089430"/>
              <a:gd name="connsiteX5" fmla="*/ 1544715 w 3085855"/>
              <a:gd name="connsiteY5" fmla="*/ 3089430 h 3089430"/>
              <a:gd name="connsiteX6" fmla="*/ 0 w 3085855"/>
              <a:gd name="connsiteY6" fmla="*/ 1544715 h 3089430"/>
              <a:gd name="connsiteX7" fmla="*/ 1544715 w 3085855"/>
              <a:gd name="connsiteY7" fmla="*/ 0 h 308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855" h="3089430">
                <a:moveTo>
                  <a:pt x="1544715" y="0"/>
                </a:moveTo>
                <a:cubicBezTo>
                  <a:pt x="2344518" y="0"/>
                  <a:pt x="3002350" y="607845"/>
                  <a:pt x="3081455" y="1386777"/>
                </a:cubicBezTo>
                <a:lnTo>
                  <a:pt x="3085855" y="1473918"/>
                </a:lnTo>
                <a:lnTo>
                  <a:pt x="3085855" y="1615513"/>
                </a:lnTo>
                <a:lnTo>
                  <a:pt x="3081455" y="1702653"/>
                </a:lnTo>
                <a:cubicBezTo>
                  <a:pt x="3002350" y="2481586"/>
                  <a:pt x="2344518" y="3089430"/>
                  <a:pt x="1544715" y="3089430"/>
                </a:cubicBezTo>
                <a:cubicBezTo>
                  <a:pt x="691592" y="3089430"/>
                  <a:pt x="0" y="2397838"/>
                  <a:pt x="0" y="1544715"/>
                </a:cubicBezTo>
                <a:cubicBezTo>
                  <a:pt x="0" y="691592"/>
                  <a:pt x="691592" y="0"/>
                  <a:pt x="1544715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79451" y="-1085233"/>
            <a:ext cx="690371" cy="2860837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327025" y="78105"/>
            <a:ext cx="45758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原文追踪复习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72745" y="846455"/>
            <a:ext cx="11488420" cy="57365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对曰：“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方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六七十，五六十，求也为之，比及三年，可使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足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民。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其礼乐，以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俟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君子。”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“赤！尔何如？”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对曰：“非曰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能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之，愿学焉。宗庙之事，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如会同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端章甫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，愿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为小相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焉。”</a:t>
            </a: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率尔</a:t>
            </a:r>
            <a:r>
              <a:rPr lang="en-US" alt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  </a:t>
            </a:r>
            <a:endParaRPr lang="en-US" alt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方（计量面积用语，纵横）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如（或者）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足（使动，使……富足）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如（至于）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俟（等待）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能（胜任、能做到）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如（或者）会（诸侯在非规定时间朝见天子）同（诸侯一起朝见天子），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端（古代的一种礼服，在这里做动词）章甫（古代的一种礼帽，在这里做动词），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为（做）小相（诸侯祭祀、会盟或朝见天子时，主持赞的司仪官。“小相”是公西华的谦辞）焉。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5540" y="3098165"/>
            <a:ext cx="6905625" cy="34842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冉有回答说：“一个纵横六七十里、或者五六十里的地方，如果让我去治理，等到三年，就可以使老百姓富足起来。至于修明礼乐，那就只有等待贤人君子了。”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“公西华，你怎么样？”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公西华回答说：“我不敢说能做什么，但愿意学习做这些。宗庙祭祀的工作，或者是诸侯会盟及朝见天子的时候，我愿意穿戴好礼服礼帽做一个小小的司仪。”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0" grpId="0" animBg="1" uiExpand="1" build="p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12638"/>
          <a:stretch>
            <a:fillRect/>
          </a:stretch>
        </p:blipFill>
        <p:spPr>
          <a:xfrm>
            <a:off x="10318115" y="1089660"/>
            <a:ext cx="1543050" cy="1544955"/>
          </a:xfrm>
          <a:custGeom>
            <a:avLst/>
            <a:gdLst>
              <a:gd name="connsiteX0" fmla="*/ 1544715 w 3085855"/>
              <a:gd name="connsiteY0" fmla="*/ 0 h 3089430"/>
              <a:gd name="connsiteX1" fmla="*/ 3081455 w 3085855"/>
              <a:gd name="connsiteY1" fmla="*/ 1386777 h 3089430"/>
              <a:gd name="connsiteX2" fmla="*/ 3085855 w 3085855"/>
              <a:gd name="connsiteY2" fmla="*/ 1473918 h 3089430"/>
              <a:gd name="connsiteX3" fmla="*/ 3085855 w 3085855"/>
              <a:gd name="connsiteY3" fmla="*/ 1615513 h 3089430"/>
              <a:gd name="connsiteX4" fmla="*/ 3081455 w 3085855"/>
              <a:gd name="connsiteY4" fmla="*/ 1702653 h 3089430"/>
              <a:gd name="connsiteX5" fmla="*/ 1544715 w 3085855"/>
              <a:gd name="connsiteY5" fmla="*/ 3089430 h 3089430"/>
              <a:gd name="connsiteX6" fmla="*/ 0 w 3085855"/>
              <a:gd name="connsiteY6" fmla="*/ 1544715 h 3089430"/>
              <a:gd name="connsiteX7" fmla="*/ 1544715 w 3085855"/>
              <a:gd name="connsiteY7" fmla="*/ 0 h 308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855" h="3089430">
                <a:moveTo>
                  <a:pt x="1544715" y="0"/>
                </a:moveTo>
                <a:cubicBezTo>
                  <a:pt x="2344518" y="0"/>
                  <a:pt x="3002350" y="607845"/>
                  <a:pt x="3081455" y="1386777"/>
                </a:cubicBezTo>
                <a:lnTo>
                  <a:pt x="3085855" y="1473918"/>
                </a:lnTo>
                <a:lnTo>
                  <a:pt x="3085855" y="1615513"/>
                </a:lnTo>
                <a:lnTo>
                  <a:pt x="3081455" y="1702653"/>
                </a:lnTo>
                <a:cubicBezTo>
                  <a:pt x="3002350" y="2481586"/>
                  <a:pt x="2344518" y="3089430"/>
                  <a:pt x="1544715" y="3089430"/>
                </a:cubicBezTo>
                <a:cubicBezTo>
                  <a:pt x="691592" y="3089430"/>
                  <a:pt x="0" y="2397838"/>
                  <a:pt x="0" y="1544715"/>
                </a:cubicBezTo>
                <a:cubicBezTo>
                  <a:pt x="0" y="691592"/>
                  <a:pt x="691592" y="0"/>
                  <a:pt x="1544715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79451" y="-1085233"/>
            <a:ext cx="690371" cy="2860837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327025" y="78105"/>
            <a:ext cx="45758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原文追踪复习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72745" y="846455"/>
            <a:ext cx="11488420" cy="57365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“点！尔何如？”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鼓瑟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希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铿尔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舍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瑟而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作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，对曰：“异乎三子者之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撰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。”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子曰：“何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伤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乎？亦各言其志也。”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曰：“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莫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春者，春服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既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成，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冠者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五六人，童子六七人，浴乎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沂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风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乎舞雩，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咏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而归。”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希（同“稀”，稀疏）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铿尔（铿的一声，指止瑟声）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舍（放下）作（起身、站起来）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撰（才能）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何伤（何妨，意思是有什么关系呢）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莫（同“暮”）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既（已经）冠者（成年人）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风（动词，吹风）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乎舞雩（句式：状语后置句）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咏（唱歌）而归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8495" y="2634615"/>
            <a:ext cx="6122670" cy="39477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“曾皙，你怎么样？”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（曾皙）弹瑟的声音逐渐稀疏了，接着铿的一声，放下瑟直起身子回答说：“我和他们三人的才能不一样。”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孔子说：“那有什么关系呢？不过是各自谈谈自己的志向。”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曾皙说：“暮春时节，春天的衣服已经穿上了。和几个成年人、几个孩童到沂水里游泳，在舞雩台上吹吹风，一路唱着歌儿回来。”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0" grpId="0" animBg="1" uiExpand="1" build="p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12638"/>
          <a:stretch>
            <a:fillRect/>
          </a:stretch>
        </p:blipFill>
        <p:spPr>
          <a:xfrm>
            <a:off x="10318115" y="1089660"/>
            <a:ext cx="1543050" cy="1544955"/>
          </a:xfrm>
          <a:custGeom>
            <a:avLst/>
            <a:gdLst>
              <a:gd name="connsiteX0" fmla="*/ 1544715 w 3085855"/>
              <a:gd name="connsiteY0" fmla="*/ 0 h 3089430"/>
              <a:gd name="connsiteX1" fmla="*/ 3081455 w 3085855"/>
              <a:gd name="connsiteY1" fmla="*/ 1386777 h 3089430"/>
              <a:gd name="connsiteX2" fmla="*/ 3085855 w 3085855"/>
              <a:gd name="connsiteY2" fmla="*/ 1473918 h 3089430"/>
              <a:gd name="connsiteX3" fmla="*/ 3085855 w 3085855"/>
              <a:gd name="connsiteY3" fmla="*/ 1615513 h 3089430"/>
              <a:gd name="connsiteX4" fmla="*/ 3081455 w 3085855"/>
              <a:gd name="connsiteY4" fmla="*/ 1702653 h 3089430"/>
              <a:gd name="connsiteX5" fmla="*/ 1544715 w 3085855"/>
              <a:gd name="connsiteY5" fmla="*/ 3089430 h 3089430"/>
              <a:gd name="connsiteX6" fmla="*/ 0 w 3085855"/>
              <a:gd name="connsiteY6" fmla="*/ 1544715 h 3089430"/>
              <a:gd name="connsiteX7" fmla="*/ 1544715 w 3085855"/>
              <a:gd name="connsiteY7" fmla="*/ 0 h 308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855" h="3089430">
                <a:moveTo>
                  <a:pt x="1544715" y="0"/>
                </a:moveTo>
                <a:cubicBezTo>
                  <a:pt x="2344518" y="0"/>
                  <a:pt x="3002350" y="607845"/>
                  <a:pt x="3081455" y="1386777"/>
                </a:cubicBezTo>
                <a:lnTo>
                  <a:pt x="3085855" y="1473918"/>
                </a:lnTo>
                <a:lnTo>
                  <a:pt x="3085855" y="1615513"/>
                </a:lnTo>
                <a:lnTo>
                  <a:pt x="3081455" y="1702653"/>
                </a:lnTo>
                <a:cubicBezTo>
                  <a:pt x="3002350" y="2481586"/>
                  <a:pt x="2344518" y="3089430"/>
                  <a:pt x="1544715" y="3089430"/>
                </a:cubicBezTo>
                <a:cubicBezTo>
                  <a:pt x="691592" y="3089430"/>
                  <a:pt x="0" y="2397838"/>
                  <a:pt x="0" y="1544715"/>
                </a:cubicBezTo>
                <a:cubicBezTo>
                  <a:pt x="0" y="691592"/>
                  <a:pt x="691592" y="0"/>
                  <a:pt x="1544715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79451" y="-1085233"/>
            <a:ext cx="690371" cy="2860837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327025" y="78105"/>
            <a:ext cx="45758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原文追踪复习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72745" y="846455"/>
            <a:ext cx="11488420" cy="57365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6096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夫子喟然叹曰：“吾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与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点也！”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三子者出，曾皙后。曾皙曰：“夫三子者之言何如？”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子曰：“亦各言其志也已矣。”曰：“夫子何哂由也？”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曰：“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为国以礼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，其言不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让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，是故哂之。”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与（赞成）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为国以礼（句式：状语后置句）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其言不让（谦让）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39130" y="2429510"/>
            <a:ext cx="6122035" cy="4152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孔子长叹一声说：“我赞同曾皙的想法呀！”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子路、冉有、公西华都出去了，曾皙最后走。曾皙问孔子：“他们三个人的话怎么样？”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孔子说：“也不过是各自谈谈自己的志向罢了！”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曾皙说：“您为什么笑仲由呢？”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（孔子说）：“治国要用礼，可是他（子路）的话毫不谦逊，所以我笑他。”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0" grpId="0" animBg="1" uiExpand="1" build="p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" b="12638"/>
          <a:stretch>
            <a:fillRect/>
          </a:stretch>
        </p:blipFill>
        <p:spPr>
          <a:xfrm>
            <a:off x="10318115" y="1089660"/>
            <a:ext cx="1543050" cy="1544955"/>
          </a:xfrm>
          <a:custGeom>
            <a:avLst/>
            <a:gdLst>
              <a:gd name="connsiteX0" fmla="*/ 1544715 w 3085855"/>
              <a:gd name="connsiteY0" fmla="*/ 0 h 3089430"/>
              <a:gd name="connsiteX1" fmla="*/ 3081455 w 3085855"/>
              <a:gd name="connsiteY1" fmla="*/ 1386777 h 3089430"/>
              <a:gd name="connsiteX2" fmla="*/ 3085855 w 3085855"/>
              <a:gd name="connsiteY2" fmla="*/ 1473918 h 3089430"/>
              <a:gd name="connsiteX3" fmla="*/ 3085855 w 3085855"/>
              <a:gd name="connsiteY3" fmla="*/ 1615513 h 3089430"/>
              <a:gd name="connsiteX4" fmla="*/ 3081455 w 3085855"/>
              <a:gd name="connsiteY4" fmla="*/ 1702653 h 3089430"/>
              <a:gd name="connsiteX5" fmla="*/ 1544715 w 3085855"/>
              <a:gd name="connsiteY5" fmla="*/ 3089430 h 3089430"/>
              <a:gd name="connsiteX6" fmla="*/ 0 w 3085855"/>
              <a:gd name="connsiteY6" fmla="*/ 1544715 h 3089430"/>
              <a:gd name="connsiteX7" fmla="*/ 1544715 w 3085855"/>
              <a:gd name="connsiteY7" fmla="*/ 0 h 308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5855" h="3089430">
                <a:moveTo>
                  <a:pt x="1544715" y="0"/>
                </a:moveTo>
                <a:cubicBezTo>
                  <a:pt x="2344518" y="0"/>
                  <a:pt x="3002350" y="607845"/>
                  <a:pt x="3081455" y="1386777"/>
                </a:cubicBezTo>
                <a:lnTo>
                  <a:pt x="3085855" y="1473918"/>
                </a:lnTo>
                <a:lnTo>
                  <a:pt x="3085855" y="1615513"/>
                </a:lnTo>
                <a:lnTo>
                  <a:pt x="3081455" y="1702653"/>
                </a:lnTo>
                <a:cubicBezTo>
                  <a:pt x="3002350" y="2481586"/>
                  <a:pt x="2344518" y="3089430"/>
                  <a:pt x="1544715" y="3089430"/>
                </a:cubicBezTo>
                <a:cubicBezTo>
                  <a:pt x="691592" y="3089430"/>
                  <a:pt x="0" y="2397838"/>
                  <a:pt x="0" y="1544715"/>
                </a:cubicBezTo>
                <a:cubicBezTo>
                  <a:pt x="0" y="691592"/>
                  <a:pt x="691592" y="0"/>
                  <a:pt x="1544715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>
            <a:fillRect/>
          </a:stretch>
        </p:blipFill>
        <p:spPr>
          <a:xfrm rot="5400000" flipH="1">
            <a:off x="5679451" y="-1085233"/>
            <a:ext cx="690371" cy="2860837"/>
          </a:xfrm>
          <a:prstGeom prst="rect">
            <a:avLst/>
          </a:prstGeom>
        </p:spPr>
      </p:pic>
      <p:sp>
        <p:nvSpPr>
          <p:cNvPr id="69" name="文本框 68"/>
          <p:cNvSpPr txBox="1"/>
          <p:nvPr>
            <p:custDataLst>
              <p:tags r:id="rId3"/>
            </p:custDataLst>
          </p:nvPr>
        </p:nvSpPr>
        <p:spPr>
          <a:xfrm>
            <a:off x="327025" y="78105"/>
            <a:ext cx="457581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spc="600">
                <a:solidFill>
                  <a:schemeClr val="accent1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原文追踪复习</a:t>
            </a:r>
            <a:endParaRPr lang="zh-CN" altLang="en-US" sz="4400" spc="600">
              <a:solidFill>
                <a:schemeClr val="accent1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372745" y="846455"/>
            <a:ext cx="11488420" cy="57365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6096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唯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求则非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邦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也与？”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“安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见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方六七十如五六十而非邦也者？”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“唯赤则非邦也与？”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“宗庙会同，非诸侯而何？赤也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之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孰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能为之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大</a:t>
            </a:r>
            <a:r>
              <a:rPr 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？”</a:t>
            </a:r>
            <a:endParaRPr 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唯（句首发语词）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邦（国，这里指国家的事）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安见（怎见得）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为（介词，给，替）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小（形容词作动词，做小相）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孰（谁）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400" b="1">
                <a:solidFill>
                  <a:srgbClr val="00B05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大（形容词作动词，做大相）</a:t>
            </a: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342900" indent="-3429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zh-CN" sz="2400" b="1">
              <a:solidFill>
                <a:srgbClr val="00B05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73420" y="3552825"/>
            <a:ext cx="6087745" cy="30295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“难道冉有讲的不是国家大事吗？”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“哪里见过方圆六七十里或者五六十里的地方不是国家的呢？”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“难道公西华讲的不是诸侯的大事吗？”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609600" fontAlgn="auto"/>
            <a:r>
              <a:rPr lang="zh-CN" altLang="en-US" sz="2400" b="1">
                <a:solidFill>
                  <a:srgbClr val="315C9E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“宗庙祭祀，诸侯会盟和朝见天子，不是诸侯的大事又是什么呢？如果公西华只能给诸侯做一个小相，那么谁能做大相呢？”</a:t>
            </a:r>
            <a:endParaRPr lang="zh-CN" altLang="en-US" sz="2400" b="1">
              <a:solidFill>
                <a:srgbClr val="315C9E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00" grpId="0" animBg="1" uiExpand="1" build="p"/>
      <p:bldP spid="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TABLE_ENDDRAG_ORIGIN_RECT" val="641*245"/>
  <p:tag name="TABLE_ENDDRAG_RECT" val="139*157*641*245"/>
</p:tagLst>
</file>

<file path=ppt/tags/tag15.xml><?xml version="1.0" encoding="utf-8"?>
<p:tagLst xmlns:p="http://schemas.openxmlformats.org/presentationml/2006/main">
  <p:tag name="TABLE_ENDDRAG_ORIGIN_RECT" val="626*223"/>
  <p:tag name="TABLE_ENDDRAG_RECT" val="192*204*626*223"/>
</p:tagLst>
</file>

<file path=ppt/tags/tag16.xml><?xml version="1.0" encoding="utf-8"?>
<p:tagLst xmlns:p="http://schemas.openxmlformats.org/presentationml/2006/main">
  <p:tag name="TABLE_ENDDRAG_ORIGIN_RECT" val="689*229"/>
  <p:tag name="TABLE_ENDDRAG_RECT" val="139*202*689*229"/>
</p:tagLst>
</file>

<file path=ppt/tags/tag17.xml><?xml version="1.0" encoding="utf-8"?>
<p:tagLst xmlns:p="http://schemas.openxmlformats.org/presentationml/2006/main">
  <p:tag name="TABLE_ENDDRAG_ORIGIN_RECT" val="911*539"/>
  <p:tag name="TABLE_ENDDRAG_RECT" val="48*0*911*540"/>
</p:tagLst>
</file>

<file path=ppt/tags/tag1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U1NzZkZmY5NmJjNjAxYmQxZjdmYmI4ZmY1MTBlZDQifQ=="/>
  <p:tag name="commondata" val="eyJoZGlkIjoiYjZkZTM5Yzk5NGQyYjI0YzYxZmE3MzE1NDZiOWRhNTA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3212</Words>
  <Application>WPS 演示</Application>
  <PresentationFormat/>
  <Paragraphs>364</Paragraphs>
  <Slides>15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汉仪润圆-65简</vt:lpstr>
      <vt:lpstr>华文新魏</vt:lpstr>
      <vt:lpstr>华文行楷</vt:lpstr>
      <vt:lpstr>汉仪劲楷简</vt:lpstr>
      <vt:lpstr>Calibri</vt:lpstr>
      <vt:lpstr>Arial Unicode MS</vt:lpstr>
      <vt:lpstr>等线</vt:lpstr>
      <vt:lpstr>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小龙虾</cp:lastModifiedBy>
  <cp:revision>2</cp:revision>
  <cp:lastPrinted>2023-12-19T16:47:00Z</cp:lastPrinted>
  <dcterms:created xsi:type="dcterms:W3CDTF">2023-12-19T16:47:00Z</dcterms:created>
  <dcterms:modified xsi:type="dcterms:W3CDTF">2024-02-16T13:25:45Z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10E8D105A08D40C8AC560534309F7D92_12</vt:lpwstr>
  </property>
  <property fmtid="{D5CDD505-2E9C-101B-9397-08002B2CF9AE}" pid="7" name="KSOProductBuildVer">
    <vt:lpwstr>2052-12.1.0.16250</vt:lpwstr>
  </property>
</Properties>
</file>