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97" r:id="rId3"/>
    <p:sldId id="419" r:id="rId4"/>
    <p:sldId id="420" r:id="rId5"/>
    <p:sldId id="299" r:id="rId6"/>
    <p:sldId id="300" r:id="rId7"/>
    <p:sldId id="302" r:id="rId8"/>
    <p:sldId id="383" r:id="rId9"/>
    <p:sldId id="303" r:id="rId10"/>
    <p:sldId id="304" r:id="rId11"/>
    <p:sldId id="306" r:id="rId12"/>
    <p:sldId id="307" r:id="rId13"/>
    <p:sldId id="308" r:id="rId14"/>
    <p:sldId id="381" r:id="rId15"/>
    <p:sldId id="386" r:id="rId17"/>
    <p:sldId id="387" r:id="rId18"/>
    <p:sldId id="373" r:id="rId19"/>
    <p:sldId id="351" r:id="rId20"/>
    <p:sldId id="309" r:id="rId21"/>
    <p:sldId id="375" r:id="rId22"/>
    <p:sldId id="372" r:id="rId23"/>
    <p:sldId id="388" r:id="rId24"/>
    <p:sldId id="389" r:id="rId25"/>
    <p:sldId id="390" r:id="rId26"/>
    <p:sldId id="418" r:id="rId27"/>
    <p:sldId id="392" r:id="rId28"/>
    <p:sldId id="393" r:id="rId29"/>
    <p:sldId id="394" r:id="rId30"/>
    <p:sldId id="380" r:id="rId31"/>
    <p:sldId id="410" r:id="rId32"/>
    <p:sldId id="396" r:id="rId33"/>
    <p:sldId id="411" r:id="rId34"/>
    <p:sldId id="391" r:id="rId35"/>
    <p:sldId id="397" r:id="rId36"/>
    <p:sldId id="398" r:id="rId37"/>
    <p:sldId id="399" r:id="rId38"/>
    <p:sldId id="414" r:id="rId39"/>
    <p:sldId id="415" r:id="rId40"/>
    <p:sldId id="400" r:id="rId41"/>
    <p:sldId id="401" r:id="rId42"/>
    <p:sldId id="402" r:id="rId43"/>
    <p:sldId id="403" r:id="rId44"/>
    <p:sldId id="358" r:id="rId45"/>
    <p:sldId id="416" r:id="rId46"/>
    <p:sldId id="331" r:id="rId47"/>
    <p:sldId id="333" r:id="rId48"/>
    <p:sldId id="335" r:id="rId49"/>
    <p:sldId id="337" r:id="rId50"/>
    <p:sldId id="341" r:id="rId51"/>
    <p:sldId id="384" r:id="rId52"/>
    <p:sldId id="385" r:id="rId53"/>
  </p:sldIdLst>
  <p:sldSz cx="9144000" cy="6858000" type="screen4x3"/>
  <p:notesSz cx="6858000" cy="9144000"/>
  <p:custDataLst>
    <p:tags r:id="rId57"/>
  </p:custDataLst>
  <p:defaultTex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sz="2400" b="0" i="0" u="none" baseline="0">
        <a:solidFill>
          <a:schemeClr val="tx1"/>
        </a:solidFill>
        <a:effectLst/>
        <a:latin typeface="Times New Roman" panose="02020603050405020304" pitchFamily="18" charset="0"/>
        <a:ea typeface="宋体" panose="02010600030101010101" pitchFamily="2" charset="-122"/>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3" autoAdjust="0"/>
  </p:normalViewPr>
  <p:slideViewPr>
    <p:cSldViewPr>
      <p:cViewPr varScale="1">
        <p:scale>
          <a:sx n="76" d="100"/>
          <a:sy n="76" d="100"/>
        </p:scale>
        <p:origin x="1236" y="9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gs" Target="tags/tag1.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p:cNvSpPr>
          <p:nvPr>
            <p:ph type="hdr" sz="quarter"/>
          </p:nvPr>
        </p:nvSpPr>
        <p:spPr>
          <a:xfrm>
            <a:off x="0" y="0"/>
            <a:ext cx="2971800" cy="457200"/>
          </a:xfrm>
          <a:prstGeom prst="rect">
            <a:avLst/>
          </a:prstGeom>
          <a:noFill/>
          <a:ln>
            <a:noFill/>
            <a:miter lim="800000"/>
          </a:ln>
        </p:spPr>
        <p:txBody>
          <a:bodyPr/>
          <a:lstStyle/>
          <a:p>
            <a:pPr lvl="0"/>
            <a:endParaRPr sz="1200"/>
          </a:p>
        </p:txBody>
      </p:sp>
      <p:sp>
        <p:nvSpPr>
          <p:cNvPr id="108547" name="Rectangle 3"/>
          <p:cNvSpPr>
            <a:spLocks noGrp="1"/>
          </p:cNvSpPr>
          <p:nvPr>
            <p:ph type="dt" idx="1"/>
          </p:nvPr>
        </p:nvSpPr>
        <p:spPr>
          <a:xfrm>
            <a:off x="3886200" y="0"/>
            <a:ext cx="2971800" cy="457200"/>
          </a:xfrm>
          <a:prstGeom prst="rect">
            <a:avLst/>
          </a:prstGeom>
          <a:noFill/>
          <a:ln>
            <a:noFill/>
            <a:miter lim="800000"/>
          </a:ln>
        </p:spPr>
        <p:txBody>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r"/>
            <a:fld id="{8DCFA8C5-6C52-44DF-9E88-D494B16B24B5}" type="datetime1">
              <a:rPr lang="zh-CN" altLang="en-US" sz="1200"/>
            </a:fld>
            <a:endParaRPr sz="1200"/>
          </a:p>
        </p:txBody>
      </p:sp>
      <p:sp>
        <p:nvSpPr>
          <p:cNvPr id="108548" name="Rectangle 4"/>
          <p:cNvSpPr>
            <a:spLocks noGrp="1" noRot="1" noChangeAspect="1" noTextEdit="1"/>
          </p:cNvSpPr>
          <p:nvPr>
            <p:ph type="sldImg" idx="2"/>
          </p:nvPr>
        </p:nvSpPr>
        <p:spPr>
          <a:xfrm>
            <a:off x="1143000" y="685800"/>
            <a:ext cx="4572000" cy="3429000"/>
          </a:xfrm>
          <a:prstGeom prst="rect">
            <a:avLst/>
          </a:prstGeom>
          <a:solidFill>
            <a:srgbClr val="FFFFFF"/>
          </a:solidFill>
          <a:ln>
            <a:solidFill>
              <a:prstClr val="black"/>
            </a:solidFill>
            <a:miter lim="800000"/>
          </a:ln>
        </p:spPr>
      </p:sp>
      <p:sp>
        <p:nvSpPr>
          <p:cNvPr id="108549" name="Rectangle 5"/>
          <p:cNvSpPr>
            <a:spLocks noGrp="1"/>
          </p:cNvSpPr>
          <p:nvPr>
            <p:ph type="body" sz="quarter" idx="3"/>
          </p:nvPr>
        </p:nvSpPr>
        <p:spPr>
          <a:xfrm>
            <a:off x="914400" y="4343400"/>
            <a:ext cx="5029200" cy="4114800"/>
          </a:xfrm>
          <a:prstGeom prst="rect">
            <a:avLst/>
          </a:prstGeom>
          <a:noFill/>
          <a:ln>
            <a:noFill/>
            <a:miter lim="800000"/>
          </a:ln>
        </p:spPr>
        <p:txBody>
          <a:bodyPr/>
          <a:lstStyle>
            <a:lvl1pPr marL="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108550" name="Rectangle 6"/>
          <p:cNvSpPr>
            <a:spLocks noGrp="1"/>
          </p:cNvSpPr>
          <p:nvPr>
            <p:ph type="ftr" sz="quarter" idx="4"/>
          </p:nvPr>
        </p:nvSpPr>
        <p:spPr>
          <a:xfrm>
            <a:off x="0" y="8686800"/>
            <a:ext cx="2971800" cy="457200"/>
          </a:xfrm>
          <a:prstGeom prst="rect">
            <a:avLst/>
          </a:prstGeom>
          <a:noFill/>
          <a:ln>
            <a:noFill/>
            <a:miter lim="800000"/>
          </a:ln>
        </p:spPr>
        <p:txBody>
          <a:bodyPr anchor="b" anchorCtr="0"/>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endParaRPr sz="1200"/>
          </a:p>
        </p:txBody>
      </p:sp>
      <p:sp>
        <p:nvSpPr>
          <p:cNvPr id="108551" name="Rectangle 7"/>
          <p:cNvSpPr>
            <a:spLocks noGrp="1"/>
          </p:cNvSpPr>
          <p:nvPr>
            <p:ph type="sldNum" sz="quarter" idx="5"/>
          </p:nvPr>
        </p:nvSpPr>
        <p:spPr>
          <a:xfrm>
            <a:off x="3886200" y="8686800"/>
            <a:ext cx="2971800" cy="457200"/>
          </a:xfrm>
          <a:prstGeom prst="rect">
            <a:avLst/>
          </a:prstGeom>
          <a:noFill/>
          <a:ln>
            <a:noFill/>
            <a:miter lim="800000"/>
          </a:ln>
        </p:spPr>
        <p:txBody>
          <a:bodyPr anchor="b" anchorCtr="0"/>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r"/>
            <a:fld id="{1B7C6A93-9F15-47C0-89DE-F8E1D4214277}" type="slidenum">
              <a:rPr sz="1200"/>
            </a:fld>
            <a:endParaRPr sz="1200"/>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NotDefined 2"/>
          <p:cNvSpPr>
            <a:spLocks noGrp="1" noRot="1" noChangeAspect="1" noTextEdit="1"/>
          </p:cNvSpPr>
          <p:nvPr>
            <p:ph type="sldImg" idx="2"/>
          </p:nvPr>
        </p:nvSpPr>
        <p:spPr>
          <a:xfrm>
            <a:off x="1143000" y="685800"/>
            <a:ext cx="4572000" cy="3429000"/>
          </a:xfrm>
          <a:solidFill>
            <a:srgbClr val="FFFFFF"/>
          </a:solidFill>
          <a:ln>
            <a:miter lim="800000"/>
          </a:ln>
        </p:spPr>
      </p:sp>
      <p:sp>
        <p:nvSpPr>
          <p:cNvPr id="140291" name="NotDefined 3"/>
          <p:cNvSpPr txBox="1">
            <a:spLocks noGrp="1"/>
          </p:cNvSpPr>
          <p:nvPr>
            <p:ph type="body" idx="3"/>
          </p:nvPr>
        </p:nvSpPr>
        <p:spPr>
          <a:xfrm>
            <a:off x="914400" y="4343400"/>
            <a:ext cx="5029200" cy="4114800"/>
          </a:xfrm>
          <a:noFill/>
          <a:ln>
            <a:miter lim="800000"/>
          </a:ln>
        </p:spPr>
        <p:txBody>
          <a:bodyPr/>
          <a:lstStyle>
            <a:lvl1pPr marL="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5p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NotDefined 2"/>
          <p:cNvSpPr>
            <a:spLocks noGrp="1" noRot="1" noChangeAspect="1" noTextEdit="1"/>
          </p:cNvSpPr>
          <p:nvPr>
            <p:ph type="sldImg" idx="2"/>
          </p:nvPr>
        </p:nvSpPr>
        <p:spPr>
          <a:xfrm>
            <a:off x="1143000" y="685800"/>
            <a:ext cx="4572000" cy="3429000"/>
          </a:xfrm>
          <a:solidFill>
            <a:srgbClr val="FFFFFF"/>
          </a:solidFill>
          <a:ln>
            <a:miter lim="800000"/>
          </a:ln>
        </p:spPr>
      </p:sp>
      <p:sp>
        <p:nvSpPr>
          <p:cNvPr id="180227" name="NotDefined 3"/>
          <p:cNvSpPr txBox="1">
            <a:spLocks noGrp="1"/>
          </p:cNvSpPr>
          <p:nvPr>
            <p:ph type="body" idx="3"/>
          </p:nvPr>
        </p:nvSpPr>
        <p:spPr>
          <a:xfrm>
            <a:off x="914400" y="4343400"/>
            <a:ext cx="5029200" cy="4114800"/>
          </a:xfrm>
          <a:noFill/>
          <a:ln>
            <a:miter lim="800000"/>
          </a:ln>
        </p:spPr>
        <p:txBody>
          <a:bodyPr/>
          <a:lstStyle>
            <a:lvl1pPr marL="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5p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NotDefined 2"/>
          <p:cNvSpPr>
            <a:spLocks noGrp="1" noRot="1" noChangeAspect="1" noTextEdit="1"/>
          </p:cNvSpPr>
          <p:nvPr>
            <p:ph type="sldImg" idx="2"/>
          </p:nvPr>
        </p:nvSpPr>
        <p:spPr>
          <a:xfrm>
            <a:off x="1143000" y="685800"/>
            <a:ext cx="4572000" cy="3429000"/>
          </a:xfrm>
          <a:solidFill>
            <a:srgbClr val="FFFFFF"/>
          </a:solidFill>
          <a:ln>
            <a:miter lim="800000"/>
          </a:ln>
        </p:spPr>
      </p:sp>
      <p:sp>
        <p:nvSpPr>
          <p:cNvPr id="182275" name="NotDefined 3"/>
          <p:cNvSpPr txBox="1">
            <a:spLocks noGrp="1"/>
          </p:cNvSpPr>
          <p:nvPr>
            <p:ph type="body" idx="3"/>
          </p:nvPr>
        </p:nvSpPr>
        <p:spPr>
          <a:xfrm>
            <a:off x="914400" y="4343400"/>
            <a:ext cx="5029200" cy="4114800"/>
          </a:xfrm>
          <a:noFill/>
          <a:ln>
            <a:miter lim="800000"/>
          </a:ln>
        </p:spPr>
        <p:txBody>
          <a:bodyPr/>
          <a:lstStyle>
            <a:lvl1pPr marL="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zh-CN" altLang="en-US" sz="1200" b="0" i="0" u="none" baseline="0">
                <a:solidFill>
                  <a:schemeClr val="tx1"/>
                </a:solidFill>
                <a:effectLst/>
                <a:latin typeface="Times New Roman" panose="02020603050405020304" pitchFamily="18" charset="0"/>
                <a:ea typeface="宋体" panose="02010600030101010101" pitchFamily="2" charset="-122"/>
              </a:defRPr>
            </a:lvl5pPr>
          </a:lstStyl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sz="1400"/>
          </a:p>
        </p:txBody>
      </p:sp>
      <p:sp>
        <p:nvSpPr>
          <p:cNvPr id="3" name="Footer Placeholder 2"/>
          <p:cNvSpPr>
            <a:spLocks noGrp="1"/>
          </p:cNvSpPr>
          <p:nvPr>
            <p:ph type="ftr" sz="quarter" idx="11"/>
          </p:nvPr>
        </p:nvSpPr>
        <p:spPr/>
        <p:txBody>
          <a:bodyPr/>
          <a:lstStyle/>
          <a:p>
            <a:pPr lvl="0" algn="ctr"/>
            <a:endParaRPr sz="1400"/>
          </a:p>
        </p:txBody>
      </p:sp>
      <p:sp>
        <p:nvSpPr>
          <p:cNvPr id="4" name="Slide Number Placeholder 3"/>
          <p:cNvSpPr>
            <a:spLocks noGrp="1"/>
          </p:cNvSpPr>
          <p:nvPr>
            <p:ph type="sldNum" sz="quarter" idx="12"/>
          </p:nvPr>
        </p:nvSpPr>
        <p:spPr/>
        <p:txBody>
          <a:bodyPr/>
          <a:lstStyle/>
          <a:p>
            <a:pPr lvl="0" algn="r"/>
            <a:fld id="{93AE1883-0942-4AA3-9DB2-9C7C3A0314B1}" type="slidenum">
              <a:rPr sz="140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sz="1400"/>
          </a:p>
        </p:txBody>
      </p:sp>
      <p:sp>
        <p:nvSpPr>
          <p:cNvPr id="5" name="Footer Placeholder 4"/>
          <p:cNvSpPr>
            <a:spLocks noGrp="1"/>
          </p:cNvSpPr>
          <p:nvPr>
            <p:ph type="ftr" sz="quarter" idx="11"/>
          </p:nvPr>
        </p:nvSpPr>
        <p:spPr/>
        <p:txBody>
          <a:bodyPr/>
          <a:lstStyle/>
          <a:p>
            <a:pPr lvl="0" algn="ctr"/>
            <a:endParaRPr sz="1400"/>
          </a:p>
        </p:txBody>
      </p:sp>
      <p:sp>
        <p:nvSpPr>
          <p:cNvPr id="6" name="Slide Number Placeholder 5"/>
          <p:cNvSpPr>
            <a:spLocks noGrp="1"/>
          </p:cNvSpPr>
          <p:nvPr>
            <p:ph type="sldNum" sz="quarter" idx="12"/>
          </p:nvPr>
        </p:nvSpPr>
        <p:spPr/>
        <p:txBody>
          <a:bodyPr/>
          <a:lstStyle/>
          <a:p>
            <a:pPr lvl="0" algn="r"/>
            <a:fld id="{93AE1883-0942-4AA3-9DB2-9C7C3A0314B1}" type="slidenum">
              <a:rPr sz="1400"/>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sz="1400"/>
          </a:p>
        </p:txBody>
      </p:sp>
      <p:sp>
        <p:nvSpPr>
          <p:cNvPr id="5" name="Footer Placeholder 4"/>
          <p:cNvSpPr>
            <a:spLocks noGrp="1"/>
          </p:cNvSpPr>
          <p:nvPr>
            <p:ph type="ftr" sz="quarter" idx="11"/>
          </p:nvPr>
        </p:nvSpPr>
        <p:spPr/>
        <p:txBody>
          <a:bodyPr/>
          <a:lstStyle/>
          <a:p>
            <a:pPr lvl="0" algn="ctr"/>
            <a:endParaRPr sz="1400"/>
          </a:p>
        </p:txBody>
      </p:sp>
      <p:sp>
        <p:nvSpPr>
          <p:cNvPr id="6" name="Slide Number Placeholder 5"/>
          <p:cNvSpPr>
            <a:spLocks noGrp="1"/>
          </p:cNvSpPr>
          <p:nvPr>
            <p:ph type="sldNum" sz="quarter" idx="12"/>
          </p:nvPr>
        </p:nvSpPr>
        <p:spPr/>
        <p:txBody>
          <a:bodyPr/>
          <a:lstStyle/>
          <a:p>
            <a:pPr lvl="0" algn="r"/>
            <a:fld id="{93AE1883-0942-4AA3-9DB2-9C7C3A0314B1}" type="slidenum">
              <a:rPr sz="1400"/>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sz="1400"/>
          </a:p>
        </p:txBody>
      </p:sp>
      <p:sp>
        <p:nvSpPr>
          <p:cNvPr id="3" name="Footer Placeholder 2"/>
          <p:cNvSpPr>
            <a:spLocks noGrp="1"/>
          </p:cNvSpPr>
          <p:nvPr>
            <p:ph type="ftr" sz="quarter" idx="11"/>
          </p:nvPr>
        </p:nvSpPr>
        <p:spPr/>
        <p:txBody>
          <a:bodyPr/>
          <a:lstStyle/>
          <a:p>
            <a:pPr lvl="0" algn="ctr"/>
            <a:endParaRPr sz="1400"/>
          </a:p>
        </p:txBody>
      </p:sp>
      <p:sp>
        <p:nvSpPr>
          <p:cNvPr id="4" name="Slide Number Placeholder 3"/>
          <p:cNvSpPr>
            <a:spLocks noGrp="1"/>
          </p:cNvSpPr>
          <p:nvPr>
            <p:ph type="sldNum" sz="quarter" idx="12"/>
          </p:nvPr>
        </p:nvSpPr>
        <p:spPr/>
        <p:txBody>
          <a:bodyPr/>
          <a:lstStyle/>
          <a:p>
            <a:pPr lvl="0" algn="r"/>
            <a:fld id="{93AE1883-0942-4AA3-9DB2-9C7C3A0314B1}" type="slidenum">
              <a:rPr sz="1400"/>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sz="1400"/>
          </a:p>
        </p:txBody>
      </p:sp>
      <p:sp>
        <p:nvSpPr>
          <p:cNvPr id="3" name="Footer Placeholder 2"/>
          <p:cNvSpPr>
            <a:spLocks noGrp="1"/>
          </p:cNvSpPr>
          <p:nvPr>
            <p:ph type="ftr" sz="quarter" idx="11"/>
          </p:nvPr>
        </p:nvSpPr>
        <p:spPr/>
        <p:txBody>
          <a:bodyPr/>
          <a:lstStyle/>
          <a:p>
            <a:pPr lvl="0" algn="ctr"/>
            <a:endParaRPr sz="1400"/>
          </a:p>
        </p:txBody>
      </p:sp>
      <p:sp>
        <p:nvSpPr>
          <p:cNvPr id="4" name="Slide Number Placeholder 3"/>
          <p:cNvSpPr>
            <a:spLocks noGrp="1"/>
          </p:cNvSpPr>
          <p:nvPr>
            <p:ph type="sldNum" sz="quarter" idx="12"/>
          </p:nvPr>
        </p:nvSpPr>
        <p:spPr/>
        <p:txBody>
          <a:bodyPr/>
          <a:lstStyle/>
          <a:p>
            <a:pPr lvl="0" algn="r"/>
            <a:fld id="{93AE1883-0942-4AA3-9DB2-9C7C3A0314B1}" type="slidenum">
              <a:rPr sz="1400"/>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sz="1400"/>
          </a:p>
        </p:txBody>
      </p:sp>
      <p:sp>
        <p:nvSpPr>
          <p:cNvPr id="3" name="Footer Placeholder 2"/>
          <p:cNvSpPr>
            <a:spLocks noGrp="1"/>
          </p:cNvSpPr>
          <p:nvPr>
            <p:ph type="ftr" sz="quarter" idx="11"/>
          </p:nvPr>
        </p:nvSpPr>
        <p:spPr/>
        <p:txBody>
          <a:bodyPr/>
          <a:lstStyle/>
          <a:p>
            <a:pPr lvl="0" algn="ctr"/>
            <a:endParaRPr sz="1400"/>
          </a:p>
        </p:txBody>
      </p:sp>
      <p:sp>
        <p:nvSpPr>
          <p:cNvPr id="4" name="Slide Number Placeholder 3"/>
          <p:cNvSpPr>
            <a:spLocks noGrp="1"/>
          </p:cNvSpPr>
          <p:nvPr>
            <p:ph type="sldNum" sz="quarter" idx="12"/>
          </p:nvPr>
        </p:nvSpPr>
        <p:spPr/>
        <p:txBody>
          <a:bodyPr/>
          <a:lstStyle/>
          <a:p>
            <a:pPr lvl="0" algn="r"/>
            <a:fld id="{93AE1883-0942-4AA3-9DB2-9C7C3A0314B1}" type="slidenum">
              <a:rPr sz="1400"/>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sz="1400"/>
          </a:p>
        </p:txBody>
      </p:sp>
      <p:sp>
        <p:nvSpPr>
          <p:cNvPr id="3" name="Footer Placeholder 2"/>
          <p:cNvSpPr>
            <a:spLocks noGrp="1"/>
          </p:cNvSpPr>
          <p:nvPr>
            <p:ph type="ftr" sz="quarter" idx="11"/>
          </p:nvPr>
        </p:nvSpPr>
        <p:spPr/>
        <p:txBody>
          <a:bodyPr/>
          <a:lstStyle/>
          <a:p>
            <a:pPr lvl="0" algn="ctr"/>
            <a:endParaRPr sz="1400"/>
          </a:p>
        </p:txBody>
      </p:sp>
      <p:sp>
        <p:nvSpPr>
          <p:cNvPr id="4" name="Slide Number Placeholder 3"/>
          <p:cNvSpPr>
            <a:spLocks noGrp="1"/>
          </p:cNvSpPr>
          <p:nvPr>
            <p:ph type="sldNum" sz="quarter" idx="12"/>
          </p:nvPr>
        </p:nvSpPr>
        <p:spPr/>
        <p:txBody>
          <a:bodyPr/>
          <a:lstStyle/>
          <a:p>
            <a:pPr lvl="0" algn="r"/>
            <a:fld id="{93AE1883-0942-4AA3-9DB2-9C7C3A0314B1}" type="slidenum">
              <a:rPr sz="1400"/>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file:///D:\qq&#25991;&#20214;\712321467\Image\C2C\Image2\%7b75232B38-A165-1FB7-499C-2E1C792CACB5%7d.png" TargetMode="Externa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85800" y="609600"/>
            <a:ext cx="7772400" cy="1143000"/>
          </a:xfrm>
          <a:prstGeom prst="rect">
            <a:avLst/>
          </a:prstGeom>
          <a:noFill/>
          <a:ln>
            <a:noFill/>
            <a:miter lim="800000"/>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zh-CN" altLang="en-US" sz="4400" b="0" i="0" u="none" baseline="0">
                <a:solidFill>
                  <a:schemeClr val="tx2"/>
                </a:solidFill>
                <a:effectLst/>
                <a:latin typeface="Times New Roman" panose="02020603050405020304" pitchFamily="18" charset="0"/>
                <a:ea typeface="宋体" panose="02010600030101010101" pitchFamily="2" charset="-122"/>
              </a:defRPr>
            </a:lvl1pPr>
          </a:lstStyle>
          <a:p>
            <a:pPr lvl="0"/>
            <a:r>
              <a:t>单击此处编辑母版标题样式</a:t>
            </a:r>
          </a:p>
        </p:txBody>
      </p:sp>
      <p:sp>
        <p:nvSpPr>
          <p:cNvPr id="1027" name="Rectangle 3"/>
          <p:cNvSpPr>
            <a:spLocks noGrp="1"/>
          </p:cNvSpPr>
          <p:nvPr>
            <p:ph type="body" idx="1"/>
          </p:nvPr>
        </p:nvSpPr>
        <p:spPr>
          <a:xfrm>
            <a:off x="685800" y="1981200"/>
            <a:ext cx="7772400" cy="4114800"/>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1028" name="Rectangle 4"/>
          <p:cNvSpPr>
            <a:spLocks noGrp="1"/>
          </p:cNvSpPr>
          <p:nvPr>
            <p:ph type="dt" sz="half" idx="2"/>
          </p:nvPr>
        </p:nvSpPr>
        <p:spPr>
          <a:xfrm>
            <a:off x="685800" y="6248400"/>
            <a:ext cx="1905000" cy="457200"/>
          </a:xfrm>
          <a:prstGeom prst="rect">
            <a:avLst/>
          </a:prstGeom>
          <a:noFill/>
          <a:ln>
            <a:noFill/>
            <a:miter lim="800000"/>
          </a:ln>
        </p:spPr>
        <p:txBody>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endParaRPr sz="1400"/>
          </a:p>
        </p:txBody>
      </p:sp>
      <p:sp>
        <p:nvSpPr>
          <p:cNvPr id="1029" name="Rectangle 5"/>
          <p:cNvSpPr>
            <a:spLocks noGrp="1"/>
          </p:cNvSpPr>
          <p:nvPr>
            <p:ph type="ftr" sz="quarter" idx="3"/>
          </p:nvPr>
        </p:nvSpPr>
        <p:spPr>
          <a:xfrm>
            <a:off x="3124200" y="6248400"/>
            <a:ext cx="2895600" cy="457200"/>
          </a:xfrm>
          <a:prstGeom prst="rect">
            <a:avLst/>
          </a:prstGeom>
          <a:noFill/>
          <a:ln>
            <a:noFill/>
            <a:miter lim="800000"/>
          </a:ln>
        </p:spPr>
        <p:txBody>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ctr"/>
            <a:endParaRPr sz="1400"/>
          </a:p>
        </p:txBody>
      </p:sp>
      <p:sp>
        <p:nvSpPr>
          <p:cNvPr id="1030" name="Rectangle 6"/>
          <p:cNvSpPr>
            <a:spLocks noGrp="1"/>
          </p:cNvSpPr>
          <p:nvPr>
            <p:ph type="sldNum" sz="quarter" idx="4"/>
          </p:nvPr>
        </p:nvSpPr>
        <p:spPr>
          <a:xfrm>
            <a:off x="6553200" y="6248400"/>
            <a:ext cx="1905000" cy="457200"/>
          </a:xfrm>
          <a:prstGeom prst="rect">
            <a:avLst/>
          </a:prstGeom>
          <a:noFill/>
          <a:ln>
            <a:noFill/>
            <a:miter lim="800000"/>
          </a:ln>
        </p:spPr>
        <p:txBody>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r"/>
            <a:fld id="{ECCFA390-20E0-4754-B190-926D5125012F}" type="slidenum">
              <a:rPr sz="1400"/>
            </a:fld>
            <a:endParaRPr sz="1400"/>
          </a:p>
        </p:txBody>
      </p:sp>
      <p:pic>
        <p:nvPicPr>
          <p:cNvPr id="1031" name="图片 1073743875" descr="学科网 zxxk.com"/>
          <p:cNvPicPr>
            <a:picLocks noChangeAspect="1"/>
          </p:cNvPicPr>
          <p:nvPr/>
        </p:nvPicPr>
        <p:blipFill>
          <a:blip r:embed="rId8" r:link="rId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hf sldNum="0" hdr="0" dt="0"/>
  <p:txStyles>
    <p:titleStyle>
      <a:lvl1pPr marL="0" indent="0" algn="ctr" defTabSz="914400" rtl="0" eaLnBrk="1" fontAlgn="base" hangingPunct="1">
        <a:lnSpc>
          <a:spcPct val="100000"/>
        </a:lnSpc>
        <a:spcBef>
          <a:spcPct val="0"/>
        </a:spcBef>
        <a:spcAft>
          <a:spcPct val="0"/>
        </a:spcAft>
        <a:buClrTx/>
        <a:buSzTx/>
        <a:buFontTx/>
        <a:buNone/>
        <a:defRPr kumimoji="1" sz="4400" b="0" i="0" u="none" baseline="0">
          <a:solidFill>
            <a:schemeClr val="tx2"/>
          </a:solidFill>
          <a:effectLst/>
          <a:latin typeface="Times New Roman" panose="02020603050405020304" pitchFamily="18" charset="0"/>
          <a:ea typeface="宋体" panose="02010600030101010101" pitchFamily="2" charset="-122"/>
        </a:defRPr>
      </a:lvl1pPr>
    </p:titleStyle>
    <p:bodyStyle>
      <a:lvl1pPr marL="342900" indent="-342900" algn="l" defTabSz="914400" rtl="0" eaLnBrk="1" fontAlgn="base" hangingPunct="1">
        <a:lnSpc>
          <a:spcPct val="100000"/>
        </a:lnSpc>
        <a:spcBef>
          <a:spcPct val="20000"/>
        </a:spcBef>
        <a:spcAft>
          <a:spcPct val="0"/>
        </a:spcAft>
        <a:buClrTx/>
        <a:buSzTx/>
        <a:buFontTx/>
        <a:buChar char="•"/>
        <a:defRPr kumimoji="1"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sz="2000" b="0" i="0" u="none" baseline="0">
          <a:solidFill>
            <a:schemeClr val="tx1"/>
          </a:solidFill>
          <a:effectLst/>
          <a:latin typeface="Times New Roman" panose="02020603050405020304" pitchFamily="18" charset="0"/>
          <a:ea typeface="宋体" panose="02010600030101010101" pitchFamily="2" charset="-12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NULL" TargetMode="Externa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2.jpeg"/><Relationship Id="rId3" Type="http://schemas.openxmlformats.org/officeDocument/2006/relationships/hyperlink" Target="../../&#35838;&#20214;&#21644;&#25945;&#26696;/&#35838;&#20214;201209/&#35748;&#30495;&#30340;&#38634;.swf" TargetMode="External"/><Relationship Id="rId2" Type="http://schemas.openxmlformats.org/officeDocument/2006/relationships/image" Target="NULL" TargetMode="Externa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jpeg"/><Relationship Id="rId2" Type="http://schemas.openxmlformats.org/officeDocument/2006/relationships/image" Target="NULL" TargetMode="Externa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9.jpeg"/><Relationship Id="rId2" Type="http://schemas.openxmlformats.org/officeDocument/2006/relationships/image" Target="NULL" TargetMode="Externa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8.jpeg"/><Relationship Id="rId2" Type="http://schemas.openxmlformats.org/officeDocument/2006/relationships/image" Target="NULL" TargetMode="Externa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NULL" TargetMode="Externa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jpeg"/><Relationship Id="rId2" Type="http://schemas.openxmlformats.org/officeDocument/2006/relationships/image" Target="NULL" TargetMode="Externa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NULL" TargetMode="Externa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NULL" TargetMode="External"/><Relationship Id="rId2" Type="http://schemas.openxmlformats.org/officeDocument/2006/relationships/image" Target="../media/image18.jpeg"/><Relationship Id="rId1" Type="http://schemas.openxmlformats.org/officeDocument/2006/relationships/hyperlink" Target="../../&#35838;&#20214;&#21644;&#25945;&#26696;/&#35838;&#20214;201209/&#39640;&#20108;&#19979;/%5b&#31398;&#23077;&#20900;%5d%5b&#26025;&#23077;%5d%5b&#28378;&#32483;&#29699;%5d.mp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weilaixiju.com/Info_Show.asp?ArticleID=484" TargetMode="External"/><Relationship Id="rId4" Type="http://schemas.openxmlformats.org/officeDocument/2006/relationships/image" Target="../media/image6.jpeg"/><Relationship Id="rId3" Type="http://schemas.openxmlformats.org/officeDocument/2006/relationships/hyperlink" Target="http://shop.51gu.com/asp/stp_content.asp?yp_bh=TWA0761CO" TargetMode="External"/><Relationship Id="rId2" Type="http://schemas.openxmlformats.org/officeDocument/2006/relationships/image" Target="NULL" TargetMode="Externa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11.png"/><Relationship Id="rId2" Type="http://schemas.openxmlformats.org/officeDocument/2006/relationships/image" Target="NULL" TargetMode="Externa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NULL" TargetMode="External"/><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GIF"/><Relationship Id="rId3" Type="http://schemas.openxmlformats.org/officeDocument/2006/relationships/slide" Target="slide2.xml"/><Relationship Id="rId2" Type="http://schemas.openxmlformats.org/officeDocument/2006/relationships/image" Target="NULL" TargetMode="External"/><Relationship Id="rId1" Type="http://schemas.openxmlformats.org/officeDocument/2006/relationships/image" Target="../media/image8.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22.jpeg"/><Relationship Id="rId2" Type="http://schemas.openxmlformats.org/officeDocument/2006/relationships/image" Target="NULL" TargetMode="External"/><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23.jpeg"/><Relationship Id="rId2" Type="http://schemas.openxmlformats.org/officeDocument/2006/relationships/image" Target="NULL" TargetMode="Externa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NULL" TargetMode="External"/><Relationship Id="rId2" Type="http://schemas.openxmlformats.org/officeDocument/2006/relationships/image" Target="../media/image21.GIF"/><Relationship Id="rId1"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slide" Target="slide26.xml"/><Relationship Id="rId3" Type="http://schemas.openxmlformats.org/officeDocument/2006/relationships/image" Target="../media/image11.png"/><Relationship Id="rId2" Type="http://schemas.openxmlformats.org/officeDocument/2006/relationships/image" Target="NULL" TargetMode="Externa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NULL" TargetMode="Externa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NULL" TargetMode="Externa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GIF"/><Relationship Id="rId3" Type="http://schemas.openxmlformats.org/officeDocument/2006/relationships/slide" Target="slide26.xml"/><Relationship Id="rId2" Type="http://schemas.openxmlformats.org/officeDocument/2006/relationships/image" Target="NULL" TargetMode="External"/><Relationship Id="rId1"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NULL" TargetMode="External"/><Relationship Id="rId1"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NULL" TargetMode="Externa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NULL" TargetMode="Externa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1" r:link="rId2"/>
          <a:stretch>
            <a:fillRect/>
          </a:stretch>
        </p:blipFill>
        <p:spPr>
          <a:xfrm>
            <a:off x="0" y="0"/>
            <a:ext cx="9144000" cy="6858000"/>
          </a:xfrm>
          <a:prstGeom prst="rect">
            <a:avLst/>
          </a:prstGeom>
          <a:noFill/>
          <a:ln>
            <a:miter lim="800000"/>
            <a:headEnd/>
            <a:tailEnd/>
          </a:ln>
        </p:spPr>
      </p:pic>
      <p:sp>
        <p:nvSpPr>
          <p:cNvPr id="44035" name="WordArt 3"/>
          <p:cNvSpPr/>
          <p:nvPr/>
        </p:nvSpPr>
        <p:spPr>
          <a:xfrm>
            <a:off x="1143000" y="914400"/>
            <a:ext cx="6705600" cy="2209800"/>
          </a:xfrm>
          <a:ln>
            <a:noFill/>
          </a:ln>
        </p:spPr>
        <p:txBody>
          <a:bodyPr wrap="none" fromWordArt="1">
            <a:prstTxWarp prst="textPlain">
              <a:avLst/>
            </a:prstTxWarp>
            <a:scene3d>
              <a:camera prst="legacyObliqueRight">
                <a:rot lat="0" lon="0" rev="0"/>
              </a:camera>
              <a:lightRig rig="legacyHarsh3" dir="t"/>
            </a:scene3d>
            <a:sp3d extrusionH="100000" prstMaterial="legacyMatte">
              <a:bevelT w="0" h="0" prst="angle"/>
              <a:bevelB w="0" h="0" prst="angle"/>
              <a:extrusionClr>
                <a:srgbClr val="663300"/>
              </a:extrusionClr>
              <a:contourClr>
                <a:srgbClr val="000000"/>
              </a:contourClr>
            </a:sp3d>
          </a:bodyPr>
          <a:lstStyle/>
          <a:p>
            <a:pPr algn="ctr"/>
            <a:r>
              <a:rPr sz="3600" kern="10">
                <a:solidFill>
                  <a:srgbClr val="FFFF00">
                    <a:alpha val="50000"/>
                  </a:srgbClr>
                </a:solidFill>
                <a:effectLst/>
                <a:latin typeface="华文新魏" panose="02010800040101010101" charset="-122"/>
              </a:rPr>
              <a:t>感天动地窦娥冤</a:t>
            </a:r>
            <a:endParaRPr sz="3600" kern="10">
              <a:solidFill>
                <a:srgbClr val="FFFF00">
                  <a:alpha val="50000"/>
                </a:srgbClr>
              </a:solidFill>
              <a:effectLst/>
              <a:latin typeface="华文新魏" panose="02010800040101010101"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p:cNvPicPr>
          <p:nvPr/>
        </p:nvPicPr>
        <p:blipFill>
          <a:blip r:embed="rId1" r:link="rId2"/>
          <a:stretch>
            <a:fillRect/>
          </a:stretch>
        </p:blipFill>
        <p:spPr>
          <a:xfrm>
            <a:off x="-180975" y="0"/>
            <a:ext cx="9324975" cy="6858000"/>
          </a:xfrm>
          <a:prstGeom prst="rect">
            <a:avLst/>
          </a:prstGeom>
          <a:noFill/>
          <a:ln>
            <a:miter lim="800000"/>
            <a:headEnd/>
            <a:tailEnd/>
          </a:ln>
        </p:spPr>
      </p:pic>
      <p:sp>
        <p:nvSpPr>
          <p:cNvPr id="53250" name="Text Box 2"/>
          <p:cNvSpPr txBox="1"/>
          <p:nvPr/>
        </p:nvSpPr>
        <p:spPr>
          <a:xfrm>
            <a:off x="-107950" y="260350"/>
            <a:ext cx="9144000" cy="6062663"/>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4000" b="1">
                <a:solidFill>
                  <a:srgbClr val="FF0000"/>
                </a:solidFill>
                <a:latin typeface="华文中宋" panose="02010600040101010101" pitchFamily="2" charset="-122"/>
                <a:ea typeface="华文中宋" panose="02010600040101010101" pitchFamily="2" charset="-122"/>
              </a:rPr>
              <a:t>二、介绍元杂剧：</a:t>
            </a:r>
            <a:endParaRPr sz="4000" b="1">
              <a:solidFill>
                <a:srgbClr val="FF0000"/>
              </a:solidFill>
              <a:latin typeface="华文中宋" panose="02010600040101010101" pitchFamily="2" charset="-122"/>
              <a:ea typeface="华文中宋" panose="02010600040101010101" pitchFamily="2" charset="-122"/>
            </a:endParaRPr>
          </a:p>
          <a:p>
            <a:pPr lvl="0"/>
            <a:r>
              <a:rPr sz="3200" b="1">
                <a:latin typeface="华文中宋" panose="02010600040101010101" pitchFamily="2" charset="-122"/>
                <a:ea typeface="华文中宋" panose="02010600040101010101" pitchFamily="2" charset="-122"/>
              </a:rPr>
              <a:t>    元杂剧有一套较严格的体制：</a:t>
            </a:r>
            <a:endParaRPr sz="3200" b="1">
              <a:latin typeface="华文中宋" panose="02010600040101010101" pitchFamily="2" charset="-122"/>
              <a:ea typeface="华文中宋" panose="02010600040101010101" pitchFamily="2" charset="-122"/>
            </a:endParaRPr>
          </a:p>
          <a:p>
            <a:pPr lvl="0"/>
            <a:r>
              <a:rPr sz="3200" b="1">
                <a:latin typeface="华文中宋" panose="02010600040101010101" pitchFamily="2" charset="-122"/>
                <a:ea typeface="华文中宋" panose="02010600040101010101" pitchFamily="2" charset="-122"/>
              </a:rPr>
              <a:t>    （1）结构：元杂剧一般是一本四折演一完整的故事，个别的有五折、六折或多本连演。</a:t>
            </a:r>
            <a:endParaRPr sz="3200" b="1">
              <a:latin typeface="华文中宋" panose="02010600040101010101" pitchFamily="2" charset="-122"/>
              <a:ea typeface="华文中宋" panose="02010600040101010101" pitchFamily="2" charset="-122"/>
            </a:endParaRPr>
          </a:p>
          <a:p>
            <a:pPr lvl="0"/>
            <a:r>
              <a:rPr sz="3200" b="1">
                <a:solidFill>
                  <a:srgbClr val="FF0000"/>
                </a:solidFill>
                <a:latin typeface="华文中宋" panose="02010600040101010101" pitchFamily="2" charset="-122"/>
                <a:ea typeface="华文中宋" panose="02010600040101010101" pitchFamily="2" charset="-122"/>
              </a:rPr>
              <a:t>    折是音乐组织的单元，也是故事情节发展的自然段落，它不受时间、地点的限制，每一折大都包括较多的场次，类似于现代戏剧的“幕”。有的杂剧还有“楔子”，</a:t>
            </a:r>
            <a:r>
              <a:rPr sz="3200" b="1">
                <a:latin typeface="华文中宋" panose="02010600040101010101" pitchFamily="2" charset="-122"/>
                <a:ea typeface="华文中宋" panose="02010600040101010101" pitchFamily="2" charset="-122"/>
              </a:rPr>
              <a:t>通常在第一折之前起交代作用，相当于现代剧的序幕，用来说明情节，介绍人物。</a:t>
            </a:r>
            <a:endParaRPr sz="3200" b="1">
              <a:latin typeface="华文中宋" panose="02010600040101010101" pitchFamily="2" charset="-122"/>
              <a:ea typeface="华文中宋" panose="02010600040101010101" pitchFamily="2" charset="-122"/>
            </a:endParaRPr>
          </a:p>
          <a:p>
            <a:pPr lvl="0"/>
            <a:r>
              <a:rPr sz="3200" b="1">
                <a:latin typeface="华文中宋" panose="02010600040101010101" pitchFamily="2" charset="-122"/>
                <a:ea typeface="华文中宋" panose="02010600040101010101" pitchFamily="2" charset="-122"/>
              </a:rPr>
              <a:t>    杂剧每折限用同一宫调的曲牌组成的一套曲子演出时一本四折都由正末或正旦独唱（其他角色只有说白），分别称为“末本”或“旦本”。</a:t>
            </a:r>
            <a:endParaRPr sz="3200" b="1">
              <a:latin typeface="华文中宋" panose="02010600040101010101" pitchFamily="2" charset="-122"/>
              <a:ea typeface="华文中宋" panose="02010600040101010101" pitchFamily="2" charset="-122"/>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p:cNvPicPr>
          <p:nvPr/>
        </p:nvPicPr>
        <p:blipFill>
          <a:blip r:embed="rId1" r:link="rId2"/>
          <a:stretch>
            <a:fillRect/>
          </a:stretch>
        </p:blipFill>
        <p:spPr>
          <a:xfrm>
            <a:off x="-180975" y="0"/>
            <a:ext cx="9324975" cy="6858000"/>
          </a:xfrm>
          <a:prstGeom prst="rect">
            <a:avLst/>
          </a:prstGeom>
          <a:noFill/>
          <a:ln>
            <a:miter lim="800000"/>
            <a:headEnd/>
            <a:tailEnd/>
          </a:ln>
        </p:spPr>
      </p:pic>
      <p:sp>
        <p:nvSpPr>
          <p:cNvPr id="54274" name="Text Box 2"/>
          <p:cNvSpPr txBox="1"/>
          <p:nvPr/>
        </p:nvSpPr>
        <p:spPr>
          <a:xfrm>
            <a:off x="0" y="277813"/>
            <a:ext cx="8893175" cy="6205537"/>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15000"/>
              </a:spcBef>
            </a:pPr>
            <a:r>
              <a:rPr sz="3600" b="1">
                <a:latin typeface="华文中宋" panose="02010600040101010101" pitchFamily="2" charset="-122"/>
                <a:ea typeface="华文中宋" panose="02010600040101010101" pitchFamily="2" charset="-122"/>
              </a:rPr>
              <a:t>（2）角色：扮演的角色有</a:t>
            </a:r>
            <a:r>
              <a:rPr sz="3600" b="1">
                <a:solidFill>
                  <a:srgbClr val="FF0000"/>
                </a:solidFill>
                <a:latin typeface="华文中宋" panose="02010600040101010101" pitchFamily="2" charset="-122"/>
                <a:ea typeface="华文中宋" panose="02010600040101010101" pitchFamily="2" charset="-122"/>
              </a:rPr>
              <a:t>末、旦、净、杂</a:t>
            </a:r>
            <a:r>
              <a:rPr sz="3600" b="1">
                <a:latin typeface="华文中宋" panose="02010600040101010101" pitchFamily="2" charset="-122"/>
                <a:ea typeface="华文中宋" panose="02010600040101010101" pitchFamily="2" charset="-122"/>
              </a:rPr>
              <a:t>等。</a:t>
            </a:r>
            <a:endParaRPr sz="3600" b="1">
              <a:latin typeface="华文中宋" panose="02010600040101010101" pitchFamily="2" charset="-122"/>
              <a:ea typeface="华文中宋" panose="02010600040101010101" pitchFamily="2" charset="-122"/>
            </a:endParaRPr>
          </a:p>
          <a:p>
            <a:pPr lvl="0">
              <a:spcBef>
                <a:spcPct val="15000"/>
              </a:spcBef>
            </a:pPr>
            <a:r>
              <a:rPr sz="2800" b="1">
                <a:latin typeface="华文中宋" panose="02010600040101010101" pitchFamily="2" charset="-122"/>
                <a:ea typeface="华文中宋" panose="02010600040101010101" pitchFamily="2" charset="-122"/>
              </a:rPr>
              <a:t>    元杂剧每本戏只有一个主角。男主角称正末，女主角称正旦。正末主唱的剧本叫末本，正旦主唱的叫旦本。</a:t>
            </a:r>
            <a:endParaRPr sz="2800" b="1">
              <a:latin typeface="华文中宋" panose="02010600040101010101" pitchFamily="2" charset="-122"/>
              <a:ea typeface="华文中宋" panose="02010600040101010101" pitchFamily="2" charset="-122"/>
            </a:endParaRPr>
          </a:p>
          <a:p>
            <a:pPr lvl="0">
              <a:spcBef>
                <a:spcPct val="15000"/>
              </a:spcBef>
            </a:pPr>
            <a:r>
              <a:rPr sz="2800" b="1">
                <a:latin typeface="华文中宋" panose="02010600040101010101" pitchFamily="2" charset="-122"/>
                <a:ea typeface="华文中宋" panose="02010600040101010101" pitchFamily="2" charset="-122"/>
              </a:rPr>
              <a:t>    男角色称</a:t>
            </a:r>
            <a:r>
              <a:rPr sz="2800" b="1">
                <a:solidFill>
                  <a:srgbClr val="FF0000"/>
                </a:solidFill>
                <a:latin typeface="华文中宋" panose="02010600040101010101" pitchFamily="2" charset="-122"/>
                <a:ea typeface="华文中宋" panose="02010600040101010101" pitchFamily="2" charset="-122"/>
              </a:rPr>
              <a:t>末行</a:t>
            </a:r>
            <a:r>
              <a:rPr sz="2800" b="1">
                <a:latin typeface="华文中宋" panose="02010600040101010101" pitchFamily="2" charset="-122"/>
                <a:ea typeface="华文中宋" panose="02010600040101010101" pitchFamily="2" charset="-122"/>
              </a:rPr>
              <a:t>，分正末（男主角）、副末（男配角）、外末（老年男子）、小末（少年）等；</a:t>
            </a:r>
            <a:endParaRPr sz="2800" b="1">
              <a:latin typeface="华文中宋" panose="02010600040101010101" pitchFamily="2" charset="-122"/>
              <a:ea typeface="华文中宋" panose="02010600040101010101" pitchFamily="2" charset="-122"/>
            </a:endParaRPr>
          </a:p>
          <a:p>
            <a:pPr lvl="0">
              <a:spcBef>
                <a:spcPct val="15000"/>
              </a:spcBef>
            </a:pPr>
            <a:r>
              <a:rPr sz="2800" b="1">
                <a:latin typeface="华文中宋" panose="02010600040101010101" pitchFamily="2" charset="-122"/>
                <a:ea typeface="华文中宋" panose="02010600040101010101" pitchFamily="2" charset="-122"/>
              </a:rPr>
              <a:t>    女角色称</a:t>
            </a:r>
            <a:r>
              <a:rPr sz="2800" b="1">
                <a:solidFill>
                  <a:srgbClr val="FF0000"/>
                </a:solidFill>
                <a:latin typeface="华文中宋" panose="02010600040101010101" pitchFamily="2" charset="-122"/>
                <a:ea typeface="华文中宋" panose="02010600040101010101" pitchFamily="2" charset="-122"/>
              </a:rPr>
              <a:t>旦行</a:t>
            </a:r>
            <a:r>
              <a:rPr sz="2800" b="1">
                <a:latin typeface="华文中宋" panose="02010600040101010101" pitchFamily="2" charset="-122"/>
                <a:ea typeface="华文中宋" panose="02010600040101010101" pitchFamily="2" charset="-122"/>
              </a:rPr>
              <a:t>，分正旦（女主角）、副旦（女配角）、外旦、小旦等。</a:t>
            </a:r>
            <a:endParaRPr sz="2800" b="1">
              <a:latin typeface="华文中宋" panose="02010600040101010101" pitchFamily="2" charset="-122"/>
              <a:ea typeface="华文中宋" panose="02010600040101010101" pitchFamily="2" charset="-122"/>
            </a:endParaRPr>
          </a:p>
          <a:p>
            <a:pPr lvl="0">
              <a:spcBef>
                <a:spcPct val="15000"/>
              </a:spcBef>
            </a:pPr>
            <a:r>
              <a:rPr sz="2800" b="1">
                <a:latin typeface="华文中宋" panose="02010600040101010101" pitchFamily="2" charset="-122"/>
                <a:ea typeface="华文中宋" panose="02010600040101010101" pitchFamily="2" charset="-122"/>
              </a:rPr>
              <a:t>    </a:t>
            </a:r>
            <a:r>
              <a:rPr sz="2800" b="1">
                <a:solidFill>
                  <a:srgbClr val="FF0000"/>
                </a:solidFill>
                <a:latin typeface="华文中宋" panose="02010600040101010101" pitchFamily="2" charset="-122"/>
                <a:ea typeface="华文中宋" panose="02010600040101010101" pitchFamily="2" charset="-122"/>
              </a:rPr>
              <a:t>净行</a:t>
            </a:r>
            <a:r>
              <a:rPr sz="2800" b="1">
                <a:latin typeface="华文中宋" panose="02010600040101010101" pitchFamily="2" charset="-122"/>
                <a:ea typeface="华文中宋" panose="02010600040101010101" pitchFamily="2" charset="-122"/>
              </a:rPr>
              <a:t>：俗称“大花脸”，大都扮演性格、相貌上有特异之处的人物如张飞、李逵。有男有女，分正净、副净。</a:t>
            </a:r>
            <a:endParaRPr sz="2800" b="1">
              <a:latin typeface="华文中宋" panose="02010600040101010101" pitchFamily="2" charset="-122"/>
              <a:ea typeface="华文中宋" panose="02010600040101010101" pitchFamily="2" charset="-122"/>
            </a:endParaRPr>
          </a:p>
          <a:p>
            <a:pPr lvl="0">
              <a:spcBef>
                <a:spcPct val="15000"/>
              </a:spcBef>
            </a:pPr>
            <a:r>
              <a:rPr sz="2800" b="1">
                <a:latin typeface="华文中宋" panose="02010600040101010101" pitchFamily="2" charset="-122"/>
                <a:ea typeface="华文中宋" panose="02010600040101010101" pitchFamily="2" charset="-122"/>
              </a:rPr>
              <a:t>    </a:t>
            </a:r>
            <a:r>
              <a:rPr sz="2800" b="1">
                <a:solidFill>
                  <a:srgbClr val="FF0000"/>
                </a:solidFill>
                <a:latin typeface="华文中宋" panose="02010600040101010101" pitchFamily="2" charset="-122"/>
                <a:ea typeface="华文中宋" panose="02010600040101010101" pitchFamily="2" charset="-122"/>
              </a:rPr>
              <a:t>杂行</a:t>
            </a:r>
            <a:r>
              <a:rPr sz="2800" b="1">
                <a:latin typeface="华文中宋" panose="02010600040101010101" pitchFamily="2" charset="-122"/>
                <a:ea typeface="华文中宋" panose="02010600040101010101" pitchFamily="2" charset="-122"/>
              </a:rPr>
              <a:t>：包括细酸（穷秀才）、孛（bó）老（老头儿），卜儿（老妇人），孤（官员）,徕儿（小厮）。</a:t>
            </a:r>
            <a:endParaRPr sz="2800" b="1">
              <a:latin typeface="华文中宋" panose="02010600040101010101" pitchFamily="2" charset="-122"/>
              <a:ea typeface="华文中宋" panose="02010600040101010101" pitchFamily="2" charset="-122"/>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p:cNvPicPr>
          <p:nvPr/>
        </p:nvPicPr>
        <p:blipFill>
          <a:blip r:embed="rId1" r:link="rId2"/>
          <a:stretch>
            <a:fillRect/>
          </a:stretch>
        </p:blipFill>
        <p:spPr>
          <a:xfrm>
            <a:off x="-180975" y="0"/>
            <a:ext cx="9324975" cy="6858000"/>
          </a:xfrm>
          <a:prstGeom prst="rect">
            <a:avLst/>
          </a:prstGeom>
          <a:noFill/>
          <a:ln>
            <a:miter lim="800000"/>
            <a:headEnd/>
            <a:tailEnd/>
          </a:ln>
        </p:spPr>
      </p:pic>
      <p:sp>
        <p:nvSpPr>
          <p:cNvPr id="55298" name="Text Box 2"/>
          <p:cNvSpPr txBox="1"/>
          <p:nvPr/>
        </p:nvSpPr>
        <p:spPr>
          <a:xfrm>
            <a:off x="0" y="0"/>
            <a:ext cx="8893175" cy="669925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95000"/>
              </a:lnSpc>
            </a:pPr>
            <a:r>
              <a:rPr sz="2800" b="1">
                <a:ea typeface="华文中宋" panose="02010600040101010101" pitchFamily="2" charset="-122"/>
              </a:rPr>
              <a:t>    </a:t>
            </a:r>
            <a:r>
              <a:rPr sz="3600" b="1">
                <a:latin typeface="华文中宋" panose="02010600040101010101" pitchFamily="2" charset="-122"/>
                <a:ea typeface="华文中宋" panose="02010600040101010101" pitchFamily="2" charset="-122"/>
              </a:rPr>
              <a:t>（3）剧本的构成：剧本由</a:t>
            </a:r>
            <a:r>
              <a:rPr sz="3600" b="1">
                <a:solidFill>
                  <a:srgbClr val="FF0000"/>
                </a:solidFill>
                <a:latin typeface="华文中宋" panose="02010600040101010101" pitchFamily="2" charset="-122"/>
                <a:ea typeface="华文中宋" panose="02010600040101010101" pitchFamily="2" charset="-122"/>
              </a:rPr>
              <a:t>唱、科、白</a:t>
            </a:r>
            <a:r>
              <a:rPr sz="3600" b="1">
                <a:latin typeface="华文中宋" panose="02010600040101010101" pitchFamily="2" charset="-122"/>
                <a:ea typeface="华文中宋" panose="02010600040101010101" pitchFamily="2" charset="-122"/>
              </a:rPr>
              <a:t>三部分构成。</a:t>
            </a:r>
            <a:endParaRPr sz="3600" b="1">
              <a:latin typeface="华文中宋" panose="02010600040101010101" pitchFamily="2" charset="-122"/>
              <a:ea typeface="华文中宋" panose="02010600040101010101" pitchFamily="2" charset="-122"/>
            </a:endParaRPr>
          </a:p>
          <a:p>
            <a:pPr lvl="0">
              <a:lnSpc>
                <a:spcPct val="95000"/>
              </a:lnSpc>
            </a:pPr>
            <a:r>
              <a:rPr sz="3200" b="1">
                <a:solidFill>
                  <a:srgbClr val="FF0000"/>
                </a:solidFill>
                <a:latin typeface="华文中宋" panose="02010600040101010101" pitchFamily="2" charset="-122"/>
                <a:ea typeface="华文中宋" panose="02010600040101010101" pitchFamily="2" charset="-122"/>
              </a:rPr>
              <a:t>    唱词</a:t>
            </a:r>
            <a:r>
              <a:rPr sz="3200" b="1">
                <a:latin typeface="华文中宋" panose="02010600040101010101" pitchFamily="2" charset="-122"/>
                <a:ea typeface="华文中宋" panose="02010600040101010101" pitchFamily="2" charset="-122"/>
              </a:rPr>
              <a:t>是按一定的宫调（乐调）、曲牌（曲谱）写成的韵文，元杂剧规定，每一折戏，唱同一宫调的一套曲子，其宫调和每套曲子的先后顺序都有惯例规定。</a:t>
            </a:r>
            <a:endParaRPr sz="3200" b="1">
              <a:latin typeface="华文中宋" panose="02010600040101010101" pitchFamily="2" charset="-122"/>
              <a:ea typeface="华文中宋" panose="02010600040101010101" pitchFamily="2" charset="-122"/>
            </a:endParaRPr>
          </a:p>
          <a:p>
            <a:pPr lvl="0">
              <a:lnSpc>
                <a:spcPct val="95000"/>
              </a:lnSpc>
            </a:pPr>
            <a:r>
              <a:rPr sz="3200" b="1">
                <a:latin typeface="华文中宋" panose="02010600040101010101" pitchFamily="2" charset="-122"/>
                <a:ea typeface="华文中宋" panose="02010600040101010101" pitchFamily="2" charset="-122"/>
              </a:rPr>
              <a:t>    </a:t>
            </a:r>
            <a:r>
              <a:rPr sz="3200" b="1">
                <a:solidFill>
                  <a:srgbClr val="FF0000"/>
                </a:solidFill>
                <a:latin typeface="华文中宋" panose="02010600040101010101" pitchFamily="2" charset="-122"/>
                <a:ea typeface="华文中宋" panose="02010600040101010101" pitchFamily="2" charset="-122"/>
              </a:rPr>
              <a:t>科</a:t>
            </a:r>
            <a:r>
              <a:rPr sz="3200" b="1">
                <a:latin typeface="华文中宋" panose="02010600040101010101" pitchFamily="2" charset="-122"/>
                <a:ea typeface="华文中宋" panose="02010600040101010101" pitchFamily="2" charset="-122"/>
              </a:rPr>
              <a:t>是戏剧动作的总称包括舞台的程式、武打和舞蹈。</a:t>
            </a:r>
            <a:endParaRPr sz="3200" b="1">
              <a:latin typeface="华文中宋" panose="02010600040101010101" pitchFamily="2" charset="-122"/>
              <a:ea typeface="华文中宋" panose="02010600040101010101" pitchFamily="2" charset="-122"/>
            </a:endParaRPr>
          </a:p>
          <a:p>
            <a:pPr lvl="0">
              <a:lnSpc>
                <a:spcPct val="95000"/>
              </a:lnSpc>
            </a:pPr>
            <a:r>
              <a:rPr sz="3200" b="1">
                <a:latin typeface="华文中宋" panose="02010600040101010101" pitchFamily="2" charset="-122"/>
                <a:ea typeface="华文中宋" panose="02010600040101010101" pitchFamily="2" charset="-122"/>
              </a:rPr>
              <a:t>    </a:t>
            </a:r>
            <a:r>
              <a:rPr sz="3200" b="1">
                <a:solidFill>
                  <a:srgbClr val="FF0000"/>
                </a:solidFill>
                <a:latin typeface="华文中宋" panose="02010600040101010101" pitchFamily="2" charset="-122"/>
                <a:ea typeface="华文中宋" panose="02010600040101010101" pitchFamily="2" charset="-122"/>
              </a:rPr>
              <a:t>白</a:t>
            </a:r>
            <a:r>
              <a:rPr sz="3200" b="1">
                <a:latin typeface="华文中宋" panose="02010600040101010101" pitchFamily="2" charset="-122"/>
                <a:ea typeface="华文中宋" panose="02010600040101010101" pitchFamily="2" charset="-122"/>
              </a:rPr>
              <a:t>是“宾白”，是剧中人的说白部分，宾白又分以下四种：对白：人物对话；独白：人物自叙；旁白：背过别的人物自叙心理话；带白：唱词中的插话。</a:t>
            </a:r>
            <a:endParaRPr sz="3200" b="1">
              <a:latin typeface="华文中宋" panose="02010600040101010101" pitchFamily="2" charset="-122"/>
              <a:ea typeface="华文中宋" panose="02010600040101010101" pitchFamily="2" charset="-122"/>
            </a:endParaRPr>
          </a:p>
          <a:p>
            <a:pPr lvl="0">
              <a:lnSpc>
                <a:spcPct val="95000"/>
              </a:lnSpc>
            </a:pPr>
            <a:r>
              <a:rPr sz="3200" b="1">
                <a:latin typeface="华文中宋" panose="02010600040101010101" pitchFamily="2" charset="-122"/>
                <a:ea typeface="华文中宋" panose="02010600040101010101" pitchFamily="2" charset="-122"/>
              </a:rPr>
              <a:t>    宾白是元杂剧中重要的有机组成部分所谓“曲白相生，方尽剧情之妙”，正说明这一点。</a:t>
            </a:r>
            <a:endParaRPr sz="3200" b="1">
              <a:latin typeface="华文中宋" panose="02010600040101010101" pitchFamily="2" charset="-122"/>
              <a:ea typeface="华文中宋" panose="02010600040101010101" pitchFamily="2" charset="-122"/>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p:cNvPicPr>
          <p:nvPr/>
        </p:nvPicPr>
        <p:blipFill>
          <a:blip r:embed="rId1" r:link="rId2"/>
          <a:stretch>
            <a:fillRect/>
          </a:stretch>
        </p:blipFill>
        <p:spPr>
          <a:xfrm>
            <a:off x="-180975" y="0"/>
            <a:ext cx="9324975" cy="6858000"/>
          </a:xfrm>
          <a:prstGeom prst="rect">
            <a:avLst/>
          </a:prstGeom>
          <a:noFill/>
          <a:ln>
            <a:miter lim="800000"/>
            <a:headEnd/>
            <a:tailEnd/>
          </a:ln>
        </p:spPr>
      </p:pic>
      <p:sp>
        <p:nvSpPr>
          <p:cNvPr id="139266" name="Rectangle 2"/>
          <p:cNvSpPr/>
          <p:nvPr/>
        </p:nvSpPr>
        <p:spPr>
          <a:xfrm>
            <a:off x="179388" y="1052513"/>
            <a:ext cx="8283575" cy="557847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2800" b="1">
                <a:ea typeface="新宋体-18030" pitchFamily="49" charset="-122"/>
              </a:rPr>
              <a:t>           </a:t>
            </a:r>
            <a:r>
              <a:rPr sz="4000" b="1">
                <a:ea typeface="新宋体-18030" pitchFamily="49" charset="-122"/>
              </a:rPr>
              <a:t>元杂剧的唱词按一定的宫调写成。</a:t>
            </a:r>
            <a:r>
              <a:rPr sz="4000" b="1">
                <a:solidFill>
                  <a:srgbClr val="FF0000"/>
                </a:solidFill>
                <a:ea typeface="新宋体-18030" pitchFamily="49" charset="-122"/>
              </a:rPr>
              <a:t>共分五个宫（五个全音阶）：正宫、中吕宫、南吕宫、仙吕宫、黄钟宫，</a:t>
            </a:r>
            <a:r>
              <a:rPr sz="4000" b="1">
                <a:ea typeface="新宋体-18030" pitchFamily="49" charset="-122"/>
              </a:rPr>
              <a:t>分别相当于现在的C、D、E、F、G、A五个乐调（谱号）；曲牌，相当于现在的调号和板号（如二黄散板、西皮快板等），也即简谱中的曲谱和节拍。元杂剧中一折限于一调一韵。</a:t>
            </a:r>
            <a:endParaRPr sz="4000" b="1">
              <a:ea typeface="新宋体-18030" pitchFamily="49" charset="-122"/>
            </a:endParaRPr>
          </a:p>
        </p:txBody>
      </p:sp>
      <p:sp>
        <p:nvSpPr>
          <p:cNvPr id="139269" name="Rectangle 5"/>
          <p:cNvSpPr/>
          <p:nvPr/>
        </p:nvSpPr>
        <p:spPr>
          <a:xfrm>
            <a:off x="0" y="188913"/>
            <a:ext cx="4105275" cy="914400"/>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5400" b="1">
                <a:solidFill>
                  <a:srgbClr val="FF3399"/>
                </a:solidFill>
                <a:latin typeface="Arial" panose="020B0604020202020204" pitchFamily="34" charset="0"/>
                <a:ea typeface="楷体_GB2312" pitchFamily="49" charset="-122"/>
              </a:rPr>
              <a:t>【宫调 】</a:t>
            </a:r>
            <a:endParaRPr kumimoji="0" sz="5400" b="1">
              <a:solidFill>
                <a:srgbClr val="FF3399"/>
              </a:solidFill>
              <a:latin typeface="Arial" panose="020B0604020202020204" pitchFamily="34" charset="0"/>
              <a:ea typeface="楷体_GB2312" pitchFamily="49"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p:nvPr/>
        </p:nvSpPr>
        <p:spPr>
          <a:xfrm>
            <a:off x="1042988" y="404813"/>
            <a:ext cx="6913562" cy="8239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zh-CN" altLang="zh-CN" sz="4800" b="1">
                <a:latin typeface="Arial" panose="020B0604020202020204" pitchFamily="34" charset="0"/>
                <a:ea typeface="楷体_GB2312" pitchFamily="49" charset="-122"/>
              </a:rPr>
              <a:t>中国十大古典悲剧】</a:t>
            </a:r>
            <a:endParaRPr kumimoji="0" lang="zh-CN" altLang="zh-CN" sz="4800" b="1">
              <a:latin typeface="Arial" panose="020B0604020202020204" pitchFamily="34" charset="0"/>
              <a:ea typeface="楷体_GB2312" pitchFamily="49" charset="-122"/>
            </a:endParaRPr>
          </a:p>
        </p:txBody>
      </p:sp>
      <p:pic>
        <p:nvPicPr>
          <p:cNvPr id="166915" name="Picture 3"/>
          <p:cNvPicPr>
            <a:picLocks noChangeAspect="1"/>
          </p:cNvPicPr>
          <p:nvPr/>
        </p:nvPicPr>
        <p:blipFill>
          <a:blip r:embed="rId1" r:link="rId2"/>
          <a:stretch>
            <a:fillRect/>
          </a:stretch>
        </p:blipFill>
        <p:spPr>
          <a:xfrm>
            <a:off x="7200900" y="0"/>
            <a:ext cx="1908175" cy="6524625"/>
          </a:xfrm>
          <a:prstGeom prst="rect">
            <a:avLst/>
          </a:prstGeom>
          <a:noFill/>
          <a:ln>
            <a:miter lim="800000"/>
            <a:headEnd/>
            <a:tailEnd/>
          </a:ln>
        </p:spPr>
      </p:pic>
      <p:sp>
        <p:nvSpPr>
          <p:cNvPr id="166916" name="Text Box 4"/>
          <p:cNvSpPr txBox="1">
            <a:spLocks noGrp="1"/>
          </p:cNvSpPr>
          <p:nvPr>
            <p:ph type="subTitle" idx="1"/>
          </p:nvPr>
        </p:nvSpPr>
        <p:spPr>
          <a:xfrm>
            <a:off x="250825" y="1916113"/>
            <a:ext cx="8569325" cy="3817937"/>
          </a:xfrm>
          <a:prstGeom prst="rect">
            <a:avLst/>
          </a:prstGeom>
          <a:noFill/>
          <a:ln>
            <a:noFill/>
            <a:miter lim="800000"/>
          </a:ln>
        </p:spPr>
        <p:txBody>
          <a:bodyPr rot="0" wrap="square" lIns="91440" tIns="45720" rIns="91440" bIns="45720" anchor="t" anchorCtr="0">
            <a:noAutofit/>
          </a:bodyPr>
          <a:lstStyle>
            <a:lvl1pPr marL="0" indent="0" algn="ctr" defTabSz="914400" rtl="0" eaLnBrk="1" fontAlgn="base" hangingPunct="1">
              <a:lnSpc>
                <a:spcPct val="100000"/>
              </a:lnSpc>
              <a:spcBef>
                <a:spcPct val="20000"/>
              </a:spcBef>
              <a:spcAft>
                <a:spcPct val="0"/>
              </a:spcAft>
              <a:buClrTx/>
              <a:buSzTx/>
              <a:buFontTx/>
              <a:buNone/>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457200" indent="0" algn="ctr" defTabSz="914400" rtl="0" eaLnBrk="1" fontAlgn="base" hangingPunct="1">
              <a:lnSpc>
                <a:spcPct val="100000"/>
              </a:lnSpc>
              <a:spcBef>
                <a:spcPct val="20000"/>
              </a:spcBef>
              <a:spcAft>
                <a:spcPct val="0"/>
              </a:spcAft>
              <a:buClrTx/>
              <a:buSzTx/>
              <a:buFontTx/>
              <a:buNone/>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914400" indent="0" algn="ctr" defTabSz="914400" rtl="0" eaLnBrk="1" fontAlgn="base" hangingPunct="1">
              <a:lnSpc>
                <a:spcPct val="100000"/>
              </a:lnSpc>
              <a:spcBef>
                <a:spcPct val="2000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ctr" defTabSz="914400" rtl="0" eaLnBrk="1" fontAlgn="base" hangingPunct="1">
              <a:lnSpc>
                <a:spcPct val="100000"/>
              </a:lnSpc>
              <a:spcBef>
                <a:spcPct val="20000"/>
              </a:spcBef>
              <a:spcAft>
                <a:spcPct val="0"/>
              </a:spcAft>
              <a:buClrTx/>
              <a:buSzTx/>
              <a:buFontTx/>
              <a:buNone/>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1828800" indent="0" algn="ctr" defTabSz="914400" rtl="0" eaLnBrk="1" fontAlgn="base" hangingPunct="1">
              <a:lnSpc>
                <a:spcPct val="100000"/>
              </a:lnSpc>
              <a:spcBef>
                <a:spcPct val="20000"/>
              </a:spcBef>
              <a:spcAft>
                <a:spcPct val="0"/>
              </a:spcAft>
              <a:buClrTx/>
              <a:buSzTx/>
              <a:buFontTx/>
              <a:buNone/>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gn="l">
              <a:spcBef>
                <a:spcPct val="30000"/>
              </a:spcBef>
            </a:pPr>
            <a:r>
              <a:rPr b="1">
                <a:latin typeface="楷体_GB2312" pitchFamily="49" charset="-122"/>
                <a:ea typeface="楷体_GB2312" pitchFamily="49" charset="-122"/>
              </a:rPr>
              <a:t>《窦娥冤》元·关汉卿  《赵氏孤儿》元·纪君祥</a:t>
            </a:r>
            <a:endParaRPr b="1">
              <a:latin typeface="楷体_GB2312" pitchFamily="49" charset="-122"/>
              <a:ea typeface="楷体_GB2312" pitchFamily="49" charset="-122"/>
            </a:endParaRPr>
          </a:p>
          <a:p>
            <a:pPr lvl="0" algn="l">
              <a:spcBef>
                <a:spcPct val="30000"/>
              </a:spcBef>
            </a:pPr>
            <a:r>
              <a:rPr b="1">
                <a:latin typeface="楷体_GB2312" pitchFamily="49" charset="-122"/>
                <a:ea typeface="楷体_GB2312" pitchFamily="49" charset="-122"/>
              </a:rPr>
              <a:t>《精忠旗》明·冯梦龙  《清忠谱》 清·李  玉</a:t>
            </a:r>
            <a:endParaRPr b="1">
              <a:latin typeface="楷体_GB2312" pitchFamily="49" charset="-122"/>
              <a:ea typeface="楷体_GB2312" pitchFamily="49" charset="-122"/>
            </a:endParaRPr>
          </a:p>
          <a:p>
            <a:pPr lvl="0" algn="l">
              <a:spcBef>
                <a:spcPct val="30000"/>
              </a:spcBef>
            </a:pPr>
            <a:r>
              <a:rPr b="1">
                <a:latin typeface="楷体_GB2312" pitchFamily="49" charset="-122"/>
                <a:ea typeface="楷体_GB2312" pitchFamily="49" charset="-122"/>
              </a:rPr>
              <a:t>《桃花扇》清·孔尚任  《汉宫秋》 元·马致远</a:t>
            </a:r>
            <a:endParaRPr b="1">
              <a:latin typeface="楷体_GB2312" pitchFamily="49" charset="-122"/>
              <a:ea typeface="楷体_GB2312" pitchFamily="49" charset="-122"/>
            </a:endParaRPr>
          </a:p>
          <a:p>
            <a:pPr lvl="0" algn="l">
              <a:spcBef>
                <a:spcPct val="30000"/>
              </a:spcBef>
            </a:pPr>
            <a:r>
              <a:rPr b="1">
                <a:latin typeface="楷体_GB2312" pitchFamily="49" charset="-122"/>
                <a:ea typeface="楷体_GB2312" pitchFamily="49" charset="-122"/>
              </a:rPr>
              <a:t>《琵琶记》明·高则诚  《娇红记》 明·孟称舜</a:t>
            </a:r>
            <a:endParaRPr b="1">
              <a:latin typeface="楷体_GB2312" pitchFamily="49" charset="-122"/>
              <a:ea typeface="楷体_GB2312" pitchFamily="49" charset="-122"/>
            </a:endParaRPr>
          </a:p>
          <a:p>
            <a:pPr lvl="0" algn="l">
              <a:spcBef>
                <a:spcPct val="30000"/>
              </a:spcBef>
            </a:pPr>
            <a:r>
              <a:rPr b="1">
                <a:latin typeface="楷体_GB2312" pitchFamily="49" charset="-122"/>
                <a:ea typeface="楷体_GB2312" pitchFamily="49" charset="-122"/>
              </a:rPr>
              <a:t>《长生殿》清·洪 </a:t>
            </a:r>
            <a:r>
              <a:rPr sz="3000" b="1">
                <a:latin typeface="楷体_GB2312" pitchFamily="49" charset="-122"/>
                <a:ea typeface="楷体_GB2312" pitchFamily="49" charset="-122"/>
              </a:rPr>
              <a:t> 昇  </a:t>
            </a:r>
            <a:r>
              <a:rPr b="1">
                <a:latin typeface="楷体_GB2312" pitchFamily="49" charset="-122"/>
                <a:ea typeface="楷体_GB2312" pitchFamily="49" charset="-122"/>
              </a:rPr>
              <a:t>《雷峰塔》 清·方成培</a:t>
            </a:r>
            <a:endParaRPr b="1">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691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691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691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6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NotDefined 2"/>
          <p:cNvSpPr>
            <a:spLocks noGrp="1"/>
          </p:cNvSpPr>
          <p:nvPr>
            <p:ph type="subTitle" idx="1"/>
          </p:nvPr>
        </p:nvSpPr>
        <p:spPr>
          <a:xfrm>
            <a:off x="34925" y="1341438"/>
            <a:ext cx="8785225" cy="3240087"/>
          </a:xfrm>
          <a:noFill/>
          <a:ln>
            <a:miter lim="800000"/>
          </a:ln>
        </p:spPr>
        <p:txBody>
          <a:bodyPr/>
          <a:lstStyle>
            <a:lvl1pPr marL="0" indent="0" algn="ctr" defTabSz="914400" rtl="0" eaLnBrk="1" fontAlgn="base" hangingPunct="1">
              <a:lnSpc>
                <a:spcPct val="100000"/>
              </a:lnSpc>
              <a:spcBef>
                <a:spcPct val="20000"/>
              </a:spcBef>
              <a:spcAft>
                <a:spcPct val="0"/>
              </a:spcAft>
              <a:buClrTx/>
              <a:buSzTx/>
              <a:buFontTx/>
              <a:buNone/>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457200" indent="0" algn="ctr" defTabSz="914400" rtl="0" eaLnBrk="1" fontAlgn="base" hangingPunct="1">
              <a:lnSpc>
                <a:spcPct val="100000"/>
              </a:lnSpc>
              <a:spcBef>
                <a:spcPct val="20000"/>
              </a:spcBef>
              <a:spcAft>
                <a:spcPct val="0"/>
              </a:spcAft>
              <a:buClrTx/>
              <a:buSzTx/>
              <a:buFontTx/>
              <a:buNone/>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914400" indent="0" algn="ctr" defTabSz="914400" rtl="0" eaLnBrk="1" fontAlgn="base" hangingPunct="1">
              <a:lnSpc>
                <a:spcPct val="100000"/>
              </a:lnSpc>
              <a:spcBef>
                <a:spcPct val="2000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ctr" defTabSz="914400" rtl="0" eaLnBrk="1" fontAlgn="base" hangingPunct="1">
              <a:lnSpc>
                <a:spcPct val="100000"/>
              </a:lnSpc>
              <a:spcBef>
                <a:spcPct val="20000"/>
              </a:spcBef>
              <a:spcAft>
                <a:spcPct val="0"/>
              </a:spcAft>
              <a:buClrTx/>
              <a:buSzTx/>
              <a:buFontTx/>
              <a:buNone/>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1828800" indent="0" algn="ctr" defTabSz="914400" rtl="0" eaLnBrk="1" fontAlgn="base" hangingPunct="1">
              <a:lnSpc>
                <a:spcPct val="100000"/>
              </a:lnSpc>
              <a:spcBef>
                <a:spcPct val="20000"/>
              </a:spcBef>
              <a:spcAft>
                <a:spcPct val="0"/>
              </a:spcAft>
              <a:buClrTx/>
              <a:buSzTx/>
              <a:buFontTx/>
              <a:buNone/>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gn="l">
              <a:spcBef>
                <a:spcPct val="25000"/>
              </a:spcBef>
            </a:pPr>
            <a:r>
              <a:rPr b="1">
                <a:latin typeface="楷体_GB2312" pitchFamily="49" charset="-122"/>
                <a:ea typeface="楷体_GB2312" pitchFamily="49" charset="-122"/>
              </a:rPr>
              <a:t>《救风尘》元·关汉卿    《西厢记》元·王实甫</a:t>
            </a:r>
            <a:endParaRPr b="1">
              <a:latin typeface="楷体_GB2312" pitchFamily="49" charset="-122"/>
              <a:ea typeface="楷体_GB2312" pitchFamily="49" charset="-122"/>
            </a:endParaRPr>
          </a:p>
          <a:p>
            <a:pPr lvl="0" algn="l">
              <a:spcBef>
                <a:spcPct val="25000"/>
              </a:spcBef>
            </a:pPr>
            <a:r>
              <a:rPr b="1">
                <a:latin typeface="楷体_GB2312" pitchFamily="49" charset="-122"/>
                <a:ea typeface="楷体_GB2312" pitchFamily="49" charset="-122"/>
              </a:rPr>
              <a:t>《看钱奴》元·郑延玉    《墙头马上》元·白 朴　　《李逵负荆》元·康进之  《中山狼》明·康  海</a:t>
            </a:r>
            <a:endParaRPr b="1">
              <a:latin typeface="楷体_GB2312" pitchFamily="49" charset="-122"/>
              <a:ea typeface="楷体_GB2312" pitchFamily="49" charset="-122"/>
            </a:endParaRPr>
          </a:p>
          <a:p>
            <a:pPr lvl="0" algn="l">
              <a:spcBef>
                <a:spcPct val="25000"/>
              </a:spcBef>
            </a:pPr>
            <a:r>
              <a:rPr b="1">
                <a:latin typeface="楷体_GB2312" pitchFamily="49" charset="-122"/>
                <a:ea typeface="楷体_GB2312" pitchFamily="49" charset="-122"/>
              </a:rPr>
              <a:t>《绿牡丹》明·吴  濂    《幽闺记》元·施君美 </a:t>
            </a:r>
            <a:endParaRPr b="1">
              <a:latin typeface="楷体_GB2312" pitchFamily="49" charset="-122"/>
              <a:ea typeface="楷体_GB2312" pitchFamily="49" charset="-122"/>
            </a:endParaRPr>
          </a:p>
          <a:p>
            <a:pPr lvl="0" algn="l">
              <a:spcBef>
                <a:spcPct val="25000"/>
              </a:spcBef>
            </a:pPr>
            <a:r>
              <a:rPr b="1">
                <a:latin typeface="楷体_GB2312" pitchFamily="49" charset="-122"/>
                <a:ea typeface="楷体_GB2312" pitchFamily="49" charset="-122"/>
              </a:rPr>
              <a:t>《玉簪记》明·高  濂    《风筝误》清·李  渔</a:t>
            </a:r>
            <a:endParaRPr b="1">
              <a:latin typeface="楷体_GB2312" pitchFamily="49" charset="-122"/>
              <a:ea typeface="楷体_GB2312" pitchFamily="49" charset="-122"/>
            </a:endParaRPr>
          </a:p>
        </p:txBody>
      </p:sp>
      <p:sp>
        <p:nvSpPr>
          <p:cNvPr id="167939" name="Rectangle 3"/>
          <p:cNvSpPr/>
          <p:nvPr/>
        </p:nvSpPr>
        <p:spPr>
          <a:xfrm>
            <a:off x="1331913" y="333375"/>
            <a:ext cx="6913562" cy="823913"/>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zh-CN" altLang="zh-CN" sz="4800" b="1">
                <a:latin typeface="Arial" panose="020B0604020202020204" pitchFamily="34" charset="0"/>
                <a:ea typeface="楷体_GB2312" pitchFamily="49" charset="-122"/>
              </a:rPr>
              <a:t>中国十大古典喜剧】</a:t>
            </a:r>
            <a:endParaRPr kumimoji="0" lang="zh-CN" altLang="zh-CN" sz="4800" b="1">
              <a:latin typeface="Arial" panose="020B0604020202020204" pitchFamily="34" charset="0"/>
              <a:ea typeface="楷体_GB2312" pitchFamily="49" charset="-122"/>
            </a:endParaRPr>
          </a:p>
        </p:txBody>
      </p:sp>
      <p:pic>
        <p:nvPicPr>
          <p:cNvPr id="167940" name="Picture 4"/>
          <p:cNvPicPr>
            <a:picLocks noChangeAspect="1"/>
          </p:cNvPicPr>
          <p:nvPr/>
        </p:nvPicPr>
        <p:blipFill>
          <a:blip r:embed="rId1" r:link="rId2"/>
          <a:stretch>
            <a:fillRect/>
          </a:stretch>
        </p:blipFill>
        <p:spPr>
          <a:xfrm>
            <a:off x="7200900" y="0"/>
            <a:ext cx="1908175" cy="6524625"/>
          </a:xfrm>
          <a:prstGeom prst="rect">
            <a:avLst/>
          </a:prstGeom>
          <a:noFill/>
          <a:ln>
            <a:miter lim="800000"/>
            <a:headEnd/>
            <a:tailEnd/>
          </a:ln>
        </p:spPr>
      </p:pic>
      <p:pic>
        <p:nvPicPr>
          <p:cNvPr id="167941" name="Picture 5">
            <a:hlinkClick r:id="rId3" action="ppaction://hlinkfile"/>
          </p:cNvPr>
          <p:cNvPicPr>
            <a:picLocks noChangeAspect="1"/>
          </p:cNvPicPr>
          <p:nvPr/>
        </p:nvPicPr>
        <p:blipFill>
          <a:blip r:embed="rId4" r:link="rId2">
            <a:grayscl/>
          </a:blip>
          <a:stretch>
            <a:fillRect/>
          </a:stretch>
        </p:blipFill>
        <p:spPr>
          <a:xfrm>
            <a:off x="539750" y="4724400"/>
            <a:ext cx="3505200" cy="1943100"/>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r:link="rId2"/>
          <a:stretch>
            <a:fillRect/>
          </a:stretch>
        </a:blipFill>
        <a:effectLst/>
      </p:bgPr>
    </p:bg>
    <p:spTree>
      <p:nvGrpSpPr>
        <p:cNvPr id="1" name=""/>
        <p:cNvGrpSpPr/>
        <p:nvPr/>
      </p:nvGrpSpPr>
      <p:grpSpPr>
        <a:xfrm>
          <a:off x="0" y="0"/>
          <a:ext cx="0" cy="0"/>
          <a:chOff x="0" y="0"/>
          <a:chExt cx="0" cy="0"/>
        </a:xfrm>
      </p:grpSpPr>
      <p:pic>
        <p:nvPicPr>
          <p:cNvPr id="129030" name="Picture 6"/>
          <p:cNvPicPr>
            <a:picLocks noChangeAspect="1"/>
          </p:cNvPicPr>
          <p:nvPr/>
        </p:nvPicPr>
        <p:blipFill>
          <a:blip r:embed="rId3" r:link="rId2">
            <a:lum bright="-6000" contrast="6000"/>
          </a:blip>
          <a:stretch>
            <a:fillRect/>
          </a:stretch>
        </p:blipFill>
        <p:spPr>
          <a:xfrm>
            <a:off x="0" y="0"/>
            <a:ext cx="9144000" cy="6858000"/>
          </a:xfrm>
          <a:prstGeom prst="rect">
            <a:avLst/>
          </a:prstGeom>
          <a:noFill/>
          <a:ln>
            <a:miter lim="800000"/>
            <a:headEnd/>
            <a:tailEnd/>
          </a:ln>
        </p:spPr>
      </p:pic>
      <p:sp>
        <p:nvSpPr>
          <p:cNvPr id="129028" name="Text Box 4"/>
          <p:cNvSpPr txBox="1"/>
          <p:nvPr/>
        </p:nvSpPr>
        <p:spPr>
          <a:xfrm>
            <a:off x="457200" y="228600"/>
            <a:ext cx="7559675" cy="301942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4400">
                <a:ea typeface="隶书" panose="02010509060101010101" pitchFamily="49" charset="-122"/>
              </a:rPr>
              <a:t>元人四大爱情剧</a:t>
            </a:r>
            <a:endParaRPr sz="4400">
              <a:ea typeface="隶书" panose="02010509060101010101" pitchFamily="49" charset="-122"/>
            </a:endParaRPr>
          </a:p>
          <a:p>
            <a:pPr lvl="0"/>
            <a:r>
              <a:rPr sz="4000">
                <a:ea typeface="隶书" panose="02010509060101010101" pitchFamily="49" charset="-122"/>
              </a:rPr>
              <a:t>          </a:t>
            </a:r>
            <a:r>
              <a:rPr sz="3600" b="1"/>
              <a:t>关汉卿的《拜月亭》、</a:t>
            </a:r>
            <a:endParaRPr sz="3600" b="1"/>
          </a:p>
          <a:p>
            <a:pPr lvl="0"/>
            <a:r>
              <a:rPr sz="3600" b="1"/>
              <a:t>           白朴《墙头马上》、</a:t>
            </a:r>
            <a:endParaRPr sz="3600" b="1"/>
          </a:p>
          <a:p>
            <a:pPr lvl="0"/>
            <a:r>
              <a:rPr sz="3600" b="1"/>
              <a:t>           王实甫的《西厢记》、</a:t>
            </a:r>
            <a:endParaRPr sz="3600" b="1"/>
          </a:p>
          <a:p>
            <a:pPr lvl="0"/>
            <a:r>
              <a:rPr sz="3600" b="1"/>
              <a:t>           郑光祖的《倩女离魂》</a:t>
            </a:r>
            <a:endParaRPr sz="3600" b="1"/>
          </a:p>
        </p:txBody>
      </p:sp>
      <p:sp>
        <p:nvSpPr>
          <p:cNvPr id="129029" name="Text Box 5"/>
          <p:cNvSpPr txBox="1"/>
          <p:nvPr/>
        </p:nvSpPr>
        <p:spPr>
          <a:xfrm>
            <a:off x="504825" y="3573463"/>
            <a:ext cx="5867400" cy="3019425"/>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4400">
                <a:latin typeface="Verdana" panose="020B0604030504040204" pitchFamily="34" charset="0"/>
                <a:ea typeface="隶书" panose="02010509060101010101" pitchFamily="49" charset="-122"/>
              </a:rPr>
              <a:t>中国四大名剧</a:t>
            </a:r>
            <a:endParaRPr sz="4400">
              <a:latin typeface="Verdana" panose="020B0604030504040204" pitchFamily="34" charset="0"/>
              <a:ea typeface="隶书" panose="02010509060101010101" pitchFamily="49" charset="-122"/>
            </a:endParaRPr>
          </a:p>
          <a:p>
            <a:pPr lvl="0"/>
            <a:r>
              <a:rPr sz="4000">
                <a:latin typeface="Verdana" panose="020B0604030504040204" pitchFamily="34" charset="0"/>
                <a:ea typeface="隶书" panose="02010509060101010101" pitchFamily="49" charset="-122"/>
              </a:rPr>
              <a:t>      </a:t>
            </a:r>
            <a:r>
              <a:rPr sz="3600" b="1"/>
              <a:t>王实甫的《西厢记》</a:t>
            </a:r>
            <a:endParaRPr sz="3600" b="1"/>
          </a:p>
          <a:p>
            <a:pPr lvl="0"/>
            <a:r>
              <a:rPr sz="3600" b="1"/>
              <a:t>          汤显祖《牡丹亭》</a:t>
            </a:r>
            <a:endParaRPr sz="3600" b="1"/>
          </a:p>
          <a:p>
            <a:pPr lvl="0"/>
            <a:r>
              <a:rPr sz="3600" b="1"/>
              <a:t>          孔尚任《桃花扇》</a:t>
            </a:r>
            <a:endParaRPr sz="3600" b="1"/>
          </a:p>
          <a:p>
            <a:pPr lvl="0"/>
            <a:r>
              <a:rPr sz="3600" b="1"/>
              <a:t>          洪昇《长生殿》</a:t>
            </a:r>
            <a:endParaRPr sz="36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p:nvPr/>
        </p:nvGrpSpPr>
        <p:grpSpPr>
          <a:xfrm>
            <a:off x="0" y="0"/>
            <a:ext cx="9144000" cy="6858000"/>
            <a:chOff x="0" y="0"/>
            <a:chExt cx="4800" cy="4572"/>
          </a:xfrm>
        </p:grpSpPr>
        <p:pic>
          <p:nvPicPr>
            <p:cNvPr id="99331" name="Picture 3"/>
            <p:cNvPicPr/>
            <p:nvPr/>
          </p:nvPicPr>
          <p:blipFill>
            <a:blip r:embed="rId1"/>
            <a:stretch>
              <a:fillRect/>
            </a:stretch>
          </p:blipFill>
          <p:spPr>
            <a:xfrm>
              <a:off x="0" y="0"/>
              <a:ext cx="4800" cy="924"/>
            </a:xfrm>
            <a:prstGeom prst="rect">
              <a:avLst/>
            </a:prstGeom>
            <a:noFill/>
            <a:ln>
              <a:noFill/>
              <a:miter lim="800000"/>
              <a:headEnd/>
              <a:tailEnd/>
            </a:ln>
            <a:effectLst/>
          </p:spPr>
        </p:pic>
        <p:pic>
          <p:nvPicPr>
            <p:cNvPr id="99332" name="Picture 4"/>
            <p:cNvPicPr/>
            <p:nvPr/>
          </p:nvPicPr>
          <p:blipFill>
            <a:blip r:embed="rId1"/>
            <a:stretch>
              <a:fillRect/>
            </a:stretch>
          </p:blipFill>
          <p:spPr>
            <a:xfrm>
              <a:off x="0" y="912"/>
              <a:ext cx="4800" cy="924"/>
            </a:xfrm>
            <a:prstGeom prst="rect">
              <a:avLst/>
            </a:prstGeom>
            <a:noFill/>
            <a:ln>
              <a:noFill/>
              <a:miter lim="800000"/>
              <a:headEnd/>
              <a:tailEnd/>
            </a:ln>
            <a:effectLst/>
          </p:spPr>
        </p:pic>
        <p:pic>
          <p:nvPicPr>
            <p:cNvPr id="99333" name="Picture 5"/>
            <p:cNvPicPr/>
            <p:nvPr/>
          </p:nvPicPr>
          <p:blipFill>
            <a:blip r:embed="rId1"/>
            <a:stretch>
              <a:fillRect/>
            </a:stretch>
          </p:blipFill>
          <p:spPr>
            <a:xfrm>
              <a:off x="0" y="1824"/>
              <a:ext cx="4800" cy="924"/>
            </a:xfrm>
            <a:prstGeom prst="rect">
              <a:avLst/>
            </a:prstGeom>
            <a:noFill/>
            <a:ln>
              <a:noFill/>
              <a:miter lim="800000"/>
              <a:headEnd/>
              <a:tailEnd/>
            </a:ln>
            <a:effectLst/>
          </p:spPr>
        </p:pic>
        <p:pic>
          <p:nvPicPr>
            <p:cNvPr id="99334" name="Picture 6"/>
            <p:cNvPicPr/>
            <p:nvPr/>
          </p:nvPicPr>
          <p:blipFill>
            <a:blip r:embed="rId1"/>
            <a:stretch>
              <a:fillRect/>
            </a:stretch>
          </p:blipFill>
          <p:spPr>
            <a:xfrm>
              <a:off x="0" y="2736"/>
              <a:ext cx="4800" cy="924"/>
            </a:xfrm>
            <a:prstGeom prst="rect">
              <a:avLst/>
            </a:prstGeom>
            <a:noFill/>
            <a:ln>
              <a:noFill/>
              <a:miter lim="800000"/>
              <a:headEnd/>
              <a:tailEnd/>
            </a:ln>
            <a:effectLst/>
          </p:spPr>
        </p:pic>
        <p:pic>
          <p:nvPicPr>
            <p:cNvPr id="99335" name="Picture 7"/>
            <p:cNvPicPr/>
            <p:nvPr/>
          </p:nvPicPr>
          <p:blipFill>
            <a:blip r:embed="rId1"/>
            <a:stretch>
              <a:fillRect/>
            </a:stretch>
          </p:blipFill>
          <p:spPr>
            <a:xfrm>
              <a:off x="0" y="3648"/>
              <a:ext cx="4800" cy="924"/>
            </a:xfrm>
            <a:prstGeom prst="rect">
              <a:avLst/>
            </a:prstGeom>
            <a:noFill/>
            <a:ln>
              <a:noFill/>
              <a:miter lim="800000"/>
              <a:headEnd/>
              <a:tailEnd/>
            </a:ln>
            <a:effectLst/>
          </p:spPr>
        </p:pic>
      </p:grpSp>
      <p:sp>
        <p:nvSpPr>
          <p:cNvPr id="99336" name="WordArt 8"/>
          <p:cNvSpPr/>
          <p:nvPr/>
        </p:nvSpPr>
        <p:spPr>
          <a:xfrm rot="5400000">
            <a:off x="5524500" y="3162300"/>
            <a:ext cx="6248400" cy="533400"/>
          </a:xfrm>
        </p:spPr>
        <p:txBody>
          <a:bodyPr wrap="none" fromWordArt="1">
            <a:prstTxWarp prst="textPlain">
              <a:avLst>
                <a:gd name="adj" fmla="val 51351"/>
              </a:avLst>
            </a:prstTxWarp>
          </a:bodyPr>
          <a:lstStyle/>
          <a:p>
            <a:pPr algn="ctr"/>
            <a:r>
              <a:rPr sz="3600" kern="10">
                <a:ln>
                  <a:solidFill>
                    <a:prstClr val="black"/>
                  </a:solidFill>
                </a:ln>
                <a:solidFill>
                  <a:srgbClr val="000000"/>
                </a:solidFill>
                <a:effectLst/>
                <a:latin typeface="华文新魏" panose="02010800040101010101" charset="-122"/>
              </a:rPr>
              <a:t>元曲四大家</a:t>
            </a:r>
            <a:endParaRPr sz="3600" kern="10">
              <a:ln>
                <a:solidFill>
                  <a:prstClr val="black"/>
                </a:solidFill>
              </a:ln>
              <a:solidFill>
                <a:srgbClr val="000000"/>
              </a:solidFill>
              <a:effectLst/>
              <a:latin typeface="华文新魏" panose="02010800040101010101" charset="-122"/>
            </a:endParaRPr>
          </a:p>
        </p:txBody>
      </p:sp>
      <p:sp>
        <p:nvSpPr>
          <p:cNvPr id="99337" name="Text Box 9"/>
          <p:cNvSpPr txBox="1"/>
          <p:nvPr/>
        </p:nvSpPr>
        <p:spPr>
          <a:xfrm>
            <a:off x="539750" y="2276475"/>
            <a:ext cx="7632700" cy="1674813"/>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3200" b="1">
                <a:solidFill>
                  <a:srgbClr val="003366"/>
                </a:solidFill>
              </a:rPr>
              <a:t>马致远：曲状元/诗剧散曲《天净沙·秋思》</a:t>
            </a:r>
            <a:endParaRPr sz="3200" b="1">
              <a:solidFill>
                <a:srgbClr val="003366"/>
              </a:solidFill>
            </a:endParaRPr>
          </a:p>
          <a:p>
            <a:pPr lvl="0"/>
            <a:r>
              <a:rPr b="1">
                <a:latin typeface="楷体_GB2312" pitchFamily="49" charset="-122"/>
                <a:ea typeface="楷体_GB2312" pitchFamily="49" charset="-122"/>
              </a:rPr>
              <a:t>杂剧《汉宫秋》——《梅花酒》：“呀！俺想着徊野悲凉，草已添黄，兔早迎霜，犬褪得毛苍，人搠起缨枪，马负着行装，车运着糇粮，打猎起围场，他他他</a:t>
            </a:r>
            <a:endParaRPr sz="2000" b="1">
              <a:latin typeface="楷体_GB2312" pitchFamily="49" charset="-122"/>
              <a:ea typeface="楷体_GB2312" pitchFamily="49" charset="-122"/>
            </a:endParaRPr>
          </a:p>
        </p:txBody>
      </p:sp>
      <p:sp>
        <p:nvSpPr>
          <p:cNvPr id="99338" name="标题 99337"/>
          <p:cNvSpPr txBox="1">
            <a:spLocks noGrp="1"/>
          </p:cNvSpPr>
          <p:nvPr>
            <p:ph type="title"/>
          </p:nvPr>
        </p:nvSpPr>
        <p:spPr>
          <a:xfrm>
            <a:off x="611188" y="188913"/>
            <a:ext cx="7777162" cy="1784350"/>
          </a:xfrm>
          <a:prstGeom prst="rect">
            <a:avLst/>
          </a:prstGeom>
          <a:noFill/>
          <a:ln>
            <a:noFill/>
            <a:miter lim="800000"/>
          </a:ln>
        </p:spPr>
        <p:txBody>
          <a:bodyPr rot="0" wrap="square" lIns="91440" tIns="45720" rIns="91440" bIns="45720" anchor="ctr" anchorCtr="0">
            <a:noAutofit/>
          </a:bodyPr>
          <a:lstStyle>
            <a:lvl1pPr marL="0" indent="0" algn="ctr" defTabSz="914400" rtl="0" eaLnBrk="1" fontAlgn="base" hangingPunct="1">
              <a:lnSpc>
                <a:spcPct val="100000"/>
              </a:lnSpc>
              <a:spcBef>
                <a:spcPct val="0"/>
              </a:spcBef>
              <a:spcAft>
                <a:spcPct val="0"/>
              </a:spcAft>
              <a:buClrTx/>
              <a:buSzTx/>
              <a:buFontTx/>
              <a:buNone/>
              <a:defRPr kumimoji="1" lang="zh-CN" altLang="en-US" sz="4400" b="0" i="0" u="none" baseline="0">
                <a:solidFill>
                  <a:schemeClr val="tx2"/>
                </a:solidFill>
                <a:effectLst/>
                <a:latin typeface="Times New Roman" panose="02020603050405020304" pitchFamily="18" charset="0"/>
                <a:ea typeface="宋体" panose="02010600030101010101" pitchFamily="2" charset="-122"/>
              </a:defRPr>
            </a:lvl1pPr>
          </a:lstStyle>
          <a:p>
            <a:pPr lvl="0" algn="l"/>
            <a:r>
              <a:rPr sz="3200" b="1">
                <a:solidFill>
                  <a:srgbClr val="003366"/>
                </a:solidFill>
              </a:rPr>
              <a:t>关汉卿：</a:t>
            </a:r>
            <a:br>
              <a:rPr sz="3200" b="1">
                <a:solidFill>
                  <a:srgbClr val="003366"/>
                </a:solidFill>
              </a:rPr>
            </a:br>
            <a:r>
              <a:rPr sz="2400" b="1">
                <a:solidFill>
                  <a:schemeClr val="tx1"/>
                </a:solidFill>
                <a:latin typeface="楷体_GB2312" pitchFamily="49" charset="-122"/>
                <a:ea typeface="楷体_GB2312" pitchFamily="49" charset="-122"/>
              </a:rPr>
              <a:t>杂剧《窦娥冤》《救风尘》《鲁斋郎》《拜月亭》散曲[南吕·四块玉]闲适：旧酒没，新醅泼，老瓦盆边笑呵呵。共山僧野叟闲吟和，他出一对鸡，我出一個鹅，闲快活。</a:t>
            </a:r>
            <a:endParaRPr sz="2400" b="1">
              <a:solidFill>
                <a:schemeClr val="tx1"/>
              </a:solidFill>
              <a:latin typeface="楷体_GB2312" pitchFamily="49" charset="-122"/>
              <a:ea typeface="楷体_GB2312" pitchFamily="49" charset="-122"/>
            </a:endParaRPr>
          </a:p>
        </p:txBody>
      </p:sp>
      <p:sp>
        <p:nvSpPr>
          <p:cNvPr id="99339" name="文本框 99338"/>
          <p:cNvSpPr txBox="1"/>
          <p:nvPr/>
        </p:nvSpPr>
        <p:spPr>
          <a:xfrm>
            <a:off x="539750" y="4076700"/>
            <a:ext cx="7704138" cy="173672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3600" b="1">
                <a:solidFill>
                  <a:srgbClr val="000066"/>
                </a:solidFill>
              </a:rPr>
              <a:t>白朴杂剧</a:t>
            </a:r>
            <a:r>
              <a:rPr sz="2800" b="1">
                <a:solidFill>
                  <a:srgbClr val="000066"/>
                </a:solidFill>
              </a:rPr>
              <a:t>《墙头马上》《梧桐雨》</a:t>
            </a:r>
            <a:endParaRPr sz="2800" b="1">
              <a:solidFill>
                <a:srgbClr val="000066"/>
              </a:solidFill>
            </a:endParaRPr>
          </a:p>
          <a:p>
            <a:pPr lvl="0"/>
            <a:r>
              <a:rPr b="1">
                <a:latin typeface="楷体_GB2312" pitchFamily="49" charset="-122"/>
                <a:ea typeface="楷体_GB2312" pitchFamily="49" charset="-122"/>
              </a:rPr>
              <a:t>散曲 [仙吕·寄生草·饮] 长醉后方何碍，不醒时有甚思糟醃两个功名字，醅渰千古兴亡事，曲埋万丈虹霓志不达时皆笑屈原非，但知音尽说陶潜是……</a:t>
            </a:r>
            <a:endParaRPr sz="2000" b="1">
              <a:latin typeface="楷体_GB2312" pitchFamily="49" charset="-122"/>
              <a:ea typeface="楷体_GB2312" pitchFamily="49" charset="-122"/>
            </a:endParaRPr>
          </a:p>
        </p:txBody>
      </p:sp>
      <p:sp>
        <p:nvSpPr>
          <p:cNvPr id="99340" name="文本框 99339"/>
          <p:cNvSpPr txBox="1"/>
          <p:nvPr/>
        </p:nvSpPr>
        <p:spPr>
          <a:xfrm>
            <a:off x="611188" y="5876925"/>
            <a:ext cx="6934200" cy="64135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3600" b="1">
                <a:solidFill>
                  <a:srgbClr val="000066"/>
                </a:solidFill>
              </a:rPr>
              <a:t>郑光祖杂剧</a:t>
            </a:r>
            <a:r>
              <a:rPr sz="2800" b="1">
                <a:solidFill>
                  <a:srgbClr val="000066"/>
                </a:solidFill>
              </a:rPr>
              <a:t>《倩女离魂》《王粲登楼》</a:t>
            </a:r>
            <a:endParaRPr sz="2800" b="1">
              <a:ea typeface="楷体_GB2312"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56330" name="组合 56329"/>
          <p:cNvGrpSpPr/>
          <p:nvPr/>
        </p:nvGrpSpPr>
        <p:grpSpPr>
          <a:xfrm>
            <a:off x="0" y="0"/>
            <a:ext cx="9144000" cy="6858000"/>
            <a:chOff x="0" y="0"/>
            <a:chExt cx="5760" cy="4320"/>
          </a:xfrm>
        </p:grpSpPr>
        <p:pic>
          <p:nvPicPr>
            <p:cNvPr id="56331" name="图片 56330"/>
            <p:cNvPicPr>
              <a:picLocks noChangeAspect="1"/>
            </p:cNvPicPr>
            <p:nvPr/>
          </p:nvPicPr>
          <p:blipFill>
            <a:blip r:embed="rId1" r:link="rId2">
              <a:lum bright="-6000" contrast="6000"/>
            </a:blip>
            <a:stretch>
              <a:fillRect/>
            </a:stretch>
          </p:blipFill>
          <p:spPr>
            <a:xfrm>
              <a:off x="0" y="0"/>
              <a:ext cx="5760" cy="4320"/>
            </a:xfrm>
            <a:prstGeom prst="rect">
              <a:avLst/>
            </a:prstGeom>
            <a:noFill/>
            <a:ln>
              <a:miter lim="800000"/>
              <a:headEnd/>
              <a:tailEnd/>
            </a:ln>
          </p:spPr>
        </p:pic>
        <p:pic>
          <p:nvPicPr>
            <p:cNvPr id="56332" name="图片 56331"/>
            <p:cNvPicPr>
              <a:picLocks noChangeAspect="1"/>
            </p:cNvPicPr>
            <p:nvPr/>
          </p:nvPicPr>
          <p:blipFill>
            <a:blip r:embed="rId3" r:link="rId2"/>
            <a:srcRect r="6291" b="12343"/>
            <a:stretch>
              <a:fillRect/>
            </a:stretch>
          </p:blipFill>
          <p:spPr>
            <a:xfrm>
              <a:off x="4320" y="336"/>
              <a:ext cx="864" cy="1392"/>
            </a:xfrm>
            <a:prstGeom prst="rect">
              <a:avLst/>
            </a:prstGeom>
            <a:noFill/>
            <a:ln>
              <a:miter lim="800000"/>
              <a:headEnd/>
              <a:tailEnd/>
            </a:ln>
          </p:spPr>
        </p:pic>
      </p:grpSp>
      <p:pic>
        <p:nvPicPr>
          <p:cNvPr id="56322" name="Picture 2"/>
          <p:cNvPicPr>
            <a:picLocks noChangeAspect="1"/>
          </p:cNvPicPr>
          <p:nvPr/>
        </p:nvPicPr>
        <p:blipFill>
          <a:blip r:embed="rId4" r:link="rId2">
            <a:lum bright="42000"/>
          </a:blip>
          <a:stretch>
            <a:fillRect/>
          </a:stretch>
        </p:blipFill>
        <p:spPr>
          <a:xfrm>
            <a:off x="4994275" y="333375"/>
            <a:ext cx="4149725" cy="5975350"/>
          </a:xfrm>
          <a:prstGeom prst="rect">
            <a:avLst/>
          </a:prstGeom>
          <a:noFill/>
          <a:ln>
            <a:miter lim="800000"/>
            <a:headEnd/>
            <a:tailEnd/>
          </a:ln>
        </p:spPr>
      </p:pic>
      <p:pic>
        <p:nvPicPr>
          <p:cNvPr id="56323" name="Picture 3"/>
          <p:cNvPicPr>
            <a:picLocks noChangeAspect="1"/>
          </p:cNvPicPr>
          <p:nvPr/>
        </p:nvPicPr>
        <p:blipFill>
          <a:blip r:embed="rId4" r:link="rId2">
            <a:lum bright="48000"/>
          </a:blip>
          <a:stretch>
            <a:fillRect/>
          </a:stretch>
        </p:blipFill>
        <p:spPr>
          <a:xfrm>
            <a:off x="0" y="333375"/>
            <a:ext cx="4149725" cy="5975350"/>
          </a:xfrm>
          <a:prstGeom prst="rect">
            <a:avLst/>
          </a:prstGeom>
          <a:noFill/>
          <a:ln>
            <a:miter lim="800000"/>
            <a:headEnd/>
            <a:tailEnd/>
          </a:ln>
        </p:spPr>
      </p:pic>
      <p:sp>
        <p:nvSpPr>
          <p:cNvPr id="56324" name="Text Box 4"/>
          <p:cNvSpPr txBox="1"/>
          <p:nvPr/>
        </p:nvSpPr>
        <p:spPr>
          <a:xfrm>
            <a:off x="144463" y="63500"/>
            <a:ext cx="8964612" cy="6605588"/>
          </a:xfrm>
          <a:prstGeom prst="rect">
            <a:avLst/>
          </a:prstGeom>
          <a:solidFill>
            <a:schemeClr val="bg1">
              <a:alpha val="92000"/>
            </a:schemeClr>
          </a:solid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3200" b="1">
                <a:latin typeface="华文中宋" panose="02010600040101010101" pitchFamily="2" charset="-122"/>
                <a:ea typeface="华文中宋" panose="02010600040101010101" pitchFamily="2" charset="-122"/>
              </a:rPr>
              <a:t>关汉卿：</a:t>
            </a:r>
            <a:endParaRPr sz="3200" b="1">
              <a:latin typeface="华文中宋" panose="02010600040101010101" pitchFamily="2" charset="-122"/>
              <a:ea typeface="华文中宋" panose="02010600040101010101" pitchFamily="2" charset="-122"/>
            </a:endParaRPr>
          </a:p>
          <a:p>
            <a:pPr lvl="0">
              <a:lnSpc>
                <a:spcPct val="95000"/>
              </a:lnSpc>
            </a:pPr>
            <a:r>
              <a:rPr sz="3200" b="1">
                <a:latin typeface="华文中宋" panose="02010600040101010101" pitchFamily="2" charset="-122"/>
                <a:ea typeface="华文中宋" panose="02010600040101010101" pitchFamily="2" charset="-122"/>
              </a:rPr>
              <a:t>    关汉卿，号已斋叟，金末元初大都（现北京）人，元代杂剧的代表作家，也是我国戏剧史上最早也最伟大的戏剧作家</a:t>
            </a:r>
            <a:r>
              <a:rPr sz="3200" b="1">
                <a:solidFill>
                  <a:srgbClr val="FF0000"/>
                </a:solidFill>
                <a:latin typeface="华文中宋" panose="02010600040101010101" pitchFamily="2" charset="-122"/>
                <a:ea typeface="华文中宋" panose="02010600040101010101" pitchFamily="2" charset="-122"/>
              </a:rPr>
              <a:t>他与郑光祖、白朴、马致远齐名，被称为“元曲四大家”。</a:t>
            </a:r>
            <a:r>
              <a:rPr sz="3200" b="1">
                <a:latin typeface="华文中宋" panose="02010600040101010101" pitchFamily="2" charset="-122"/>
                <a:ea typeface="华文中宋" panose="02010600040101010101" pitchFamily="2" charset="-122"/>
              </a:rPr>
              <a:t>元代的阶级矛盾和民族矛盾十分尖锐，关汉卿不满社会现实，不仅写作剧本，有时还登台演唱，借杂剧来揭露黑暗现实，寄托自己的社会理想。他一生创作杂剧有 60 多部，但大都散失，现仅存 15 部。《窦娥冤》《救风尘》《望江亭》《单刀会》等流传很广。其中的《窦娥冤》是我国十大古典悲剧之一。 1956年，他的名字被列入世界文化名人之列。“我是蒸不烂、煮不熟、炒不爆、响当当一粒铜豌豆。”关汉卿此语反映了他的个性。</a:t>
            </a:r>
            <a:endParaRPr sz="3200" b="1">
              <a:latin typeface="华文中宋" panose="02010600040101010101" pitchFamily="2" charset="-122"/>
              <a:ea typeface="华文中宋" panose="02010600040101010101" pitchFamily="2" charset="-122"/>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r:link="rId2"/>
          <a:stretch>
            <a:fillRect/>
          </a:stretch>
        </a:blipFill>
        <a:effectLst/>
      </p:bgPr>
    </p:bg>
    <p:spTree>
      <p:nvGrpSpPr>
        <p:cNvPr id="1" name=""/>
        <p:cNvGrpSpPr/>
        <p:nvPr/>
      </p:nvGrpSpPr>
      <p:grpSpPr>
        <a:xfrm>
          <a:off x="0" y="0"/>
          <a:ext cx="0" cy="0"/>
          <a:chOff x="0" y="0"/>
          <a:chExt cx="0" cy="0"/>
        </a:xfrm>
      </p:grpSpPr>
      <p:pic>
        <p:nvPicPr>
          <p:cNvPr id="131079" name="Picture 7"/>
          <p:cNvPicPr>
            <a:picLocks noChangeAspect="1"/>
          </p:cNvPicPr>
          <p:nvPr/>
        </p:nvPicPr>
        <p:blipFill>
          <a:blip r:embed="rId3" r:link="rId2">
            <a:lum bright="-6000" contrast="6000"/>
          </a:blip>
          <a:stretch>
            <a:fillRect/>
          </a:stretch>
        </p:blipFill>
        <p:spPr>
          <a:xfrm>
            <a:off x="0" y="0"/>
            <a:ext cx="9144000" cy="6858000"/>
          </a:xfrm>
          <a:prstGeom prst="rect">
            <a:avLst/>
          </a:prstGeom>
          <a:noFill/>
          <a:ln>
            <a:miter lim="800000"/>
            <a:headEnd/>
            <a:tailEnd/>
          </a:ln>
        </p:spPr>
      </p:pic>
      <p:sp>
        <p:nvSpPr>
          <p:cNvPr id="131075" name="Rectangle 3"/>
          <p:cNvSpPr/>
          <p:nvPr/>
        </p:nvSpPr>
        <p:spPr>
          <a:xfrm>
            <a:off x="415925" y="3140075"/>
            <a:ext cx="8194675" cy="10668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endParaRPr sz="3200"/>
          </a:p>
          <a:p>
            <a:pPr lvl="0"/>
            <a:endParaRPr sz="3200"/>
          </a:p>
        </p:txBody>
      </p:sp>
      <p:sp>
        <p:nvSpPr>
          <p:cNvPr id="131077" name="Rectangle 5"/>
          <p:cNvSpPr/>
          <p:nvPr/>
        </p:nvSpPr>
        <p:spPr>
          <a:xfrm>
            <a:off x="468313" y="879475"/>
            <a:ext cx="8458200" cy="478155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3200" b="1"/>
              <a:t>           </a:t>
            </a:r>
            <a:r>
              <a:rPr sz="4400" b="1"/>
              <a:t>他的戏曲作品题材广泛，大多暴露了封建统治的黑暗腐败，表现了古代人民特别是青年妇女的苦难遭遇和反抗斗争，人物性格鲜明，结构完整，情节生动，语言本色而精练，对元杂剧和后来戏曲的发展有很大影响。</a:t>
            </a:r>
            <a:endParaRPr sz="4400" b="1"/>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NotDefined 2"/>
          <p:cNvSpPr>
            <a:spLocks noGrp="1"/>
          </p:cNvSpPr>
          <p:nvPr>
            <p:ph type="body" idx="1"/>
          </p:nvPr>
        </p:nvSpPr>
        <p:spPr>
          <a:xfrm>
            <a:off x="1258888" y="404813"/>
            <a:ext cx="7127875" cy="2303462"/>
          </a:xfrm>
          <a:noFill/>
          <a:ln>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gn="ctr"/>
            <a:r>
              <a:rPr b="1">
                <a:solidFill>
                  <a:srgbClr val="CC6600"/>
                </a:solidFill>
              </a:rPr>
              <a:t>中国戏剧</a:t>
            </a:r>
            <a:r>
              <a:rPr b="1">
                <a:solidFill>
                  <a:schemeClr val="accent2"/>
                </a:solidFill>
              </a:rPr>
              <a:t>主要包括戏曲和话剧：</a:t>
            </a:r>
            <a:endParaRPr b="1">
              <a:solidFill>
                <a:schemeClr val="accent2"/>
              </a:solidFill>
            </a:endParaRPr>
          </a:p>
          <a:p>
            <a:pPr lvl="0" algn="ctr"/>
            <a:r>
              <a:rPr b="1">
                <a:solidFill>
                  <a:srgbClr val="CC6600"/>
                </a:solidFill>
              </a:rPr>
              <a:t>戏曲</a:t>
            </a:r>
            <a:r>
              <a:rPr b="1"/>
              <a:t>是中国固有的传统戏剧，</a:t>
            </a:r>
            <a:endParaRPr b="1"/>
          </a:p>
          <a:p>
            <a:pPr lvl="0" algn="ctr"/>
            <a:r>
              <a:rPr b="1">
                <a:solidFill>
                  <a:srgbClr val="CC6600"/>
                </a:solidFill>
              </a:rPr>
              <a:t>话剧</a:t>
            </a:r>
            <a:r>
              <a:rPr b="1"/>
              <a:t>则是20世纪引进的西方戏剧形式。</a:t>
            </a:r>
            <a:br>
              <a:rPr b="1"/>
            </a:br>
            <a:r>
              <a:t>　　</a:t>
            </a:r>
          </a:p>
        </p:txBody>
      </p:sp>
      <p:pic>
        <p:nvPicPr>
          <p:cNvPr id="203779" name="Picture 3"/>
          <p:cNvPicPr/>
          <p:nvPr/>
        </p:nvPicPr>
        <p:blipFill>
          <a:blip r:embed="rId1" r:link="rId2"/>
          <a:stretch>
            <a:fillRect/>
          </a:stretch>
        </p:blipFill>
        <p:spPr>
          <a:xfrm>
            <a:off x="4932363" y="2565400"/>
            <a:ext cx="2447925" cy="3384550"/>
          </a:xfrm>
          <a:prstGeom prst="rect">
            <a:avLst/>
          </a:prstGeom>
          <a:noFill/>
          <a:ln>
            <a:miter lim="800000"/>
            <a:headEnd/>
            <a:tailEnd/>
          </a:ln>
        </p:spPr>
      </p:pic>
      <p:sp>
        <p:nvSpPr>
          <p:cNvPr id="203780" name="Text Box 4"/>
          <p:cNvSpPr txBox="1"/>
          <p:nvPr/>
        </p:nvSpPr>
        <p:spPr>
          <a:xfrm>
            <a:off x="7369175" y="2636838"/>
            <a:ext cx="1098550" cy="3168650"/>
          </a:xfrm>
          <a:prstGeom prst="rect">
            <a:avLst/>
          </a:prstGeom>
          <a:noFill/>
          <a:ln>
            <a:noFill/>
            <a:miter lim="800000"/>
          </a:ln>
        </p:spPr>
        <p:txBody>
          <a:bodyPr vert="eaVert">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2000"/>
              <a:t>  </a:t>
            </a:r>
            <a:r>
              <a:rPr kumimoji="0" sz="2000" b="1"/>
              <a:t>中国上海现代人剧社</a:t>
            </a:r>
            <a:endParaRPr kumimoji="0" sz="2000" b="1"/>
          </a:p>
          <a:p>
            <a:pPr lvl="0"/>
            <a:r>
              <a:rPr kumimoji="0" sz="2000" b="1"/>
              <a:t>《玉禅师》宣传海报</a:t>
            </a:r>
            <a:endParaRPr kumimoji="0" sz="2000" b="1"/>
          </a:p>
          <a:p>
            <a:pPr lvl="0"/>
            <a:r>
              <a:rPr kumimoji="0" sz="2000"/>
              <a:t> </a:t>
            </a:r>
            <a:endParaRPr kumimoji="0" sz="2000"/>
          </a:p>
        </p:txBody>
      </p:sp>
      <p:pic>
        <p:nvPicPr>
          <p:cNvPr id="203781" name="Picture 5"/>
          <p:cNvPicPr/>
          <p:nvPr/>
        </p:nvPicPr>
        <p:blipFill>
          <a:blip r:embed="rId3" r:link="rId2"/>
          <a:stretch>
            <a:fillRect/>
          </a:stretch>
        </p:blipFill>
        <p:spPr>
          <a:xfrm>
            <a:off x="2051050" y="2565400"/>
            <a:ext cx="2303463" cy="3419475"/>
          </a:xfrm>
          <a:prstGeom prst="rect">
            <a:avLst/>
          </a:prstGeom>
          <a:noFill/>
          <a:ln>
            <a:miter lim="800000"/>
            <a:headEnd/>
            <a:tailEnd/>
          </a:ln>
        </p:spPr>
      </p:pic>
      <p:sp>
        <p:nvSpPr>
          <p:cNvPr id="203782" name="Text Box 6"/>
          <p:cNvSpPr txBox="1"/>
          <p:nvPr/>
        </p:nvSpPr>
        <p:spPr>
          <a:xfrm>
            <a:off x="539750" y="2565400"/>
            <a:ext cx="1158875" cy="3313113"/>
          </a:xfrm>
          <a:prstGeom prst="rect">
            <a:avLst/>
          </a:prstGeom>
          <a:noFill/>
          <a:ln>
            <a:noFill/>
            <a:miter lim="800000"/>
          </a:ln>
        </p:spPr>
        <p:txBody>
          <a:bodyPr vert="eaVert">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ctr"/>
            <a:r>
              <a:rPr kumimoji="0" sz="2000" b="1"/>
              <a:t>山西省洪洞县明应王殿元代戏曲壁画       黎新摹绘</a:t>
            </a:r>
            <a:endParaRPr kumimoji="0" sz="2000" b="1"/>
          </a:p>
          <a:p>
            <a:pPr lvl="0" algn="ctr"/>
            <a:r>
              <a:rPr kumimoji="0" sz="2000" b="1"/>
              <a:t>(选自《中国戏曲通史》)</a:t>
            </a:r>
            <a:r>
              <a:rPr kumimoji="0" b="1"/>
              <a:t> </a:t>
            </a:r>
            <a:endParaRPr kumimoji="0" b="1"/>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5" name="Group 5"/>
          <p:cNvGrpSpPr/>
          <p:nvPr/>
        </p:nvGrpSpPr>
        <p:grpSpPr>
          <a:xfrm>
            <a:off x="0" y="0"/>
            <a:ext cx="9144000" cy="6858000"/>
            <a:chOff x="0" y="0"/>
            <a:chExt cx="5760" cy="4320"/>
          </a:xfrm>
        </p:grpSpPr>
        <p:pic>
          <p:nvPicPr>
            <p:cNvPr id="128006" name="Picture 6"/>
            <p:cNvPicPr>
              <a:picLocks noChangeAspect="1"/>
            </p:cNvPicPr>
            <p:nvPr/>
          </p:nvPicPr>
          <p:blipFill>
            <a:blip r:embed="rId1" r:link="rId2">
              <a:lum bright="-6000" contrast="6000"/>
            </a:blip>
            <a:stretch>
              <a:fillRect/>
            </a:stretch>
          </p:blipFill>
          <p:spPr>
            <a:xfrm>
              <a:off x="0" y="0"/>
              <a:ext cx="5760" cy="4320"/>
            </a:xfrm>
            <a:prstGeom prst="rect">
              <a:avLst/>
            </a:prstGeom>
            <a:noFill/>
            <a:ln>
              <a:miter lim="800000"/>
              <a:headEnd/>
              <a:tailEnd/>
            </a:ln>
          </p:spPr>
        </p:pic>
        <p:pic>
          <p:nvPicPr>
            <p:cNvPr id="128007" name="Picture 7"/>
            <p:cNvPicPr>
              <a:picLocks noChangeAspect="1"/>
            </p:cNvPicPr>
            <p:nvPr/>
          </p:nvPicPr>
          <p:blipFill>
            <a:blip r:embed="rId3" r:link="rId2"/>
            <a:srcRect r="6291" b="12343"/>
            <a:stretch>
              <a:fillRect/>
            </a:stretch>
          </p:blipFill>
          <p:spPr>
            <a:xfrm>
              <a:off x="4320" y="336"/>
              <a:ext cx="864" cy="1392"/>
            </a:xfrm>
            <a:prstGeom prst="rect">
              <a:avLst/>
            </a:prstGeom>
            <a:noFill/>
            <a:ln>
              <a:miter lim="800000"/>
              <a:headEnd/>
              <a:tailEnd/>
            </a:ln>
          </p:spPr>
        </p:pic>
      </p:grpSp>
      <p:sp>
        <p:nvSpPr>
          <p:cNvPr id="128002" name="NotDefined 2"/>
          <p:cNvSpPr>
            <a:spLocks noGrp="1"/>
          </p:cNvSpPr>
          <p:nvPr>
            <p:ph idx="1"/>
          </p:nvPr>
        </p:nvSpPr>
        <p:spPr>
          <a:xfrm>
            <a:off x="250825" y="260350"/>
            <a:ext cx="8675688" cy="6248400"/>
          </a:xfrm>
          <a:noFill/>
          <a:ln>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gn="just">
              <a:buNone/>
            </a:pPr>
            <a:r>
              <a:rPr b="1"/>
              <a:t>             </a:t>
            </a:r>
            <a:r>
              <a:rPr sz="3600" b="1"/>
              <a:t>关汉卿的作品主要有《窦娥冤》《救风尘》《望江亭》《单刀会》等其中《窦娥冤》被称为世界十大悲剧之一关汉卿一生创作的杂剧有六十多种，</a:t>
            </a:r>
            <a:r>
              <a:rPr sz="3600" b="1">
                <a:solidFill>
                  <a:srgbClr val="FF0000"/>
                </a:solidFill>
              </a:rPr>
              <a:t>他是我国戏剧的创始人，数量超过了英国的戏剧家“戏剧之父”莎士比亚，被称为中国的莎士比亚。</a:t>
            </a:r>
            <a:r>
              <a:rPr sz="3600" b="1"/>
              <a:t> 1838 年《窦娥冤》就有英译本流传海外， 1958 年，世界和平理事会把关汉卿与达·芬奇等同列为世界文化名人。关汉卿的戏剧语言，被称为本色派之首。</a:t>
            </a:r>
            <a:endParaRPr sz="3600" b="1"/>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8" name="Picture 8"/>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168962" name="Text Box 2"/>
          <p:cNvSpPr txBox="1"/>
          <p:nvPr/>
        </p:nvSpPr>
        <p:spPr>
          <a:xfrm>
            <a:off x="3708400" y="5659438"/>
            <a:ext cx="5184775" cy="566737"/>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130000"/>
              </a:lnSpc>
              <a:spcBef>
                <a:spcPct val="50000"/>
              </a:spcBef>
            </a:pPr>
            <a:r>
              <a:rPr kumimoji="0" b="1">
                <a:solidFill>
                  <a:schemeClr val="bg1"/>
                </a:solidFill>
                <a:latin typeface="宋体" panose="02010600030101010101" pitchFamily="2" charset="-122"/>
              </a:rPr>
              <a:t>叫天天不应，叫地地不灵</a:t>
            </a:r>
            <a:endParaRPr kumimoji="0" b="1">
              <a:solidFill>
                <a:schemeClr val="bg1"/>
              </a:solidFill>
              <a:latin typeface="宋体" panose="02010600030101010101" pitchFamily="2" charset="-122"/>
            </a:endParaRPr>
          </a:p>
        </p:txBody>
      </p:sp>
      <p:sp>
        <p:nvSpPr>
          <p:cNvPr id="168963" name="Rectangle 3"/>
          <p:cNvSpPr/>
          <p:nvPr/>
        </p:nvSpPr>
        <p:spPr>
          <a:xfrm>
            <a:off x="827088" y="333375"/>
            <a:ext cx="8066087" cy="823913"/>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zh-CN" altLang="zh-CN" sz="4800" b="1">
                <a:latin typeface="Arial" panose="020B0604020202020204" pitchFamily="34" charset="0"/>
                <a:ea typeface="楷体_GB2312" pitchFamily="49" charset="-122"/>
              </a:rPr>
              <a:t>速读感知，整体把握】</a:t>
            </a:r>
            <a:endParaRPr kumimoji="0" lang="zh-CN" altLang="zh-CN" sz="4800" b="1">
              <a:latin typeface="Arial" panose="020B0604020202020204" pitchFamily="34" charset="0"/>
              <a:ea typeface="楷体_GB2312" pitchFamily="49" charset="-122"/>
            </a:endParaRPr>
          </a:p>
        </p:txBody>
      </p:sp>
      <p:sp>
        <p:nvSpPr>
          <p:cNvPr id="168964" name="Text Box 4"/>
          <p:cNvSpPr txBox="1"/>
          <p:nvPr/>
        </p:nvSpPr>
        <p:spPr>
          <a:xfrm>
            <a:off x="395288" y="1341438"/>
            <a:ext cx="8208962" cy="10668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lang="en-US" altLang="en-US" sz="3200" b="1">
                <a:effectLst>
                  <a:outerShdw blurRad="38100" dist="38100" dir="2700000" algn="tl">
                    <a:srgbClr val="FFFFFF"/>
                  </a:outerShdw>
                </a:effectLst>
                <a:latin typeface="Tahoma" panose="020B0604030504040204" pitchFamily="34" charset="0"/>
                <a:ea typeface="华文中宋" panose="02010600040101010101" pitchFamily="2" charset="-122"/>
              </a:rPr>
              <a:t> 1．请速读课文，看看课文节选中共出现多少曲牌？都属什么宫调？</a:t>
            </a:r>
            <a:endParaRPr kumimoji="0" lang="en-US" altLang="en-US"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
        <p:nvSpPr>
          <p:cNvPr id="168965" name="Text Box 5"/>
          <p:cNvSpPr txBox="1"/>
          <p:nvPr/>
        </p:nvSpPr>
        <p:spPr>
          <a:xfrm>
            <a:off x="468313" y="2794000"/>
            <a:ext cx="8569325" cy="10668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lang="en-US" altLang="en-US" sz="3200" b="1">
                <a:effectLst>
                  <a:outerShdw blurRad="38100" dist="38100" dir="2700000" algn="tl">
                    <a:srgbClr val="FFFFFF"/>
                  </a:outerShdw>
                </a:effectLst>
                <a:latin typeface="Tahoma" panose="020B0604030504040204" pitchFamily="34" charset="0"/>
                <a:ea typeface="华文中宋" panose="02010600040101010101" pitchFamily="2" charset="-122"/>
              </a:rPr>
              <a:t>2．请概括讲述本课故事情节，并重点讲述第三折情节。</a:t>
            </a:r>
            <a:endParaRPr kumimoji="0" lang="en-US" altLang="en-US"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pic>
        <p:nvPicPr>
          <p:cNvPr id="168966" name="Picture 6"/>
          <p:cNvPicPr>
            <a:picLocks noChangeAspect="1"/>
          </p:cNvPicPr>
          <p:nvPr/>
        </p:nvPicPr>
        <p:blipFill>
          <a:blip r:embed="rId3" r:link="rId2"/>
          <a:srcRect t="15741" b="18634"/>
          <a:stretch>
            <a:fillRect/>
          </a:stretch>
        </p:blipFill>
        <p:spPr>
          <a:xfrm>
            <a:off x="0" y="4325938"/>
            <a:ext cx="4716463" cy="2532062"/>
          </a:xfrm>
          <a:prstGeom prst="rect">
            <a:avLst/>
          </a:prstGeom>
          <a:noFill/>
          <a:ln>
            <a:miter lim="800000"/>
            <a:headEnd/>
            <a:tailEnd/>
          </a:ln>
        </p:spPr>
      </p:pic>
      <p:pic>
        <p:nvPicPr>
          <p:cNvPr id="168967" name="Picture 7"/>
          <p:cNvPicPr>
            <a:picLocks noChangeAspect="1"/>
          </p:cNvPicPr>
          <p:nvPr/>
        </p:nvPicPr>
        <p:blipFill>
          <a:blip r:embed="rId3" r:link="rId2"/>
          <a:srcRect t="15741" b="18634"/>
          <a:stretch>
            <a:fillRect/>
          </a:stretch>
        </p:blipFill>
        <p:spPr>
          <a:xfrm>
            <a:off x="4427538" y="4325938"/>
            <a:ext cx="4716462" cy="2532062"/>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1" name="Picture 7"/>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169986" name="Text Box 2"/>
          <p:cNvSpPr txBox="1"/>
          <p:nvPr/>
        </p:nvSpPr>
        <p:spPr>
          <a:xfrm>
            <a:off x="4211638" y="188913"/>
            <a:ext cx="4752975" cy="566737"/>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130000"/>
              </a:lnSpc>
              <a:spcBef>
                <a:spcPct val="50000"/>
              </a:spcBef>
            </a:pPr>
            <a:r>
              <a:rPr kumimoji="0" b="1">
                <a:solidFill>
                  <a:schemeClr val="bg1"/>
                </a:solidFill>
                <a:latin typeface="宋体" panose="02010600030101010101" pitchFamily="2" charset="-122"/>
              </a:rPr>
              <a:t>天高地迥，号呼靡及</a:t>
            </a:r>
            <a:endParaRPr kumimoji="0" b="1">
              <a:solidFill>
                <a:schemeClr val="bg1"/>
              </a:solidFill>
              <a:latin typeface="宋体" panose="02010600030101010101" pitchFamily="2" charset="-122"/>
            </a:endParaRPr>
          </a:p>
        </p:txBody>
      </p:sp>
      <p:sp>
        <p:nvSpPr>
          <p:cNvPr id="169987" name="Text Box 3"/>
          <p:cNvSpPr txBox="1"/>
          <p:nvPr/>
        </p:nvSpPr>
        <p:spPr>
          <a:xfrm>
            <a:off x="3708400" y="5659438"/>
            <a:ext cx="5184775" cy="566737"/>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130000"/>
              </a:lnSpc>
              <a:spcBef>
                <a:spcPct val="50000"/>
              </a:spcBef>
            </a:pPr>
            <a:r>
              <a:rPr kumimoji="0" b="1">
                <a:solidFill>
                  <a:schemeClr val="bg1"/>
                </a:solidFill>
                <a:latin typeface="宋体" panose="02010600030101010101" pitchFamily="2" charset="-122"/>
              </a:rPr>
              <a:t>叫天天不应，叫地地不灵</a:t>
            </a:r>
            <a:endParaRPr kumimoji="0" b="1">
              <a:solidFill>
                <a:schemeClr val="bg1"/>
              </a:solidFill>
              <a:latin typeface="宋体" panose="02010600030101010101" pitchFamily="2" charset="-122"/>
            </a:endParaRPr>
          </a:p>
        </p:txBody>
      </p:sp>
      <p:sp>
        <p:nvSpPr>
          <p:cNvPr id="169988" name="Rectangle 4"/>
          <p:cNvSpPr/>
          <p:nvPr/>
        </p:nvSpPr>
        <p:spPr>
          <a:xfrm>
            <a:off x="2627313" y="188913"/>
            <a:ext cx="4105275" cy="8239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zh-CN" altLang="zh-CN" sz="4800" b="1">
                <a:latin typeface="Arial" panose="020B0604020202020204" pitchFamily="34" charset="0"/>
                <a:ea typeface="楷体_GB2312" pitchFamily="49" charset="-122"/>
              </a:rPr>
              <a:t>整体把握】</a:t>
            </a:r>
            <a:endParaRPr kumimoji="0" lang="zh-CN" altLang="zh-CN" sz="4800" b="1">
              <a:latin typeface="Arial" panose="020B0604020202020204" pitchFamily="34" charset="0"/>
              <a:ea typeface="楷体_GB2312" pitchFamily="49" charset="-122"/>
            </a:endParaRPr>
          </a:p>
        </p:txBody>
      </p:sp>
      <p:sp>
        <p:nvSpPr>
          <p:cNvPr id="169989" name="Text Box 5"/>
          <p:cNvSpPr txBox="1"/>
          <p:nvPr/>
        </p:nvSpPr>
        <p:spPr>
          <a:xfrm>
            <a:off x="395288" y="1341438"/>
            <a:ext cx="7561262" cy="5219700"/>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a:solidFill>
                  <a:srgbClr val="FF3300"/>
                </a:solidFill>
              </a:rPr>
              <a:t>         </a:t>
            </a:r>
            <a:r>
              <a:rPr sz="3600" b="1">
                <a:solidFill>
                  <a:srgbClr val="FF3300"/>
                </a:solidFill>
              </a:rPr>
              <a:t>楔    子：</a:t>
            </a:r>
            <a:r>
              <a:rPr sz="3600" b="1"/>
              <a:t>二人亮相，悲剧开始；</a:t>
            </a:r>
            <a:endParaRPr sz="3600" b="1"/>
          </a:p>
          <a:p>
            <a:pPr lvl="0"/>
            <a:r>
              <a:rPr sz="3600" b="1"/>
              <a:t>                      窦父赶考，留下孤女。</a:t>
            </a:r>
            <a:endParaRPr sz="3600" b="1"/>
          </a:p>
          <a:p>
            <a:pPr lvl="0"/>
            <a:br>
              <a:rPr sz="1600" b="1"/>
            </a:br>
            <a:r>
              <a:rPr sz="3600" b="1"/>
              <a:t>      </a:t>
            </a:r>
            <a:r>
              <a:rPr sz="3600" b="1">
                <a:solidFill>
                  <a:srgbClr val="FF3300"/>
                </a:solidFill>
              </a:rPr>
              <a:t>第一折：</a:t>
            </a:r>
            <a:r>
              <a:rPr sz="3600" b="1"/>
              <a:t>婆婆遭劫，二张搭救；</a:t>
            </a:r>
            <a:endParaRPr sz="3600" b="1"/>
          </a:p>
          <a:p>
            <a:pPr lvl="0"/>
            <a:r>
              <a:rPr sz="3600" b="1"/>
              <a:t>                      父子逼婚，窦娥争理。</a:t>
            </a:r>
            <a:br>
              <a:rPr sz="3600" b="1"/>
            </a:br>
            <a:endParaRPr sz="1600" b="1"/>
          </a:p>
          <a:p>
            <a:pPr lvl="0"/>
            <a:r>
              <a:rPr sz="3600" b="1"/>
              <a:t>  </a:t>
            </a:r>
            <a:r>
              <a:rPr sz="3600" b="1">
                <a:solidFill>
                  <a:srgbClr val="FF3300"/>
                </a:solidFill>
              </a:rPr>
              <a:t>    第二折：</a:t>
            </a:r>
            <a:r>
              <a:rPr sz="3600" b="1"/>
              <a:t>驴儿下药，误杀己父；</a:t>
            </a:r>
            <a:endParaRPr sz="3600" b="1"/>
          </a:p>
          <a:p>
            <a:pPr lvl="0"/>
            <a:r>
              <a:rPr sz="3600" b="1"/>
              <a:t>                      窦娥蒙冤，被判斩刑。</a:t>
            </a:r>
            <a:endParaRPr sz="3600" b="1"/>
          </a:p>
          <a:p>
            <a:pPr lvl="0"/>
            <a:br>
              <a:rPr sz="1600" b="1"/>
            </a:br>
            <a:r>
              <a:rPr sz="3600" b="1"/>
              <a:t>      </a:t>
            </a:r>
            <a:r>
              <a:rPr sz="3600" b="1">
                <a:solidFill>
                  <a:srgbClr val="FF3300"/>
                </a:solidFill>
              </a:rPr>
              <a:t>第三折：</a:t>
            </a:r>
            <a:r>
              <a:rPr sz="3600" b="1"/>
              <a:t>窦娥怨恨，指斥天地；</a:t>
            </a:r>
            <a:endParaRPr sz="3600" b="1"/>
          </a:p>
          <a:p>
            <a:pPr lvl="0"/>
            <a:r>
              <a:rPr sz="3600" b="1"/>
              <a:t>                      三大誓愿，昭示清白。</a:t>
            </a:r>
            <a:endParaRPr sz="3600" b="1"/>
          </a:p>
        </p:txBody>
      </p:sp>
      <p:sp>
        <p:nvSpPr>
          <p:cNvPr id="169992" name="Text Box 8"/>
          <p:cNvSpPr txBox="1"/>
          <p:nvPr/>
        </p:nvSpPr>
        <p:spPr>
          <a:xfrm>
            <a:off x="971550" y="3136900"/>
            <a:ext cx="1655763" cy="579438"/>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3200" b="1">
                <a:solidFill>
                  <a:schemeClr val="accent2"/>
                </a:solidFill>
                <a:latin typeface="华文中宋" panose="02010600040101010101" pitchFamily="2" charset="-122"/>
                <a:ea typeface="华文中宋" panose="02010600040101010101" pitchFamily="2" charset="-122"/>
              </a:rPr>
              <a:t>（开端）</a:t>
            </a:r>
            <a:endParaRPr sz="3200" b="1">
              <a:solidFill>
                <a:schemeClr val="accent2"/>
              </a:solidFill>
              <a:latin typeface="华文中宋" panose="02010600040101010101" pitchFamily="2" charset="-122"/>
              <a:ea typeface="华文中宋" panose="02010600040101010101" pitchFamily="2" charset="-122"/>
            </a:endParaRPr>
          </a:p>
        </p:txBody>
      </p:sp>
      <p:sp>
        <p:nvSpPr>
          <p:cNvPr id="169993" name="Text Box 9"/>
          <p:cNvSpPr txBox="1"/>
          <p:nvPr/>
        </p:nvSpPr>
        <p:spPr>
          <a:xfrm>
            <a:off x="971550" y="4437063"/>
            <a:ext cx="1655763" cy="579437"/>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3200" b="1">
                <a:solidFill>
                  <a:schemeClr val="accent2"/>
                </a:solidFill>
                <a:latin typeface="华文中宋" panose="02010600040101010101" pitchFamily="2" charset="-122"/>
                <a:ea typeface="华文中宋" panose="02010600040101010101" pitchFamily="2" charset="-122"/>
              </a:rPr>
              <a:t>（发展）</a:t>
            </a:r>
            <a:endParaRPr sz="3200" b="1">
              <a:solidFill>
                <a:schemeClr val="accent2"/>
              </a:solidFill>
              <a:latin typeface="华文中宋" panose="02010600040101010101" pitchFamily="2" charset="-122"/>
              <a:ea typeface="华文中宋" panose="02010600040101010101" pitchFamily="2" charset="-122"/>
            </a:endParaRPr>
          </a:p>
        </p:txBody>
      </p:sp>
      <p:sp>
        <p:nvSpPr>
          <p:cNvPr id="169994" name="文本框 169993"/>
          <p:cNvSpPr txBox="1"/>
          <p:nvPr/>
        </p:nvSpPr>
        <p:spPr>
          <a:xfrm>
            <a:off x="971550" y="5805488"/>
            <a:ext cx="1655763" cy="579437"/>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3200" b="1">
                <a:solidFill>
                  <a:schemeClr val="accent2"/>
                </a:solidFill>
                <a:latin typeface="华文中宋" panose="02010600040101010101" pitchFamily="2" charset="-122"/>
                <a:ea typeface="华文中宋" panose="02010600040101010101" pitchFamily="2" charset="-122"/>
              </a:rPr>
              <a:t>（高潮）</a:t>
            </a:r>
            <a:endParaRPr sz="3200" b="1">
              <a:solidFill>
                <a:schemeClr val="accent2"/>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9989">
                                            <p:txEl>
                                              <p:pRg st="0" end="0"/>
                                            </p:txEl>
                                          </p:spTgt>
                                        </p:tgtEl>
                                        <p:attrNameLst>
                                          <p:attrName>style.visibility</p:attrName>
                                        </p:attrNameLst>
                                      </p:cBhvr>
                                      <p:to>
                                        <p:strVal val="visible"/>
                                      </p:to>
                                    </p:set>
                                    <p:animEffect transition="in" filter="dissolve">
                                      <p:cBhvr>
                                        <p:cTn id="7" dur="500"/>
                                        <p:tgtEl>
                                          <p:spTgt spid="16998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9989">
                                            <p:txEl>
                                              <p:pRg st="1" end="1"/>
                                            </p:txEl>
                                          </p:spTgt>
                                        </p:tgtEl>
                                        <p:attrNameLst>
                                          <p:attrName>style.visibility</p:attrName>
                                        </p:attrNameLst>
                                      </p:cBhvr>
                                      <p:to>
                                        <p:strVal val="visible"/>
                                      </p:to>
                                    </p:set>
                                    <p:animEffect transition="in" filter="dissolve">
                                      <p:cBhvr>
                                        <p:cTn id="11" dur="500"/>
                                        <p:tgtEl>
                                          <p:spTgt spid="16998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9989">
                                            <p:txEl>
                                              <p:pRg st="2" end="2"/>
                                            </p:txEl>
                                          </p:spTgt>
                                        </p:tgtEl>
                                        <p:attrNameLst>
                                          <p:attrName>style.visibility</p:attrName>
                                        </p:attrNameLst>
                                      </p:cBhvr>
                                      <p:to>
                                        <p:strVal val="visible"/>
                                      </p:to>
                                    </p:set>
                                    <p:animEffect transition="in" filter="dissolve">
                                      <p:cBhvr>
                                        <p:cTn id="16" dur="500"/>
                                        <p:tgtEl>
                                          <p:spTgt spid="169989">
                                            <p:txEl>
                                              <p:pRg st="2" end="2"/>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69989">
                                            <p:txEl>
                                              <p:pRg st="3" end="3"/>
                                            </p:txEl>
                                          </p:spTgt>
                                        </p:tgtEl>
                                        <p:attrNameLst>
                                          <p:attrName>style.visibility</p:attrName>
                                        </p:attrNameLst>
                                      </p:cBhvr>
                                      <p:to>
                                        <p:strVal val="visible"/>
                                      </p:to>
                                    </p:set>
                                    <p:animEffect transition="in" filter="dissolve">
                                      <p:cBhvr>
                                        <p:cTn id="20" dur="500"/>
                                        <p:tgtEl>
                                          <p:spTgt spid="16998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9989">
                                            <p:txEl>
                                              <p:pRg st="4" end="4"/>
                                            </p:txEl>
                                          </p:spTgt>
                                        </p:tgtEl>
                                        <p:attrNameLst>
                                          <p:attrName>style.visibility</p:attrName>
                                        </p:attrNameLst>
                                      </p:cBhvr>
                                      <p:to>
                                        <p:strVal val="visible"/>
                                      </p:to>
                                    </p:set>
                                    <p:animEffect transition="in" filter="dissolve">
                                      <p:cBhvr>
                                        <p:cTn id="25" dur="500"/>
                                        <p:tgtEl>
                                          <p:spTgt spid="169989">
                                            <p:txEl>
                                              <p:pRg st="4" end="4"/>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69989">
                                            <p:txEl>
                                              <p:pRg st="5" end="5"/>
                                            </p:txEl>
                                          </p:spTgt>
                                        </p:tgtEl>
                                        <p:attrNameLst>
                                          <p:attrName>style.visibility</p:attrName>
                                        </p:attrNameLst>
                                      </p:cBhvr>
                                      <p:to>
                                        <p:strVal val="visible"/>
                                      </p:to>
                                    </p:set>
                                    <p:animEffect transition="in" filter="dissolve">
                                      <p:cBhvr>
                                        <p:cTn id="29" dur="500"/>
                                        <p:tgtEl>
                                          <p:spTgt spid="16998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9989">
                                            <p:txEl>
                                              <p:pRg st="6" end="6"/>
                                            </p:txEl>
                                          </p:spTgt>
                                        </p:tgtEl>
                                        <p:attrNameLst>
                                          <p:attrName>style.visibility</p:attrName>
                                        </p:attrNameLst>
                                      </p:cBhvr>
                                      <p:to>
                                        <p:strVal val="visible"/>
                                      </p:to>
                                    </p:set>
                                    <p:animEffect transition="in" filter="dissolve">
                                      <p:cBhvr>
                                        <p:cTn id="34" dur="500"/>
                                        <p:tgtEl>
                                          <p:spTgt spid="169989">
                                            <p:txEl>
                                              <p:pRg st="6" end="6"/>
                                            </p:txEl>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69989">
                                            <p:txEl>
                                              <p:pRg st="7" end="7"/>
                                            </p:txEl>
                                          </p:spTgt>
                                        </p:tgtEl>
                                        <p:attrNameLst>
                                          <p:attrName>style.visibility</p:attrName>
                                        </p:attrNameLst>
                                      </p:cBhvr>
                                      <p:to>
                                        <p:strVal val="visible"/>
                                      </p:to>
                                    </p:set>
                                    <p:animEffect transition="in" filter="dissolve">
                                      <p:cBhvr>
                                        <p:cTn id="38" dur="500"/>
                                        <p:tgtEl>
                                          <p:spTgt spid="16998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69992"/>
                                        </p:tgtEl>
                                        <p:attrNameLst>
                                          <p:attrName>style.visibility</p:attrName>
                                        </p:attrNameLst>
                                      </p:cBhvr>
                                      <p:to>
                                        <p:strVal val="visible"/>
                                      </p:to>
                                    </p:set>
                                    <p:animEffect transition="in" filter="dissolve">
                                      <p:cBhvr>
                                        <p:cTn id="43" dur="500"/>
                                        <p:tgtEl>
                                          <p:spTgt spid="16999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9993"/>
                                        </p:tgtEl>
                                        <p:attrNameLst>
                                          <p:attrName>style.visibility</p:attrName>
                                        </p:attrNameLst>
                                      </p:cBhvr>
                                      <p:to>
                                        <p:strVal val="visible"/>
                                      </p:to>
                                    </p:set>
                                    <p:animEffect transition="in" filter="dissolve">
                                      <p:cBhvr>
                                        <p:cTn id="48" dur="500"/>
                                        <p:tgtEl>
                                          <p:spTgt spid="16999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69994"/>
                                        </p:tgtEl>
                                        <p:attrNameLst>
                                          <p:attrName>style.visibility</p:attrName>
                                        </p:attrNameLst>
                                      </p:cBhvr>
                                      <p:to>
                                        <p:strVal val="visible"/>
                                      </p:to>
                                    </p:set>
                                    <p:animEffect transition="in" filter="dissolve">
                                      <p:cBhvr>
                                        <p:cTn id="53" dur="500"/>
                                        <p:tgtEl>
                                          <p:spTgt spid="16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uiExpand="1" build="p"/>
      <p:bldP spid="169992" grpId="0"/>
      <p:bldP spid="169993" grpId="0"/>
      <p:bldP spid="1699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39" name="图片 171038"/>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graphicFrame>
        <p:nvGraphicFramePr>
          <p:cNvPr id="171038" name="表格 171037"/>
          <p:cNvGraphicFramePr>
            <a:graphicFrameLocks noGrp="1"/>
          </p:cNvGraphicFramePr>
          <p:nvPr/>
        </p:nvGraphicFramePr>
        <p:xfrm>
          <a:off x="250825" y="2636838"/>
          <a:ext cx="8567738" cy="4072128"/>
        </p:xfrm>
        <a:graphic>
          <a:graphicData uri="http://schemas.openxmlformats.org/drawingml/2006/table">
            <a:tbl>
              <a:tblPr/>
              <a:tblGrid>
                <a:gridCol w="2008188"/>
                <a:gridCol w="3533775"/>
                <a:gridCol w="1039812"/>
                <a:gridCol w="1985962"/>
              </a:tblGrid>
              <a:tr h="487362">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场面</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情感</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性格</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点睛处</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r h="1006475">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ea typeface="楷体_GB2312" pitchFamily="49" charset="-122"/>
                        </a:rPr>
                        <a:t>押赴法场</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endParaRPr sz="3200" b="1">
                        <a:solidFill>
                          <a:srgbClr val="FF3300"/>
                        </a:solidFill>
                        <a:ea typeface="楷体_GB2312" pitchFamily="49" charset="-122"/>
                      </a:endParaRPr>
                    </a:p>
                    <a:p>
                      <a:pPr marL="0" lvl="0" indent="0" algn="ctr">
                        <a:buNone/>
                      </a:pP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endParaRPr sz="3200" b="1">
                        <a:solidFill>
                          <a:srgbClr val="FF3300"/>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buNone/>
                      </a:pPr>
                      <a:endParaRPr sz="3200" b="1">
                        <a:solidFill>
                          <a:schemeClr val="tx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r h="1016000">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ea typeface="楷体_GB2312" pitchFamily="49" charset="-122"/>
                        </a:rPr>
                        <a:t>路遇蔡婆</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endParaRPr sz="3200" b="1">
                        <a:solidFill>
                          <a:srgbClr val="FF3300"/>
                        </a:solidFill>
                        <a:ea typeface="楷体_GB2312" pitchFamily="49" charset="-122"/>
                      </a:endParaRPr>
                    </a:p>
                    <a:p>
                      <a:pPr marL="0" lvl="0" indent="0" algn="ctr">
                        <a:buNone/>
                      </a:pP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endParaRPr sz="3200" b="1">
                        <a:solidFill>
                          <a:srgbClr val="FF3300"/>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buNone/>
                      </a:pPr>
                      <a:endParaRPr sz="3200" b="1">
                        <a:solidFill>
                          <a:schemeClr val="tx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r h="1035050">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ea typeface="楷体_GB2312" pitchFamily="49" charset="-122"/>
                        </a:rPr>
                        <a:t>临刑发愿</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endParaRPr sz="3200" b="1">
                        <a:solidFill>
                          <a:srgbClr val="FF3300"/>
                        </a:solidFill>
                        <a:ea typeface="楷体_GB2312" pitchFamily="49" charset="-122"/>
                      </a:endParaRPr>
                    </a:p>
                    <a:p>
                      <a:pPr marL="0" lvl="0" indent="0" algn="ctr">
                        <a:buNone/>
                      </a:pP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endParaRPr sz="3200" b="1">
                        <a:solidFill>
                          <a:srgbClr val="FF3300"/>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buNone/>
                      </a:pPr>
                      <a:endParaRPr sz="3200" b="1">
                        <a:solidFill>
                          <a:schemeClr val="tx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bl>
          </a:graphicData>
        </a:graphic>
      </p:graphicFrame>
      <p:sp>
        <p:nvSpPr>
          <p:cNvPr id="171040" name="Text Box 20"/>
          <p:cNvSpPr txBox="1"/>
          <p:nvPr/>
        </p:nvSpPr>
        <p:spPr>
          <a:xfrm>
            <a:off x="157163" y="44450"/>
            <a:ext cx="5422900" cy="7620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4400" b="1">
                <a:solidFill>
                  <a:srgbClr val="FF3300"/>
                </a:solidFill>
              </a:rPr>
              <a:t>赏读课文</a:t>
            </a:r>
            <a:r>
              <a:rPr sz="3600" b="1">
                <a:solidFill>
                  <a:schemeClr val="accent2"/>
                </a:solidFill>
                <a:latin typeface="华文中宋" panose="02010600040101010101" pitchFamily="2" charset="-122"/>
                <a:ea typeface="华文中宋" panose="02010600040101010101" pitchFamily="2" charset="-122"/>
              </a:rPr>
              <a:t>第三折</a:t>
            </a:r>
            <a:endParaRPr sz="3600" b="1">
              <a:solidFill>
                <a:schemeClr val="accent2"/>
              </a:solidFill>
              <a:latin typeface="华文中宋" panose="02010600040101010101" pitchFamily="2" charset="-122"/>
              <a:ea typeface="华文中宋" panose="02010600040101010101" pitchFamily="2" charset="-122"/>
            </a:endParaRPr>
          </a:p>
        </p:txBody>
      </p:sp>
      <p:sp>
        <p:nvSpPr>
          <p:cNvPr id="171041" name="Text Box 21"/>
          <p:cNvSpPr txBox="1"/>
          <p:nvPr/>
        </p:nvSpPr>
        <p:spPr>
          <a:xfrm>
            <a:off x="250825" y="836613"/>
            <a:ext cx="8642350" cy="1554162"/>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t>          </a:t>
            </a:r>
            <a:r>
              <a:rPr sz="3200" b="1"/>
              <a:t>《窦娥冤》全剧共四折，第三折写窦娥被押赴刑场遭杀害的悲惨情景，是全剧矛盾冲突的高潮，该折共有三个场面，请完成下面表格。</a:t>
            </a:r>
            <a:endParaRPr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graphicFrame>
        <p:nvGraphicFramePr>
          <p:cNvPr id="202755" name="Table 3"/>
          <p:cNvGraphicFramePr>
            <a:graphicFrameLocks noGrp="1"/>
          </p:cNvGraphicFramePr>
          <p:nvPr/>
        </p:nvGraphicFramePr>
        <p:xfrm>
          <a:off x="250825" y="2636838"/>
          <a:ext cx="8567738" cy="4072128"/>
        </p:xfrm>
        <a:graphic>
          <a:graphicData uri="http://schemas.openxmlformats.org/drawingml/2006/table">
            <a:tbl>
              <a:tblPr/>
              <a:tblGrid>
                <a:gridCol w="2008188"/>
                <a:gridCol w="3533775"/>
                <a:gridCol w="1039812"/>
                <a:gridCol w="1985962"/>
              </a:tblGrid>
              <a:tr h="487362">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场面</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情感</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性格</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chemeClr val="accent2"/>
                          </a:solidFill>
                          <a:ea typeface="楷体_GB2312" pitchFamily="49" charset="-122"/>
                        </a:rPr>
                        <a:t>点睛处</a:t>
                      </a:r>
                      <a:endParaRPr sz="3200" b="1">
                        <a:solidFill>
                          <a:schemeClr val="accent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r h="1006475">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ea typeface="楷体_GB2312" pitchFamily="49" charset="-122"/>
                        </a:rPr>
                        <a:t>押赴法场</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rgbClr val="FF3300"/>
                          </a:solidFill>
                          <a:ea typeface="楷体_GB2312" pitchFamily="49" charset="-122"/>
                        </a:rPr>
                        <a:t>指天斥地</a:t>
                      </a:r>
                      <a:endParaRPr sz="3200" b="1">
                        <a:solidFill>
                          <a:srgbClr val="FF3300"/>
                        </a:solidFill>
                        <a:ea typeface="楷体_GB2312" pitchFamily="49" charset="-122"/>
                      </a:endParaRPr>
                    </a:p>
                    <a:p>
                      <a:pPr marL="0" lvl="0" indent="0" algn="ctr">
                        <a:buNone/>
                      </a:pPr>
                      <a:r>
                        <a:rPr sz="3200" b="1">
                          <a:ea typeface="楷体_GB2312" pitchFamily="49" charset="-122"/>
                        </a:rPr>
                        <a:t>且悲且怨高亢激越</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rgbClr val="FF3300"/>
                          </a:solidFill>
                          <a:ea typeface="楷体_GB2312" pitchFamily="49" charset="-122"/>
                        </a:rPr>
                        <a:t>倔强</a:t>
                      </a:r>
                      <a:endParaRPr sz="3200" b="1">
                        <a:solidFill>
                          <a:srgbClr val="FF3300"/>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buNone/>
                      </a:pPr>
                      <a:r>
                        <a:rPr sz="3200" b="1">
                          <a:solidFill>
                            <a:schemeClr val="tx2"/>
                          </a:solidFill>
                          <a:ea typeface="楷体_GB2312" pitchFamily="49" charset="-122"/>
                        </a:rPr>
                        <a:t>不分好歹 错勘贤愚</a:t>
                      </a:r>
                      <a:endParaRPr sz="3200" b="1">
                        <a:solidFill>
                          <a:schemeClr val="tx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r h="1016000">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ea typeface="楷体_GB2312" pitchFamily="49" charset="-122"/>
                        </a:rPr>
                        <a:t>路遇蔡婆</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rgbClr val="FF3300"/>
                          </a:solidFill>
                          <a:ea typeface="楷体_GB2312" pitchFamily="49" charset="-122"/>
                        </a:rPr>
                        <a:t>负屈含冤</a:t>
                      </a:r>
                      <a:endParaRPr sz="3200" b="1">
                        <a:solidFill>
                          <a:srgbClr val="FF3300"/>
                        </a:solidFill>
                        <a:ea typeface="楷体_GB2312" pitchFamily="49" charset="-122"/>
                      </a:endParaRPr>
                    </a:p>
                    <a:p>
                      <a:pPr marL="0" lvl="0" indent="0" algn="ctr">
                        <a:buNone/>
                      </a:pPr>
                      <a:r>
                        <a:rPr sz="3200" b="1">
                          <a:ea typeface="楷体_GB2312" pitchFamily="49" charset="-122"/>
                        </a:rPr>
                        <a:t>如泣如诉哀切凄惨</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rgbClr val="FF3300"/>
                          </a:solidFill>
                          <a:ea typeface="楷体_GB2312" pitchFamily="49" charset="-122"/>
                        </a:rPr>
                        <a:t>善良</a:t>
                      </a:r>
                      <a:endParaRPr sz="3200" b="1">
                        <a:solidFill>
                          <a:srgbClr val="FF3300"/>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buNone/>
                      </a:pPr>
                      <a:r>
                        <a:rPr sz="3200" b="1">
                          <a:solidFill>
                            <a:schemeClr val="tx2"/>
                          </a:solidFill>
                          <a:ea typeface="楷体_GB2312" pitchFamily="49" charset="-122"/>
                        </a:rPr>
                        <a:t>不要啼哭 不要烦恼</a:t>
                      </a:r>
                      <a:endParaRPr sz="3200" b="1">
                        <a:solidFill>
                          <a:schemeClr val="tx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r h="1035050">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ea typeface="楷体_GB2312" pitchFamily="49" charset="-122"/>
                        </a:rPr>
                        <a:t>临刑发愿</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rgbClr val="FF3300"/>
                          </a:solidFill>
                          <a:ea typeface="楷体_GB2312" pitchFamily="49" charset="-122"/>
                        </a:rPr>
                        <a:t>感天动地</a:t>
                      </a:r>
                      <a:endParaRPr sz="3200" b="1">
                        <a:solidFill>
                          <a:srgbClr val="FF3300"/>
                        </a:solidFill>
                        <a:ea typeface="楷体_GB2312" pitchFamily="49" charset="-122"/>
                      </a:endParaRPr>
                    </a:p>
                    <a:p>
                      <a:pPr marL="0" lvl="0" indent="0" algn="ctr">
                        <a:buNone/>
                      </a:pPr>
                      <a:r>
                        <a:rPr sz="3200" b="1">
                          <a:ea typeface="楷体_GB2312" pitchFamily="49" charset="-122"/>
                        </a:rPr>
                        <a:t>愈恸愈愤汹涌澎湃</a:t>
                      </a:r>
                      <a:endParaRPr sz="3200" b="1">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lgn="ctr">
                        <a:buNone/>
                      </a:pPr>
                      <a:r>
                        <a:rPr sz="3200" b="1">
                          <a:solidFill>
                            <a:srgbClr val="FF3300"/>
                          </a:solidFill>
                          <a:ea typeface="楷体_GB2312" pitchFamily="49" charset="-122"/>
                        </a:rPr>
                        <a:t>抗争</a:t>
                      </a:r>
                      <a:endParaRPr sz="3200" b="1">
                        <a:solidFill>
                          <a:srgbClr val="FF3300"/>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c>
                  <a: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18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a:buNone/>
                      </a:pPr>
                      <a:r>
                        <a:rPr sz="3200" b="1">
                          <a:solidFill>
                            <a:schemeClr val="tx2"/>
                          </a:solidFill>
                          <a:ea typeface="楷体_GB2312" pitchFamily="49" charset="-122"/>
                        </a:rPr>
                        <a:t>官吏无心 皇天从愿</a:t>
                      </a:r>
                      <a:endParaRPr sz="3200" b="1">
                        <a:solidFill>
                          <a:schemeClr val="tx2"/>
                        </a:solidFill>
                        <a:ea typeface="楷体_GB2312" pitchFamily="49" charset="-122"/>
                      </a:endParaRPr>
                    </a:p>
                  </a:txBody>
                  <a:tcPr>
                    <a:lnL w="12700">
                      <a:solidFill>
                        <a:srgbClr val="009900"/>
                      </a:solidFill>
                      <a:miter lim="800000"/>
                    </a:lnL>
                    <a:lnR w="12700">
                      <a:solidFill>
                        <a:srgbClr val="009900"/>
                      </a:solidFill>
                      <a:miter lim="800000"/>
                    </a:lnR>
                    <a:lnT w="12700">
                      <a:solidFill>
                        <a:srgbClr val="009900"/>
                      </a:solidFill>
                      <a:miter lim="800000"/>
                    </a:lnT>
                    <a:lnB w="12700">
                      <a:solidFill>
                        <a:srgbClr val="009900"/>
                      </a:solidFill>
                      <a:miter lim="800000"/>
                    </a:lnB>
                    <a:noFill/>
                  </a:tcPr>
                </a:tc>
              </a:tr>
            </a:tbl>
          </a:graphicData>
        </a:graphic>
      </p:graphicFrame>
      <p:sp>
        <p:nvSpPr>
          <p:cNvPr id="202782" name="文本框 202781"/>
          <p:cNvSpPr txBox="1"/>
          <p:nvPr/>
        </p:nvSpPr>
        <p:spPr>
          <a:xfrm>
            <a:off x="157163" y="44450"/>
            <a:ext cx="5422900" cy="7620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4400" b="1">
                <a:solidFill>
                  <a:srgbClr val="FF3300"/>
                </a:solidFill>
              </a:rPr>
              <a:t>赏读课文</a:t>
            </a:r>
            <a:r>
              <a:rPr sz="3600" b="1">
                <a:solidFill>
                  <a:schemeClr val="accent2"/>
                </a:solidFill>
                <a:latin typeface="华文中宋" panose="02010600040101010101" pitchFamily="2" charset="-122"/>
                <a:ea typeface="华文中宋" panose="02010600040101010101" pitchFamily="2" charset="-122"/>
              </a:rPr>
              <a:t>第三折</a:t>
            </a:r>
            <a:endParaRPr sz="3600" b="1">
              <a:solidFill>
                <a:schemeClr val="accent2"/>
              </a:solidFill>
              <a:latin typeface="华文中宋" panose="02010600040101010101" pitchFamily="2" charset="-122"/>
              <a:ea typeface="华文中宋" panose="02010600040101010101" pitchFamily="2" charset="-122"/>
            </a:endParaRPr>
          </a:p>
        </p:txBody>
      </p:sp>
      <p:sp>
        <p:nvSpPr>
          <p:cNvPr id="202784" name="Text Box 20"/>
          <p:cNvSpPr txBox="1"/>
          <p:nvPr/>
        </p:nvSpPr>
        <p:spPr>
          <a:xfrm>
            <a:off x="250825" y="836613"/>
            <a:ext cx="8642350" cy="1554162"/>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t>          </a:t>
            </a:r>
            <a:r>
              <a:rPr sz="3200" b="1"/>
              <a:t>《窦娥冤》全剧共四折，第三折写窦娥被押赴刑场遭杀害的悲惨情景，是全剧矛盾冲突的高潮，该折共有三个场面，请完成下面表格。</a:t>
            </a:r>
            <a:endParaRPr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p:nvPr/>
        </p:nvSpPr>
        <p:spPr>
          <a:xfrm>
            <a:off x="533400" y="4800600"/>
            <a:ext cx="7924800" cy="457200"/>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p>
        </p:txBody>
      </p:sp>
      <p:sp>
        <p:nvSpPr>
          <p:cNvPr id="173059" name="Text Box 3"/>
          <p:cNvSpPr txBox="1"/>
          <p:nvPr/>
        </p:nvSpPr>
        <p:spPr>
          <a:xfrm>
            <a:off x="395288" y="1196975"/>
            <a:ext cx="8497887" cy="1554163"/>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1、</a:t>
            </a:r>
            <a:r>
              <a:rPr kumimoji="0" sz="3200" b="1">
                <a:effectLst>
                  <a:outerShdw blurRad="38100" dist="38100" dir="2700000" algn="tl">
                    <a:srgbClr val="FFFFFF"/>
                  </a:outerShdw>
                </a:effectLst>
                <a:latin typeface="楷体_GB2312" pitchFamily="49" charset="-122"/>
                <a:ea typeface="楷体_GB2312" pitchFamily="49" charset="-122"/>
              </a:rPr>
              <a:t>《端正好》</a:t>
            </a:r>
            <a:r>
              <a:rPr kumimoji="0" sz="3200" b="1">
                <a:latin typeface="楷体_GB2312" pitchFamily="49" charset="-122"/>
                <a:ea typeface="楷体_GB2312" pitchFamily="49" charset="-122"/>
              </a:rPr>
              <a:t>《滚绣球》分别表达了</a:t>
            </a:r>
            <a:r>
              <a:rPr kumimoji="0" sz="3200" b="1">
                <a:effectLst>
                  <a:outerShdw blurRad="38100" dist="38100" dir="2700000" algn="tl">
                    <a:srgbClr val="FFFFFF"/>
                  </a:outerShdw>
                </a:effectLst>
                <a:latin typeface="楷体_GB2312" pitchFamily="49" charset="-122"/>
                <a:ea typeface="楷体_GB2312" pitchFamily="49" charset="-122"/>
              </a:rPr>
              <a:t>怎样的思想感情？窦娥是被昏官屈判死罪的，她为何在《滚绣球》一曲中指责天地鬼神？         </a:t>
            </a:r>
            <a:endParaRPr kumimoji="0" sz="3200" b="1">
              <a:effectLst>
                <a:outerShdw blurRad="38100" dist="38100" dir="2700000" algn="tl">
                  <a:srgbClr val="FFFFFF"/>
                </a:outerShdw>
              </a:effectLst>
              <a:latin typeface="楷体_GB2312" pitchFamily="49" charset="-122"/>
              <a:ea typeface="楷体_GB2312" pitchFamily="49" charset="-122"/>
            </a:endParaRPr>
          </a:p>
        </p:txBody>
      </p:sp>
      <p:sp>
        <p:nvSpPr>
          <p:cNvPr id="173060" name="Rectangle 4"/>
          <p:cNvSpPr/>
          <p:nvPr/>
        </p:nvSpPr>
        <p:spPr>
          <a:xfrm>
            <a:off x="2484438" y="260350"/>
            <a:ext cx="3860800" cy="823913"/>
          </a:xfrm>
          <a:prstGeom prst="rect">
            <a:avLst/>
          </a:prstGeom>
          <a:noFill/>
          <a:ln w="12700" cap="sq">
            <a:noFill/>
            <a:miter lim="800000"/>
          </a:ln>
          <a:effectLst/>
        </p:spPr>
        <p:txBody>
          <a:bodyPr wrap="none" anchor="t"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【问题探究】</a:t>
            </a:r>
            <a:endParaRPr kumimoji="0" sz="4800" b="1">
              <a:latin typeface="Arial" panose="020B0604020202020204" pitchFamily="34" charset="0"/>
              <a:ea typeface="楷体_GB2312" pitchFamily="49" charset="-122"/>
            </a:endParaRPr>
          </a:p>
        </p:txBody>
      </p:sp>
      <p:sp>
        <p:nvSpPr>
          <p:cNvPr id="173061" name="Text Box 5"/>
          <p:cNvSpPr txBox="1"/>
          <p:nvPr/>
        </p:nvSpPr>
        <p:spPr>
          <a:xfrm>
            <a:off x="395288" y="3213100"/>
            <a:ext cx="7632700" cy="579438"/>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solidFill>
                  <a:schemeClr val="accent2"/>
                </a:solidFill>
                <a:effectLst>
                  <a:outerShdw blurRad="38100" dist="38100" dir="2700000" algn="tl">
                    <a:srgbClr val="000000"/>
                  </a:outerShdw>
                </a:effectLst>
              </a:rPr>
              <a:t>《端正好》</a:t>
            </a:r>
            <a:r>
              <a:rPr sz="3200" b="1">
                <a:solidFill>
                  <a:schemeClr val="accent2"/>
                </a:solidFill>
              </a:rPr>
              <a:t>表现了窦娥满腹冤屈与怨恨</a:t>
            </a:r>
            <a:r>
              <a:rPr sz="3200">
                <a:solidFill>
                  <a:schemeClr val="accent2"/>
                </a:solidFill>
              </a:rPr>
              <a:t>。</a:t>
            </a:r>
            <a:endParaRPr sz="3200">
              <a:solidFill>
                <a:schemeClr val="accent2"/>
              </a:solidFill>
            </a:endParaRPr>
          </a:p>
        </p:txBody>
      </p:sp>
      <p:sp>
        <p:nvSpPr>
          <p:cNvPr id="173062" name="Text Box 6"/>
          <p:cNvSpPr txBox="1"/>
          <p:nvPr/>
        </p:nvSpPr>
        <p:spPr>
          <a:xfrm>
            <a:off x="395288" y="4365625"/>
            <a:ext cx="7345362" cy="1066800"/>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solidFill>
                  <a:schemeClr val="accent2"/>
                </a:solidFill>
              </a:rPr>
              <a:t>《滚绣球》既表达了对天地不公的不满，又表现了主人公的反抗精神。</a:t>
            </a:r>
            <a:endParaRPr kumimoji="0" sz="3200" b="1">
              <a:solidFill>
                <a:schemeClr val="accent2"/>
              </a:solidFill>
            </a:endParaRPr>
          </a:p>
        </p:txBody>
      </p:sp>
      <p:pic>
        <p:nvPicPr>
          <p:cNvPr id="173063" name="Picture 7">
            <a:hlinkClick r:id="rId1" action="ppaction://hlinkfile"/>
          </p:cNvPr>
          <p:cNvPicPr>
            <a:picLocks noChangeAspect="1"/>
          </p:cNvPicPr>
          <p:nvPr/>
        </p:nvPicPr>
        <p:blipFill>
          <a:blip r:embed="rId2" r:link="rId3">
            <a:clrChange>
              <a:clrFrom>
                <a:srgbClr val="FAFBF3"/>
              </a:clrFrom>
              <a:clrTo>
                <a:srgbClr val="FAFBF3">
                  <a:alpha val="0"/>
                </a:srgbClr>
              </a:clrTo>
            </a:clrChange>
          </a:blip>
          <a:srcRect l="4533" t="14376" b="12413"/>
          <a:stretch>
            <a:fillRect/>
          </a:stretch>
        </p:blipFill>
        <p:spPr>
          <a:xfrm>
            <a:off x="6335713" y="3860800"/>
            <a:ext cx="2808287" cy="2997200"/>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p:bldP spid="1730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p:nvPr/>
        </p:nvSpPr>
        <p:spPr>
          <a:xfrm>
            <a:off x="533400" y="4800600"/>
            <a:ext cx="7924800" cy="457200"/>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p>
        </p:txBody>
      </p:sp>
      <p:sp>
        <p:nvSpPr>
          <p:cNvPr id="174083" name="Text Box 3"/>
          <p:cNvSpPr txBox="1"/>
          <p:nvPr/>
        </p:nvSpPr>
        <p:spPr>
          <a:xfrm>
            <a:off x="250825" y="1052513"/>
            <a:ext cx="8497888" cy="10668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1、</a:t>
            </a:r>
            <a:r>
              <a:rPr kumimoji="0" sz="3200" b="1">
                <a:effectLst>
                  <a:outerShdw blurRad="38100" dist="38100" dir="2700000" algn="tl">
                    <a:srgbClr val="FFFFFF"/>
                  </a:outerShdw>
                </a:effectLst>
                <a:latin typeface="楷体_GB2312" pitchFamily="49" charset="-122"/>
                <a:ea typeface="楷体_GB2312" pitchFamily="49" charset="-122"/>
              </a:rPr>
              <a:t>窦娥是被昏官屈判死罪的，她为何在《滚绣球》一曲中指责天地鬼神？</a:t>
            </a:r>
            <a:r>
              <a:rPr kumimoji="0" sz="3200" b="1">
                <a:effectLst>
                  <a:outerShdw blurRad="38100" dist="38100" dir="2700000" algn="tl">
                    <a:srgbClr val="FFFFFF"/>
                  </a:outerShdw>
                </a:effectLst>
                <a:ea typeface="华文行楷" panose="02010800040101010101" pitchFamily="2" charset="-122"/>
              </a:rPr>
              <a:t>         </a:t>
            </a:r>
            <a:endParaRPr kumimoji="0" sz="3200" b="1">
              <a:effectLst>
                <a:outerShdw blurRad="38100" dist="38100" dir="2700000" algn="tl">
                  <a:srgbClr val="FFFFFF"/>
                </a:outerShdw>
              </a:effectLst>
              <a:ea typeface="华文行楷" panose="02010800040101010101" pitchFamily="2" charset="-122"/>
            </a:endParaRPr>
          </a:p>
        </p:txBody>
      </p:sp>
      <p:sp>
        <p:nvSpPr>
          <p:cNvPr id="174084" name="Text Box 4"/>
          <p:cNvSpPr txBox="1"/>
          <p:nvPr/>
        </p:nvSpPr>
        <p:spPr>
          <a:xfrm>
            <a:off x="179388" y="2420938"/>
            <a:ext cx="8758237" cy="3990975"/>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a:t>
            </a:r>
            <a:r>
              <a:rPr kumimoji="0" sz="3200" b="1">
                <a:effectLst>
                  <a:outerShdw blurRad="38100" dist="38100" dir="2700000" algn="tl">
                    <a:srgbClr val="FFFFFF"/>
                  </a:outerShdw>
                </a:effectLst>
                <a:latin typeface="Tahoma" panose="020B0604030504040204" pitchFamily="34" charset="0"/>
              </a:rPr>
              <a:t>窦娥受神权思想影响，开始也相信“青天大老爷”能主</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持正义，赏善罚恶。在残酷的现实面前，她觉醒过来了，她猛烈地指责天地鬼神不分清浊，混淆是非，致使恶人横行，良善衔冤。</a:t>
            </a:r>
            <a:r>
              <a:rPr kumimoji="0" sz="3200" b="1">
                <a:solidFill>
                  <a:srgbClr val="FF3300"/>
                </a:solidFill>
                <a:effectLst>
                  <a:outerShdw blurRad="38100" dist="38100" dir="2700000" algn="tl">
                    <a:srgbClr val="000000"/>
                  </a:outerShdw>
                </a:effectLst>
                <a:latin typeface="Tahoma" panose="020B0604030504040204" pitchFamily="34" charset="0"/>
                <a:ea typeface="华文中宋" panose="02010600040101010101" pitchFamily="2" charset="-122"/>
              </a:rPr>
              <a:t>窦娥对神权的大胆谴责，实质上是对封建统治的强烈控诉和根本否定</a:t>
            </a:r>
            <a:r>
              <a:rPr kumimoji="0" sz="3200" b="1">
                <a:solidFill>
                  <a:srgbClr val="FFFF99"/>
                </a:solidFill>
                <a:effectLst>
                  <a:outerShdw blurRad="38100" dist="38100" dir="2700000" algn="tl">
                    <a:srgbClr val="000000"/>
                  </a:outerShdw>
                </a:effectLst>
                <a:latin typeface="Tahoma" panose="020B0604030504040204" pitchFamily="34" charset="0"/>
                <a:ea typeface="华文中宋" panose="02010600040101010101" pitchFamily="2" charset="-122"/>
              </a:rPr>
              <a:t>。</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她那似岩浆迸射如山洪决堤般的愤激之词，反映了女主人公的觉醒意识和反抗精神，</a:t>
            </a:r>
            <a:r>
              <a:rPr kumimoji="0" sz="3200" b="1">
                <a:solidFill>
                  <a:srgbClr val="FF3300"/>
                </a:solidFill>
                <a:effectLst>
                  <a:outerShdw blurRad="38100" dist="38100" dir="2700000" algn="tl">
                    <a:srgbClr val="000000"/>
                  </a:outerShdw>
                </a:effectLst>
                <a:latin typeface="Tahoma" panose="020B0604030504040204" pitchFamily="34" charset="0"/>
                <a:ea typeface="华文中宋" panose="02010600040101010101" pitchFamily="2" charset="-122"/>
              </a:rPr>
              <a:t>也折射出当时广大人民的反抗精神。</a:t>
            </a:r>
            <a:endParaRPr>
              <a:solidFill>
                <a:srgbClr val="FF3300"/>
              </a:solidFill>
            </a:endParaRPr>
          </a:p>
        </p:txBody>
      </p:sp>
      <p:sp>
        <p:nvSpPr>
          <p:cNvPr id="174085" name="Rectangle 5"/>
          <p:cNvSpPr/>
          <p:nvPr/>
        </p:nvSpPr>
        <p:spPr>
          <a:xfrm>
            <a:off x="2484438" y="260350"/>
            <a:ext cx="3860800" cy="823913"/>
          </a:xfrm>
          <a:prstGeom prst="rect">
            <a:avLst/>
          </a:prstGeom>
          <a:noFill/>
          <a:ln w="12700" cap="sq">
            <a:noFill/>
            <a:miter lim="800000"/>
          </a:ln>
          <a:effectLst/>
        </p:spPr>
        <p:txBody>
          <a:bodyPr wrap="none" anchor="t"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【问题探究】</a:t>
            </a:r>
            <a:endParaRPr kumimoji="0" sz="4800" b="1">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p:nvPr/>
        </p:nvSpPr>
        <p:spPr>
          <a:xfrm>
            <a:off x="501650" y="1700213"/>
            <a:ext cx="8642350" cy="2289175"/>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600" b="1">
                <a:latin typeface="Arial" panose="020B0604020202020204" pitchFamily="34" charset="0"/>
                <a:ea typeface="楷体_GB2312" pitchFamily="49" charset="-122"/>
              </a:rPr>
              <a:t>                          2</a:t>
            </a:r>
            <a:r>
              <a:rPr kumimoji="0" sz="3600" b="1">
                <a:effectLst>
                  <a:outerShdw blurRad="38100" dist="38100" dir="2700000" algn="tl">
                    <a:srgbClr val="FFFFFF"/>
                  </a:outerShdw>
                </a:effectLst>
              </a:rPr>
              <a:t>、</a:t>
            </a:r>
            <a:r>
              <a:rPr kumimoji="0" sz="3600" b="1">
                <a:effectLst>
                  <a:outerShdw blurRad="38100" dist="38100" dir="2700000" algn="tl">
                    <a:srgbClr val="FFFFFF"/>
                  </a:outerShdw>
                </a:effectLst>
                <a:ea typeface="楷体_GB2312" pitchFamily="49" charset="-122"/>
              </a:rPr>
              <a:t>剧作家为什么要在这</a:t>
            </a:r>
            <a:endParaRPr kumimoji="0" sz="3600" b="1">
              <a:effectLst>
                <a:outerShdw blurRad="38100" dist="38100" dir="2700000" algn="tl">
                  <a:srgbClr val="FFFFFF"/>
                </a:outerShdw>
              </a:effectLst>
              <a:ea typeface="楷体_GB2312" pitchFamily="49" charset="-122"/>
            </a:endParaRPr>
          </a:p>
          <a:p>
            <a:pPr lvl="0"/>
            <a:r>
              <a:rPr kumimoji="0" sz="3600" b="1">
                <a:effectLst>
                  <a:outerShdw blurRad="38100" dist="38100" dir="2700000" algn="tl">
                    <a:srgbClr val="FFFFFF"/>
                  </a:outerShdw>
                </a:effectLst>
                <a:ea typeface="楷体_GB2312" pitchFamily="49" charset="-122"/>
              </a:rPr>
              <a:t>                             折戏的结尾安排“三大奇愿”这样的情节呢？</a:t>
            </a:r>
            <a:r>
              <a:rPr kumimoji="0" sz="3600" b="1">
                <a:latin typeface="Arial" panose="020B0604020202020204" pitchFamily="34" charset="0"/>
                <a:ea typeface="楷体_GB2312" pitchFamily="49" charset="-122"/>
              </a:rPr>
              <a:t>从浪漫主义与现实精神的结合上赏析本折中窦娥三誓愿唱词。 </a:t>
            </a:r>
            <a:endParaRPr kumimoji="0" sz="3600" b="1">
              <a:latin typeface="Arial" panose="020B0604020202020204" pitchFamily="34" charset="0"/>
              <a:ea typeface="楷体_GB2312" pitchFamily="49" charset="-122"/>
            </a:endParaRPr>
          </a:p>
        </p:txBody>
      </p:sp>
      <p:pic>
        <p:nvPicPr>
          <p:cNvPr id="175107" name="Picture 3"/>
          <p:cNvPicPr>
            <a:picLocks noChangeAspect="1"/>
          </p:cNvPicPr>
          <p:nvPr/>
        </p:nvPicPr>
        <p:blipFill>
          <a:blip r:embed="rId1" r:link="rId2"/>
          <a:stretch>
            <a:fillRect/>
          </a:stretch>
        </p:blipFill>
        <p:spPr>
          <a:xfrm>
            <a:off x="0" y="0"/>
            <a:ext cx="3657600" cy="2744788"/>
          </a:xfrm>
          <a:prstGeom prst="rect">
            <a:avLst/>
          </a:prstGeom>
          <a:noFill/>
          <a:ln>
            <a:miter lim="800000"/>
            <a:headEnd/>
            <a:tailEnd/>
          </a:ln>
        </p:spPr>
      </p:pic>
      <p:sp>
        <p:nvSpPr>
          <p:cNvPr id="175108" name="Rectangle 4"/>
          <p:cNvSpPr/>
          <p:nvPr/>
        </p:nvSpPr>
        <p:spPr>
          <a:xfrm>
            <a:off x="4284663" y="476250"/>
            <a:ext cx="3860800" cy="823913"/>
          </a:xfrm>
          <a:prstGeom prst="rect">
            <a:avLst/>
          </a:prstGeom>
          <a:noFill/>
          <a:ln w="12700" cap="sq">
            <a:noFill/>
            <a:miter lim="800000"/>
          </a:ln>
          <a:effectLst/>
        </p:spPr>
        <p:txBody>
          <a:bodyPr wrap="none" anchor="t"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【问题探究】</a:t>
            </a:r>
            <a:endParaRPr kumimoji="0" sz="4800" b="1">
              <a:latin typeface="Arial" panose="020B0604020202020204" pitchFamily="34" charset="0"/>
              <a:ea typeface="楷体_GB2312" pitchFamily="49" charset="-122"/>
            </a:endParaRPr>
          </a:p>
        </p:txBody>
      </p:sp>
      <p:sp>
        <p:nvSpPr>
          <p:cNvPr id="175109" name="Text Box 5"/>
          <p:cNvSpPr txBox="1"/>
          <p:nvPr/>
        </p:nvSpPr>
        <p:spPr>
          <a:xfrm>
            <a:off x="468313" y="4581525"/>
            <a:ext cx="8351837" cy="1190625"/>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solidFill>
                  <a:srgbClr val="CC3300"/>
                </a:solidFill>
                <a:latin typeface="Arial" panose="020B0604020202020204" pitchFamily="34" charset="0"/>
                <a:ea typeface="楷体_GB2312" pitchFamily="49" charset="-122"/>
              </a:rPr>
              <a:t>        </a:t>
            </a:r>
            <a:r>
              <a:rPr kumimoji="0" sz="3600" b="1">
                <a:solidFill>
                  <a:srgbClr val="CC3300"/>
                </a:solidFill>
                <a:latin typeface="Arial" panose="020B0604020202020204" pitchFamily="34" charset="0"/>
                <a:ea typeface="楷体_GB2312" pitchFamily="49" charset="-122"/>
              </a:rPr>
              <a:t>提示：</a:t>
            </a:r>
            <a:r>
              <a:rPr kumimoji="0" sz="3600" b="1">
                <a:solidFill>
                  <a:schemeClr val="accent2"/>
                </a:solidFill>
                <a:latin typeface="Arial" panose="020B0604020202020204" pitchFamily="34" charset="0"/>
                <a:ea typeface="楷体_GB2312" pitchFamily="49" charset="-122"/>
              </a:rPr>
              <a:t>她的三桩誓愿与第1层对天地的指责是什么关系呢？是否矛盾呢？</a:t>
            </a:r>
            <a:endParaRPr kumimoji="0" sz="3600" b="1">
              <a:solidFill>
                <a:schemeClr val="accent2"/>
              </a:solidFill>
              <a:latin typeface="Arial" panose="020B0604020202020204" pitchFamily="34" charset="0"/>
              <a:ea typeface="楷体_GB2312" pitchFamily="49"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8" name="Picture 6"/>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136194" name="Text Box 2"/>
          <p:cNvSpPr txBox="1"/>
          <p:nvPr/>
        </p:nvSpPr>
        <p:spPr>
          <a:xfrm>
            <a:off x="252413" y="152400"/>
            <a:ext cx="8856662" cy="10668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3200" b="1">
                <a:latin typeface="华文中宋" panose="02010600040101010101" pitchFamily="2" charset="-122"/>
                <a:ea typeface="华文中宋" panose="02010600040101010101" pitchFamily="2" charset="-122"/>
              </a:rPr>
              <a:t>2、每桩誓愿窦娥的希望是什么？表现了她怎样的性格？</a:t>
            </a:r>
            <a:endParaRPr sz="3200" b="1">
              <a:latin typeface="华文中宋" panose="02010600040101010101" pitchFamily="2" charset="-122"/>
              <a:ea typeface="华文中宋" panose="02010600040101010101" pitchFamily="2" charset="-122"/>
            </a:endParaRPr>
          </a:p>
        </p:txBody>
      </p:sp>
      <p:sp>
        <p:nvSpPr>
          <p:cNvPr id="136195" name="Text Box 3"/>
          <p:cNvSpPr txBox="1"/>
          <p:nvPr/>
        </p:nvSpPr>
        <p:spPr>
          <a:xfrm>
            <a:off x="360363" y="1412875"/>
            <a:ext cx="8820150" cy="150812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80000"/>
              </a:lnSpc>
              <a:spcBef>
                <a:spcPct val="25000"/>
              </a:spcBef>
            </a:pPr>
            <a:r>
              <a:rPr sz="3200" b="1">
                <a:latin typeface="华文中宋" panose="02010600040101010101" pitchFamily="2" charset="-122"/>
                <a:ea typeface="华文中宋" panose="02010600040101010101" pitchFamily="2" charset="-122"/>
              </a:rPr>
              <a:t>第一桩</a:t>
            </a:r>
            <a:r>
              <a:rPr kumimoji="0" sz="3200" b="1">
                <a:solidFill>
                  <a:srgbClr val="FF0000"/>
                </a:solidFill>
                <a:effectLst>
                  <a:outerShdw blurRad="38100" dist="38100" dir="2700000" algn="tl">
                    <a:srgbClr val="000000"/>
                  </a:outerShdw>
                </a:effectLst>
                <a:latin typeface="华文中宋" panose="02010600040101010101" pitchFamily="2" charset="-122"/>
                <a:ea typeface="华文中宋" panose="02010600040101010101" pitchFamily="2" charset="-122"/>
              </a:rPr>
              <a:t>血溅白练</a:t>
            </a:r>
            <a:r>
              <a:rPr sz="3200" b="1">
                <a:latin typeface="华文中宋" panose="02010600040101010101" pitchFamily="2" charset="-122"/>
                <a:ea typeface="华文中宋" panose="02010600040101010101" pitchFamily="2" charset="-122"/>
              </a:rPr>
              <a:t>：</a:t>
            </a:r>
            <a:endParaRPr sz="3200" b="1">
              <a:latin typeface="华文中宋" panose="02010600040101010101" pitchFamily="2" charset="-122"/>
              <a:ea typeface="华文中宋" panose="02010600040101010101" pitchFamily="2" charset="-122"/>
            </a:endParaRPr>
          </a:p>
          <a:p>
            <a:pPr lvl="0">
              <a:lnSpc>
                <a:spcPct val="80000"/>
              </a:lnSpc>
              <a:spcBef>
                <a:spcPct val="25000"/>
              </a:spcBef>
            </a:pPr>
            <a:r>
              <a:rPr sz="3200" b="1">
                <a:latin typeface="华文中宋" panose="02010600040101010101" pitchFamily="2" charset="-122"/>
                <a:ea typeface="华文中宋" panose="02010600040101010101" pitchFamily="2" charset="-122"/>
              </a:rPr>
              <a:t>      希望：</a:t>
            </a:r>
            <a:r>
              <a:rPr sz="3200" b="1">
                <a:solidFill>
                  <a:schemeClr val="accent2"/>
                </a:solidFill>
                <a:latin typeface="华文中宋" panose="02010600040101010101" pitchFamily="2" charset="-122"/>
                <a:ea typeface="华文中宋" panose="02010600040101010101" pitchFamily="2" charset="-122"/>
              </a:rPr>
              <a:t>刑场上的人们立刻了解她的冤情</a:t>
            </a:r>
            <a:endParaRPr sz="3200" b="1">
              <a:solidFill>
                <a:schemeClr val="accent2"/>
              </a:solidFill>
              <a:latin typeface="华文中宋" panose="02010600040101010101" pitchFamily="2" charset="-122"/>
              <a:ea typeface="华文中宋" panose="02010600040101010101" pitchFamily="2" charset="-122"/>
            </a:endParaRPr>
          </a:p>
          <a:p>
            <a:pPr lvl="0">
              <a:lnSpc>
                <a:spcPct val="80000"/>
              </a:lnSpc>
              <a:spcBef>
                <a:spcPct val="25000"/>
              </a:spcBef>
            </a:pPr>
            <a:r>
              <a:rPr sz="3200" b="1">
                <a:latin typeface="华文中宋" panose="02010600040101010101" pitchFamily="2" charset="-122"/>
                <a:ea typeface="华文中宋" panose="02010600040101010101" pitchFamily="2" charset="-122"/>
              </a:rPr>
              <a:t>      性格：</a:t>
            </a:r>
            <a:r>
              <a:rPr sz="3200" b="1">
                <a:solidFill>
                  <a:schemeClr val="accent2"/>
                </a:solidFill>
                <a:latin typeface="华文中宋" panose="02010600040101010101" pitchFamily="2" charset="-122"/>
                <a:ea typeface="华文中宋" panose="02010600040101010101" pitchFamily="2" charset="-122"/>
              </a:rPr>
              <a:t>不屈服的性格</a:t>
            </a:r>
            <a:endParaRPr sz="3200" b="1">
              <a:solidFill>
                <a:schemeClr val="accent2"/>
              </a:solidFill>
              <a:latin typeface="华文中宋" panose="02010600040101010101" pitchFamily="2" charset="-122"/>
              <a:ea typeface="华文中宋" panose="02010600040101010101" pitchFamily="2" charset="-122"/>
            </a:endParaRPr>
          </a:p>
        </p:txBody>
      </p:sp>
      <p:sp>
        <p:nvSpPr>
          <p:cNvPr id="136196" name="Text Box 4"/>
          <p:cNvSpPr txBox="1"/>
          <p:nvPr/>
        </p:nvSpPr>
        <p:spPr>
          <a:xfrm>
            <a:off x="395288" y="3284538"/>
            <a:ext cx="8077200" cy="150812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80000"/>
              </a:lnSpc>
              <a:spcBef>
                <a:spcPct val="25000"/>
              </a:spcBef>
            </a:pPr>
            <a:r>
              <a:rPr sz="3200" b="1">
                <a:latin typeface="华文中宋" panose="02010600040101010101" pitchFamily="2" charset="-122"/>
                <a:ea typeface="华文中宋" panose="02010600040101010101" pitchFamily="2" charset="-122"/>
              </a:rPr>
              <a:t>第二桩</a:t>
            </a:r>
            <a:r>
              <a:rPr kumimoji="0" sz="3200" b="1">
                <a:solidFill>
                  <a:srgbClr val="FF0000"/>
                </a:solidFill>
                <a:effectLst>
                  <a:outerShdw blurRad="38100" dist="38100" dir="2700000" algn="tl">
                    <a:srgbClr val="000000"/>
                  </a:outerShdw>
                </a:effectLst>
                <a:latin typeface="华文中宋" panose="02010600040101010101" pitchFamily="2" charset="-122"/>
                <a:ea typeface="华文中宋" panose="02010600040101010101" pitchFamily="2" charset="-122"/>
              </a:rPr>
              <a:t>六月飞雪</a:t>
            </a:r>
            <a:r>
              <a:rPr sz="3200" b="1">
                <a:latin typeface="华文中宋" panose="02010600040101010101" pitchFamily="2" charset="-122"/>
                <a:ea typeface="华文中宋" panose="02010600040101010101" pitchFamily="2" charset="-122"/>
              </a:rPr>
              <a:t>：</a:t>
            </a:r>
            <a:endParaRPr sz="3200" b="1">
              <a:latin typeface="华文中宋" panose="02010600040101010101" pitchFamily="2" charset="-122"/>
              <a:ea typeface="华文中宋" panose="02010600040101010101" pitchFamily="2" charset="-122"/>
            </a:endParaRPr>
          </a:p>
          <a:p>
            <a:pPr lvl="0">
              <a:lnSpc>
                <a:spcPct val="80000"/>
              </a:lnSpc>
              <a:spcBef>
                <a:spcPct val="25000"/>
              </a:spcBef>
            </a:pPr>
            <a:r>
              <a:rPr sz="3200" b="1">
                <a:latin typeface="华文中宋" panose="02010600040101010101" pitchFamily="2" charset="-122"/>
                <a:ea typeface="华文中宋" panose="02010600040101010101" pitchFamily="2" charset="-122"/>
              </a:rPr>
              <a:t>      希望：</a:t>
            </a:r>
            <a:r>
              <a:rPr sz="3200" b="1">
                <a:solidFill>
                  <a:schemeClr val="accent2"/>
                </a:solidFill>
                <a:latin typeface="华文中宋" panose="02010600040101010101" pitchFamily="2" charset="-122"/>
                <a:ea typeface="华文中宋" panose="02010600040101010101" pitchFamily="2" charset="-122"/>
              </a:rPr>
              <a:t>自己的冤屈能在天上得到反应</a:t>
            </a:r>
            <a:endParaRPr sz="3200" b="1">
              <a:solidFill>
                <a:schemeClr val="accent2"/>
              </a:solidFill>
              <a:latin typeface="华文中宋" panose="02010600040101010101" pitchFamily="2" charset="-122"/>
              <a:ea typeface="华文中宋" panose="02010600040101010101" pitchFamily="2" charset="-122"/>
            </a:endParaRPr>
          </a:p>
          <a:p>
            <a:pPr lvl="0">
              <a:lnSpc>
                <a:spcPct val="80000"/>
              </a:lnSpc>
              <a:spcBef>
                <a:spcPct val="25000"/>
              </a:spcBef>
            </a:pPr>
            <a:r>
              <a:rPr sz="3200" b="1">
                <a:latin typeface="华文中宋" panose="02010600040101010101" pitchFamily="2" charset="-122"/>
                <a:ea typeface="华文中宋" panose="02010600040101010101" pitchFamily="2" charset="-122"/>
              </a:rPr>
              <a:t>      性格：</a:t>
            </a:r>
            <a:r>
              <a:rPr sz="3200" b="1">
                <a:solidFill>
                  <a:schemeClr val="accent2"/>
                </a:solidFill>
                <a:latin typeface="华文中宋" panose="02010600040101010101" pitchFamily="2" charset="-122"/>
                <a:ea typeface="华文中宋" panose="02010600040101010101" pitchFamily="2" charset="-122"/>
              </a:rPr>
              <a:t>坚强不屈、宁折不弯的性格</a:t>
            </a:r>
            <a:endParaRPr sz="3200" b="1">
              <a:solidFill>
                <a:schemeClr val="accent2"/>
              </a:solidFill>
              <a:latin typeface="华文中宋" panose="02010600040101010101" pitchFamily="2" charset="-122"/>
              <a:ea typeface="华文中宋" panose="02010600040101010101" pitchFamily="2" charset="-122"/>
            </a:endParaRPr>
          </a:p>
        </p:txBody>
      </p:sp>
      <p:sp>
        <p:nvSpPr>
          <p:cNvPr id="136197" name="Text Box 5"/>
          <p:cNvSpPr txBox="1"/>
          <p:nvPr/>
        </p:nvSpPr>
        <p:spPr>
          <a:xfrm>
            <a:off x="395288" y="4989513"/>
            <a:ext cx="7705725" cy="150812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80000"/>
              </a:lnSpc>
              <a:spcBef>
                <a:spcPct val="25000"/>
              </a:spcBef>
            </a:pPr>
            <a:r>
              <a:rPr sz="3200" b="1">
                <a:latin typeface="华文中宋" panose="02010600040101010101" pitchFamily="2" charset="-122"/>
                <a:ea typeface="华文中宋" panose="02010600040101010101" pitchFamily="2" charset="-122"/>
              </a:rPr>
              <a:t>第三桩</a:t>
            </a:r>
            <a:r>
              <a:rPr kumimoji="0" sz="3200" b="1">
                <a:solidFill>
                  <a:srgbClr val="FF0000"/>
                </a:solidFill>
                <a:effectLst>
                  <a:outerShdw blurRad="38100" dist="38100" dir="2700000" algn="tl">
                    <a:srgbClr val="000000"/>
                  </a:outerShdw>
                </a:effectLst>
                <a:latin typeface="华文中宋" panose="02010600040101010101" pitchFamily="2" charset="-122"/>
                <a:ea typeface="华文中宋" panose="02010600040101010101" pitchFamily="2" charset="-122"/>
              </a:rPr>
              <a:t>亢旱三年</a:t>
            </a:r>
            <a:r>
              <a:rPr sz="3200" b="1">
                <a:latin typeface="华文中宋" panose="02010600040101010101" pitchFamily="2" charset="-122"/>
                <a:ea typeface="华文中宋" panose="02010600040101010101" pitchFamily="2" charset="-122"/>
              </a:rPr>
              <a:t>：</a:t>
            </a:r>
            <a:endParaRPr sz="3200" b="1">
              <a:latin typeface="华文中宋" panose="02010600040101010101" pitchFamily="2" charset="-122"/>
              <a:ea typeface="华文中宋" panose="02010600040101010101" pitchFamily="2" charset="-122"/>
            </a:endParaRPr>
          </a:p>
          <a:p>
            <a:pPr lvl="0">
              <a:lnSpc>
                <a:spcPct val="80000"/>
              </a:lnSpc>
              <a:spcBef>
                <a:spcPct val="25000"/>
              </a:spcBef>
            </a:pPr>
            <a:r>
              <a:rPr sz="3200" b="1">
                <a:latin typeface="华文中宋" panose="02010600040101010101" pitchFamily="2" charset="-122"/>
                <a:ea typeface="华文中宋" panose="02010600040101010101" pitchFamily="2" charset="-122"/>
              </a:rPr>
              <a:t>      希望：</a:t>
            </a:r>
            <a:r>
              <a:rPr sz="3200" b="1">
                <a:solidFill>
                  <a:schemeClr val="accent2"/>
                </a:solidFill>
                <a:latin typeface="华文中宋" panose="02010600040101010101" pitchFamily="2" charset="-122"/>
                <a:ea typeface="华文中宋" panose="02010600040101010101" pitchFamily="2" charset="-122"/>
              </a:rPr>
              <a:t>上天能惩治邪恶</a:t>
            </a:r>
            <a:endParaRPr sz="3200" b="1">
              <a:solidFill>
                <a:schemeClr val="accent2"/>
              </a:solidFill>
              <a:latin typeface="华文中宋" panose="02010600040101010101" pitchFamily="2" charset="-122"/>
              <a:ea typeface="华文中宋" panose="02010600040101010101" pitchFamily="2" charset="-122"/>
            </a:endParaRPr>
          </a:p>
          <a:p>
            <a:pPr lvl="0">
              <a:lnSpc>
                <a:spcPct val="80000"/>
              </a:lnSpc>
              <a:spcBef>
                <a:spcPct val="25000"/>
              </a:spcBef>
            </a:pPr>
            <a:r>
              <a:rPr sz="3200" b="1">
                <a:latin typeface="华文中宋" panose="02010600040101010101" pitchFamily="2" charset="-122"/>
                <a:ea typeface="华文中宋" panose="02010600040101010101" pitchFamily="2" charset="-122"/>
              </a:rPr>
              <a:t>      性格：</a:t>
            </a:r>
            <a:r>
              <a:rPr sz="3200" b="1">
                <a:solidFill>
                  <a:schemeClr val="accent2"/>
                </a:solidFill>
                <a:latin typeface="华文中宋" panose="02010600040101010101" pitchFamily="2" charset="-122"/>
                <a:ea typeface="华文中宋" panose="02010600040101010101" pitchFamily="2" charset="-122"/>
              </a:rPr>
              <a:t>勇于反抗的坚强性格</a:t>
            </a:r>
            <a:endParaRPr sz="3200" b="1">
              <a:solidFill>
                <a:schemeClr val="accent2"/>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0-#ppt_w/2"/>
                                          </p:val>
                                        </p:tav>
                                        <p:tav tm="100000">
                                          <p:val>
                                            <p:strVal val="#ppt_x"/>
                                          </p:val>
                                        </p:tav>
                                      </p:tavLst>
                                    </p:anim>
                                    <p:anim calcmode="lin" valueType="num">
                                      <p:cBhvr additive="base">
                                        <p:cTn id="8" dur="500" fill="hold"/>
                                        <p:tgtEl>
                                          <p:spTgt spid="136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6"/>
                                        </p:tgtEl>
                                        <p:attrNameLst>
                                          <p:attrName>style.visibility</p:attrName>
                                        </p:attrNameLst>
                                      </p:cBhvr>
                                      <p:to>
                                        <p:strVal val="visible"/>
                                      </p:to>
                                    </p:set>
                                    <p:anim calcmode="lin" valueType="num">
                                      <p:cBhvr additive="base">
                                        <p:cTn id="13" dur="500" fill="hold"/>
                                        <p:tgtEl>
                                          <p:spTgt spid="136196"/>
                                        </p:tgtEl>
                                        <p:attrNameLst>
                                          <p:attrName>ppt_x</p:attrName>
                                        </p:attrNameLst>
                                      </p:cBhvr>
                                      <p:tavLst>
                                        <p:tav tm="0">
                                          <p:val>
                                            <p:strVal val="0-#ppt_w/2"/>
                                          </p:val>
                                        </p:tav>
                                        <p:tav tm="100000">
                                          <p:val>
                                            <p:strVal val="#ppt_x"/>
                                          </p:val>
                                        </p:tav>
                                      </p:tavLst>
                                    </p:anim>
                                    <p:anim calcmode="lin" valueType="num">
                                      <p:cBhvr additive="base">
                                        <p:cTn id="14" dur="500" fill="hold"/>
                                        <p:tgtEl>
                                          <p:spTgt spid="1361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6197"/>
                                        </p:tgtEl>
                                        <p:attrNameLst>
                                          <p:attrName>style.visibility</p:attrName>
                                        </p:attrNameLst>
                                      </p:cBhvr>
                                      <p:to>
                                        <p:strVal val="visible"/>
                                      </p:to>
                                    </p:set>
                                    <p:anim calcmode="lin" valueType="num">
                                      <p:cBhvr additive="base">
                                        <p:cTn id="19" dur="500" fill="hold"/>
                                        <p:tgtEl>
                                          <p:spTgt spid="136197"/>
                                        </p:tgtEl>
                                        <p:attrNameLst>
                                          <p:attrName>ppt_x</p:attrName>
                                        </p:attrNameLst>
                                      </p:cBhvr>
                                      <p:tavLst>
                                        <p:tav tm="0">
                                          <p:val>
                                            <p:strVal val="0-#ppt_w/2"/>
                                          </p:val>
                                        </p:tav>
                                        <p:tav tm="100000">
                                          <p:val>
                                            <p:strVal val="#ppt_x"/>
                                          </p:val>
                                        </p:tav>
                                      </p:tavLst>
                                    </p:anim>
                                    <p:anim calcmode="lin" valueType="num">
                                      <p:cBhvr additive="base">
                                        <p:cTn id="20" dur="500" fill="hold"/>
                                        <p:tgtEl>
                                          <p:spTgt spid="136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P spid="136196" grpId="0"/>
      <p:bldP spid="1361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p:nvPr/>
        </p:nvSpPr>
        <p:spPr>
          <a:xfrm>
            <a:off x="179388" y="188913"/>
            <a:ext cx="8713787" cy="10668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buChar char="•"/>
            </a:pP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？怎么看剧作家在这折戏的结尾安排的“三大奇愿”这样的情节呢？</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
        <p:nvSpPr>
          <p:cNvPr id="194563" name="Text Box 3"/>
          <p:cNvSpPr txBox="1"/>
          <p:nvPr/>
        </p:nvSpPr>
        <p:spPr>
          <a:xfrm>
            <a:off x="381000" y="1676400"/>
            <a:ext cx="8305800" cy="4965700"/>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这三愿充分揭露了当时社会官吏昏聩，法制腐败，人民蒙受奇冤而又呼告无门的真实情况。</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它着力表现主人公至死不屈的斗争精神，这种精神甚至产生了感动天地的力量。</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三桩奇愿充分体现了人民伸张人间正义，杀尽贪官污吏，洗雪冤屈的良好意志与愿望。</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blinds(horizontal)">
                                      <p:cBhvr>
                                        <p:cTn id="7"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NotDefined 2"/>
          <p:cNvSpPr>
            <a:spLocks noGrp="1"/>
          </p:cNvSpPr>
          <p:nvPr>
            <p:ph type="title"/>
          </p:nvPr>
        </p:nvSpPr>
        <p:spPr>
          <a:xfrm>
            <a:off x="685800" y="609600"/>
            <a:ext cx="7772400" cy="898525"/>
          </a:xfrm>
          <a:noFill/>
          <a:ln>
            <a:miter lim="800000"/>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zh-CN" altLang="en-US" sz="4400" b="0" i="0" u="none" baseline="0">
                <a:solidFill>
                  <a:schemeClr val="tx2"/>
                </a:solidFill>
                <a:effectLst/>
                <a:latin typeface="Times New Roman" panose="02020603050405020304" pitchFamily="18" charset="0"/>
                <a:ea typeface="宋体" panose="02010600030101010101" pitchFamily="2" charset="-122"/>
              </a:defRPr>
            </a:lvl1pPr>
          </a:lstStyle>
          <a:p>
            <a:pPr lvl="0"/>
            <a:r>
              <a:rPr sz="4000"/>
              <a:t>世界三大古剧</a:t>
            </a:r>
            <a:endParaRPr sz="4000"/>
          </a:p>
        </p:txBody>
      </p:sp>
      <p:sp>
        <p:nvSpPr>
          <p:cNvPr id="204803" name="NotDefined 3"/>
          <p:cNvSpPr>
            <a:spLocks noGrp="1"/>
          </p:cNvSpPr>
          <p:nvPr>
            <p:ph type="body" idx="1"/>
          </p:nvPr>
        </p:nvSpPr>
        <p:spPr>
          <a:xfrm>
            <a:off x="323850" y="1195388"/>
            <a:ext cx="8351838" cy="2089150"/>
          </a:xfrm>
          <a:noFill/>
          <a:ln>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nSpc>
                <a:spcPct val="90000"/>
              </a:lnSpc>
            </a:pPr>
            <a:r>
              <a:t>           </a:t>
            </a:r>
            <a:r>
              <a:rPr b="1"/>
              <a:t>中国古典戏曲是中华民族文化的一个重要组成部分。</a:t>
            </a:r>
            <a:endParaRPr b="1"/>
          </a:p>
          <a:p>
            <a:pPr lvl="0">
              <a:lnSpc>
                <a:spcPct val="90000"/>
              </a:lnSpc>
            </a:pPr>
            <a:r>
              <a:rPr b="1"/>
              <a:t>           在世界剧坛上也占有独特的位置，与古希腊悲喜剧、印度梵剧并称为世界三大古剧。 </a:t>
            </a:r>
            <a:endParaRPr b="1"/>
          </a:p>
          <a:p>
            <a:pPr lvl="0">
              <a:lnSpc>
                <a:spcPct val="90000"/>
              </a:lnSpc>
            </a:pPr>
            <a:endParaRPr b="1"/>
          </a:p>
        </p:txBody>
      </p:sp>
      <p:pic>
        <p:nvPicPr>
          <p:cNvPr id="204804" name="Picture 4"/>
          <p:cNvPicPr/>
          <p:nvPr/>
        </p:nvPicPr>
        <p:blipFill>
          <a:blip r:embed="rId1" r:link="rId2"/>
          <a:stretch>
            <a:fillRect/>
          </a:stretch>
        </p:blipFill>
        <p:spPr>
          <a:xfrm>
            <a:off x="1547813" y="3429000"/>
            <a:ext cx="1506537" cy="2268538"/>
          </a:xfrm>
          <a:prstGeom prst="rect">
            <a:avLst/>
          </a:prstGeom>
          <a:noFill/>
          <a:ln>
            <a:miter lim="800000"/>
            <a:headEnd/>
            <a:tailEnd/>
          </a:ln>
        </p:spPr>
      </p:pic>
      <p:sp>
        <p:nvSpPr>
          <p:cNvPr id="204805" name="Text Box 5"/>
          <p:cNvSpPr txBox="1"/>
          <p:nvPr/>
        </p:nvSpPr>
        <p:spPr>
          <a:xfrm>
            <a:off x="1547813" y="5876925"/>
            <a:ext cx="1708150" cy="822325"/>
          </a:xfrm>
          <a:prstGeom prst="rect">
            <a:avLst/>
          </a:prstGeom>
          <a:noFill/>
          <a:ln>
            <a:noFill/>
            <a:miter lim="800000"/>
          </a:ln>
        </p:spPr>
        <p:txBody>
          <a:bodyPr wrap="none" anchor="t"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a:t>古希腊悲剧</a:t>
            </a:r>
            <a:endParaRPr kumimoji="0" sz="2000"/>
          </a:p>
          <a:p>
            <a:pPr lvl="0"/>
            <a:r>
              <a:rPr kumimoji="0" sz="2000"/>
              <a:t>Troy 特洛伊</a:t>
            </a:r>
            <a:r>
              <a:rPr kumimoji="0"/>
              <a:t> </a:t>
            </a:r>
            <a:endParaRPr kumimoji="0"/>
          </a:p>
        </p:txBody>
      </p:sp>
      <p:pic>
        <p:nvPicPr>
          <p:cNvPr id="204806" name="Picture 6">
            <a:hlinkClick r:id="rId3"/>
          </p:cNvPr>
          <p:cNvPicPr/>
          <p:nvPr/>
        </p:nvPicPr>
        <p:blipFill>
          <a:blip r:embed="rId4" r:link="rId2"/>
          <a:stretch>
            <a:fillRect/>
          </a:stretch>
        </p:blipFill>
        <p:spPr>
          <a:xfrm>
            <a:off x="3708400" y="3429000"/>
            <a:ext cx="1763713" cy="2232025"/>
          </a:xfrm>
          <a:prstGeom prst="rect">
            <a:avLst/>
          </a:prstGeom>
          <a:noFill/>
          <a:ln>
            <a:miter lim="800000"/>
            <a:headEnd/>
            <a:tailEnd/>
          </a:ln>
        </p:spPr>
      </p:pic>
      <p:sp>
        <p:nvSpPr>
          <p:cNvPr id="204807" name="Text Box 7"/>
          <p:cNvSpPr txBox="1"/>
          <p:nvPr/>
        </p:nvSpPr>
        <p:spPr>
          <a:xfrm>
            <a:off x="3708400" y="5949950"/>
            <a:ext cx="2160588" cy="7620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2000"/>
              <a:t>中国古典戏剧</a:t>
            </a:r>
            <a:endParaRPr kumimoji="0" sz="2000"/>
          </a:p>
          <a:p>
            <a:pPr lvl="0"/>
            <a:r>
              <a:rPr kumimoji="0" sz="2000"/>
              <a:t>—明代传奇</a:t>
            </a:r>
            <a:r>
              <a:rPr kumimoji="0"/>
              <a:t> </a:t>
            </a:r>
            <a:endParaRPr kumimoji="0"/>
          </a:p>
        </p:txBody>
      </p:sp>
      <p:pic>
        <p:nvPicPr>
          <p:cNvPr id="204808" name="Picture 8">
            <a:hlinkClick r:id="rId5"/>
          </p:cNvPr>
          <p:cNvPicPr/>
          <p:nvPr/>
        </p:nvPicPr>
        <p:blipFill>
          <a:blip r:embed="rId6" r:link="rId2"/>
          <a:stretch>
            <a:fillRect/>
          </a:stretch>
        </p:blipFill>
        <p:spPr>
          <a:xfrm>
            <a:off x="6227763" y="3429000"/>
            <a:ext cx="1765300" cy="2232025"/>
          </a:xfrm>
          <a:prstGeom prst="rect">
            <a:avLst/>
          </a:prstGeom>
          <a:noFill/>
          <a:ln>
            <a:miter lim="800000"/>
            <a:headEnd/>
            <a:tailEnd/>
          </a:ln>
        </p:spPr>
      </p:pic>
      <p:sp>
        <p:nvSpPr>
          <p:cNvPr id="204809" name="Text Box 9"/>
          <p:cNvSpPr txBox="1"/>
          <p:nvPr/>
        </p:nvSpPr>
        <p:spPr>
          <a:xfrm>
            <a:off x="6300788" y="6092825"/>
            <a:ext cx="1403350" cy="457200"/>
          </a:xfrm>
          <a:prstGeom prst="rect">
            <a:avLst/>
          </a:prstGeom>
          <a:noFill/>
          <a:ln>
            <a:noFill/>
            <a:miter lim="800000"/>
          </a:ln>
        </p:spPr>
        <p:txBody>
          <a:bodyPr wrap="none" anchor="t"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a:t>印度梵剧</a:t>
            </a:r>
            <a:endParaRPr kumimoji="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8" name="Picture 6"/>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177154" name="Rectangle 2"/>
          <p:cNvSpPr/>
          <p:nvPr/>
        </p:nvSpPr>
        <p:spPr>
          <a:xfrm>
            <a:off x="1692275" y="0"/>
            <a:ext cx="6264275" cy="823913"/>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zh-CN" altLang="zh-CN" sz="4800" b="1">
                <a:latin typeface="Arial" panose="020B0604020202020204" pitchFamily="34" charset="0"/>
                <a:ea typeface="楷体_GB2312" pitchFamily="49" charset="-122"/>
              </a:rPr>
              <a:t>誓愿手法大家谈】</a:t>
            </a:r>
            <a:endParaRPr kumimoji="0" lang="zh-CN" altLang="zh-CN" sz="4800" b="1">
              <a:latin typeface="Arial" panose="020B0604020202020204" pitchFamily="34" charset="0"/>
              <a:ea typeface="楷体_GB2312" pitchFamily="49" charset="-122"/>
            </a:endParaRPr>
          </a:p>
        </p:txBody>
      </p:sp>
      <p:sp>
        <p:nvSpPr>
          <p:cNvPr id="177155" name="Text Box 3"/>
          <p:cNvSpPr txBox="1"/>
          <p:nvPr/>
        </p:nvSpPr>
        <p:spPr>
          <a:xfrm>
            <a:off x="395288" y="981075"/>
            <a:ext cx="8281987" cy="5453063"/>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latin typeface="Arial" panose="020B0604020202020204" pitchFamily="34" charset="0"/>
                <a:ea typeface="楷体_GB2312" pitchFamily="49" charset="-122"/>
              </a:rPr>
              <a:t>       三誓愿昭示着天地应验窦娥奇冤，主要运用了</a:t>
            </a:r>
            <a:r>
              <a:rPr kumimoji="0" sz="3200" b="1">
                <a:solidFill>
                  <a:schemeClr val="accent2"/>
                </a:solidFill>
                <a:latin typeface="Arial" panose="020B0604020202020204" pitchFamily="34" charset="0"/>
                <a:ea typeface="楷体_GB2312" pitchFamily="49" charset="-122"/>
              </a:rPr>
              <a:t>浪漫主义</a:t>
            </a:r>
            <a:r>
              <a:rPr kumimoji="0" sz="3200" b="1">
                <a:latin typeface="Arial" panose="020B0604020202020204" pitchFamily="34" charset="0"/>
                <a:ea typeface="楷体_GB2312" pitchFamily="49" charset="-122"/>
              </a:rPr>
              <a:t>手法。</a:t>
            </a:r>
            <a:r>
              <a:rPr kumimoji="0" sz="3200" b="1">
                <a:solidFill>
                  <a:schemeClr val="accent2"/>
                </a:solidFill>
                <a:latin typeface="Arial" panose="020B0604020202020204" pitchFamily="34" charset="0"/>
                <a:ea typeface="楷体_GB2312" pitchFamily="49" charset="-122"/>
              </a:rPr>
              <a:t>其一</a:t>
            </a:r>
            <a:r>
              <a:rPr kumimoji="0" sz="3200" b="1">
                <a:latin typeface="Arial" panose="020B0604020202020204" pitchFamily="34" charset="0"/>
                <a:ea typeface="楷体_GB2312" pitchFamily="49" charset="-122"/>
              </a:rPr>
              <a:t>，是当时社会人民怨情投诉无门而又需诉告的唯一途径；充分揭露了当时社会官吏昏聩，法制腐败。</a:t>
            </a:r>
            <a:r>
              <a:rPr kumimoji="0" sz="3200" b="1">
                <a:solidFill>
                  <a:schemeClr val="accent2"/>
                </a:solidFill>
                <a:latin typeface="Arial" panose="020B0604020202020204" pitchFamily="34" charset="0"/>
                <a:ea typeface="楷体_GB2312" pitchFamily="49" charset="-122"/>
              </a:rPr>
              <a:t>其二</a:t>
            </a:r>
            <a:r>
              <a:rPr kumimoji="0" sz="3200" b="1">
                <a:latin typeface="Arial" panose="020B0604020202020204" pitchFamily="34" charset="0"/>
                <a:ea typeface="楷体_GB2312" pitchFamily="49" charset="-122"/>
              </a:rPr>
              <a:t>见证窦娥冤情深重，强化悲剧气氛；着力</a:t>
            </a:r>
            <a:endParaRPr kumimoji="0" sz="3200" b="1">
              <a:latin typeface="Arial" panose="020B0604020202020204" pitchFamily="34" charset="0"/>
              <a:ea typeface="楷体_GB2312" pitchFamily="49" charset="-122"/>
            </a:endParaRPr>
          </a:p>
          <a:p>
            <a:pPr lvl="0"/>
            <a:r>
              <a:rPr kumimoji="0" sz="3200" b="1">
                <a:latin typeface="Arial" panose="020B0604020202020204" pitchFamily="34" charset="0"/>
                <a:ea typeface="楷体_GB2312" pitchFamily="49" charset="-122"/>
              </a:rPr>
              <a:t>                表现主人公至死不屈的斗争精神。</a:t>
            </a:r>
            <a:endParaRPr kumimoji="0" sz="3200" b="1">
              <a:latin typeface="Arial" panose="020B0604020202020204" pitchFamily="34" charset="0"/>
              <a:ea typeface="楷体_GB2312" pitchFamily="49" charset="-122"/>
            </a:endParaRPr>
          </a:p>
          <a:p>
            <a:pPr lvl="0"/>
            <a:r>
              <a:rPr kumimoji="0" sz="3200" b="1">
                <a:solidFill>
                  <a:schemeClr val="accent2"/>
                </a:solidFill>
                <a:latin typeface="Arial" panose="020B0604020202020204" pitchFamily="34" charset="0"/>
                <a:ea typeface="楷体_GB2312" pitchFamily="49" charset="-122"/>
              </a:rPr>
              <a:t>                其三</a:t>
            </a:r>
            <a:r>
              <a:rPr kumimoji="0" sz="3200" b="1">
                <a:latin typeface="Arial" panose="020B0604020202020204" pitchFamily="34" charset="0"/>
                <a:ea typeface="楷体_GB2312" pitchFamily="49" charset="-122"/>
              </a:rPr>
              <a:t>，吻合民众善恶有报心理，</a:t>
            </a:r>
            <a:r>
              <a:rPr kumimoji="0" lang="zh-CN" altLang="zh-CN" sz="3200" b="1">
                <a:latin typeface="Arial" panose="020B0604020202020204" pitchFamily="34" charset="0"/>
                <a:ea typeface="楷体_GB2312" pitchFamily="49" charset="-122"/>
              </a:rPr>
              <a:t>充</a:t>
            </a:r>
            <a:endParaRPr kumimoji="0" sz="3200" b="1">
              <a:solidFill>
                <a:schemeClr val="accent2"/>
              </a:solidFill>
              <a:latin typeface="Arial" panose="020B0604020202020204" pitchFamily="34" charset="0"/>
              <a:ea typeface="楷体_GB2312" pitchFamily="49" charset="-122"/>
            </a:endParaRPr>
          </a:p>
          <a:p>
            <a:pPr lvl="0"/>
            <a:r>
              <a:rPr kumimoji="0" sz="3200" b="1">
                <a:latin typeface="Arial" panose="020B0604020202020204" pitchFamily="34" charset="0"/>
                <a:ea typeface="楷体_GB2312" pitchFamily="49" charset="-122"/>
              </a:rPr>
              <a:t>                </a:t>
            </a:r>
            <a:r>
              <a:rPr kumimoji="0" lang="zh-CN" altLang="zh-CN" sz="3200" b="1">
                <a:latin typeface="Arial" panose="020B0604020202020204" pitchFamily="34" charset="0"/>
                <a:ea typeface="楷体_GB2312" pitchFamily="49" charset="-122"/>
              </a:rPr>
              <a:t>分体现了人民伸张人间正义，杀尽</a:t>
            </a:r>
            <a:endParaRPr kumimoji="0" lang="zh-CN" altLang="zh-CN" sz="3200" b="1">
              <a:latin typeface="Arial" panose="020B0604020202020204" pitchFamily="34" charset="0"/>
              <a:ea typeface="楷体_GB2312" pitchFamily="49" charset="-122"/>
            </a:endParaRPr>
          </a:p>
          <a:p>
            <a:pPr lvl="0"/>
            <a:r>
              <a:rPr kumimoji="0" lang="zh-CN" altLang="zh-CN" sz="3200" b="1">
                <a:latin typeface="Arial" panose="020B0604020202020204" pitchFamily="34" charset="0"/>
                <a:ea typeface="楷体_GB2312" pitchFamily="49" charset="-122"/>
              </a:rPr>
              <a:t>                贪官污吏，洗雪冤屈的良好意志与</a:t>
            </a:r>
            <a:endParaRPr kumimoji="0" lang="zh-CN" altLang="zh-CN" sz="3200" b="1">
              <a:latin typeface="Arial" panose="020B0604020202020204" pitchFamily="34" charset="0"/>
              <a:ea typeface="楷体_GB2312" pitchFamily="49" charset="-122"/>
            </a:endParaRPr>
          </a:p>
          <a:p>
            <a:pPr lvl="0"/>
            <a:r>
              <a:rPr kumimoji="0" lang="zh-CN" altLang="zh-CN" sz="3200" b="1">
                <a:latin typeface="Arial" panose="020B0604020202020204" pitchFamily="34" charset="0"/>
                <a:ea typeface="楷体_GB2312" pitchFamily="49" charset="-122"/>
              </a:rPr>
              <a:t>                愿望。引起观众强烈共鸣。</a:t>
            </a:r>
            <a:r>
              <a:rPr kumimoji="0" sz="3200" b="1">
                <a:solidFill>
                  <a:schemeClr val="accent2"/>
                </a:solidFill>
                <a:latin typeface="Arial" panose="020B0604020202020204" pitchFamily="34" charset="0"/>
                <a:ea typeface="楷体_GB2312" pitchFamily="49" charset="-122"/>
              </a:rPr>
              <a:t>其四</a:t>
            </a:r>
            <a:r>
              <a:rPr kumimoji="0" sz="3200" b="1">
                <a:latin typeface="Arial" panose="020B0604020202020204" pitchFamily="34" charset="0"/>
                <a:ea typeface="楷体_GB2312" pitchFamily="49" charset="-122"/>
              </a:rPr>
              <a:t>，</a:t>
            </a:r>
            <a:endParaRPr kumimoji="0" sz="3200" b="1">
              <a:latin typeface="Arial" panose="020B0604020202020204" pitchFamily="34" charset="0"/>
              <a:ea typeface="楷体_GB2312" pitchFamily="49" charset="-122"/>
            </a:endParaRPr>
          </a:p>
          <a:p>
            <a:pPr lvl="0"/>
            <a:r>
              <a:rPr kumimoji="0" sz="3200" b="1">
                <a:latin typeface="Arial" panose="020B0604020202020204" pitchFamily="34" charset="0"/>
                <a:ea typeface="楷体_GB2312" pitchFamily="49" charset="-122"/>
              </a:rPr>
              <a:t>                表现作者鲜明爱憎和思想的人民性。</a:t>
            </a:r>
            <a:endParaRPr kumimoji="0" sz="3200" b="1">
              <a:latin typeface="Arial" panose="020B0604020202020204" pitchFamily="34" charset="0"/>
              <a:ea typeface="楷体_GB2312" pitchFamily="49" charset="-122"/>
            </a:endParaRPr>
          </a:p>
        </p:txBody>
      </p:sp>
      <p:pic>
        <p:nvPicPr>
          <p:cNvPr id="177156" name="Picture 4"/>
          <p:cNvPicPr>
            <a:picLocks noChangeAspect="1"/>
          </p:cNvPicPr>
          <p:nvPr/>
        </p:nvPicPr>
        <p:blipFill>
          <a:blip r:embed="rId3" r:link="rId2"/>
          <a:stretch>
            <a:fillRect/>
          </a:stretch>
        </p:blipFill>
        <p:spPr>
          <a:xfrm>
            <a:off x="7667625" y="0"/>
            <a:ext cx="1368425" cy="6524625"/>
          </a:xfrm>
          <a:prstGeom prst="rect">
            <a:avLst/>
          </a:prstGeom>
          <a:noFill/>
          <a:ln>
            <a:miter lim="800000"/>
            <a:headEnd/>
            <a:tailEnd/>
          </a:ln>
        </p:spPr>
      </p:pic>
      <p:pic>
        <p:nvPicPr>
          <p:cNvPr id="177157" name="Picture 5"/>
          <p:cNvPicPr>
            <a:picLocks noChangeAspect="1"/>
          </p:cNvPicPr>
          <p:nvPr/>
        </p:nvPicPr>
        <p:blipFill>
          <a:blip r:embed="rId4" r:link="rId2">
            <a:grayscl/>
          </a:blip>
          <a:stretch>
            <a:fillRect/>
          </a:stretch>
        </p:blipFill>
        <p:spPr>
          <a:xfrm>
            <a:off x="0" y="3581400"/>
            <a:ext cx="2057400" cy="3276600"/>
          </a:xfrm>
          <a:prstGeom prst="rect">
            <a:avLst/>
          </a:prstGeom>
          <a:noFill/>
          <a:ln>
            <a:solidFill>
              <a:srgbClr val="FFFF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p:nvPr/>
        </p:nvSpPr>
        <p:spPr>
          <a:xfrm>
            <a:off x="323850" y="476250"/>
            <a:ext cx="8496300" cy="579438"/>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
        <p:nvSpPr>
          <p:cNvPr id="195587" name="Text Box 3"/>
          <p:cNvSpPr txBox="1"/>
          <p:nvPr/>
        </p:nvSpPr>
        <p:spPr>
          <a:xfrm>
            <a:off x="468313" y="260350"/>
            <a:ext cx="8642350" cy="10668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rPr>
              <a:t>3、她的三桩誓愿与第 1 层对天地的指责是什么关系呢？是否矛盾呢？</a:t>
            </a:r>
            <a:endPar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endParaRPr>
          </a:p>
        </p:txBody>
      </p:sp>
      <p:sp>
        <p:nvSpPr>
          <p:cNvPr id="195588" name="Text Box 4"/>
          <p:cNvSpPr txBox="1"/>
          <p:nvPr/>
        </p:nvSpPr>
        <p:spPr>
          <a:xfrm>
            <a:off x="388938" y="1524000"/>
            <a:ext cx="8431212" cy="4478338"/>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这显然是矛盾的，可见窦娥诉冤过程中对天的怀疑和依赖是始终交织在一起的，这正反映了作家的历史和阶级的局限。</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一方面，他通过窦娥指天斥地从根本上批判封建统治阶级，表达自己变革现实的愿望。</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另一方面，又不能从根本上提出救民于水火的办法，只能靠天地动容来昭雪窦娥的冤案。</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1000" fill="hold"/>
                                        <p:tgtEl>
                                          <p:spTgt spid="195586"/>
                                        </p:tgtEl>
                                        <p:attrNameLst>
                                          <p:attrName>ppt_w</p:attrName>
                                        </p:attrNameLst>
                                      </p:cBhvr>
                                      <p:tavLst>
                                        <p:tav tm="0">
                                          <p:val>
                                            <p:fltVal val="0"/>
                                          </p:val>
                                        </p:tav>
                                        <p:tav tm="100000">
                                          <p:val>
                                            <p:strVal val="#ppt_w"/>
                                          </p:val>
                                        </p:tav>
                                      </p:tavLst>
                                    </p:anim>
                                    <p:anim calcmode="lin" valueType="num">
                                      <p:cBhvr>
                                        <p:cTn id="8" dur="1000" fill="hold"/>
                                        <p:tgtEl>
                                          <p:spTgt spid="195586"/>
                                        </p:tgtEl>
                                        <p:attrNameLst>
                                          <p:attrName>ppt_h</p:attrName>
                                        </p:attrNameLst>
                                      </p:cBhvr>
                                      <p:tavLst>
                                        <p:tav tm="0">
                                          <p:val>
                                            <p:fltVal val="0"/>
                                          </p:val>
                                        </p:tav>
                                        <p:tav tm="100000">
                                          <p:val>
                                            <p:strVal val="#ppt_h"/>
                                          </p:val>
                                        </p:tav>
                                      </p:tavLst>
                                    </p:anim>
                                    <p:anim calcmode="lin" valueType="num">
                                      <p:cBhvr>
                                        <p:cTn id="9" dur="1000" fill="hold"/>
                                        <p:tgtEl>
                                          <p:spTgt spid="1955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55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5588"/>
                                        </p:tgtEl>
                                        <p:attrNameLst>
                                          <p:attrName>style.visibility</p:attrName>
                                        </p:attrNameLst>
                                      </p:cBhvr>
                                      <p:to>
                                        <p:strVal val="visible"/>
                                      </p:to>
                                    </p:set>
                                    <p:anim calcmode="lin" valueType="num">
                                      <p:cBhvr>
                                        <p:cTn id="15" dur="1000" fill="hold"/>
                                        <p:tgtEl>
                                          <p:spTgt spid="195588"/>
                                        </p:tgtEl>
                                        <p:attrNameLst>
                                          <p:attrName>ppt_w</p:attrName>
                                        </p:attrNameLst>
                                      </p:cBhvr>
                                      <p:tavLst>
                                        <p:tav tm="0">
                                          <p:val>
                                            <p:fltVal val="0"/>
                                          </p:val>
                                        </p:tav>
                                        <p:tav tm="100000">
                                          <p:val>
                                            <p:strVal val="#ppt_w"/>
                                          </p:val>
                                        </p:tav>
                                      </p:tavLst>
                                    </p:anim>
                                    <p:anim calcmode="lin" valueType="num">
                                      <p:cBhvr>
                                        <p:cTn id="16" dur="1000" fill="hold"/>
                                        <p:tgtEl>
                                          <p:spTgt spid="195588"/>
                                        </p:tgtEl>
                                        <p:attrNameLst>
                                          <p:attrName>ppt_h</p:attrName>
                                        </p:attrNameLst>
                                      </p:cBhvr>
                                      <p:tavLst>
                                        <p:tav tm="0">
                                          <p:val>
                                            <p:fltVal val="0"/>
                                          </p:val>
                                        </p:tav>
                                        <p:tav tm="100000">
                                          <p:val>
                                            <p:strVal val="#ppt_h"/>
                                          </p:val>
                                        </p:tav>
                                      </p:tavLst>
                                    </p:anim>
                                    <p:anim calcmode="lin" valueType="num">
                                      <p:cBhvr>
                                        <p:cTn id="17" dur="1000" fill="hold"/>
                                        <p:tgtEl>
                                          <p:spTgt spid="19558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55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8" name="Picture 6"/>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172034" name="Rectangle 2"/>
          <p:cNvSpPr/>
          <p:nvPr/>
        </p:nvSpPr>
        <p:spPr>
          <a:xfrm>
            <a:off x="2771775" y="333375"/>
            <a:ext cx="6264275" cy="823913"/>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solidFill>
                  <a:srgbClr val="FF3399"/>
                </a:solidFill>
                <a:latin typeface="Arial" panose="020B0604020202020204" pitchFamily="34" charset="0"/>
                <a:ea typeface="楷体_GB2312" pitchFamily="49" charset="-122"/>
              </a:rPr>
              <a:t>【窦娥形象</a:t>
            </a:r>
            <a:r>
              <a:rPr kumimoji="0" lang="zh-CN" altLang="zh-CN" sz="4800" b="1">
                <a:solidFill>
                  <a:srgbClr val="FF3399"/>
                </a:solidFill>
                <a:latin typeface="Arial" panose="020B0604020202020204" pitchFamily="34" charset="0"/>
                <a:ea typeface="楷体_GB2312" pitchFamily="49" charset="-122"/>
              </a:rPr>
              <a:t>大家谈】</a:t>
            </a:r>
            <a:endParaRPr kumimoji="0" lang="zh-CN" altLang="zh-CN" sz="4800" b="1">
              <a:solidFill>
                <a:srgbClr val="FF3399"/>
              </a:solidFill>
              <a:latin typeface="Arial" panose="020B0604020202020204" pitchFamily="34" charset="0"/>
              <a:ea typeface="楷体_GB2312" pitchFamily="49" charset="-122"/>
            </a:endParaRPr>
          </a:p>
        </p:txBody>
      </p:sp>
      <p:sp>
        <p:nvSpPr>
          <p:cNvPr id="172036" name="Text Box 4"/>
          <p:cNvSpPr txBox="1"/>
          <p:nvPr/>
        </p:nvSpPr>
        <p:spPr>
          <a:xfrm>
            <a:off x="2987675" y="1543050"/>
            <a:ext cx="6192838" cy="4478338"/>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latin typeface="Arial" panose="020B0604020202020204" pitchFamily="34" charset="0"/>
                <a:ea typeface="楷体_GB2312" pitchFamily="49" charset="-122"/>
              </a:rPr>
              <a:t>       窦娥是一个饱受封建压迫与摧残富于抗争精神的古代劳动妇女的形象。她善良美丽、勤劳孝顺，同时又刚毅顽强，敢于与恶势力拼斗到底。她生活于昏聩腐败的封建吏治下，注定要走向悲剧的结局。窦娥悲剧的性格、壮美的形象，具有深刻的社会意义和强烈的感染力量。 </a:t>
            </a:r>
            <a:endParaRPr kumimoji="0" sz="3200" b="1">
              <a:latin typeface="Arial" panose="020B0604020202020204" pitchFamily="34" charset="0"/>
              <a:ea typeface="楷体_GB2312" pitchFamily="49" charset="-122"/>
            </a:endParaRPr>
          </a:p>
        </p:txBody>
      </p:sp>
      <p:pic>
        <p:nvPicPr>
          <p:cNvPr id="172039" name="Picture 7"/>
          <p:cNvPicPr>
            <a:picLocks noChangeAspect="1"/>
          </p:cNvPicPr>
          <p:nvPr/>
        </p:nvPicPr>
        <p:blipFill>
          <a:blip r:embed="rId3" r:link="rId2"/>
          <a:srcRect l="4533" t="14376" b="12413"/>
          <a:stretch>
            <a:fillRect/>
          </a:stretch>
        </p:blipFill>
        <p:spPr>
          <a:xfrm>
            <a:off x="0" y="0"/>
            <a:ext cx="2700338" cy="6858000"/>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2" name="Picture 6"/>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178179" name="Text Box 3"/>
          <p:cNvSpPr txBox="1"/>
          <p:nvPr/>
        </p:nvSpPr>
        <p:spPr>
          <a:xfrm>
            <a:off x="755650" y="3284538"/>
            <a:ext cx="7200900" cy="2528887"/>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solidFill>
                  <a:srgbClr val="FFFFFF"/>
                </a:solidFill>
                <a:latin typeface="Arial" panose="020B0604020202020204" pitchFamily="34" charset="0"/>
                <a:ea typeface="楷体_GB2312" pitchFamily="49" charset="-122"/>
              </a:rPr>
              <a:t>      </a:t>
            </a:r>
            <a:r>
              <a:rPr kumimoji="0" sz="3200" b="1">
                <a:solidFill>
                  <a:srgbClr val="FF0000"/>
                </a:solidFill>
                <a:latin typeface="Arial" panose="020B0604020202020204" pitchFamily="34" charset="0"/>
                <a:ea typeface="楷体_GB2312" pitchFamily="49" charset="-122"/>
              </a:rPr>
              <a:t>《窦娥冤》是我国十大古典悲剧之一。戏剧通过窦娥蒙受的千古奇冤，暴露了封建统治下社会的黑暗、吏治的腐败和民众的倒悬，歌颂了窦娥的美好心灵和抗争精神。</a:t>
            </a:r>
            <a:endParaRPr kumimoji="0" sz="3200" b="1">
              <a:solidFill>
                <a:srgbClr val="FF0000"/>
              </a:solidFill>
              <a:latin typeface="Arial" panose="020B0604020202020204" pitchFamily="34" charset="0"/>
              <a:ea typeface="楷体_GB2312" pitchFamily="49" charset="-122"/>
            </a:endParaRPr>
          </a:p>
        </p:txBody>
      </p:sp>
      <p:sp>
        <p:nvSpPr>
          <p:cNvPr id="178180" name="Text Box 4"/>
          <p:cNvSpPr txBox="1"/>
          <p:nvPr/>
        </p:nvSpPr>
        <p:spPr>
          <a:xfrm>
            <a:off x="971550" y="836613"/>
            <a:ext cx="6769100" cy="131127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4000" b="1">
                <a:solidFill>
                  <a:schemeClr val="tx2"/>
                </a:solidFill>
              </a:rPr>
              <a:t>思考：本折戏中，冲突双方是谁？能由此概括主题吗？</a:t>
            </a:r>
            <a:endParaRPr sz="4000" b="1">
              <a:solidFill>
                <a:schemeClr val="tx2"/>
              </a:solidFill>
            </a:endParaRPr>
          </a:p>
        </p:txBody>
      </p:sp>
      <p:pic>
        <p:nvPicPr>
          <p:cNvPr id="178181" name="Picture 5">
            <a:hlinkClick r:id="rId3" action="ppaction://hlinksldjump"/>
          </p:cNvPr>
          <p:cNvPicPr>
            <a:picLocks noChangeAspect="1" noCrop="1"/>
          </p:cNvPicPr>
          <p:nvPr/>
        </p:nvPicPr>
        <p:blipFill>
          <a:blip r:embed="rId4" r:link="rId2"/>
          <a:stretch>
            <a:fillRect/>
          </a:stretch>
        </p:blipFill>
        <p:spPr>
          <a:xfrm>
            <a:off x="8088313" y="5949950"/>
            <a:ext cx="1092200" cy="819150"/>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8179"/>
                                        </p:tgtEl>
                                        <p:attrNameLst>
                                          <p:attrName>style.visibility</p:attrName>
                                        </p:attrNameLst>
                                      </p:cBhvr>
                                      <p:to>
                                        <p:strVal val="visible"/>
                                      </p:to>
                                    </p:set>
                                    <p:animEffect transition="in" filter="wipe(down)">
                                      <p:cBhvr>
                                        <p:cTn id="7" dur="500"/>
                                        <p:tgtEl>
                                          <p:spTgt spid="1781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78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p:nvPr/>
        </p:nvSpPr>
        <p:spPr>
          <a:xfrm>
            <a:off x="1403350" y="0"/>
            <a:ext cx="6696075" cy="701675"/>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000" b="1">
                <a:solidFill>
                  <a:srgbClr val="FF3300"/>
                </a:solidFill>
                <a:latin typeface="Arial" panose="020B0604020202020204" pitchFamily="34" charset="0"/>
                <a:ea typeface="楷体_GB2312" pitchFamily="49" charset="-122"/>
              </a:rPr>
              <a:t>【</a:t>
            </a:r>
            <a:r>
              <a:rPr kumimoji="0" lang="zh-CN" altLang="zh-CN" sz="4000" b="1">
                <a:solidFill>
                  <a:srgbClr val="FF3300"/>
                </a:solidFill>
                <a:latin typeface="Arial" panose="020B0604020202020204" pitchFamily="34" charset="0"/>
                <a:ea typeface="楷体_GB2312" pitchFamily="49" charset="-122"/>
              </a:rPr>
              <a:t>关汉卿杂剧本色语言】</a:t>
            </a:r>
            <a:endParaRPr kumimoji="0" lang="zh-CN" altLang="zh-CN" sz="4000" b="1">
              <a:solidFill>
                <a:srgbClr val="FF3300"/>
              </a:solidFill>
              <a:latin typeface="Arial" panose="020B0604020202020204" pitchFamily="34" charset="0"/>
              <a:ea typeface="楷体_GB2312" pitchFamily="49" charset="-122"/>
            </a:endParaRPr>
          </a:p>
        </p:txBody>
      </p:sp>
      <p:sp>
        <p:nvSpPr>
          <p:cNvPr id="179203" name="Text Box 3"/>
          <p:cNvSpPr txBox="1"/>
          <p:nvPr/>
        </p:nvSpPr>
        <p:spPr>
          <a:xfrm>
            <a:off x="1619250" y="620713"/>
            <a:ext cx="7345363" cy="35036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latin typeface="Arial" panose="020B0604020202020204" pitchFamily="34" charset="0"/>
                <a:ea typeface="楷体_GB2312" pitchFamily="49" charset="-122"/>
              </a:rPr>
              <a:t>       历来剧评家都以</a:t>
            </a:r>
            <a:r>
              <a:rPr kumimoji="0" sz="3200" b="1">
                <a:solidFill>
                  <a:schemeClr val="accent1"/>
                </a:solidFill>
                <a:latin typeface="Arial" panose="020B0604020202020204" pitchFamily="34" charset="0"/>
                <a:ea typeface="楷体_GB2312" pitchFamily="49" charset="-122"/>
              </a:rPr>
              <a:t>“本色”</a:t>
            </a:r>
            <a:r>
              <a:rPr kumimoji="0" sz="3200" b="1">
                <a:latin typeface="Arial" panose="020B0604020202020204" pitchFamily="34" charset="0"/>
                <a:ea typeface="楷体_GB2312" pitchFamily="49" charset="-122"/>
              </a:rPr>
              <a:t>二字概括关汉卿戏曲语言特色，即说白和唱词</a:t>
            </a:r>
            <a:r>
              <a:rPr kumimoji="0" sz="3200" b="1">
                <a:solidFill>
                  <a:schemeClr val="accent1"/>
                </a:solidFill>
                <a:latin typeface="Arial" panose="020B0604020202020204" pitchFamily="34" charset="0"/>
                <a:ea typeface="楷体_GB2312" pitchFamily="49" charset="-122"/>
              </a:rPr>
              <a:t>朴实自然、生动形象，</a:t>
            </a:r>
            <a:r>
              <a:rPr kumimoji="0" sz="3200" b="1">
                <a:latin typeface="Arial" panose="020B0604020202020204" pitchFamily="34" charset="0"/>
                <a:ea typeface="楷体_GB2312" pitchFamily="49" charset="-122"/>
              </a:rPr>
              <a:t>符合剧中人物的身份个性，能为展开剧情和刻画人物服务。节文中，人物语言时而高亢激越，紧张迫促，冤气冲天；时而哀婉凄惨，如泣如诉，真情低回；时而激荡如潮，汹涌</a:t>
            </a:r>
            <a:endParaRPr kumimoji="0" sz="3200" b="1">
              <a:latin typeface="Arial" panose="020B0604020202020204" pitchFamily="34" charset="0"/>
              <a:ea typeface="楷体_GB2312" pitchFamily="49" charset="-122"/>
            </a:endParaRPr>
          </a:p>
        </p:txBody>
      </p:sp>
      <p:pic>
        <p:nvPicPr>
          <p:cNvPr id="179204" name="Picture 4"/>
          <p:cNvPicPr>
            <a:picLocks noChangeAspect="1"/>
          </p:cNvPicPr>
          <p:nvPr/>
        </p:nvPicPr>
        <p:blipFill>
          <a:blip r:embed="rId1" r:link="rId2"/>
          <a:stretch>
            <a:fillRect/>
          </a:stretch>
        </p:blipFill>
        <p:spPr>
          <a:xfrm>
            <a:off x="-36512" y="0"/>
            <a:ext cx="1512887" cy="6524625"/>
          </a:xfrm>
          <a:prstGeom prst="rect">
            <a:avLst/>
          </a:prstGeom>
          <a:noFill/>
          <a:ln>
            <a:miter lim="800000"/>
            <a:headEnd/>
            <a:tailEnd/>
          </a:ln>
        </p:spPr>
      </p:pic>
      <p:sp>
        <p:nvSpPr>
          <p:cNvPr id="179205" name="Text Box 5"/>
          <p:cNvSpPr txBox="1"/>
          <p:nvPr/>
        </p:nvSpPr>
        <p:spPr>
          <a:xfrm>
            <a:off x="1619250" y="4005263"/>
            <a:ext cx="5545138" cy="2528887"/>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latin typeface="Arial" panose="020B0604020202020204" pitchFamily="34" charset="0"/>
                <a:ea typeface="楷体_GB2312" pitchFamily="49" charset="-122"/>
              </a:rPr>
              <a:t>澎湃，悲风盘旋。三个场面的描写，语言质朴无华而富于韵味，深刻地展示了人物的内心世界。曲词不事雕琢，以感情真切为主导，浅显中见深邃。</a:t>
            </a:r>
            <a:endParaRPr kumimoji="0" sz="3200" b="1">
              <a:latin typeface="Arial" panose="020B0604020202020204" pitchFamily="34" charset="0"/>
              <a:ea typeface="楷体_GB2312" pitchFamily="49" charset="-122"/>
            </a:endParaRPr>
          </a:p>
        </p:txBody>
      </p:sp>
      <p:pic>
        <p:nvPicPr>
          <p:cNvPr id="179206" name="Picture 6"/>
          <p:cNvPicPr>
            <a:picLocks noChangeAspect="1"/>
          </p:cNvPicPr>
          <p:nvPr/>
        </p:nvPicPr>
        <p:blipFill>
          <a:blip r:embed="rId3" r:link="rId2">
            <a:grayscl/>
          </a:blip>
          <a:stretch>
            <a:fillRect/>
          </a:stretch>
        </p:blipFill>
        <p:spPr>
          <a:xfrm>
            <a:off x="7092950" y="4149725"/>
            <a:ext cx="1800225" cy="2555875"/>
          </a:xfrm>
          <a:prstGeom prst="rect">
            <a:avLst/>
          </a:prstGeom>
          <a:noFill/>
          <a:ln>
            <a:solidFill>
              <a:srgbClr val="FFFF00"/>
            </a:solid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p:cNvPicPr>
          <p:nvPr/>
        </p:nvPicPr>
        <p:blipFill>
          <a:blip r:embed="rId1" r:link="rId2"/>
          <a:stretch>
            <a:fillRect/>
          </a:stretch>
        </p:blipFill>
        <p:spPr>
          <a:xfrm>
            <a:off x="7523163" y="0"/>
            <a:ext cx="1512887" cy="6524625"/>
          </a:xfrm>
          <a:prstGeom prst="rect">
            <a:avLst/>
          </a:prstGeom>
          <a:noFill/>
          <a:ln>
            <a:miter lim="800000"/>
            <a:headEnd/>
            <a:tailEnd/>
          </a:ln>
        </p:spPr>
      </p:pic>
      <p:sp>
        <p:nvSpPr>
          <p:cNvPr id="181251" name="Text Box 3"/>
          <p:cNvSpPr txBox="1"/>
          <p:nvPr/>
        </p:nvSpPr>
        <p:spPr>
          <a:xfrm>
            <a:off x="468313" y="811213"/>
            <a:ext cx="8280400" cy="2041525"/>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latin typeface="Arial" panose="020B0604020202020204" pitchFamily="34" charset="0"/>
                <a:ea typeface="楷体_GB2312" pitchFamily="49" charset="-122"/>
              </a:rPr>
              <a:t>                           连用四个“念窦娥”，一诉无辜获罪，二伤身首异处，三告身世孤苦，四叙婆媳情深，寥寥数语，百感交集，哀伤不尽，令人凄怆，写尽窦娥婆媳死别的悲痛。</a:t>
            </a:r>
            <a:endParaRPr kumimoji="0" sz="3200" b="1">
              <a:latin typeface="Arial" panose="020B0604020202020204" pitchFamily="34" charset="0"/>
              <a:ea typeface="楷体_GB2312" pitchFamily="49" charset="-122"/>
            </a:endParaRPr>
          </a:p>
        </p:txBody>
      </p:sp>
      <p:pic>
        <p:nvPicPr>
          <p:cNvPr id="181252" name="Picture 4"/>
          <p:cNvPicPr>
            <a:picLocks noChangeAspect="1"/>
          </p:cNvPicPr>
          <p:nvPr/>
        </p:nvPicPr>
        <p:blipFill>
          <a:blip r:embed="rId3" r:link="rId2">
            <a:clrChange>
              <a:clrFrom>
                <a:srgbClr val="F6FAF9"/>
              </a:clrFrom>
              <a:clrTo>
                <a:srgbClr val="F6FAF9">
                  <a:alpha val="0"/>
                </a:srgbClr>
              </a:clrTo>
            </a:clrChange>
          </a:blip>
          <a:stretch>
            <a:fillRect/>
          </a:stretch>
        </p:blipFill>
        <p:spPr>
          <a:xfrm>
            <a:off x="0" y="2708275"/>
            <a:ext cx="3541713" cy="4149725"/>
          </a:xfrm>
          <a:prstGeom prst="rect">
            <a:avLst/>
          </a:prstGeom>
          <a:noFill/>
          <a:ln>
            <a:miter lim="800000"/>
            <a:headEnd/>
            <a:tailEnd/>
          </a:ln>
        </p:spPr>
      </p:pic>
      <p:sp>
        <p:nvSpPr>
          <p:cNvPr id="181253" name="Text Box 5"/>
          <p:cNvSpPr txBox="1"/>
          <p:nvPr/>
        </p:nvSpPr>
        <p:spPr>
          <a:xfrm>
            <a:off x="3636963" y="2924175"/>
            <a:ext cx="4606925" cy="3503613"/>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latin typeface="Arial" panose="020B0604020202020204" pitchFamily="34" charset="0"/>
                <a:ea typeface="楷体_GB2312" pitchFamily="49" charset="-122"/>
              </a:rPr>
              <a:t>                          多处杂糅古白话词语，“只合把”“怎生糊突了”“葫芦提”等，使说唱接近生活，韵味浓厚。或凝练，或生动，声气口吻如在眼前。</a:t>
            </a:r>
            <a:endParaRPr kumimoji="0" sz="3200">
              <a:latin typeface="Arial" panose="020B0604020202020204" pitchFamily="34" charset="0"/>
              <a:ea typeface="楷体_GB2312" pitchFamily="49" charset="-122"/>
            </a:endParaRPr>
          </a:p>
        </p:txBody>
      </p:sp>
      <p:sp>
        <p:nvSpPr>
          <p:cNvPr id="181254" name="Text Box 6"/>
          <p:cNvSpPr txBox="1"/>
          <p:nvPr/>
        </p:nvSpPr>
        <p:spPr>
          <a:xfrm>
            <a:off x="468313" y="765175"/>
            <a:ext cx="4032250" cy="579438"/>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a:solidFill>
                  <a:srgbClr val="CC3300"/>
                </a:solidFill>
                <a:latin typeface="Arial" panose="020B0604020202020204" pitchFamily="34" charset="0"/>
                <a:ea typeface="楷体_GB2312" pitchFamily="49" charset="-122"/>
              </a:rPr>
              <a:t>[</a:t>
            </a:r>
            <a:r>
              <a:rPr kumimoji="0" sz="3200" b="1">
                <a:solidFill>
                  <a:srgbClr val="CC3300"/>
                </a:solidFill>
                <a:latin typeface="Arial" panose="020B0604020202020204" pitchFamily="34" charset="0"/>
                <a:ea typeface="楷体_GB2312" pitchFamily="49" charset="-122"/>
              </a:rPr>
              <a:t>快活三</a:t>
            </a:r>
            <a:r>
              <a:rPr kumimoji="0" sz="3200">
                <a:solidFill>
                  <a:srgbClr val="CC3300"/>
                </a:solidFill>
                <a:latin typeface="Arial" panose="020B0604020202020204" pitchFamily="34" charset="0"/>
                <a:ea typeface="楷体_GB2312" pitchFamily="49" charset="-122"/>
              </a:rPr>
              <a:t>][</a:t>
            </a:r>
            <a:r>
              <a:rPr kumimoji="0" sz="3200" b="1">
                <a:solidFill>
                  <a:srgbClr val="CC3300"/>
                </a:solidFill>
                <a:latin typeface="Arial" panose="020B0604020202020204" pitchFamily="34" charset="0"/>
                <a:ea typeface="楷体_GB2312" pitchFamily="49" charset="-122"/>
              </a:rPr>
              <a:t>鲍老儿</a:t>
            </a:r>
            <a:r>
              <a:rPr kumimoji="0" sz="3200">
                <a:solidFill>
                  <a:srgbClr val="CC3300"/>
                </a:solidFill>
                <a:latin typeface="Arial" panose="020B0604020202020204" pitchFamily="34" charset="0"/>
                <a:ea typeface="楷体_GB2312" pitchFamily="49" charset="-122"/>
              </a:rPr>
              <a:t>]</a:t>
            </a:r>
            <a:endParaRPr kumimoji="0" sz="3200">
              <a:solidFill>
                <a:srgbClr val="CC3300"/>
              </a:solidFill>
              <a:latin typeface="Arial" panose="020B0604020202020204" pitchFamily="34" charset="0"/>
              <a:ea typeface="楷体_GB2312" pitchFamily="49" charset="-122"/>
            </a:endParaRPr>
          </a:p>
        </p:txBody>
      </p:sp>
      <p:sp>
        <p:nvSpPr>
          <p:cNvPr id="181255" name="Text Box 7"/>
          <p:cNvSpPr txBox="1"/>
          <p:nvPr/>
        </p:nvSpPr>
        <p:spPr>
          <a:xfrm>
            <a:off x="3563938" y="2924175"/>
            <a:ext cx="3313112" cy="579438"/>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a:solidFill>
                  <a:srgbClr val="CC3300"/>
                </a:solidFill>
                <a:latin typeface="Arial" panose="020B0604020202020204" pitchFamily="34" charset="0"/>
                <a:ea typeface="楷体_GB2312" pitchFamily="49" charset="-122"/>
              </a:rPr>
              <a:t>[</a:t>
            </a:r>
            <a:r>
              <a:rPr kumimoji="0" sz="3200" b="1">
                <a:solidFill>
                  <a:srgbClr val="CC3300"/>
                </a:solidFill>
                <a:latin typeface="Arial" panose="020B0604020202020204" pitchFamily="34" charset="0"/>
                <a:ea typeface="楷体_GB2312" pitchFamily="49" charset="-122"/>
              </a:rPr>
              <a:t>滚绣球</a:t>
            </a:r>
            <a:r>
              <a:rPr kumimoji="0" sz="3200">
                <a:solidFill>
                  <a:srgbClr val="CC3300"/>
                </a:solidFill>
                <a:latin typeface="Arial" panose="020B0604020202020204" pitchFamily="34" charset="0"/>
                <a:ea typeface="楷体_GB2312" pitchFamily="49" charset="-122"/>
              </a:rPr>
              <a:t>][</a:t>
            </a:r>
            <a:r>
              <a:rPr kumimoji="0" sz="3200" b="1">
                <a:solidFill>
                  <a:srgbClr val="CC3300"/>
                </a:solidFill>
                <a:latin typeface="Arial" panose="020B0604020202020204" pitchFamily="34" charset="0"/>
                <a:ea typeface="楷体_GB2312" pitchFamily="49" charset="-122"/>
              </a:rPr>
              <a:t>快活三</a:t>
            </a:r>
            <a:r>
              <a:rPr kumimoji="0" sz="3200">
                <a:solidFill>
                  <a:srgbClr val="CC3300"/>
                </a:solidFill>
                <a:latin typeface="Arial" panose="020B0604020202020204" pitchFamily="34" charset="0"/>
                <a:ea typeface="楷体_GB2312" pitchFamily="49" charset="-122"/>
              </a:rPr>
              <a:t>]</a:t>
            </a:r>
            <a:endParaRPr kumimoji="0" sz="3200">
              <a:solidFill>
                <a:srgbClr val="CC3300"/>
              </a:solidFill>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812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p:nvPr/>
        </p:nvSpPr>
        <p:spPr>
          <a:xfrm>
            <a:off x="250825" y="1844675"/>
            <a:ext cx="8497888" cy="1554163"/>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2800" b="1"/>
              <a:t>         </a:t>
            </a:r>
            <a:r>
              <a:rPr sz="3200" b="1"/>
              <a:t>善良而坚强的窦娥就这样无辜的被送上了刑场，这样的结局着实让人痛心惋惜愤恨，我相信在座的每一位都希望窦娥能幸福的生活着。</a:t>
            </a:r>
            <a:endParaRPr sz="3200" b="1"/>
          </a:p>
        </p:txBody>
      </p:sp>
      <p:sp>
        <p:nvSpPr>
          <p:cNvPr id="198659" name="Text Box 3"/>
          <p:cNvSpPr txBox="1"/>
          <p:nvPr/>
        </p:nvSpPr>
        <p:spPr>
          <a:xfrm>
            <a:off x="323850" y="4005263"/>
            <a:ext cx="8496300" cy="1798637"/>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t>           </a:t>
            </a:r>
            <a:r>
              <a:rPr sz="3200" b="1"/>
              <a:t>这样的心愿终于在明代人叶宪祖那儿得到实现，叶宪祖把《窦娥冤》改编成《金锁记》：</a:t>
            </a:r>
            <a:endParaRPr sz="3200" b="1"/>
          </a:p>
          <a:p>
            <a:pPr lvl="0">
              <a:spcBef>
                <a:spcPct val="50000"/>
              </a:spcBef>
            </a:pPr>
            <a:r>
              <a:rPr sz="3200" b="1"/>
              <a:t>            </a:t>
            </a:r>
            <a:endParaRPr sz="3200" b="1">
              <a:solidFill>
                <a:srgbClr val="FFFF00"/>
              </a:solidFill>
            </a:endParaRPr>
          </a:p>
        </p:txBody>
      </p:sp>
      <p:sp>
        <p:nvSpPr>
          <p:cNvPr id="198660" name="Rectangle 4"/>
          <p:cNvSpPr/>
          <p:nvPr/>
        </p:nvSpPr>
        <p:spPr>
          <a:xfrm>
            <a:off x="2484438" y="404813"/>
            <a:ext cx="5040312" cy="823912"/>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【拓展思考】</a:t>
            </a:r>
            <a:endParaRPr kumimoji="0" sz="4800" b="1">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p:nvPr/>
        </p:nvSpPr>
        <p:spPr>
          <a:xfrm>
            <a:off x="2484438" y="115888"/>
            <a:ext cx="4824412" cy="823912"/>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【拓展思考】</a:t>
            </a:r>
            <a:endParaRPr kumimoji="0" sz="4800" b="1">
              <a:latin typeface="Arial" panose="020B0604020202020204" pitchFamily="34" charset="0"/>
              <a:ea typeface="楷体_GB2312" pitchFamily="49" charset="-122"/>
            </a:endParaRPr>
          </a:p>
        </p:txBody>
      </p:sp>
      <p:sp>
        <p:nvSpPr>
          <p:cNvPr id="199683" name="Text Box 3"/>
          <p:cNvSpPr txBox="1"/>
          <p:nvPr/>
        </p:nvSpPr>
        <p:spPr>
          <a:xfrm>
            <a:off x="395288" y="1125538"/>
            <a:ext cx="8424862" cy="3990975"/>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3200" b="1">
                <a:solidFill>
                  <a:srgbClr val="FFFF00"/>
                </a:solidFill>
              </a:rPr>
              <a:t>        </a:t>
            </a:r>
            <a:r>
              <a:rPr sz="3200" b="1"/>
              <a:t>窦娥的丈夫并没有夭折，而是在赴京赶考途中，落水黄河，被龙王招为驸马。三年后又入京参加科举考试，一举状元及第。而窦娥也在行刑时，因天降大雪，提刑官惊骇，急令刀下留人，得以不死。最后窦天章平反冤狱，窦娥得以昭雪获释，与丈夫蔡昌宗舟中相遇，父女夫妻欢庆团圆。正是“翁做高官婿状元，夫妻母子重相会”。</a:t>
            </a:r>
            <a:endParaRPr sz="3200" b="1"/>
          </a:p>
        </p:txBody>
      </p:sp>
      <p:sp>
        <p:nvSpPr>
          <p:cNvPr id="199684" name="Text Box 4"/>
          <p:cNvSpPr txBox="1"/>
          <p:nvPr/>
        </p:nvSpPr>
        <p:spPr>
          <a:xfrm>
            <a:off x="1258888" y="5516563"/>
            <a:ext cx="7345362" cy="579437"/>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3200" b="1">
                <a:solidFill>
                  <a:srgbClr val="FF3300"/>
                </a:solidFill>
              </a:rPr>
              <a:t>请讨论一下：这样改好不好？为什么？</a:t>
            </a:r>
            <a:endParaRPr sz="3200"/>
          </a:p>
        </p:txBody>
      </p:sp>
      <p:pic>
        <p:nvPicPr>
          <p:cNvPr id="199685" name="Picture 5">
            <a:hlinkClick r:id="rId1" action="ppaction://hlinksldjump"/>
          </p:cNvPr>
          <p:cNvPicPr>
            <a:picLocks noChangeAspect="1" noCrop="1"/>
          </p:cNvPicPr>
          <p:nvPr/>
        </p:nvPicPr>
        <p:blipFill>
          <a:blip r:embed="rId2" r:link="rId3"/>
          <a:stretch>
            <a:fillRect/>
          </a:stretch>
        </p:blipFill>
        <p:spPr>
          <a:xfrm>
            <a:off x="8088313" y="5949950"/>
            <a:ext cx="1092200" cy="819150"/>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p:nvPr/>
        </p:nvSpPr>
        <p:spPr>
          <a:xfrm>
            <a:off x="827088" y="2492375"/>
            <a:ext cx="7489825" cy="2289175"/>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600" b="1">
                <a:latin typeface="Arial" panose="020B0604020202020204" pitchFamily="34" charset="0"/>
                <a:ea typeface="楷体_GB2312" pitchFamily="49" charset="-122"/>
              </a:rPr>
              <a:t>动地惊天     怕硬欺软     顺水推船   前合后偃     吞声忍气     杳无音讯</a:t>
            </a:r>
            <a:endParaRPr kumimoji="0" sz="3600" b="1">
              <a:latin typeface="Arial" panose="020B0604020202020204" pitchFamily="34" charset="0"/>
              <a:ea typeface="楷体_GB2312" pitchFamily="49" charset="-122"/>
            </a:endParaRPr>
          </a:p>
          <a:p>
            <a:pPr lvl="0"/>
            <a:r>
              <a:rPr kumimoji="0" sz="3600" b="1">
                <a:latin typeface="Arial" panose="020B0604020202020204" pitchFamily="34" charset="0"/>
                <a:ea typeface="楷体_GB2312" pitchFamily="49" charset="-122"/>
              </a:rPr>
              <a:t>怨气冲天     不明不暗     负屈衔冤   古陌荒阡     六出冰花     葫芦提</a:t>
            </a:r>
            <a:endParaRPr kumimoji="0" sz="3600" b="1">
              <a:latin typeface="Arial" panose="020B0604020202020204" pitchFamily="34" charset="0"/>
              <a:ea typeface="楷体_GB2312" pitchFamily="49" charset="-122"/>
            </a:endParaRPr>
          </a:p>
        </p:txBody>
      </p:sp>
      <p:sp>
        <p:nvSpPr>
          <p:cNvPr id="183299" name="Rectangle 3"/>
          <p:cNvSpPr/>
          <p:nvPr/>
        </p:nvSpPr>
        <p:spPr>
          <a:xfrm>
            <a:off x="2916238" y="620713"/>
            <a:ext cx="4105275" cy="8239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en-US" altLang="en-US" sz="4800" b="1">
                <a:latin typeface="Arial" panose="020B0604020202020204" pitchFamily="34" charset="0"/>
                <a:ea typeface="楷体_GB2312" pitchFamily="49" charset="-122"/>
              </a:rPr>
              <a:t>熟语把握】</a:t>
            </a:r>
            <a:endParaRPr kumimoji="0" lang="en-US" altLang="en-US" sz="4800" b="1">
              <a:latin typeface="Arial" panose="020B0604020202020204" pitchFamily="34" charset="0"/>
              <a:ea typeface="楷体_GB2312" pitchFamily="49" charset="-122"/>
            </a:endParaRPr>
          </a:p>
        </p:txBody>
      </p:sp>
      <p:pic>
        <p:nvPicPr>
          <p:cNvPr id="183300" name="Picture 4"/>
          <p:cNvPicPr>
            <a:picLocks noChangeAspect="1"/>
          </p:cNvPicPr>
          <p:nvPr/>
        </p:nvPicPr>
        <p:blipFill>
          <a:blip r:embed="rId1" r:link="rId2"/>
          <a:stretch>
            <a:fillRect/>
          </a:stretch>
        </p:blipFill>
        <p:spPr>
          <a:xfrm>
            <a:off x="142875" y="0"/>
            <a:ext cx="1908175" cy="6524625"/>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p:cNvPicPr>
          <p:nvPr/>
        </p:nvPicPr>
        <p:blipFill>
          <a:blip r:embed="rId1" r:link="rId2">
            <a:clrChange>
              <a:clrFrom>
                <a:srgbClr val="FFFFFF"/>
              </a:clrFrom>
              <a:clrTo>
                <a:srgbClr val="FFFFFF">
                  <a:alpha val="0"/>
                </a:srgbClr>
              </a:clrTo>
            </a:clrChange>
          </a:blip>
          <a:srcRect l="45892"/>
          <a:stretch>
            <a:fillRect/>
          </a:stretch>
        </p:blipFill>
        <p:spPr>
          <a:xfrm>
            <a:off x="-36512" y="1844675"/>
            <a:ext cx="2062162" cy="5013325"/>
          </a:xfrm>
          <a:prstGeom prst="rect">
            <a:avLst/>
          </a:prstGeom>
          <a:noFill/>
          <a:ln>
            <a:miter lim="800000"/>
            <a:headEnd/>
            <a:tailEnd/>
          </a:ln>
        </p:spPr>
      </p:pic>
      <p:sp>
        <p:nvSpPr>
          <p:cNvPr id="184323" name="Text Box 3"/>
          <p:cNvSpPr txBox="1"/>
          <p:nvPr/>
        </p:nvSpPr>
        <p:spPr>
          <a:xfrm>
            <a:off x="3924300" y="1989138"/>
            <a:ext cx="5076825" cy="2838450"/>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600" b="1">
                <a:latin typeface="Arial" panose="020B0604020202020204" pitchFamily="34" charset="0"/>
                <a:ea typeface="楷体_GB2312" pitchFamily="49" charset="-122"/>
              </a:rPr>
              <a:t>黑白颠倒，善恶混淆；</a:t>
            </a:r>
            <a:endParaRPr kumimoji="0" sz="3600" b="1">
              <a:latin typeface="Arial" panose="020B0604020202020204" pitchFamily="34" charset="0"/>
              <a:ea typeface="楷体_GB2312" pitchFamily="49" charset="-122"/>
            </a:endParaRPr>
          </a:p>
          <a:p>
            <a:pPr lvl="0"/>
            <a:r>
              <a:rPr kumimoji="0" sz="3600" b="1">
                <a:latin typeface="Arial" panose="020B0604020202020204" pitchFamily="34" charset="0"/>
                <a:ea typeface="楷体_GB2312" pitchFamily="49" charset="-122"/>
              </a:rPr>
              <a:t>清白如玉，天理昭昭；</a:t>
            </a:r>
            <a:endParaRPr kumimoji="0" sz="3600" b="1">
              <a:latin typeface="Arial" panose="020B0604020202020204" pitchFamily="34" charset="0"/>
              <a:ea typeface="楷体_GB2312" pitchFamily="49" charset="-122"/>
            </a:endParaRPr>
          </a:p>
          <a:p>
            <a:pPr lvl="0"/>
            <a:r>
              <a:rPr kumimoji="0" sz="3600" b="1">
                <a:latin typeface="Arial" panose="020B0604020202020204" pitchFamily="34" charset="0"/>
                <a:ea typeface="楷体_GB2312" pitchFamily="49" charset="-122"/>
              </a:rPr>
              <a:t>含冤就死，心存不甘；</a:t>
            </a:r>
            <a:endParaRPr kumimoji="0" sz="3600" b="1">
              <a:latin typeface="Arial" panose="020B0604020202020204" pitchFamily="34" charset="0"/>
              <a:ea typeface="楷体_GB2312" pitchFamily="49" charset="-122"/>
            </a:endParaRPr>
          </a:p>
          <a:p>
            <a:pPr lvl="0"/>
            <a:r>
              <a:rPr kumimoji="0" sz="3600" b="1">
                <a:latin typeface="Arial" panose="020B0604020202020204" pitchFamily="34" charset="0"/>
                <a:ea typeface="楷体_GB2312" pitchFamily="49" charset="-122"/>
              </a:rPr>
              <a:t>冤情感天，冤狱重现；</a:t>
            </a:r>
            <a:endParaRPr kumimoji="0" sz="3600" b="1">
              <a:latin typeface="Arial" panose="020B0604020202020204" pitchFamily="34" charset="0"/>
              <a:ea typeface="楷体_GB2312" pitchFamily="49" charset="-122"/>
            </a:endParaRPr>
          </a:p>
          <a:p>
            <a:pPr lvl="0"/>
            <a:r>
              <a:rPr kumimoji="0" sz="3600" b="1">
                <a:latin typeface="Arial" panose="020B0604020202020204" pitchFamily="34" charset="0"/>
                <a:ea typeface="楷体_GB2312" pitchFamily="49" charset="-122"/>
              </a:rPr>
              <a:t>孝行天鉴，人神共愤。</a:t>
            </a:r>
            <a:endParaRPr kumimoji="0" sz="3600" b="1">
              <a:latin typeface="Arial" panose="020B0604020202020204" pitchFamily="34" charset="0"/>
              <a:ea typeface="楷体_GB2312" pitchFamily="49" charset="-122"/>
            </a:endParaRPr>
          </a:p>
        </p:txBody>
      </p:sp>
      <p:sp>
        <p:nvSpPr>
          <p:cNvPr id="184324" name="Rectangle 4"/>
          <p:cNvSpPr/>
          <p:nvPr/>
        </p:nvSpPr>
        <p:spPr>
          <a:xfrm>
            <a:off x="1403350" y="404813"/>
            <a:ext cx="6192838" cy="8239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zh-CN" altLang="zh-CN" sz="4800" b="1">
                <a:latin typeface="Arial" panose="020B0604020202020204" pitchFamily="34" charset="0"/>
                <a:ea typeface="楷体_GB2312" pitchFamily="49" charset="-122"/>
              </a:rPr>
              <a:t>典故作用大家谈】</a:t>
            </a:r>
            <a:endParaRPr kumimoji="0" lang="zh-CN" altLang="zh-CN" sz="4800" b="1">
              <a:latin typeface="Arial" panose="020B0604020202020204" pitchFamily="34" charset="0"/>
              <a:ea typeface="楷体_GB2312" pitchFamily="49" charset="-122"/>
            </a:endParaRPr>
          </a:p>
        </p:txBody>
      </p:sp>
      <p:pic>
        <p:nvPicPr>
          <p:cNvPr id="184325" name="Picture 5"/>
          <p:cNvPicPr>
            <a:picLocks noChangeAspect="1"/>
          </p:cNvPicPr>
          <p:nvPr/>
        </p:nvPicPr>
        <p:blipFill>
          <a:blip r:embed="rId3" r:link="rId2"/>
          <a:stretch>
            <a:fillRect/>
          </a:stretch>
        </p:blipFill>
        <p:spPr>
          <a:xfrm>
            <a:off x="7559675" y="0"/>
            <a:ext cx="1584325" cy="6524625"/>
          </a:xfrm>
          <a:prstGeom prst="rect">
            <a:avLst/>
          </a:prstGeom>
          <a:noFill/>
          <a:ln>
            <a:miter lim="800000"/>
            <a:headEnd/>
            <a:tailEnd/>
          </a:ln>
        </p:spPr>
      </p:pic>
      <p:sp>
        <p:nvSpPr>
          <p:cNvPr id="184326" name="Text Box 6"/>
          <p:cNvSpPr txBox="1"/>
          <p:nvPr/>
        </p:nvSpPr>
        <p:spPr>
          <a:xfrm>
            <a:off x="1692275" y="1989138"/>
            <a:ext cx="3024188" cy="2838450"/>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600" b="1">
                <a:solidFill>
                  <a:schemeClr val="accent2"/>
                </a:solidFill>
                <a:latin typeface="Arial" panose="020B0604020202020204" pitchFamily="34" charset="0"/>
                <a:ea typeface="楷体_GB2312" pitchFamily="49" charset="-122"/>
              </a:rPr>
              <a:t>盗跖颜渊：</a:t>
            </a:r>
            <a:endParaRPr kumimoji="0" sz="3600" b="1">
              <a:solidFill>
                <a:schemeClr val="accent2"/>
              </a:solidFill>
              <a:latin typeface="Arial" panose="020B0604020202020204" pitchFamily="34" charset="0"/>
              <a:ea typeface="楷体_GB2312" pitchFamily="49" charset="-122"/>
            </a:endParaRPr>
          </a:p>
          <a:p>
            <a:pPr lvl="0"/>
            <a:r>
              <a:rPr kumimoji="0" sz="3600" b="1">
                <a:solidFill>
                  <a:schemeClr val="accent2"/>
                </a:solidFill>
                <a:latin typeface="Arial" panose="020B0604020202020204" pitchFamily="34" charset="0"/>
                <a:ea typeface="楷体_GB2312" pitchFamily="49" charset="-122"/>
              </a:rPr>
              <a:t>苌弘化碧：</a:t>
            </a:r>
            <a:endParaRPr kumimoji="0" sz="3600" b="1">
              <a:solidFill>
                <a:schemeClr val="accent2"/>
              </a:solidFill>
              <a:latin typeface="Arial" panose="020B0604020202020204" pitchFamily="34" charset="0"/>
              <a:ea typeface="楷体_GB2312" pitchFamily="49" charset="-122"/>
            </a:endParaRPr>
          </a:p>
          <a:p>
            <a:pPr lvl="0"/>
            <a:r>
              <a:rPr kumimoji="0" sz="3600" b="1">
                <a:solidFill>
                  <a:schemeClr val="accent2"/>
                </a:solidFill>
                <a:latin typeface="Arial" panose="020B0604020202020204" pitchFamily="34" charset="0"/>
                <a:ea typeface="楷体_GB2312" pitchFamily="49" charset="-122"/>
              </a:rPr>
              <a:t>望帝啼鹃：</a:t>
            </a:r>
            <a:endParaRPr kumimoji="0" sz="3600" b="1">
              <a:solidFill>
                <a:schemeClr val="accent2"/>
              </a:solidFill>
              <a:latin typeface="Arial" panose="020B0604020202020204" pitchFamily="34" charset="0"/>
              <a:ea typeface="楷体_GB2312" pitchFamily="49" charset="-122"/>
            </a:endParaRPr>
          </a:p>
          <a:p>
            <a:pPr lvl="0"/>
            <a:r>
              <a:rPr kumimoji="0" sz="3600" b="1">
                <a:solidFill>
                  <a:schemeClr val="accent2"/>
                </a:solidFill>
                <a:latin typeface="Arial" panose="020B0604020202020204" pitchFamily="34" charset="0"/>
                <a:ea typeface="楷体_GB2312" pitchFamily="49" charset="-122"/>
              </a:rPr>
              <a:t>六月飞霜：</a:t>
            </a:r>
            <a:endParaRPr kumimoji="0" sz="3600" b="1">
              <a:solidFill>
                <a:schemeClr val="accent2"/>
              </a:solidFill>
              <a:latin typeface="Arial" panose="020B0604020202020204" pitchFamily="34" charset="0"/>
              <a:ea typeface="楷体_GB2312" pitchFamily="49" charset="-122"/>
            </a:endParaRPr>
          </a:p>
          <a:p>
            <a:pPr lvl="0"/>
            <a:r>
              <a:rPr kumimoji="0" sz="3600" b="1">
                <a:solidFill>
                  <a:schemeClr val="accent2"/>
                </a:solidFill>
                <a:latin typeface="Arial" panose="020B0604020202020204" pitchFamily="34" charset="0"/>
                <a:ea typeface="楷体_GB2312" pitchFamily="49" charset="-122"/>
              </a:rPr>
              <a:t>东海孝妇：</a:t>
            </a:r>
            <a:endParaRPr kumimoji="0" sz="3600" b="1">
              <a:solidFill>
                <a:schemeClr val="accent2"/>
              </a:solidFill>
              <a:latin typeface="Arial" panose="020B0604020202020204" pitchFamily="34" charset="0"/>
              <a:ea typeface="楷体_GB2312" pitchFamily="49" charset="-122"/>
            </a:endParaRPr>
          </a:p>
        </p:txBody>
      </p:sp>
      <p:pic>
        <p:nvPicPr>
          <p:cNvPr id="184327" name="Picture 7">
            <a:hlinkClick r:id="rId4" action="ppaction://hlinksldjump"/>
          </p:cNvPr>
          <p:cNvPicPr>
            <a:picLocks noChangeAspect="1" noCrop="1"/>
          </p:cNvPicPr>
          <p:nvPr/>
        </p:nvPicPr>
        <p:blipFill>
          <a:blip r:embed="rId5" r:link="rId2"/>
          <a:stretch>
            <a:fillRect/>
          </a:stretch>
        </p:blipFill>
        <p:spPr>
          <a:xfrm>
            <a:off x="8088313" y="5949950"/>
            <a:ext cx="1092200" cy="819150"/>
          </a:xfrm>
          <a:prstGeom prst="rect">
            <a:avLst/>
          </a:prstGeom>
          <a:noFill/>
          <a:ln>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P spid="1843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8" name="Group 8"/>
          <p:cNvGrpSpPr/>
          <p:nvPr/>
        </p:nvGrpSpPr>
        <p:grpSpPr>
          <a:xfrm>
            <a:off x="0" y="-26987"/>
            <a:ext cx="9144000" cy="6858000"/>
            <a:chOff x="0" y="0"/>
            <a:chExt cx="5760" cy="4320"/>
          </a:xfrm>
        </p:grpSpPr>
        <p:pic>
          <p:nvPicPr>
            <p:cNvPr id="46086" name="Picture 6"/>
            <p:cNvPicPr>
              <a:picLocks noChangeAspect="1"/>
            </p:cNvPicPr>
            <p:nvPr/>
          </p:nvPicPr>
          <p:blipFill>
            <a:blip r:embed="rId1" r:link="rId2">
              <a:lum bright="-6000" contrast="6000"/>
            </a:blip>
            <a:stretch>
              <a:fillRect/>
            </a:stretch>
          </p:blipFill>
          <p:spPr>
            <a:xfrm>
              <a:off x="0" y="0"/>
              <a:ext cx="5760" cy="4320"/>
            </a:xfrm>
            <a:prstGeom prst="rect">
              <a:avLst/>
            </a:prstGeom>
            <a:noFill/>
            <a:ln>
              <a:miter lim="800000"/>
              <a:headEnd/>
              <a:tailEnd/>
            </a:ln>
          </p:spPr>
        </p:pic>
        <p:pic>
          <p:nvPicPr>
            <p:cNvPr id="46087" name="Picture 7"/>
            <p:cNvPicPr>
              <a:picLocks noChangeAspect="1"/>
            </p:cNvPicPr>
            <p:nvPr/>
          </p:nvPicPr>
          <p:blipFill>
            <a:blip r:embed="rId3" r:link="rId2"/>
            <a:srcRect r="6291" b="12343"/>
            <a:stretch>
              <a:fillRect/>
            </a:stretch>
          </p:blipFill>
          <p:spPr>
            <a:xfrm>
              <a:off x="4513" y="255"/>
              <a:ext cx="864" cy="1392"/>
            </a:xfrm>
            <a:prstGeom prst="rect">
              <a:avLst/>
            </a:prstGeom>
            <a:noFill/>
            <a:ln>
              <a:miter lim="800000"/>
              <a:headEnd/>
              <a:tailEnd/>
            </a:ln>
          </p:spPr>
        </p:pic>
      </p:grpSp>
      <p:sp>
        <p:nvSpPr>
          <p:cNvPr id="46082" name="Text Box 2"/>
          <p:cNvSpPr txBox="1"/>
          <p:nvPr/>
        </p:nvSpPr>
        <p:spPr>
          <a:xfrm>
            <a:off x="395288" y="260350"/>
            <a:ext cx="8280400" cy="9144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eaLnBrk="0" hangingPunct="0">
              <a:spcBef>
                <a:spcPct val="50000"/>
              </a:spcBef>
            </a:pPr>
            <a:r>
              <a:rPr kumimoji="0" sz="5400">
                <a:solidFill>
                  <a:srgbClr val="FF0000"/>
                </a:solidFill>
                <a:effectLst>
                  <a:outerShdw blurRad="38100" dist="38100" dir="2700000" algn="tl">
                    <a:srgbClr val="000000"/>
                  </a:outerShdw>
                </a:effectLst>
                <a:ea typeface="华文彩云" panose="02010800040101010101" pitchFamily="2" charset="-122"/>
              </a:rPr>
              <a:t>一、中国古典戏剧概述</a:t>
            </a:r>
            <a:endParaRPr kumimoji="0" sz="5400">
              <a:solidFill>
                <a:srgbClr val="FF0000"/>
              </a:solidFill>
              <a:effectLst>
                <a:outerShdw blurRad="38100" dist="38100" dir="2700000" algn="tl">
                  <a:srgbClr val="000000"/>
                </a:outerShdw>
              </a:effectLst>
              <a:ea typeface="华文彩云" panose="02010800040101010101" pitchFamily="2" charset="-122"/>
            </a:endParaRPr>
          </a:p>
        </p:txBody>
      </p:sp>
      <p:sp>
        <p:nvSpPr>
          <p:cNvPr id="46083" name="Text Box 3"/>
          <p:cNvSpPr txBox="1"/>
          <p:nvPr/>
        </p:nvSpPr>
        <p:spPr>
          <a:xfrm>
            <a:off x="457200" y="1471613"/>
            <a:ext cx="8458200" cy="448627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eaLnBrk="0" hangingPunct="0">
              <a:spcBef>
                <a:spcPct val="50000"/>
              </a:spcBef>
            </a:pPr>
            <a:r>
              <a:rPr kumimoji="0" sz="3600"/>
              <a:t>        </a:t>
            </a:r>
            <a:r>
              <a:rPr kumimoji="0" sz="3600" b="1">
                <a:latin typeface="新宋体-18030" pitchFamily="49" charset="-122"/>
                <a:ea typeface="新宋体-18030" pitchFamily="49" charset="-122"/>
              </a:rPr>
              <a:t>中国古典戏曲是中华民族文化的一个重要组成部分，她以富于艺术魅力的表演形式，为历代人民群众所喜闻乐见而且在世界剧坛上也占有独特的位置，</a:t>
            </a:r>
            <a:r>
              <a:rPr kumimoji="0" sz="3600" b="1">
                <a:solidFill>
                  <a:srgbClr val="FF0000"/>
                </a:solidFill>
                <a:latin typeface="新宋体-18030" pitchFamily="49" charset="-122"/>
                <a:ea typeface="新宋体-18030" pitchFamily="49" charset="-122"/>
              </a:rPr>
              <a:t>她与古希腊悲喜剧、印度梵剧并称为世界三大古剧</a:t>
            </a:r>
            <a:r>
              <a:rPr kumimoji="0" sz="3600" b="1">
                <a:latin typeface="新宋体-18030" pitchFamily="49" charset="-122"/>
                <a:ea typeface="新宋体-18030" pitchFamily="49" charset="-122"/>
              </a:rPr>
              <a:t>中国古典戏曲在其漫长的发展过程中，曾先后出现了</a:t>
            </a:r>
            <a:r>
              <a:rPr kumimoji="0" sz="3600" b="1">
                <a:solidFill>
                  <a:srgbClr val="FF0000"/>
                </a:solidFill>
                <a:latin typeface="新宋体-18030" pitchFamily="49" charset="-122"/>
                <a:ea typeface="新宋体-18030" pitchFamily="49" charset="-122"/>
              </a:rPr>
              <a:t>宋元南戏、元代杂剧、明清传奇、清代花部</a:t>
            </a:r>
            <a:r>
              <a:rPr kumimoji="0" sz="3600" b="1">
                <a:latin typeface="新宋体-18030" pitchFamily="49" charset="-122"/>
                <a:ea typeface="新宋体-18030" pitchFamily="49" charset="-122"/>
              </a:rPr>
              <a:t>等四种基本形式。</a:t>
            </a:r>
            <a:endParaRPr kumimoji="0" sz="3600" b="1">
              <a:latin typeface="新宋体-18030" pitchFamily="49" charset="-122"/>
              <a:ea typeface="新宋体-18030" pitchFamily="49" charset="-122"/>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p:nvPr/>
        </p:nvSpPr>
        <p:spPr>
          <a:xfrm>
            <a:off x="2916238" y="333375"/>
            <a:ext cx="4105275" cy="823913"/>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【典故出处】</a:t>
            </a:r>
            <a:endParaRPr kumimoji="0" sz="4800" b="1">
              <a:latin typeface="Arial" panose="020B0604020202020204" pitchFamily="34" charset="0"/>
              <a:ea typeface="楷体_GB2312" pitchFamily="49" charset="-122"/>
            </a:endParaRPr>
          </a:p>
        </p:txBody>
      </p:sp>
      <p:sp>
        <p:nvSpPr>
          <p:cNvPr id="185347" name="Text Box 3"/>
          <p:cNvSpPr txBox="1"/>
          <p:nvPr/>
        </p:nvSpPr>
        <p:spPr>
          <a:xfrm>
            <a:off x="3348038" y="1412875"/>
            <a:ext cx="5761037" cy="4478338"/>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latin typeface="Arial" panose="020B0604020202020204" pitchFamily="34" charset="0"/>
                <a:ea typeface="楷体_GB2312" pitchFamily="49" charset="-122"/>
              </a:rPr>
              <a:t>       人主莫不欲其臣之忠，而忠未必信，故伍员沉于江，苌弘死于蜀，藏其血三年，化而为碧。                                          </a:t>
            </a:r>
            <a:endParaRPr kumimoji="0" sz="3200" b="1">
              <a:latin typeface="Arial" panose="020B0604020202020204" pitchFamily="34" charset="0"/>
              <a:ea typeface="楷体_GB2312" pitchFamily="49" charset="-122"/>
            </a:endParaRPr>
          </a:p>
          <a:p>
            <a:pPr lvl="0"/>
            <a:r>
              <a:rPr kumimoji="0" sz="3200" b="1">
                <a:latin typeface="Arial" panose="020B0604020202020204" pitchFamily="34" charset="0"/>
                <a:ea typeface="楷体_GB2312" pitchFamily="49" charset="-122"/>
              </a:rPr>
              <a:t>                      </a:t>
            </a:r>
            <a:r>
              <a:rPr kumimoji="0" sz="2800">
                <a:latin typeface="Arial" panose="020B0604020202020204" pitchFamily="34" charset="0"/>
              </a:rPr>
              <a:t>（《</a:t>
            </a:r>
            <a:r>
              <a:rPr kumimoji="0" sz="2800">
                <a:latin typeface="Arial" panose="020B0604020202020204" pitchFamily="34" charset="0"/>
                <a:ea typeface="楷体_GB2312" pitchFamily="49" charset="-122"/>
              </a:rPr>
              <a:t>庄子·外物</a:t>
            </a:r>
            <a:r>
              <a:rPr kumimoji="0" sz="2800">
                <a:latin typeface="Arial" panose="020B0604020202020204" pitchFamily="34" charset="0"/>
              </a:rPr>
              <a:t>》）</a:t>
            </a:r>
            <a:endParaRPr kumimoji="0" sz="2800">
              <a:latin typeface="Arial" panose="020B0604020202020204" pitchFamily="34" charset="0"/>
            </a:endParaRPr>
          </a:p>
          <a:p>
            <a:pPr lvl="0"/>
            <a:r>
              <a:rPr kumimoji="0" sz="3200" b="1">
                <a:latin typeface="Arial" panose="020B0604020202020204" pitchFamily="34" charset="0"/>
                <a:ea typeface="楷体_GB2312" pitchFamily="49" charset="-122"/>
              </a:rPr>
              <a:t>       邹衍事燕惠王尽忠，左右谮之王，王系之狱。仰天哭，夏五月为之下霜。     </a:t>
            </a:r>
            <a:endParaRPr kumimoji="0" sz="3200" b="1">
              <a:latin typeface="Arial" panose="020B0604020202020204" pitchFamily="34" charset="0"/>
              <a:ea typeface="楷体_GB2312" pitchFamily="49" charset="-122"/>
            </a:endParaRPr>
          </a:p>
          <a:p>
            <a:pPr lvl="0"/>
            <a:r>
              <a:rPr kumimoji="0" sz="3200" b="1">
                <a:latin typeface="Arial" panose="020B0604020202020204" pitchFamily="34" charset="0"/>
                <a:ea typeface="楷体_GB2312" pitchFamily="49" charset="-122"/>
              </a:rPr>
              <a:t>                      </a:t>
            </a:r>
            <a:r>
              <a:rPr kumimoji="0" sz="2800">
                <a:latin typeface="Arial" panose="020B0604020202020204" pitchFamily="34" charset="0"/>
              </a:rPr>
              <a:t>（《</a:t>
            </a:r>
            <a:r>
              <a:rPr kumimoji="0" sz="2800">
                <a:latin typeface="Arial" panose="020B0604020202020204" pitchFamily="34" charset="0"/>
                <a:ea typeface="楷体_GB2312" pitchFamily="49" charset="-122"/>
              </a:rPr>
              <a:t>太平御览</a:t>
            </a:r>
            <a:r>
              <a:rPr kumimoji="0" sz="2800">
                <a:latin typeface="Arial" panose="020B0604020202020204" pitchFamily="34" charset="0"/>
              </a:rPr>
              <a:t>》）</a:t>
            </a:r>
            <a:endParaRPr kumimoji="0" sz="2800">
              <a:latin typeface="Arial" panose="020B0604020202020204" pitchFamily="34" charset="0"/>
            </a:endParaRPr>
          </a:p>
        </p:txBody>
      </p:sp>
      <p:pic>
        <p:nvPicPr>
          <p:cNvPr id="185348" name="Picture 4"/>
          <p:cNvPicPr>
            <a:picLocks noChangeAspect="1"/>
          </p:cNvPicPr>
          <p:nvPr/>
        </p:nvPicPr>
        <p:blipFill>
          <a:blip r:embed="rId1" r:link="rId2"/>
          <a:stretch>
            <a:fillRect/>
          </a:stretch>
        </p:blipFill>
        <p:spPr>
          <a:xfrm>
            <a:off x="142875" y="0"/>
            <a:ext cx="1908175" cy="6524625"/>
          </a:xfrm>
          <a:prstGeom prst="rect">
            <a:avLst/>
          </a:prstGeom>
          <a:noFill/>
          <a:ln>
            <a:miter lim="800000"/>
            <a:headEnd/>
            <a:tailEnd/>
          </a:ln>
        </p:spPr>
      </p:pic>
      <p:sp>
        <p:nvSpPr>
          <p:cNvPr id="185349" name="Rectangle 5"/>
          <p:cNvSpPr/>
          <p:nvPr/>
        </p:nvSpPr>
        <p:spPr>
          <a:xfrm>
            <a:off x="-180975" y="1773238"/>
            <a:ext cx="3395663" cy="4176712"/>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buNone/>
            </a:pPr>
            <a:r>
              <a:rPr sz="4000">
                <a:solidFill>
                  <a:srgbClr val="9900CC"/>
                </a:solidFill>
              </a:rPr>
              <a:t>         </a:t>
            </a:r>
            <a:r>
              <a:rPr b="1">
                <a:solidFill>
                  <a:srgbClr val="9900CC"/>
                </a:solidFill>
              </a:rPr>
              <a:t>这两个典故主要表明案情是假，冤情是真，也是窦娥用以证明第一桩誓愿并非不能灵验，因为她相信自有天理在。</a:t>
            </a:r>
            <a:endParaRPr b="1">
              <a:solidFill>
                <a:srgbClr val="9900CC"/>
              </a:solidFill>
            </a:endParaRPr>
          </a:p>
        </p:txBody>
      </p:sp>
      <p:pic>
        <p:nvPicPr>
          <p:cNvPr id="2" name="Picture 2"/>
          <p:cNvPicPr>
            <a:picLocks noChangeAspect="1"/>
          </p:cNvPicPr>
          <p:nvPr/>
        </p:nvPicPr>
        <p:blipFill>
          <a:blip r:embed="rId3"/>
          <a:stretch>
            <a:fillRect/>
          </a:stretch>
        </p:blipFill>
        <p:spPr>
          <a:xfrm flipH="1">
            <a:off x="11125200" y="108585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animEffect transition="in" filter="dissolve">
                                      <p:cBhvr>
                                        <p:cTn id="7" dur="500"/>
                                        <p:tgtEl>
                                          <p:spTgt spid="18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p:nvPr/>
        </p:nvSpPr>
        <p:spPr>
          <a:xfrm>
            <a:off x="3203575" y="188913"/>
            <a:ext cx="4105275" cy="8239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【典故出处】</a:t>
            </a:r>
            <a:endParaRPr kumimoji="0" sz="4800" b="1">
              <a:latin typeface="Arial" panose="020B0604020202020204" pitchFamily="34" charset="0"/>
              <a:ea typeface="楷体_GB2312" pitchFamily="49" charset="-122"/>
            </a:endParaRPr>
          </a:p>
        </p:txBody>
      </p:sp>
      <p:pic>
        <p:nvPicPr>
          <p:cNvPr id="186371" name="Picture 3"/>
          <p:cNvPicPr>
            <a:picLocks noChangeAspect="1"/>
          </p:cNvPicPr>
          <p:nvPr/>
        </p:nvPicPr>
        <p:blipFill>
          <a:blip r:embed="rId1" r:link="rId2"/>
          <a:stretch>
            <a:fillRect/>
          </a:stretch>
        </p:blipFill>
        <p:spPr>
          <a:xfrm>
            <a:off x="-36512" y="0"/>
            <a:ext cx="1728787" cy="6524625"/>
          </a:xfrm>
          <a:prstGeom prst="rect">
            <a:avLst/>
          </a:prstGeom>
          <a:noFill/>
          <a:ln>
            <a:miter lim="800000"/>
            <a:headEnd/>
            <a:tailEnd/>
          </a:ln>
        </p:spPr>
      </p:pic>
      <p:sp>
        <p:nvSpPr>
          <p:cNvPr id="186372" name="Text Box 4"/>
          <p:cNvSpPr txBox="1"/>
          <p:nvPr/>
        </p:nvSpPr>
        <p:spPr>
          <a:xfrm>
            <a:off x="2051050" y="981075"/>
            <a:ext cx="7092950" cy="5880100"/>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latin typeface="Arial" panose="020B0604020202020204" pitchFamily="34" charset="0"/>
                <a:ea typeface="楷体_GB2312" pitchFamily="49" charset="-122"/>
              </a:rPr>
              <a:t>       东海有孝妇，少寡，亡子，养姑甚谨，姑欲嫁之，终不肯。姑谓邻人曰：“孝妇事我勤苦，哀其亡子守寡。我老，久累丁壮，奈何？”其后姑自经死，姑女告吏：“妇杀我母”。吏捕孝妇，孝妇辞不杀姑。吏验治，孝妇自诬服。具狱上府，于公以为此妇养姑十余年，以孝闻，必不杀也。太守不听，于公争之，弗能得，乃抱其具狱，哭于府上，因辞疾去。太守竟论杀孝妇。郡中枯旱三年。                        </a:t>
            </a:r>
            <a:r>
              <a:rPr kumimoji="0" sz="2800">
                <a:latin typeface="Arial" panose="020B0604020202020204" pitchFamily="34" charset="0"/>
              </a:rPr>
              <a:t>（《</a:t>
            </a:r>
            <a:r>
              <a:rPr kumimoji="0" sz="2800">
                <a:latin typeface="Arial" panose="020B0604020202020204" pitchFamily="34" charset="0"/>
                <a:ea typeface="楷体_GB2312" pitchFamily="49" charset="-122"/>
              </a:rPr>
              <a:t>汉书·于定国传</a:t>
            </a:r>
            <a:r>
              <a:rPr kumimoji="0" sz="2800">
                <a:latin typeface="Arial" panose="020B0604020202020204" pitchFamily="34" charset="0"/>
              </a:rPr>
              <a:t>》）</a:t>
            </a:r>
            <a:endParaRPr kumimoji="0" sz="2800">
              <a:latin typeface="Arial" panose="020B0604020202020204" pitchFamily="34" charset="0"/>
            </a:endParaRPr>
          </a:p>
        </p:txBody>
      </p:sp>
      <p:pic>
        <p:nvPicPr>
          <p:cNvPr id="186373" name="Picture 5">
            <a:hlinkClick r:id="rId3" action="ppaction://hlinksldjump"/>
          </p:cNvPr>
          <p:cNvPicPr>
            <a:picLocks noChangeAspect="1" noCrop="1"/>
          </p:cNvPicPr>
          <p:nvPr/>
        </p:nvPicPr>
        <p:blipFill>
          <a:blip r:embed="rId4" r:link="rId2"/>
          <a:stretch>
            <a:fillRect/>
          </a:stretch>
        </p:blipFill>
        <p:spPr>
          <a:xfrm>
            <a:off x="0" y="6038850"/>
            <a:ext cx="1092200" cy="819150"/>
          </a:xfrm>
          <a:prstGeom prst="rect">
            <a:avLst/>
          </a:prstGeom>
          <a:noFill/>
          <a:ln>
            <a:miter lim="800000"/>
            <a:headEnd/>
            <a:tailEnd/>
          </a:ln>
        </p:spPr>
      </p:pic>
      <p:sp>
        <p:nvSpPr>
          <p:cNvPr id="186374" name="Rectangle 6"/>
          <p:cNvSpPr/>
          <p:nvPr/>
        </p:nvSpPr>
        <p:spPr>
          <a:xfrm>
            <a:off x="179388" y="1598613"/>
            <a:ext cx="2195512" cy="399097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sz="3200" b="1">
                <a:solidFill>
                  <a:srgbClr val="FFFF66"/>
                </a:solidFill>
              </a:rPr>
              <a:t>        </a:t>
            </a:r>
            <a:r>
              <a:rPr sz="3200" b="1">
                <a:solidFill>
                  <a:schemeClr val="accent2"/>
                </a:solidFill>
              </a:rPr>
              <a:t>除了暗示第三桩誓愿将要实现之外，更能衬托窦娥的反抗精神。</a:t>
            </a:r>
            <a:endParaRPr sz="3200" b="1">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6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6374"/>
                                        </p:tgtEl>
                                        <p:attrNameLst>
                                          <p:attrName>style.visibility</p:attrName>
                                        </p:attrNameLst>
                                      </p:cBhvr>
                                      <p:to>
                                        <p:strVal val="visible"/>
                                      </p:to>
                                    </p:set>
                                    <p:animEffect transition="in" filter="dissolve">
                                      <p:cBhvr>
                                        <p:cTn id="11"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WordArt 3"/>
          <p:cNvSpPr/>
          <p:nvPr/>
        </p:nvSpPr>
        <p:spPr>
          <a:xfrm>
            <a:off x="1828800" y="1676400"/>
            <a:ext cx="5486400" cy="2968625"/>
          </a:xfrm>
        </p:spPr>
        <p:txBody>
          <a:bodyPr wrap="none" fromWordArt="1">
            <a:prstTxWarp prst="textPlain">
              <a:avLst/>
            </a:prstTxWarp>
          </a:bodyPr>
          <a:lstStyle/>
          <a:p>
            <a:pPr algn="ctr"/>
            <a:r>
              <a:rPr sz="9600" kern="10">
                <a:ln w="12700">
                  <a:solidFill>
                    <a:srgbClr val="EAEAEA"/>
                  </a:solidFill>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a:srgbClr val="C0C0C0"/>
                  </a:outerShdw>
                </a:effectLst>
                <a:latin typeface="宋体" panose="02010600030101010101" pitchFamily="2" charset="-122"/>
              </a:rPr>
              <a:t>练习</a:t>
            </a:r>
            <a:endParaRPr sz="9600" kern="10">
              <a:ln w="12700">
                <a:solidFill>
                  <a:srgbClr val="EAEAEA"/>
                </a:solidFill>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a:srgbClr val="C0C0C0"/>
                </a:outerShdw>
              </a:effectLst>
              <a:latin typeface="宋体" panose="0201060003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p:nvPr/>
        </p:nvSpPr>
        <p:spPr>
          <a:xfrm>
            <a:off x="0" y="1773238"/>
            <a:ext cx="9144000" cy="35036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br>
              <a:rPr kumimoji="0" sz="3200" b="1">
                <a:latin typeface="Arial" panose="020B0604020202020204" pitchFamily="34" charset="0"/>
                <a:ea typeface="楷体_GB2312" pitchFamily="49" charset="-122"/>
              </a:rPr>
            </a:br>
            <a:r>
              <a:rPr kumimoji="0" sz="3200" b="1">
                <a:solidFill>
                  <a:srgbClr val="CC3300"/>
                </a:solidFill>
                <a:latin typeface="Arial" panose="020B0604020202020204" pitchFamily="34" charset="0"/>
                <a:ea typeface="楷体_GB2312" pitchFamily="49" charset="-122"/>
              </a:rPr>
              <a:t>①下列加点字的注音不完全正确的一项是（   ）</a:t>
            </a:r>
            <a:endParaRPr kumimoji="0" sz="3200" b="1">
              <a:solidFill>
                <a:srgbClr val="CC3300"/>
              </a:solidFill>
              <a:latin typeface="Arial" panose="020B0604020202020204" pitchFamily="34" charset="0"/>
              <a:ea typeface="楷体_GB2312" pitchFamily="49" charset="-122"/>
            </a:endParaRPr>
          </a:p>
          <a:p>
            <a:pPr lvl="0"/>
            <a:endParaRPr kumimoji="0" sz="3200" b="1">
              <a:solidFill>
                <a:srgbClr val="CC3300"/>
              </a:solidFill>
              <a:latin typeface="Arial" panose="020B0604020202020204" pitchFamily="34" charset="0"/>
              <a:ea typeface="楷体_GB2312" pitchFamily="49" charset="-122"/>
            </a:endParaRPr>
          </a:p>
          <a:p>
            <a:pPr lvl="0"/>
            <a:r>
              <a:rPr kumimoji="0" sz="3200" b="1">
                <a:latin typeface="宋体" panose="02010600030101010101" pitchFamily="2" charset="-122"/>
              </a:rPr>
              <a:t>A.</a:t>
            </a:r>
            <a:r>
              <a:rPr kumimoji="0" sz="3200" b="1">
                <a:latin typeface="Arial" panose="020B0604020202020204" pitchFamily="34" charset="0"/>
                <a:ea typeface="楷体_GB2312" pitchFamily="49" charset="-122"/>
              </a:rPr>
              <a:t>嗟怨</a:t>
            </a:r>
            <a:r>
              <a:rPr kumimoji="0" sz="3200" b="1">
                <a:latin typeface="宋体" panose="02010600030101010101" pitchFamily="2" charset="-122"/>
              </a:rPr>
              <a:t>jiē</a:t>
            </a:r>
            <a:r>
              <a:rPr kumimoji="0" sz="3200" b="1">
                <a:latin typeface="Arial" panose="020B0604020202020204" pitchFamily="34" charset="0"/>
                <a:ea typeface="楷体_GB2312" pitchFamily="49" charset="-122"/>
              </a:rPr>
              <a:t>     盗跖</a:t>
            </a:r>
            <a:r>
              <a:rPr kumimoji="0" sz="3200" b="1">
                <a:latin typeface="宋体" panose="02010600030101010101" pitchFamily="2" charset="-122"/>
              </a:rPr>
              <a:t>zhí</a:t>
            </a:r>
            <a:r>
              <a:rPr kumimoji="0" sz="3200" b="1">
                <a:latin typeface="Arial" panose="020B0604020202020204" pitchFamily="34" charset="0"/>
                <a:ea typeface="楷体_GB2312" pitchFamily="49" charset="-122"/>
              </a:rPr>
              <a:t>     提</a:t>
            </a:r>
            <a:r>
              <a:rPr kumimoji="0" sz="3200" b="1">
                <a:latin typeface="宋体" panose="02010600030101010101" pitchFamily="2" charset="-122"/>
              </a:rPr>
              <a:t>dī</a:t>
            </a:r>
            <a:r>
              <a:rPr kumimoji="0" sz="3200" b="1">
                <a:latin typeface="Arial" panose="020B0604020202020204" pitchFamily="34" charset="0"/>
                <a:ea typeface="楷体_GB2312" pitchFamily="49" charset="-122"/>
              </a:rPr>
              <a:t>防      前合后偃</a:t>
            </a:r>
            <a:r>
              <a:rPr kumimoji="0" sz="3200" b="1">
                <a:latin typeface="宋体" panose="02010600030101010101" pitchFamily="2" charset="-122"/>
              </a:rPr>
              <a:t>yǎn</a:t>
            </a:r>
            <a:br>
              <a:rPr kumimoji="0" sz="3200" b="1">
                <a:latin typeface="宋体" panose="02010600030101010101" pitchFamily="2" charset="-122"/>
              </a:rPr>
            </a:br>
            <a:r>
              <a:rPr kumimoji="0" sz="3200" b="1">
                <a:latin typeface="宋体" panose="02010600030101010101" pitchFamily="2" charset="-122"/>
              </a:rPr>
              <a:t>B.</a:t>
            </a:r>
            <a:r>
              <a:rPr kumimoji="0" sz="3200" b="1">
                <a:latin typeface="Arial" panose="020B0604020202020204" pitchFamily="34" charset="0"/>
                <a:ea typeface="楷体_GB2312" pitchFamily="49" charset="-122"/>
              </a:rPr>
              <a:t>罪愆</a:t>
            </a:r>
            <a:r>
              <a:rPr kumimoji="0" sz="3200" b="1">
                <a:latin typeface="宋体" panose="02010600030101010101" pitchFamily="2" charset="-122"/>
              </a:rPr>
              <a:t>qiān</a:t>
            </a:r>
            <a:r>
              <a:rPr kumimoji="0" sz="3200" b="1">
                <a:latin typeface="Arial" panose="020B0604020202020204" pitchFamily="34" charset="0"/>
                <a:ea typeface="楷体_GB2312" pitchFamily="49" charset="-122"/>
              </a:rPr>
              <a:t>   苌</a:t>
            </a:r>
            <a:r>
              <a:rPr kumimoji="0" sz="3200" b="1">
                <a:latin typeface="宋体" panose="02010600030101010101" pitchFamily="2" charset="-122"/>
              </a:rPr>
              <a:t>chánɡ</a:t>
            </a:r>
            <a:r>
              <a:rPr kumimoji="0" sz="3200" b="1">
                <a:latin typeface="Arial" panose="020B0604020202020204" pitchFamily="34" charset="0"/>
                <a:ea typeface="楷体_GB2312" pitchFamily="49" charset="-122"/>
              </a:rPr>
              <a:t>弘  变徵</a:t>
            </a:r>
            <a:r>
              <a:rPr kumimoji="0" sz="3200" b="1">
                <a:latin typeface="宋体" panose="02010600030101010101" pitchFamily="2" charset="-122"/>
              </a:rPr>
              <a:t>zhǐ</a:t>
            </a:r>
            <a:r>
              <a:rPr kumimoji="0" sz="3200" b="1">
                <a:latin typeface="Arial" panose="020B0604020202020204" pitchFamily="34" charset="0"/>
                <a:ea typeface="楷体_GB2312" pitchFamily="49" charset="-122"/>
              </a:rPr>
              <a:t>    湛湛</a:t>
            </a:r>
            <a:r>
              <a:rPr kumimoji="0" sz="3200" b="1">
                <a:latin typeface="宋体" panose="02010600030101010101" pitchFamily="2" charset="-122"/>
              </a:rPr>
              <a:t>zhàn</a:t>
            </a:r>
            <a:r>
              <a:rPr kumimoji="0" sz="3200" b="1">
                <a:latin typeface="Arial" panose="020B0604020202020204" pitchFamily="34" charset="0"/>
                <a:ea typeface="楷体_GB2312" pitchFamily="49" charset="-122"/>
              </a:rPr>
              <a:t>青天</a:t>
            </a:r>
            <a:br>
              <a:rPr kumimoji="0" sz="3200" b="1">
                <a:latin typeface="Arial" panose="020B0604020202020204" pitchFamily="34" charset="0"/>
                <a:ea typeface="楷体_GB2312" pitchFamily="49" charset="-122"/>
              </a:rPr>
            </a:br>
            <a:r>
              <a:rPr kumimoji="0" sz="3200" b="1">
                <a:latin typeface="宋体" panose="02010600030101010101" pitchFamily="2" charset="-122"/>
              </a:rPr>
              <a:t>C.</a:t>
            </a:r>
            <a:r>
              <a:rPr kumimoji="0" sz="3200" b="1">
                <a:latin typeface="Arial" panose="020B0604020202020204" pitchFamily="34" charset="0"/>
                <a:ea typeface="楷体_GB2312" pitchFamily="49" charset="-122"/>
              </a:rPr>
              <a:t>亢旱</a:t>
            </a:r>
            <a:r>
              <a:rPr kumimoji="0" sz="3200" b="1">
                <a:latin typeface="宋体" panose="02010600030101010101" pitchFamily="2" charset="-122"/>
              </a:rPr>
              <a:t>kànɡ </a:t>
            </a:r>
            <a:r>
              <a:rPr kumimoji="0" sz="3200" b="1">
                <a:latin typeface="Arial" panose="020B0604020202020204" pitchFamily="34" charset="0"/>
                <a:ea typeface="楷体_GB2312" pitchFamily="49" charset="-122"/>
              </a:rPr>
              <a:t> 错勘</a:t>
            </a:r>
            <a:r>
              <a:rPr kumimoji="0" sz="3200" b="1">
                <a:latin typeface="宋体" panose="02010600030101010101" pitchFamily="2" charset="-122"/>
              </a:rPr>
              <a:t>kān </a:t>
            </a:r>
            <a:r>
              <a:rPr kumimoji="0" sz="3200" b="1">
                <a:latin typeface="Arial" panose="020B0604020202020204" pitchFamily="34" charset="0"/>
                <a:ea typeface="楷体_GB2312" pitchFamily="49" charset="-122"/>
              </a:rPr>
              <a:t>    桃杌</a:t>
            </a:r>
            <a:r>
              <a:rPr kumimoji="0" sz="3200" b="1">
                <a:latin typeface="宋体" panose="02010600030101010101" pitchFamily="2" charset="-122"/>
              </a:rPr>
              <a:t>wù  </a:t>
            </a:r>
            <a:r>
              <a:rPr kumimoji="0" sz="3200" b="1">
                <a:latin typeface="Arial" panose="020B0604020202020204" pitchFamily="34" charset="0"/>
                <a:ea typeface="楷体_GB2312" pitchFamily="49" charset="-122"/>
              </a:rPr>
              <a:t>  哥哥行</a:t>
            </a:r>
            <a:r>
              <a:rPr kumimoji="0" sz="3200" b="1">
                <a:latin typeface="宋体" panose="02010600030101010101" pitchFamily="2" charset="-122"/>
              </a:rPr>
              <a:t>hánɡ</a:t>
            </a:r>
            <a:endParaRPr kumimoji="0" sz="3200" b="1">
              <a:latin typeface="宋体" panose="02010600030101010101" pitchFamily="2" charset="-122"/>
            </a:endParaRPr>
          </a:p>
          <a:p>
            <a:pPr lvl="0"/>
            <a:r>
              <a:rPr kumimoji="0" sz="3200" b="1">
                <a:latin typeface="宋体" panose="02010600030101010101" pitchFamily="2" charset="-122"/>
              </a:rPr>
              <a:t>D.</a:t>
            </a:r>
            <a:r>
              <a:rPr kumimoji="0" sz="3200" b="1">
                <a:latin typeface="Arial" panose="020B0604020202020204" pitchFamily="34" charset="0"/>
                <a:ea typeface="楷体_GB2312" pitchFamily="49" charset="-122"/>
              </a:rPr>
              <a:t>埋</a:t>
            </a:r>
            <a:r>
              <a:rPr kumimoji="0" sz="3200" b="1">
                <a:latin typeface="宋体" panose="02010600030101010101" pitchFamily="2" charset="-122"/>
              </a:rPr>
              <a:t>mái</a:t>
            </a:r>
            <a:r>
              <a:rPr kumimoji="0" sz="3200" b="1">
                <a:latin typeface="Arial" panose="020B0604020202020204" pitchFamily="34" charset="0"/>
                <a:ea typeface="楷体_GB2312" pitchFamily="49" charset="-122"/>
              </a:rPr>
              <a:t>怨     阡陌</a:t>
            </a:r>
            <a:r>
              <a:rPr kumimoji="0" sz="3200" b="1">
                <a:latin typeface="宋体" panose="02010600030101010101" pitchFamily="2" charset="-122"/>
              </a:rPr>
              <a:t>mò </a:t>
            </a:r>
            <a:r>
              <a:rPr kumimoji="0" sz="3200" b="1">
                <a:latin typeface="Arial" panose="020B0604020202020204" pitchFamily="34" charset="0"/>
                <a:ea typeface="楷体_GB2312" pitchFamily="49" charset="-122"/>
              </a:rPr>
              <a:t>     甘霖</a:t>
            </a:r>
            <a:r>
              <a:rPr kumimoji="0" sz="3200" b="1">
                <a:latin typeface="宋体" panose="02010600030101010101" pitchFamily="2" charset="-122"/>
              </a:rPr>
              <a:t>lín </a:t>
            </a:r>
            <a:r>
              <a:rPr kumimoji="0" sz="3200" b="1">
                <a:latin typeface="Arial" panose="020B0604020202020204" pitchFamily="34" charset="0"/>
                <a:ea typeface="楷体_GB2312" pitchFamily="49" charset="-122"/>
              </a:rPr>
              <a:t>   官吏每</a:t>
            </a:r>
            <a:r>
              <a:rPr kumimoji="0" sz="3200" b="1">
                <a:latin typeface="宋体" panose="02010600030101010101" pitchFamily="2" charset="-122"/>
              </a:rPr>
              <a:t>měi </a:t>
            </a:r>
            <a:endParaRPr kumimoji="0" sz="3200" b="1">
              <a:latin typeface="宋体" panose="02010600030101010101" pitchFamily="2" charset="-122"/>
            </a:endParaRPr>
          </a:p>
        </p:txBody>
      </p:sp>
      <p:sp>
        <p:nvSpPr>
          <p:cNvPr id="200707" name="Rectangle 3"/>
          <p:cNvSpPr/>
          <p:nvPr/>
        </p:nvSpPr>
        <p:spPr>
          <a:xfrm>
            <a:off x="539750" y="5373688"/>
            <a:ext cx="1614488" cy="579437"/>
          </a:xfrm>
          <a:prstGeom prst="rect">
            <a:avLst/>
          </a:prstGeom>
          <a:noFill/>
          <a:ln>
            <a:noFill/>
            <a:miter lim="800000"/>
          </a:ln>
          <a:effectLst/>
        </p:spPr>
        <p:txBody>
          <a:bodyPr wrap="none" anchor="t"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solidFill>
                  <a:srgbClr val="CC3300"/>
                </a:solidFill>
                <a:latin typeface="宋体" panose="02010600030101010101" pitchFamily="2" charset="-122"/>
              </a:rPr>
              <a:t>（mán）</a:t>
            </a:r>
            <a:endParaRPr kumimoji="0" sz="3200" b="1">
              <a:solidFill>
                <a:srgbClr val="CC3300"/>
              </a:solidFill>
              <a:latin typeface="Arial" panose="020B0604020202020204" pitchFamily="34" charset="0"/>
              <a:ea typeface="楷体_GB2312" pitchFamily="49" charset="-122"/>
            </a:endParaRPr>
          </a:p>
        </p:txBody>
      </p:sp>
      <p:sp>
        <p:nvSpPr>
          <p:cNvPr id="200708" name="Rectangle 4"/>
          <p:cNvSpPr/>
          <p:nvPr/>
        </p:nvSpPr>
        <p:spPr>
          <a:xfrm>
            <a:off x="2411413" y="404813"/>
            <a:ext cx="4105275" cy="823912"/>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4800" b="1">
                <a:latin typeface="Arial" panose="020B0604020202020204" pitchFamily="34" charset="0"/>
                <a:ea typeface="楷体_GB2312" pitchFamily="49" charset="-122"/>
              </a:rPr>
              <a:t>【</a:t>
            </a:r>
            <a:r>
              <a:rPr kumimoji="0" lang="zh-CN" altLang="zh-CN" sz="4800" b="1">
                <a:latin typeface="Arial" panose="020B0604020202020204" pitchFamily="34" charset="0"/>
                <a:ea typeface="楷体_GB2312" pitchFamily="49" charset="-122"/>
              </a:rPr>
              <a:t>课堂巩固】</a:t>
            </a:r>
            <a:endParaRPr kumimoji="0" lang="zh-CN" altLang="zh-CN" sz="4800" b="1">
              <a:latin typeface="Arial" panose="020B0604020202020204" pitchFamily="34" charset="0"/>
              <a:ea typeface="楷体_GB2312" pitchFamily="49" charset="-122"/>
            </a:endParaRPr>
          </a:p>
        </p:txBody>
      </p:sp>
      <p:sp>
        <p:nvSpPr>
          <p:cNvPr id="200709" name="WordArt 5"/>
          <p:cNvSpPr/>
          <p:nvPr/>
        </p:nvSpPr>
        <p:spPr>
          <a:xfrm>
            <a:off x="7885113" y="2420938"/>
            <a:ext cx="230187" cy="285750"/>
          </a:xfrm>
        </p:spPr>
        <p:txBody>
          <a:bodyPr wrap="none" fromWordArt="1">
            <a:prstTxWarp prst="textPlain">
              <a:avLst/>
            </a:prstTxWarp>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p:nvPr/>
        </p:nvSpPr>
        <p:spPr>
          <a:xfrm>
            <a:off x="152400" y="152400"/>
            <a:ext cx="8763000" cy="5643563"/>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1,关于元杂剧的分析判断，有错误的一项是（  　）</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A．元杂剧是在金宫本和诸宫调的直接影响下融合各种表演艺术形式而成的一种完整的戏剧形式。元杂剧一般是四折，一折相当于现代话剧一幕，是戏剧故事发展的一个大段落，也是音乐组织的单元。</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B．元杂剧中的说白包括人物的对白和独白，用以展开剧情和揭示人物性格冲突；说白，有散文，也有韵文；科是戏剧动作的总称，包括一般的舞台程式和武打,舞蹈。</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C．元杂剧每本戏只有一个主角，男主角称正末，女主角称正旦；此外还有净，杂等。</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D．元代杂剧和散曲合称 “元曲” 杂剧规定，每一折戏，唱词一套曲子，每支曲子用一个宫调。</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
        <p:nvSpPr>
          <p:cNvPr id="78851" name="Text Box 3"/>
          <p:cNvSpPr txBox="1"/>
          <p:nvPr/>
        </p:nvSpPr>
        <p:spPr>
          <a:xfrm>
            <a:off x="3352800" y="5867400"/>
            <a:ext cx="5626100" cy="579438"/>
          </a:xfrm>
          <a:prstGeom prst="rect">
            <a:avLst/>
          </a:prstGeom>
          <a:noFill/>
          <a:ln>
            <a:noFill/>
            <a:miter lim="800000"/>
          </a:ln>
        </p:spPr>
        <p:txBody>
          <a:bodyPr wrap="none" anchor="t" anchorCtr="0">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solidFill>
                  <a:srgbClr val="FF0000"/>
                </a:solidFill>
                <a:effectLst>
                  <a:outerShdw blurRad="38100" dist="38100" dir="2700000" algn="tl">
                    <a:srgbClr val="000000"/>
                  </a:outerShdw>
                </a:effectLst>
                <a:latin typeface="Tahoma" panose="020B0604030504040204" pitchFamily="34" charset="0"/>
                <a:ea typeface="新宋体-18030" pitchFamily="49" charset="-122"/>
              </a:rPr>
              <a:t>解答 D 每套曲子用一个宫调。</a:t>
            </a:r>
            <a:endParaRPr kumimoji="0" sz="3200" b="1">
              <a:solidFill>
                <a:srgbClr val="FF0000"/>
              </a:solidFill>
              <a:effectLst>
                <a:outerShdw blurRad="38100" dist="38100" dir="2700000" algn="tl">
                  <a:srgbClr val="000000"/>
                </a:outerShdw>
              </a:effectLst>
              <a:latin typeface="Tahoma" panose="020B0604030504040204" pitchFamily="34" charset="0"/>
              <a:ea typeface="新宋体-18030"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blinds(horizontal)">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p:nvPr/>
        </p:nvSpPr>
        <p:spPr>
          <a:xfrm>
            <a:off x="228600" y="381000"/>
            <a:ext cx="8642350" cy="436245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2 、对窦娥临刑前发出三桩誓愿的分析判断不准确的一项是（　  ）</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    A ．这三桩誓愿典出于《庄子》，《太平御览》,《汉书》。</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    B ．三桩誓愿使主人公的反抗性格达到了顶点，使全剧达到了高潮，悲剧气氛达到了最高点。</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    C ．它塑造了一个勤劳,正直善良而又有强烈反抗精神的古代妇女形象。</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    D ．三桩誓愿层层深入地表现了窦娥强烈的愤怒之情以及坚决的反抗精神。</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
        <p:nvSpPr>
          <p:cNvPr id="80899" name="Text Box 3"/>
          <p:cNvSpPr txBox="1"/>
          <p:nvPr/>
        </p:nvSpPr>
        <p:spPr>
          <a:xfrm>
            <a:off x="990600" y="5181600"/>
            <a:ext cx="7239000" cy="946150"/>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2800" b="1">
                <a:effectLst>
                  <a:outerShdw blurRad="38100" dist="38100" dir="2700000" algn="tl">
                    <a:srgbClr val="FFFFFF"/>
                  </a:outerShdw>
                </a:effectLst>
                <a:latin typeface="Tahoma" panose="020B0604030504040204" pitchFamily="34" charset="0"/>
                <a:ea typeface="华文中宋" panose="02010600040101010101" pitchFamily="2" charset="-122"/>
              </a:rPr>
              <a:t>[解答] C 三桩誓愿中没有体现主人公身上勤劳,正直善良的性格特征。</a:t>
            </a:r>
            <a:endParaRPr kumimoji="0" sz="28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checkerboard(across)">
                                      <p:cBhvr>
                                        <p:cTn id="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p:nvPr/>
        </p:nvSpPr>
        <p:spPr>
          <a:xfrm>
            <a:off x="152400" y="838200"/>
            <a:ext cx="8785225" cy="49657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3 ．对课文中涉及的元杂剧的有关术语，分类正确的一项是（ 　 ）</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①外②云③净④科⑤唱⑥卜儿⑦鲍老儿⑧倘秀才⑨叨叨令　⑩正旦　⑾正宫</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A．①③⑥⑩／②④⑤／⑦⑧⑨／⑾</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B．①②③④／⑤／⑥⑦⑧／⑨⑩／⑾</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C．①③④／②⑤／⑥⑦／⑧⑨⑾⑩</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D．①④⑥／②③⑤／⑦⑧⑨／⑩⑾</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
        <p:nvSpPr>
          <p:cNvPr id="82947" name="Text Box 3"/>
          <p:cNvSpPr txBox="1"/>
          <p:nvPr/>
        </p:nvSpPr>
        <p:spPr>
          <a:xfrm>
            <a:off x="1752600" y="5486400"/>
            <a:ext cx="2514600" cy="579438"/>
          </a:xfrm>
          <a:prstGeom prst="rect">
            <a:avLst/>
          </a:prstGeom>
          <a:noFill/>
          <a:ln w="12700" cap="sq">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解答：A</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additive="base">
                                        <p:cTn id="7" dur="500" fill="hold"/>
                                        <p:tgtEl>
                                          <p:spTgt spid="82947"/>
                                        </p:tgtEl>
                                        <p:attrNameLst>
                                          <p:attrName>ppt_x</p:attrName>
                                        </p:attrNameLst>
                                      </p:cBhvr>
                                      <p:tavLst>
                                        <p:tav tm="0">
                                          <p:val>
                                            <p:strVal val="#ppt_x"/>
                                          </p:val>
                                        </p:tav>
                                        <p:tav tm="100000">
                                          <p:val>
                                            <p:strVal val="#ppt_x"/>
                                          </p:val>
                                        </p:tav>
                                      </p:tavLst>
                                    </p:anim>
                                    <p:anim calcmode="lin" valueType="num">
                                      <p:cBhvr additive="base">
                                        <p:cTn id="8" dur="500" fill="hold"/>
                                        <p:tgtEl>
                                          <p:spTgt spid="829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p:nvPr/>
        </p:nvSpPr>
        <p:spPr>
          <a:xfrm>
            <a:off x="179388" y="533400"/>
            <a:ext cx="8820150" cy="49657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4 、对下列句中红色字词解释全对的一项是（   ）</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①刽子</a:t>
            </a:r>
            <a:r>
              <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rPr>
              <a:t>磨旗</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、提刀：摇旗；②锣三下</a:t>
            </a:r>
            <a:r>
              <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rPr>
              <a:t>科</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：戏剧称角色动作叫“科”，又称“介”；③行动些：行动起来；④我窦娥向哥哥</a:t>
            </a:r>
            <a:r>
              <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rPr>
              <a:t>行</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有句言：这边那边，这里那里；⑤不提防遭</a:t>
            </a:r>
            <a:r>
              <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rPr>
              <a:t>刑宪</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：拷打；⑥</a:t>
            </a:r>
            <a:r>
              <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rPr>
              <a:t>兀的</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不痛杀我也：这；⑦这都是官吏</a:t>
            </a:r>
            <a:r>
              <a:rPr kumimoji="0" sz="3200" b="1">
                <a:solidFill>
                  <a:srgbClr val="FF0000"/>
                </a:solidFill>
                <a:effectLst>
                  <a:outerShdw blurRad="38100" dist="38100" dir="2700000" algn="tl">
                    <a:srgbClr val="000000"/>
                  </a:outerShdw>
                </a:effectLst>
                <a:latin typeface="Tahoma" panose="020B0604030504040204" pitchFamily="34" charset="0"/>
                <a:ea typeface="华文中宋" panose="02010600040101010101" pitchFamily="2" charset="-122"/>
              </a:rPr>
              <a:t>每</a:t>
            </a:r>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无心正法：每每，常常，往往</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Ａ①②④⑥　　 B ①②③⑦</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r>
              <a:rPr kumimoji="0" sz="3200" b="1">
                <a:effectLst>
                  <a:outerShdw blurRad="38100" dist="38100" dir="2700000" algn="tl">
                    <a:srgbClr val="FFFFFF"/>
                  </a:outerShdw>
                </a:effectLst>
                <a:latin typeface="Tahoma" panose="020B0604030504040204" pitchFamily="34" charset="0"/>
                <a:ea typeface="华文中宋" panose="02010600040101010101" pitchFamily="2" charset="-122"/>
              </a:rPr>
              <a:t>    C ①③⑤⑥　　 D ②③④⑥⑦</a:t>
            </a:r>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a:p>
            <a:pPr lvl="0"/>
            <a:endParaRPr kumimoji="0" sz="3200" b="1">
              <a:effectLst>
                <a:outerShdw blurRad="38100" dist="38100" dir="2700000" algn="tl">
                  <a:srgbClr val="FFFFFF"/>
                </a:outerShdw>
              </a:effectLst>
              <a:latin typeface="Tahoma" panose="020B0604030504040204" pitchFamily="34" charset="0"/>
              <a:ea typeface="华文中宋" panose="02010600040101010101" pitchFamily="2" charset="-122"/>
            </a:endParaRPr>
          </a:p>
        </p:txBody>
      </p:sp>
      <p:sp>
        <p:nvSpPr>
          <p:cNvPr id="84996" name="Text Box 4"/>
          <p:cNvSpPr txBox="1"/>
          <p:nvPr/>
        </p:nvSpPr>
        <p:spPr>
          <a:xfrm>
            <a:off x="3851275" y="5589588"/>
            <a:ext cx="3097213" cy="701675"/>
          </a:xfrm>
          <a:prstGeom prst="rect">
            <a:avLst/>
          </a:prstGeom>
          <a:noFill/>
          <a:ln>
            <a:noFill/>
            <a:miter lim="800000"/>
          </a:ln>
          <a:effectLst/>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4000" b="1">
                <a:latin typeface="华文中宋" panose="02010600040101010101" pitchFamily="2" charset="-122"/>
                <a:ea typeface="华文中宋" panose="02010600040101010101" pitchFamily="2" charset="-122"/>
              </a:rPr>
              <a:t>A</a:t>
            </a:r>
            <a:endParaRPr sz="4000" b="1">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dissolve">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9090" name="NotDefined 2"/>
          <p:cNvSpPr>
            <a:spLocks noGrp="1"/>
          </p:cNvSpPr>
          <p:nvPr>
            <p:ph idx="1"/>
          </p:nvPr>
        </p:nvSpPr>
        <p:spPr>
          <a:xfrm>
            <a:off x="533400" y="457200"/>
            <a:ext cx="7924800" cy="5334000"/>
          </a:xfrm>
          <a:noFill/>
          <a:ln>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gn="just">
              <a:buNone/>
            </a:pPr>
            <a:r>
              <a:rPr sz="3600" b="1"/>
              <a:t>5.对下列红色词语的解释，完全正确的一项是（　）</a:t>
            </a:r>
            <a:endParaRPr sz="3600" b="1"/>
          </a:p>
          <a:p>
            <a:pPr lvl="0" algn="just">
              <a:buNone/>
            </a:pPr>
            <a:r>
              <a:rPr sz="2800" b="1"/>
              <a:t>A.可怎生</a:t>
            </a:r>
            <a:r>
              <a:rPr sz="2800" b="1">
                <a:solidFill>
                  <a:srgbClr val="FF0000"/>
                </a:solidFill>
              </a:rPr>
              <a:t>糊突</a:t>
            </a:r>
            <a:r>
              <a:rPr sz="2800" b="1"/>
              <a:t>了盗跖,颜渊（混淆）</a:t>
            </a:r>
            <a:endParaRPr sz="2800" b="1"/>
          </a:p>
          <a:p>
            <a:pPr lvl="0" algn="just">
              <a:buNone/>
            </a:pPr>
            <a:r>
              <a:rPr sz="2800" b="1"/>
              <a:t>       </a:t>
            </a:r>
            <a:r>
              <a:rPr sz="2800" b="1">
                <a:solidFill>
                  <a:srgbClr val="FF0000"/>
                </a:solidFill>
              </a:rPr>
              <a:t>则是</a:t>
            </a:r>
            <a:r>
              <a:rPr sz="2800" b="1"/>
              <a:t>看你死的孩儿面上（只当是）</a:t>
            </a:r>
            <a:endParaRPr sz="2800" b="1"/>
          </a:p>
          <a:p>
            <a:pPr lvl="0" algn="just">
              <a:buNone/>
            </a:pPr>
            <a:r>
              <a:rPr sz="2800" b="1"/>
              <a:t>B.念窦娥葫芦提当罪</a:t>
            </a:r>
            <a:r>
              <a:rPr sz="2800" b="1">
                <a:solidFill>
                  <a:srgbClr val="FF0000"/>
                </a:solidFill>
              </a:rPr>
              <a:t>愆</a:t>
            </a:r>
            <a:r>
              <a:rPr sz="2800" b="1"/>
              <a:t>（惩罚）。        </a:t>
            </a:r>
            <a:endParaRPr sz="2800" b="1"/>
          </a:p>
          <a:p>
            <a:pPr lvl="0" algn="just">
              <a:buNone/>
            </a:pPr>
            <a:r>
              <a:rPr sz="2800" b="1"/>
              <a:t>       你道是暑气</a:t>
            </a:r>
            <a:r>
              <a:rPr sz="2800" b="1">
                <a:solidFill>
                  <a:srgbClr val="FF0000"/>
                </a:solidFill>
              </a:rPr>
              <a:t>暄</a:t>
            </a:r>
            <a:r>
              <a:rPr sz="2800" b="1"/>
              <a:t>（炎热）</a:t>
            </a:r>
            <a:endParaRPr sz="2800" b="1"/>
          </a:p>
          <a:p>
            <a:pPr lvl="0" algn="just">
              <a:buNone/>
            </a:pPr>
            <a:r>
              <a:rPr sz="2800" b="1"/>
              <a:t>C.也不见得湛湛</a:t>
            </a:r>
            <a:r>
              <a:rPr sz="2800" b="1">
                <a:solidFill>
                  <a:srgbClr val="FF0000"/>
                </a:solidFill>
              </a:rPr>
              <a:t>青天</a:t>
            </a:r>
            <a:r>
              <a:rPr sz="2800" b="1"/>
              <a:t>（清明）         </a:t>
            </a:r>
            <a:endParaRPr sz="2800" b="1"/>
          </a:p>
          <a:p>
            <a:pPr lvl="0" algn="just">
              <a:buNone/>
            </a:pPr>
            <a:r>
              <a:rPr sz="2800" b="1"/>
              <a:t>       此后遇着冬时年节，</a:t>
            </a:r>
            <a:r>
              <a:rPr sz="2800" b="1">
                <a:solidFill>
                  <a:srgbClr val="FF0000"/>
                </a:solidFill>
              </a:rPr>
              <a:t>月一十五</a:t>
            </a:r>
            <a:r>
              <a:rPr sz="2800" b="1"/>
              <a:t>（每月十五）</a:t>
            </a:r>
            <a:endParaRPr sz="2800" b="1"/>
          </a:p>
          <a:p>
            <a:pPr lvl="0" algn="just">
              <a:buNone/>
            </a:pPr>
            <a:r>
              <a:rPr sz="2800" b="1"/>
              <a:t>D.念窦娥从前以往</a:t>
            </a:r>
            <a:r>
              <a:rPr sz="2800" b="1">
                <a:solidFill>
                  <a:srgbClr val="FF0000"/>
                </a:solidFill>
              </a:rPr>
              <a:t>干家缘</a:t>
            </a:r>
            <a:r>
              <a:rPr sz="2800" b="1"/>
              <a:t>（操劳家务）</a:t>
            </a:r>
            <a:endParaRPr sz="2800" b="1"/>
          </a:p>
          <a:p>
            <a:pPr lvl="0" algn="just">
              <a:buNone/>
            </a:pPr>
            <a:r>
              <a:rPr sz="2800" b="1"/>
              <a:t>       不知</a:t>
            </a:r>
            <a:r>
              <a:rPr sz="2800" b="1">
                <a:solidFill>
                  <a:srgbClr val="FF0000"/>
                </a:solidFill>
              </a:rPr>
              <a:t>亢旱</a:t>
            </a:r>
            <a:r>
              <a:rPr sz="2800" b="1"/>
              <a:t>三年的说话准也不准（抵御旱灾）</a:t>
            </a:r>
            <a:endParaRPr sz="2800" b="1"/>
          </a:p>
        </p:txBody>
      </p:sp>
      <p:sp>
        <p:nvSpPr>
          <p:cNvPr id="89091" name="WordArt 3"/>
          <p:cNvSpPr/>
          <p:nvPr/>
        </p:nvSpPr>
        <p:spPr>
          <a:xfrm>
            <a:off x="2771775" y="1125538"/>
            <a:ext cx="552450" cy="536575"/>
          </a:xfrm>
        </p:spPr>
        <p:txBody>
          <a:bodyPr wrap="none" fromWordArt="1">
            <a:prstTxWarp prst="textPlain">
              <a:avLst/>
            </a:prstTxWarp>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ppt_x"/>
                                          </p:val>
                                        </p:tav>
                                        <p:tav tm="100000">
                                          <p:val>
                                            <p:strVal val="#ppt_x"/>
                                          </p:val>
                                        </p:tav>
                                      </p:tavLst>
                                    </p:anim>
                                    <p:anim calcmode="lin" valueType="num">
                                      <p:cBhvr additive="base">
                                        <p:cTn id="8" dur="500" fill="hold"/>
                                        <p:tgtEl>
                                          <p:spTgt spid="89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p:nvPr/>
        </p:nvSpPr>
        <p:spPr>
          <a:xfrm>
            <a:off x="685800" y="609600"/>
            <a:ext cx="7772400" cy="4391025"/>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gn="just">
              <a:buNone/>
            </a:pPr>
            <a:r>
              <a:rPr b="1">
                <a:solidFill>
                  <a:schemeClr val="accent2"/>
                </a:solidFill>
              </a:rPr>
              <a:t>6.下列成语典故和传说中的相关历史人物对应正确的一项是（　　）</a:t>
            </a:r>
            <a:endParaRPr b="1">
              <a:solidFill>
                <a:schemeClr val="accent2"/>
              </a:solidFill>
            </a:endParaRPr>
          </a:p>
          <a:p>
            <a:pPr lvl="0" algn="just">
              <a:buNone/>
            </a:pPr>
            <a:r>
              <a:rPr b="1">
                <a:solidFill>
                  <a:schemeClr val="accent2"/>
                </a:solidFill>
              </a:rPr>
              <a:t>   ①望帝啼鹃        ②苌弘化碧</a:t>
            </a:r>
            <a:endParaRPr b="1">
              <a:solidFill>
                <a:schemeClr val="accent2"/>
              </a:solidFill>
            </a:endParaRPr>
          </a:p>
          <a:p>
            <a:pPr lvl="0" algn="just">
              <a:buNone/>
            </a:pPr>
            <a:r>
              <a:rPr b="1">
                <a:solidFill>
                  <a:schemeClr val="accent2"/>
                </a:solidFill>
              </a:rPr>
              <a:t>   ③六月飞霜        ④亢旱三年</a:t>
            </a:r>
            <a:endParaRPr b="1">
              <a:solidFill>
                <a:schemeClr val="accent2"/>
              </a:solidFill>
            </a:endParaRPr>
          </a:p>
          <a:p>
            <a:pPr lvl="0" algn="just">
              <a:buNone/>
            </a:pPr>
            <a:endParaRPr b="1">
              <a:solidFill>
                <a:schemeClr val="accent2"/>
              </a:solidFill>
            </a:endParaRPr>
          </a:p>
          <a:p>
            <a:pPr lvl="0" algn="just">
              <a:buNone/>
            </a:pPr>
            <a:r>
              <a:rPr b="1">
                <a:solidFill>
                  <a:schemeClr val="accent2"/>
                </a:solidFill>
              </a:rPr>
              <a:t>A．①邹衍②苌弘③燕惠王④东海孝妇</a:t>
            </a:r>
            <a:endParaRPr b="1">
              <a:solidFill>
                <a:schemeClr val="accent2"/>
              </a:solidFill>
            </a:endParaRPr>
          </a:p>
          <a:p>
            <a:pPr lvl="0" algn="just">
              <a:buNone/>
            </a:pPr>
            <a:r>
              <a:rPr b="1">
                <a:solidFill>
                  <a:schemeClr val="accent2"/>
                </a:solidFill>
              </a:rPr>
              <a:t>B．①邹衍②庄周③燕惠王④窦娥</a:t>
            </a:r>
            <a:endParaRPr b="1">
              <a:solidFill>
                <a:schemeClr val="accent2"/>
              </a:solidFill>
            </a:endParaRPr>
          </a:p>
          <a:p>
            <a:pPr lvl="0" algn="just">
              <a:buNone/>
            </a:pPr>
            <a:r>
              <a:rPr b="1">
                <a:solidFill>
                  <a:schemeClr val="accent2"/>
                </a:solidFill>
              </a:rPr>
              <a:t>C．①杜宇②苌弘③邹衍④东海孝妇</a:t>
            </a:r>
            <a:endParaRPr b="1">
              <a:solidFill>
                <a:schemeClr val="accent2"/>
              </a:solidFill>
            </a:endParaRPr>
          </a:p>
          <a:p>
            <a:pPr lvl="0" algn="just">
              <a:buNone/>
            </a:pPr>
            <a:r>
              <a:rPr b="1">
                <a:solidFill>
                  <a:schemeClr val="accent2"/>
                </a:solidFill>
              </a:rPr>
              <a:t>D．①杜宇②庄周③邹衍④窦娥</a:t>
            </a:r>
            <a:endParaRPr b="1">
              <a:solidFill>
                <a:schemeClr val="accent2"/>
              </a:solidFill>
            </a:endParaRPr>
          </a:p>
        </p:txBody>
      </p:sp>
      <p:sp>
        <p:nvSpPr>
          <p:cNvPr id="146437" name="WordArt 5"/>
          <p:cNvSpPr/>
          <p:nvPr/>
        </p:nvSpPr>
        <p:spPr>
          <a:xfrm>
            <a:off x="4932363" y="1125538"/>
            <a:ext cx="628650" cy="569912"/>
          </a:xfrm>
        </p:spPr>
        <p:txBody>
          <a:bodyPr wrap="none" fromWordArt="1">
            <a:prstTxWarp prst="textPlain">
              <a:avLst/>
            </a:prstTxWarp>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7"/>
                                        </p:tgtEl>
                                        <p:attrNameLst>
                                          <p:attrName>style.visibility</p:attrName>
                                        </p:attrNameLst>
                                      </p:cBhvr>
                                      <p:to>
                                        <p:strVal val="visible"/>
                                      </p:to>
                                    </p:set>
                                    <p:anim calcmode="lin" valueType="num">
                                      <p:cBhvr additive="base">
                                        <p:cTn id="7" dur="500" fill="hold"/>
                                        <p:tgtEl>
                                          <p:spTgt spid="146437"/>
                                        </p:tgtEl>
                                        <p:attrNameLst>
                                          <p:attrName>ppt_x</p:attrName>
                                        </p:attrNameLst>
                                      </p:cBhvr>
                                      <p:tavLst>
                                        <p:tav tm="0">
                                          <p:val>
                                            <p:strVal val="#ppt_x"/>
                                          </p:val>
                                        </p:tav>
                                        <p:tav tm="100000">
                                          <p:val>
                                            <p:strVal val="#ppt_x"/>
                                          </p:val>
                                        </p:tav>
                                      </p:tavLst>
                                    </p:anim>
                                    <p:anim calcmode="lin" valueType="num">
                                      <p:cBhvr additive="base">
                                        <p:cTn id="8"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0" name="Group 6"/>
          <p:cNvGrpSpPr/>
          <p:nvPr/>
        </p:nvGrpSpPr>
        <p:grpSpPr>
          <a:xfrm>
            <a:off x="0" y="0"/>
            <a:ext cx="9144000" cy="6858000"/>
            <a:chOff x="0" y="0"/>
            <a:chExt cx="5760" cy="4320"/>
          </a:xfrm>
        </p:grpSpPr>
        <p:pic>
          <p:nvPicPr>
            <p:cNvPr id="47111" name="Picture 7"/>
            <p:cNvPicPr>
              <a:picLocks noChangeAspect="1"/>
            </p:cNvPicPr>
            <p:nvPr/>
          </p:nvPicPr>
          <p:blipFill>
            <a:blip r:embed="rId1" r:link="rId2">
              <a:lum bright="-6000" contrast="6000"/>
            </a:blip>
            <a:stretch>
              <a:fillRect/>
            </a:stretch>
          </p:blipFill>
          <p:spPr>
            <a:xfrm>
              <a:off x="0" y="0"/>
              <a:ext cx="5760" cy="4320"/>
            </a:xfrm>
            <a:prstGeom prst="rect">
              <a:avLst/>
            </a:prstGeom>
            <a:noFill/>
            <a:ln>
              <a:miter lim="800000"/>
              <a:headEnd/>
              <a:tailEnd/>
            </a:ln>
          </p:spPr>
        </p:pic>
        <p:pic>
          <p:nvPicPr>
            <p:cNvPr id="47112" name="Picture 8"/>
            <p:cNvPicPr>
              <a:picLocks noChangeAspect="1"/>
            </p:cNvPicPr>
            <p:nvPr/>
          </p:nvPicPr>
          <p:blipFill>
            <a:blip r:embed="rId3" r:link="rId2"/>
            <a:srcRect r="6291" b="12343"/>
            <a:stretch>
              <a:fillRect/>
            </a:stretch>
          </p:blipFill>
          <p:spPr>
            <a:xfrm>
              <a:off x="4320" y="336"/>
              <a:ext cx="864" cy="1392"/>
            </a:xfrm>
            <a:prstGeom prst="rect">
              <a:avLst/>
            </a:prstGeom>
            <a:noFill/>
            <a:ln>
              <a:miter lim="800000"/>
              <a:headEnd/>
              <a:tailEnd/>
            </a:ln>
          </p:spPr>
        </p:pic>
      </p:grpSp>
      <p:sp>
        <p:nvSpPr>
          <p:cNvPr id="47106" name="Text Box 2"/>
          <p:cNvSpPr txBox="1"/>
          <p:nvPr/>
        </p:nvSpPr>
        <p:spPr>
          <a:xfrm>
            <a:off x="250825" y="0"/>
            <a:ext cx="5400675" cy="100647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eaLnBrk="0" hangingPunct="0">
              <a:spcBef>
                <a:spcPct val="50000"/>
              </a:spcBef>
            </a:pPr>
            <a:r>
              <a:rPr kumimoji="0" sz="6000">
                <a:solidFill>
                  <a:srgbClr val="FF0000"/>
                </a:solidFill>
                <a:latin typeface="隶书" panose="02010509060101010101" pitchFamily="49" charset="-122"/>
                <a:ea typeface="隶书" panose="02010509060101010101" pitchFamily="49" charset="-122"/>
              </a:rPr>
              <a:t>1、宋元南戏</a:t>
            </a:r>
            <a:endParaRPr kumimoji="0" sz="6000">
              <a:solidFill>
                <a:srgbClr val="FF0000"/>
              </a:solidFill>
              <a:latin typeface="隶书" panose="02010509060101010101" pitchFamily="49" charset="-122"/>
              <a:ea typeface="隶书" panose="02010509060101010101" pitchFamily="49" charset="-122"/>
            </a:endParaRPr>
          </a:p>
        </p:txBody>
      </p:sp>
      <p:sp>
        <p:nvSpPr>
          <p:cNvPr id="47107" name="Text Box 3"/>
          <p:cNvSpPr txBox="1"/>
          <p:nvPr/>
        </p:nvSpPr>
        <p:spPr>
          <a:xfrm>
            <a:off x="304800" y="957263"/>
            <a:ext cx="8915400" cy="5643562"/>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eaLnBrk="0" hangingPunct="0">
              <a:spcBef>
                <a:spcPct val="50000"/>
              </a:spcBef>
            </a:pPr>
            <a:r>
              <a:rPr kumimoji="0">
                <a:ea typeface="黑体" panose="02010609060101010101" pitchFamily="2" charset="-122"/>
              </a:rPr>
              <a:t>         </a:t>
            </a:r>
            <a:r>
              <a:rPr kumimoji="0" sz="2800" b="1">
                <a:solidFill>
                  <a:srgbClr val="FF0000"/>
                </a:solidFill>
                <a:latin typeface="黑体" panose="02010609060101010101" pitchFamily="2" charset="-122"/>
                <a:ea typeface="新宋体" panose="02010609030101010101" pitchFamily="49" charset="-122"/>
              </a:rPr>
              <a:t>南戏，又有戏文、南曲戏文、温州杂剧、永嘉杂剧等名称大约产生于北宋末年和南宋初年，剧本一般为长篇，一场戏为一出。</a:t>
            </a:r>
            <a:r>
              <a:rPr kumimoji="0" sz="2800" b="1">
                <a:latin typeface="黑体" panose="02010609060101010101" pitchFamily="2" charset="-122"/>
                <a:ea typeface="新宋体" panose="02010609030101010101" pitchFamily="49" charset="-122"/>
              </a:rPr>
              <a:t>一本戏长的可达五十多出，短的则为二、三十出。每出结尾一般都有四句七言诗，叫下场诗。</a:t>
            </a:r>
            <a:r>
              <a:rPr kumimoji="0" sz="2800" b="1">
                <a:solidFill>
                  <a:srgbClr val="FF0000"/>
                </a:solidFill>
                <a:latin typeface="黑体" panose="02010609060101010101" pitchFamily="2" charset="-122"/>
                <a:ea typeface="新宋体" panose="02010609030101010101" pitchFamily="49" charset="-122"/>
              </a:rPr>
              <a:t>南戏的演唱方式较自由，不仅上场脚色皆可唱，而且还可独唱、接唱或合唱，全视剧情需要而定。</a:t>
            </a:r>
            <a:r>
              <a:rPr kumimoji="0" sz="2800" b="1">
                <a:latin typeface="黑体" panose="02010609060101010101" pitchFamily="2" charset="-122"/>
                <a:ea typeface="新宋体" panose="02010609030101010101" pitchFamily="49" charset="-122"/>
              </a:rPr>
              <a:t>剧本上凡需角色作某一特定的动作地方，都注有“某某介”。</a:t>
            </a:r>
            <a:r>
              <a:rPr kumimoji="0" sz="2800" b="1">
                <a:solidFill>
                  <a:srgbClr val="FF0000"/>
                </a:solidFill>
                <a:latin typeface="黑体" panose="02010609060101010101" pitchFamily="2" charset="-122"/>
                <a:ea typeface="新宋体" panose="02010609030101010101" pitchFamily="49" charset="-122"/>
              </a:rPr>
              <a:t>南戏的角色，通常为生、旦、净、丑、末、外、贴等七种</a:t>
            </a:r>
            <a:r>
              <a:rPr kumimoji="0" sz="2800" b="1">
                <a:latin typeface="黑体" panose="02010609060101010101" pitchFamily="2" charset="-122"/>
                <a:ea typeface="新宋体" panose="02010609030101010101" pitchFamily="49" charset="-122"/>
              </a:rPr>
              <a:t>。其中以生、旦为主，其他角色皆为配角。揭露社会黑暗，抨击封建统治阶级，伸张正义，表达劳动人民的愿望和要求，是南戏作家们笔下反映最多、最突出的内容。其次，歌颂青年男女之间自由幸福的爱情、提倡婚姻自主，这也是宋元南戏的一个重要内容。</a:t>
            </a:r>
            <a:endParaRPr kumimoji="0" b="1">
              <a:ea typeface="新宋体" panose="02010609030101010101" pitchFamily="49" charset="-122"/>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p:nvPr/>
        </p:nvSpPr>
        <p:spPr>
          <a:xfrm>
            <a:off x="685800" y="609600"/>
            <a:ext cx="7772400" cy="5486400"/>
          </a:xfrm>
          <a:prstGeom prst="rect">
            <a:avLst/>
          </a:prstGeom>
          <a:noFill/>
          <a:ln>
            <a:noFill/>
            <a:miter lim="800000"/>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zh-CN" altLang="en-US" sz="3200" b="0" i="0" u="none" baseline="0">
                <a:solidFill>
                  <a:schemeClr val="tx1"/>
                </a:solidFill>
                <a:effectLst/>
                <a:latin typeface="Times New Roman" panose="02020603050405020304" pitchFamily="18"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zh-CN" altLang="en-US" sz="2800" b="0" i="0" u="none" baseline="0">
                <a:solidFill>
                  <a:schemeClr val="tx1"/>
                </a:solidFill>
                <a:effectLst/>
                <a:latin typeface="Times New Roman" panose="02020603050405020304" pitchFamily="18"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zh-CN" altLang="en-US" sz="2000" b="0" i="0" u="none" baseline="0">
                <a:solidFill>
                  <a:schemeClr val="tx1"/>
                </a:solidFill>
                <a:effectLst/>
                <a:latin typeface="Times New Roman" panose="02020603050405020304" pitchFamily="18" charset="0"/>
                <a:ea typeface="宋体" panose="02010600030101010101" pitchFamily="2" charset="-122"/>
              </a:defRPr>
            </a:lvl5pPr>
          </a:lstStyle>
          <a:p>
            <a:pPr lvl="0" algn="just">
              <a:buNone/>
            </a:pPr>
            <a:r>
              <a:rPr b="1">
                <a:solidFill>
                  <a:srgbClr val="FF3300"/>
                </a:solidFill>
              </a:rPr>
              <a:t>7.下列关于元杂剧的术语，解释完全正确的一项是（　　）</a:t>
            </a:r>
            <a:endParaRPr b="1">
              <a:solidFill>
                <a:srgbClr val="FF3300"/>
              </a:solidFill>
            </a:endParaRPr>
          </a:p>
          <a:p>
            <a:pPr lvl="0" algn="just">
              <a:buNone/>
            </a:pPr>
            <a:r>
              <a:rPr b="1">
                <a:solidFill>
                  <a:srgbClr val="FF3300"/>
                </a:solidFill>
              </a:rPr>
              <a:t>A．外，外末的简称，扮演青年男子；净，俗称 "花脸" ，扮演性格刚烈或粗暴的男子。</a:t>
            </a:r>
            <a:endParaRPr b="1">
              <a:solidFill>
                <a:srgbClr val="FF3300"/>
              </a:solidFill>
            </a:endParaRPr>
          </a:p>
          <a:p>
            <a:pPr lvl="0" algn="just">
              <a:buNone/>
            </a:pPr>
            <a:r>
              <a:rPr b="1">
                <a:solidFill>
                  <a:srgbClr val="FF3300"/>
                </a:solidFill>
              </a:rPr>
              <a:t>B．科，指示角色动作,表情和舞台效果。</a:t>
            </a:r>
            <a:endParaRPr b="1">
              <a:solidFill>
                <a:srgbClr val="FF3300"/>
              </a:solidFill>
            </a:endParaRPr>
          </a:p>
          <a:p>
            <a:pPr lvl="0" algn="just">
              <a:buNone/>
            </a:pPr>
            <a:r>
              <a:rPr b="1">
                <a:solidFill>
                  <a:srgbClr val="FF3300"/>
                </a:solidFill>
              </a:rPr>
              <a:t>C．正宫，端正好，滚绣球等均是曲牌名。</a:t>
            </a:r>
            <a:endParaRPr b="1">
              <a:solidFill>
                <a:srgbClr val="FF3300"/>
              </a:solidFill>
            </a:endParaRPr>
          </a:p>
          <a:p>
            <a:pPr lvl="0">
              <a:buNone/>
            </a:pPr>
            <a:r>
              <a:rPr b="1">
                <a:solidFill>
                  <a:srgbClr val="FF3300"/>
                </a:solidFill>
              </a:rPr>
              <a:t>D．折，相当于现代的 "幕" ，所有的杂剧都只能是四折。</a:t>
            </a:r>
            <a:endParaRPr>
              <a:solidFill>
                <a:srgbClr val="FF3300"/>
              </a:solidFill>
            </a:endParaRPr>
          </a:p>
        </p:txBody>
      </p:sp>
      <p:sp>
        <p:nvSpPr>
          <p:cNvPr id="147461" name="WordArt 5"/>
          <p:cNvSpPr/>
          <p:nvPr/>
        </p:nvSpPr>
        <p:spPr>
          <a:xfrm>
            <a:off x="3203575" y="1196975"/>
            <a:ext cx="654050" cy="503238"/>
          </a:xfrm>
        </p:spPr>
        <p:txBody>
          <a:bodyPr wrap="none" fromWordArt="1">
            <a:prstTxWarp prst="textPlain">
              <a:avLst/>
            </a:prstTxWarp>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ppt_x"/>
                                          </p:val>
                                        </p:tav>
                                        <p:tav tm="100000">
                                          <p:val>
                                            <p:strVal val="#ppt_x"/>
                                          </p:val>
                                        </p:tav>
                                      </p:tavLst>
                                    </p:anim>
                                    <p:anim calcmode="lin" valueType="num">
                                      <p:cBhvr additive="base">
                                        <p:cTn id="8" dur="500" fill="hold"/>
                                        <p:tgtEl>
                                          <p:spTgt spid="147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7" name="Group 5"/>
          <p:cNvGrpSpPr/>
          <p:nvPr/>
        </p:nvGrpSpPr>
        <p:grpSpPr>
          <a:xfrm>
            <a:off x="0" y="0"/>
            <a:ext cx="9144000" cy="6858000"/>
            <a:chOff x="0" y="0"/>
            <a:chExt cx="5760" cy="4320"/>
          </a:xfrm>
        </p:grpSpPr>
        <p:pic>
          <p:nvPicPr>
            <p:cNvPr id="49158" name="Picture 6"/>
            <p:cNvPicPr>
              <a:picLocks noChangeAspect="1"/>
            </p:cNvPicPr>
            <p:nvPr/>
          </p:nvPicPr>
          <p:blipFill>
            <a:blip r:embed="rId1" r:link="rId2">
              <a:lum bright="-6000" contrast="6000"/>
            </a:blip>
            <a:stretch>
              <a:fillRect/>
            </a:stretch>
          </p:blipFill>
          <p:spPr>
            <a:xfrm>
              <a:off x="0" y="0"/>
              <a:ext cx="5760" cy="4320"/>
            </a:xfrm>
            <a:prstGeom prst="rect">
              <a:avLst/>
            </a:prstGeom>
            <a:noFill/>
            <a:ln>
              <a:miter lim="800000"/>
              <a:headEnd/>
              <a:tailEnd/>
            </a:ln>
          </p:spPr>
        </p:pic>
        <p:pic>
          <p:nvPicPr>
            <p:cNvPr id="49159" name="Picture 7"/>
            <p:cNvPicPr>
              <a:picLocks noChangeAspect="1"/>
            </p:cNvPicPr>
            <p:nvPr/>
          </p:nvPicPr>
          <p:blipFill>
            <a:blip r:embed="rId3" r:link="rId2"/>
            <a:srcRect r="6291" b="12343"/>
            <a:stretch>
              <a:fillRect/>
            </a:stretch>
          </p:blipFill>
          <p:spPr>
            <a:xfrm>
              <a:off x="4320" y="336"/>
              <a:ext cx="864" cy="1392"/>
            </a:xfrm>
            <a:prstGeom prst="rect">
              <a:avLst/>
            </a:prstGeom>
            <a:noFill/>
            <a:ln>
              <a:miter lim="800000"/>
              <a:headEnd/>
              <a:tailEnd/>
            </a:ln>
          </p:spPr>
        </p:pic>
      </p:grpSp>
      <p:sp>
        <p:nvSpPr>
          <p:cNvPr id="49154" name="Text Box 2"/>
          <p:cNvSpPr txBox="1"/>
          <p:nvPr/>
        </p:nvSpPr>
        <p:spPr>
          <a:xfrm>
            <a:off x="1143000" y="-100012"/>
            <a:ext cx="6781800" cy="9144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ctr">
              <a:spcBef>
                <a:spcPct val="50000"/>
              </a:spcBef>
            </a:pPr>
            <a:r>
              <a:rPr sz="5400">
                <a:solidFill>
                  <a:srgbClr val="FF3300"/>
                </a:solidFill>
                <a:latin typeface="隶书" panose="02010509060101010101" pitchFamily="49" charset="-122"/>
                <a:ea typeface="隶书" panose="02010509060101010101" pitchFamily="49" charset="-122"/>
              </a:rPr>
              <a:t>2、元代杂剧</a:t>
            </a:r>
            <a:endParaRPr sz="4800">
              <a:latin typeface="隶书" panose="02010509060101010101" pitchFamily="49" charset="-122"/>
              <a:ea typeface="隶书" panose="02010509060101010101" pitchFamily="49" charset="-122"/>
            </a:endParaRPr>
          </a:p>
        </p:txBody>
      </p:sp>
      <p:sp>
        <p:nvSpPr>
          <p:cNvPr id="49155" name="Text Box 3"/>
          <p:cNvSpPr txBox="1"/>
          <p:nvPr/>
        </p:nvSpPr>
        <p:spPr>
          <a:xfrm>
            <a:off x="107950" y="692150"/>
            <a:ext cx="9144000" cy="61341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a:ea typeface="黑体" panose="02010609060101010101" pitchFamily="2" charset="-122"/>
              </a:rPr>
              <a:t>            </a:t>
            </a:r>
            <a:r>
              <a:rPr sz="3600" b="1">
                <a:latin typeface="幼圆" panose="02010509060101010101" pitchFamily="49" charset="-122"/>
                <a:ea typeface="新宋体-18030" pitchFamily="49" charset="-122"/>
              </a:rPr>
              <a:t>元杂剧，也叫北曲杂剧，是为了与南曲戏文相区别而称元杂剧，虽盛行于元代，但在金朝末年就已经产生，元杂剧一本通常由四折组成，一折用一套曲。除四折外，一般还有一个或两个楔 [xiē] 子。所谓楔子，即填补的意思，在第一折之前的楔子，用来交代人物和故事的前因，以引出正戏，相当于开场戏；在折与折之间的楔子，则起着承上启下的作用，相当于过场戏。楔子与折的区别，楔子只用一两支曲调，不必如折那样，必用一套曲调。</a:t>
            </a:r>
            <a:endParaRPr sz="3600" b="1">
              <a:latin typeface="幼圆" panose="02010509060101010101" pitchFamily="49" charset="-122"/>
              <a:ea typeface="新宋体-18030" pitchFamily="49" charset="-12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p:cTn id="13" dur="500" fill="hold"/>
                                        <p:tgtEl>
                                          <p:spTgt spid="49155"/>
                                        </p:tgtEl>
                                        <p:attrNameLst>
                                          <p:attrName>ppt_w</p:attrName>
                                        </p:attrNameLst>
                                      </p:cBhvr>
                                      <p:tavLst>
                                        <p:tav tm="0">
                                          <p:val>
                                            <p:fltVal val="0"/>
                                          </p:val>
                                        </p:tav>
                                        <p:tav tm="100000">
                                          <p:val>
                                            <p:strVal val="#ppt_w"/>
                                          </p:val>
                                        </p:tav>
                                      </p:tavLst>
                                    </p:anim>
                                    <p:anim calcmode="lin" valueType="num">
                                      <p:cBhvr>
                                        <p:cTn id="14" dur="500" fill="hold"/>
                                        <p:tgtEl>
                                          <p:spTgt spid="491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7" name="Group 7"/>
          <p:cNvGrpSpPr/>
          <p:nvPr/>
        </p:nvGrpSpPr>
        <p:grpSpPr>
          <a:xfrm>
            <a:off x="0" y="0"/>
            <a:ext cx="9144000" cy="6858000"/>
            <a:chOff x="0" y="0"/>
            <a:chExt cx="5760" cy="4320"/>
          </a:xfrm>
        </p:grpSpPr>
        <p:pic>
          <p:nvPicPr>
            <p:cNvPr id="143368" name="Picture 8"/>
            <p:cNvPicPr>
              <a:picLocks noChangeAspect="1"/>
            </p:cNvPicPr>
            <p:nvPr/>
          </p:nvPicPr>
          <p:blipFill>
            <a:blip r:embed="rId1" r:link="rId2">
              <a:lum bright="-6000" contrast="6000"/>
            </a:blip>
            <a:stretch>
              <a:fillRect/>
            </a:stretch>
          </p:blipFill>
          <p:spPr>
            <a:xfrm>
              <a:off x="0" y="0"/>
              <a:ext cx="5760" cy="4320"/>
            </a:xfrm>
            <a:prstGeom prst="rect">
              <a:avLst/>
            </a:prstGeom>
            <a:noFill/>
            <a:ln>
              <a:miter lim="800000"/>
              <a:headEnd/>
              <a:tailEnd/>
            </a:ln>
          </p:spPr>
        </p:pic>
        <p:pic>
          <p:nvPicPr>
            <p:cNvPr id="143369" name="Picture 9"/>
            <p:cNvPicPr>
              <a:picLocks noChangeAspect="1"/>
            </p:cNvPicPr>
            <p:nvPr/>
          </p:nvPicPr>
          <p:blipFill>
            <a:blip r:embed="rId3" r:link="rId2"/>
            <a:srcRect r="6291" b="12343"/>
            <a:stretch>
              <a:fillRect/>
            </a:stretch>
          </p:blipFill>
          <p:spPr>
            <a:xfrm>
              <a:off x="4320" y="336"/>
              <a:ext cx="864" cy="1392"/>
            </a:xfrm>
            <a:prstGeom prst="rect">
              <a:avLst/>
            </a:prstGeom>
            <a:noFill/>
            <a:ln>
              <a:miter lim="800000"/>
              <a:headEnd/>
              <a:tailEnd/>
            </a:ln>
          </p:spPr>
        </p:pic>
      </p:grpSp>
      <p:sp>
        <p:nvSpPr>
          <p:cNvPr id="143364" name="Rectangle 4"/>
          <p:cNvSpPr/>
          <p:nvPr/>
        </p:nvSpPr>
        <p:spPr>
          <a:xfrm>
            <a:off x="395288" y="404813"/>
            <a:ext cx="8748712" cy="5453062"/>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3200" b="1"/>
              <a:t>有的杂剧作家突破了一本四折的限制。一本杂剧只限一个脚色唱，或正旦，或正末，由正旦主唱的称为 “旦本” ，由末旦主唱的叫 “末本” 。其他角色只能念白。</a:t>
            </a:r>
            <a:r>
              <a:rPr sz="3200" b="1">
                <a:solidFill>
                  <a:srgbClr val="FF0000"/>
                </a:solidFill>
              </a:rPr>
              <a:t>动作和效果称为 “科” ，凡需演员表演某一动作，剧本上都标明 “××科” 。</a:t>
            </a:r>
            <a:r>
              <a:rPr sz="3200" b="1"/>
              <a:t>元剧使用的曲调全为北曲，比南曲高亢激越。 </a:t>
            </a:r>
            <a:r>
              <a:rPr sz="3200" b="1">
                <a:solidFill>
                  <a:srgbClr val="FF0000"/>
                </a:solidFill>
              </a:rPr>
              <a:t>元杂剧的角色大致可以分为末，旦，净，杂四类。正末为男主角，正旦为女主角。净，花脸，性格刚烈或粗暴的男子角色。杂，以剧中职务身份为名的杂角，如驾（皇帝），孤（官员），卜儿（老年妇女）,洁郎（和尚）等。</a:t>
            </a:r>
            <a:endParaRPr sz="3200" b="1">
              <a:solidFill>
                <a:srgbClr val="FF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50178" name="Text Box 2"/>
          <p:cNvSpPr txBox="1"/>
          <p:nvPr/>
        </p:nvSpPr>
        <p:spPr>
          <a:xfrm>
            <a:off x="1981200" y="-100012"/>
            <a:ext cx="5614988" cy="100647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ctr">
              <a:spcBef>
                <a:spcPct val="50000"/>
              </a:spcBef>
            </a:pPr>
            <a:r>
              <a:rPr sz="6000">
                <a:solidFill>
                  <a:srgbClr val="FF0000"/>
                </a:solidFill>
                <a:latin typeface="隶书" panose="02010509060101010101" pitchFamily="49" charset="-122"/>
                <a:ea typeface="隶书" panose="02010509060101010101" pitchFamily="49" charset="-122"/>
              </a:rPr>
              <a:t>3、明清传奇</a:t>
            </a:r>
            <a:endParaRPr sz="6000">
              <a:solidFill>
                <a:srgbClr val="FF0000"/>
              </a:solidFill>
              <a:latin typeface="隶书" panose="02010509060101010101" pitchFamily="49" charset="-122"/>
              <a:ea typeface="隶书" panose="02010509060101010101" pitchFamily="49" charset="-122"/>
            </a:endParaRPr>
          </a:p>
        </p:txBody>
      </p:sp>
      <p:sp>
        <p:nvSpPr>
          <p:cNvPr id="50179" name="Text Box 3"/>
          <p:cNvSpPr txBox="1"/>
          <p:nvPr/>
        </p:nvSpPr>
        <p:spPr>
          <a:xfrm>
            <a:off x="179388" y="939800"/>
            <a:ext cx="9020175" cy="5584825"/>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a:ea typeface="黑体" panose="02010609060101010101" pitchFamily="2" charset="-122"/>
              </a:rPr>
              <a:t>            </a:t>
            </a:r>
            <a:r>
              <a:rPr sz="3600" b="1">
                <a:ea typeface="新宋体-18030" pitchFamily="49" charset="-122"/>
              </a:rPr>
              <a:t>明代初叶，在北曲杂剧衰落的时期，南戏却得到了迅速的发展，并且吸收了北曲杂剧的某些优秀成分，逐渐演进到了传奇的阶段。传奇保持了南戏原有的一些基本体制和格律，同时又有了新的发展和提高，其主要特点有：剧本分出，并加出目；南北曲合套的形式普遍运用；集曲的广泛使用；曲律更为严格；角色体制有了较大的发展。传奇从明初兴起到清代中叶衰落。</a:t>
            </a:r>
            <a:r>
              <a:rPr sz="3600" b="1">
                <a:solidFill>
                  <a:srgbClr val="FF0000"/>
                </a:solidFill>
                <a:ea typeface="新宋体-18030" pitchFamily="49" charset="-122"/>
              </a:rPr>
              <a:t>南洪北孔</a:t>
            </a:r>
            <a:r>
              <a:rPr sz="3600" b="1">
                <a:ea typeface="新宋体-18030" pitchFamily="49" charset="-122"/>
              </a:rPr>
              <a:t>为传奇的最后一个创作高峰。</a:t>
            </a:r>
            <a:endParaRPr sz="36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p:cTn id="13" dur="500" fill="hold"/>
                                        <p:tgtEl>
                                          <p:spTgt spid="50179"/>
                                        </p:tgtEl>
                                        <p:attrNameLst>
                                          <p:attrName>ppt_w</p:attrName>
                                        </p:attrNameLst>
                                      </p:cBhvr>
                                      <p:tavLst>
                                        <p:tav tm="0">
                                          <p:val>
                                            <p:fltVal val="0"/>
                                          </p:val>
                                        </p:tav>
                                        <p:tav tm="100000">
                                          <p:val>
                                            <p:strVal val="#ppt_w"/>
                                          </p:val>
                                        </p:tav>
                                      </p:tavLst>
                                    </p:anim>
                                    <p:anim calcmode="lin" valueType="num">
                                      <p:cBhvr>
                                        <p:cTn id="14" dur="500" fill="hold"/>
                                        <p:tgtEl>
                                          <p:spTgt spid="501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p:cNvPicPr>
            <a:picLocks noChangeAspect="1"/>
          </p:cNvPicPr>
          <p:nvPr/>
        </p:nvPicPr>
        <p:blipFill>
          <a:blip r:embed="rId1" r:link="rId2">
            <a:lum bright="-6000" contrast="6000"/>
          </a:blip>
          <a:stretch>
            <a:fillRect/>
          </a:stretch>
        </p:blipFill>
        <p:spPr>
          <a:xfrm>
            <a:off x="0" y="0"/>
            <a:ext cx="9144000" cy="6858000"/>
          </a:xfrm>
          <a:prstGeom prst="rect">
            <a:avLst/>
          </a:prstGeom>
          <a:noFill/>
          <a:ln>
            <a:miter lim="800000"/>
            <a:headEnd/>
            <a:tailEnd/>
          </a:ln>
        </p:spPr>
      </p:pic>
      <p:sp>
        <p:nvSpPr>
          <p:cNvPr id="51202" name="Text Box 2"/>
          <p:cNvSpPr txBox="1"/>
          <p:nvPr/>
        </p:nvSpPr>
        <p:spPr>
          <a:xfrm>
            <a:off x="1524000" y="0"/>
            <a:ext cx="6716713" cy="823913"/>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lgn="ctr">
              <a:spcBef>
                <a:spcPct val="50000"/>
              </a:spcBef>
            </a:pPr>
            <a:r>
              <a:rPr sz="4800">
                <a:solidFill>
                  <a:schemeClr val="accent1"/>
                </a:solidFill>
                <a:latin typeface="隶书" panose="02010509060101010101" pitchFamily="49" charset="-122"/>
                <a:ea typeface="隶书" panose="02010509060101010101" pitchFamily="49" charset="-122"/>
              </a:rPr>
              <a:t>4、清代花部</a:t>
            </a:r>
            <a:endParaRPr sz="4800">
              <a:solidFill>
                <a:schemeClr val="accent1"/>
              </a:solidFill>
              <a:latin typeface="隶书" panose="02010509060101010101" pitchFamily="49" charset="-122"/>
              <a:ea typeface="隶书" panose="02010509060101010101" pitchFamily="49" charset="-122"/>
            </a:endParaRPr>
          </a:p>
        </p:txBody>
      </p:sp>
      <p:sp>
        <p:nvSpPr>
          <p:cNvPr id="51203" name="Text Box 3"/>
          <p:cNvSpPr txBox="1"/>
          <p:nvPr/>
        </p:nvSpPr>
        <p:spPr>
          <a:xfrm>
            <a:off x="457200" y="711200"/>
            <a:ext cx="8610600" cy="6070600"/>
          </a:xfrm>
          <a:prstGeom prst="rect">
            <a:avLst/>
          </a:prstGeom>
          <a:noFill/>
          <a:ln>
            <a:noFill/>
            <a:miter lim="800000"/>
          </a:ln>
        </p:spPr>
        <p:txBody>
          <a:bodyPr>
            <a:spAutoFit/>
          </a:bodyPr>
          <a:lstStyle>
            <a:defPPr>
              <a:defRPr lang="zh-CN" altLang="en-US"/>
            </a:defPPr>
            <a:lvl1pPr marL="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1"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a:spcBef>
                <a:spcPct val="50000"/>
              </a:spcBef>
            </a:pPr>
            <a:r>
              <a:rPr sz="2800">
                <a:ea typeface="黑体" panose="02010609060101010101" pitchFamily="2" charset="-122"/>
              </a:rPr>
              <a:t>        </a:t>
            </a:r>
            <a:r>
              <a:rPr sz="2800" b="1">
                <a:solidFill>
                  <a:srgbClr val="FF0000"/>
                </a:solidFill>
                <a:latin typeface="新宋体-18030" pitchFamily="49" charset="-122"/>
                <a:ea typeface="新宋体-18030" pitchFamily="49" charset="-122"/>
              </a:rPr>
              <a:t>所谓花部，就是指昆山腔以外的各种地方戏曲，取其花杂之义，故也称“乱弹”。</a:t>
            </a:r>
            <a:r>
              <a:rPr sz="2800" b="1">
                <a:latin typeface="新宋体-18030" pitchFamily="49" charset="-122"/>
                <a:ea typeface="新宋体-18030" pitchFamily="49" charset="-122"/>
              </a:rPr>
              <a:t>康熙年间，各地流行的地方声腔发展兴盛起来，</a:t>
            </a:r>
            <a:r>
              <a:rPr sz="2800" b="1">
                <a:solidFill>
                  <a:srgbClr val="FF0000"/>
                </a:solidFill>
                <a:latin typeface="新宋体-18030" pitchFamily="49" charset="-122"/>
                <a:ea typeface="新宋体-18030" pitchFamily="49" charset="-122"/>
              </a:rPr>
              <a:t>形成了地方戏曲蓬勃兴起的局面，其中影响最大、流传最广的有：高腔（由弋阳腔衍变而来）；梆子腔（即秦腔，最早形成于山陕一带）；皮黄腔（西皮腔和二黄腔结合后形成的一种戏曲声腔）；柳子腔（起源于山东。柳子，即小调或小曲之意）。</a:t>
            </a:r>
            <a:r>
              <a:rPr sz="2800" b="1">
                <a:latin typeface="新宋体-18030" pitchFamily="49" charset="-122"/>
                <a:ea typeface="新宋体-18030" pitchFamily="49" charset="-122"/>
              </a:rPr>
              <a:t>花部诸腔戏的兴起，与其所具有的群众性、通俗性有关。演出的多是一些为下层人民所喜闻乐见的剧目，或为历史故事，或为民间传说。</a:t>
            </a:r>
            <a:r>
              <a:rPr sz="2800" b="1">
                <a:solidFill>
                  <a:srgbClr val="FF0000"/>
                </a:solidFill>
                <a:latin typeface="新宋体-18030" pitchFamily="49" charset="-122"/>
                <a:ea typeface="新宋体-18030" pitchFamily="49" charset="-122"/>
              </a:rPr>
              <a:t>花部诸戏的兴起，是我国戏曲艺术自宋元南戏产生以来的又一次重要的变革，即由原来的联曲体变成了板腔体，</a:t>
            </a:r>
            <a:r>
              <a:rPr sz="2800" b="1">
                <a:latin typeface="新宋体-18030" pitchFamily="49" charset="-122"/>
                <a:ea typeface="新宋体-18030" pitchFamily="49" charset="-122"/>
              </a:rPr>
              <a:t>从此结束了戏曲史上的传奇时代，开始了新的乱弹时期，从而使我国的戏曲艺术更加丰富多彩。     </a:t>
            </a:r>
            <a:endParaRPr sz="2800" b="1">
              <a:latin typeface="幼圆" panose="02010509060101010101" pitchFamily="49" charset="-122"/>
              <a:ea typeface="幼圆" panose="02010509060101010101" pitchFamily="49" charset="-12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p:cTn id="13" dur="500" fill="hold"/>
                                        <p:tgtEl>
                                          <p:spTgt spid="51203"/>
                                        </p:tgtEl>
                                        <p:attrNameLst>
                                          <p:attrName>ppt_w</p:attrName>
                                        </p:attrNameLst>
                                      </p:cBhvr>
                                      <p:tavLst>
                                        <p:tav tm="0">
                                          <p:val>
                                            <p:fltVal val="0"/>
                                          </p:val>
                                        </p:tav>
                                        <p:tav tm="100000">
                                          <p:val>
                                            <p:strVal val="#ppt_w"/>
                                          </p:val>
                                        </p:tav>
                                      </p:tavLst>
                                    </p:anim>
                                    <p:anim calcmode="lin" valueType="num">
                                      <p:cBhvr>
                                        <p:cTn id="14" dur="500" fill="hold"/>
                                        <p:tgtEl>
                                          <p:spTgt spid="512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Lst>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默认设计模板">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Arial">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8915</Words>
  <Application>WPS 演示</Application>
  <PresentationFormat>全屏显示(4:3)</PresentationFormat>
  <Paragraphs>413</Paragraphs>
  <Slides>50</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50</vt:i4>
      </vt:variant>
    </vt:vector>
  </HeadingPairs>
  <TitlesOfParts>
    <vt:vector size="69" baseType="lpstr">
      <vt:lpstr>Arial</vt:lpstr>
      <vt:lpstr>宋体</vt:lpstr>
      <vt:lpstr>Wingdings</vt:lpstr>
      <vt:lpstr>Times New Roman</vt:lpstr>
      <vt:lpstr>华文新魏</vt:lpstr>
      <vt:lpstr>华文彩云</vt:lpstr>
      <vt:lpstr>新宋体-18030</vt:lpstr>
      <vt:lpstr>隶书</vt:lpstr>
      <vt:lpstr>黑体</vt:lpstr>
      <vt:lpstr>新宋体</vt:lpstr>
      <vt:lpstr>幼圆</vt:lpstr>
      <vt:lpstr>华文中宋</vt:lpstr>
      <vt:lpstr>微软雅黑</vt:lpstr>
      <vt:lpstr>Arial Unicode MS</vt:lpstr>
      <vt:lpstr>楷体_GB2312</vt:lpstr>
      <vt:lpstr>Verdana</vt:lpstr>
      <vt:lpstr>Tahoma</vt:lpstr>
      <vt:lpstr>华文行楷</vt:lpstr>
      <vt:lpstr>默认设计模板</vt:lpstr>
      <vt:lpstr>PowerPoint 演示文稿</vt:lpstr>
      <vt:lpstr>PowerPoint 演示文稿</vt:lpstr>
      <vt:lpstr>世界三大古剧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关汉卿： 杂剧《窦娥冤》《救风尘》《鲁斋郎》《拜月亭》散曲[南吕·四块玉]闲适：旧酒没，新醅泼，老瓦盆边笑呵呵。共山僧野叟闲吟和，他出一对鸡，我出一個鹅，闲快活。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DELL</cp:lastModifiedBy>
  <cp:revision>3</cp:revision>
  <cp:lastPrinted>2024-02-27T17:05:00Z</cp:lastPrinted>
  <dcterms:created xsi:type="dcterms:W3CDTF">2024-02-27T17:05:00Z</dcterms:created>
  <dcterms:modified xsi:type="dcterms:W3CDTF">2025-02-10T03:00:38Z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BA62BAD98FCE4F38A2E879404027908E_12</vt:lpwstr>
  </property>
  <property fmtid="{D5CDD505-2E9C-101B-9397-08002B2CF9AE}" pid="7" name="KSOProductBuildVer">
    <vt:lpwstr>2052-12.1.0.19302</vt:lpwstr>
  </property>
</Properties>
</file>