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51" r:id="rId3"/>
    <p:sldId id="354" r:id="rId4"/>
    <p:sldId id="259" r:id="rId5"/>
    <p:sldId id="332" r:id="rId6"/>
    <p:sldId id="355" r:id="rId7"/>
    <p:sldId id="275" r:id="rId8"/>
    <p:sldId id="352" r:id="rId9"/>
    <p:sldId id="353" r:id="rId10"/>
    <p:sldId id="349" r:id="rId11"/>
    <p:sldId id="294" r:id="rId12"/>
    <p:sldId id="266" r:id="rId13"/>
    <p:sldId id="267" r:id="rId14"/>
    <p:sldId id="293" r:id="rId15"/>
    <p:sldId id="297" r:id="rId16"/>
    <p:sldId id="261" r:id="rId17"/>
    <p:sldId id="258" r:id="rId18"/>
    <p:sldId id="356" r:id="rId19"/>
    <p:sldId id="358" r:id="rId20"/>
    <p:sldId id="359" r:id="rId21"/>
    <p:sldId id="284" r:id="rId22"/>
    <p:sldId id="360" r:id="rId23"/>
    <p:sldId id="298" r:id="rId24"/>
    <p:sldId id="291" r:id="rId25"/>
    <p:sldId id="285" r:id="rId26"/>
    <p:sldId id="357" r:id="rId27"/>
    <p:sldId id="362" r:id="rId28"/>
    <p:sldId id="364" r:id="rId29"/>
    <p:sldId id="299" r:id="rId30"/>
    <p:sldId id="363" r:id="rId3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90" d="100"/>
          <a:sy n="90" d="100"/>
        </p:scale>
        <p:origin x="88" y="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AD24-FEE3-4B3C-B223-B6CE05A5481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1CE2-5A20-4E27-B69B-AB910301B1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AD24-FEE3-4B3C-B223-B6CE05A5481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1CE2-5A20-4E27-B69B-AB910301B1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AD24-FEE3-4B3C-B223-B6CE05A5481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1CE2-5A20-4E27-B69B-AB910301B1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7D854-CB7A-49E5-9574-DC725EA0DB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AD24-FEE3-4B3C-B223-B6CE05A5481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1CE2-5A20-4E27-B69B-AB910301B1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AD24-FEE3-4B3C-B223-B6CE05A5481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1CE2-5A20-4E27-B69B-AB910301B1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AD24-FEE3-4B3C-B223-B6CE05A5481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1CE2-5A20-4E27-B69B-AB910301B1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AD24-FEE3-4B3C-B223-B6CE05A5481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1CE2-5A20-4E27-B69B-AB910301B1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AD24-FEE3-4B3C-B223-B6CE05A5481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1CE2-5A20-4E27-B69B-AB910301B1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AD24-FEE3-4B3C-B223-B6CE05A5481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1CE2-5A20-4E27-B69B-AB910301B1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AD24-FEE3-4B3C-B223-B6CE05A5481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1CE2-5A20-4E27-B69B-AB910301B1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6AD24-FEE3-4B3C-B223-B6CE05A5481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11CE2-5A20-4E27-B69B-AB910301B1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6AD24-FEE3-4B3C-B223-B6CE05A5481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11CE2-5A20-4E27-B69B-AB910301B1AB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1032" descr="百合3"/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281"/>
          <a:stretch>
            <a:fillRect/>
          </a:stretch>
        </p:blipFill>
        <p:spPr bwMode="auto">
          <a:xfrm>
            <a:off x="2615739" y="3585383"/>
            <a:ext cx="9576261" cy="3272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1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44866" y="563016"/>
            <a:ext cx="10950494" cy="3539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/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    这是我最近读过的几十个短篇小说中最使我满意，也</a:t>
            </a:r>
            <a:r>
              <a:rPr lang="zh-CN" altLang="en-US" sz="28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最使我感动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的一篇。我所举的那些例子中间，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《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百合花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》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可以说是在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结构上最细致、严密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，同时也是最富有节奏感的。它的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人物描写也有特点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，是由淡而浓，好比一个人迎面而来，愈近愈看得清，最后，不但让我们看清了他的外形，也看到了他的内心。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  <a:cs typeface="+mj-lt"/>
            </a:endParaRPr>
          </a:p>
          <a:p>
            <a:pPr fontAlgn="auto"/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  <a:cs typeface="+mj-lt"/>
            </a:endParaRPr>
          </a:p>
          <a:p>
            <a:pPr algn="r" fontAlgn="auto"/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——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茅盾（时任</a:t>
            </a:r>
            <a:r>
              <a:rPr lang="zh-CN" altLang="en-US" sz="2800" b="1" i="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文化部部长兼全国作协主席的茅盾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）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,</a:t>
            </a:r>
            <a:r>
              <a:rPr lang="en-US" altLang="zh-CN" sz="2800" b="1" i="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2800" b="1" i="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人民文学</a:t>
            </a:r>
            <a:r>
              <a:rPr lang="en-US" altLang="zh-CN" sz="2800" b="1" i="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》1958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en-US" altLang="zh-CN" sz="2800" b="1" i="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endParaRPr lang="zh-CN" altLang="en-US" sz="2800" b="1" dirty="0">
              <a:latin typeface="楷体" panose="02010609060101010101" pitchFamily="49" charset="-122"/>
              <a:ea typeface="楷体" panose="02010609060101010101" pitchFamily="49" charset="-122"/>
              <a:cs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693407" y="1780877"/>
            <a:ext cx="8612187" cy="79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美丽、羞涩、淳朴、善良、高洁</a:t>
            </a:r>
            <a:endParaRPr lang="en-US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9700" name="矩形 2"/>
          <p:cNvSpPr>
            <a:spLocks noChangeArrowheads="1"/>
          </p:cNvSpPr>
          <p:nvPr/>
        </p:nvSpPr>
        <p:spPr bwMode="auto">
          <a:xfrm>
            <a:off x="2021351" y="590737"/>
            <a:ext cx="422266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zh-CN" altLang="en-US" b="1" dirty="0">
                <a:solidFill>
                  <a:srgbClr val="FF0000"/>
                </a:solidFill>
              </a:rPr>
              <a:t> </a:t>
            </a:r>
            <a:r>
              <a:rPr lang="zh-CN" altLang="en-US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新媳妇形象特点</a:t>
            </a:r>
            <a:endParaRPr lang="zh-CN" altLang="en-US" sz="88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文本占位符 14338"/>
          <p:cNvSpPr>
            <a:spLocks noGrp="1" noChangeArrowheads="1"/>
          </p:cNvSpPr>
          <p:nvPr>
            <p:ph idx="1"/>
          </p:nvPr>
        </p:nvSpPr>
        <p:spPr>
          <a:xfrm>
            <a:off x="173411" y="1048964"/>
            <a:ext cx="11350625" cy="5072062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Tx/>
              <a:buNone/>
            </a:pP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他没让我撂得太远，但也不让我走近，总和我保持着丈把远的距离。我走快，他在前面大踏步向前；我走慢，他在前面就摇摇摆摆。奇怪的是，我从没见他回头看我一次。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我看见他那张十分年轻稚气的圆脸，顶多有十八岁。他见我挨他坐下，立即张皇起来，好像他身边埋下了一颗定时炸弹，局促不安，掉过脸去不好，不掉过去又不行，想站起来又不好意思。我拼命忍住笑，随便地问他是哪里人。他没回答，脸涨得像个关公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…… 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3.“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你还没娶媳妇吧？”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  “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……”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他飞红了脸，更加忸怩起来，两只手不停地数摸着腰皮带上的扣眼。半晌他才低下了头，憨憨地笑了一下，摇了摇头。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195" name="矩形 14339"/>
          <p:cNvSpPr>
            <a:spLocks noChangeArrowheads="1"/>
          </p:cNvSpPr>
          <p:nvPr/>
        </p:nvSpPr>
        <p:spPr bwMode="auto">
          <a:xfrm>
            <a:off x="0" y="0"/>
            <a:ext cx="12223750" cy="646113"/>
          </a:xfrm>
          <a:prstGeom prst="rect">
            <a:avLst/>
          </a:prstGeom>
          <a:solidFill>
            <a:srgbClr val="92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以下细节，主要突出小战士什么特点？</a:t>
            </a:r>
            <a:endParaRPr kumimoji="0" lang="zh-CN" altLang="en-US" sz="3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矩形 15363"/>
          <p:cNvSpPr>
            <a:spLocks noChangeArrowheads="1"/>
          </p:cNvSpPr>
          <p:nvPr/>
        </p:nvSpPr>
        <p:spPr bwMode="auto">
          <a:xfrm>
            <a:off x="-17463" y="0"/>
            <a:ext cx="12209463" cy="708025"/>
          </a:xfrm>
          <a:prstGeom prst="rect">
            <a:avLst/>
          </a:prstGeom>
          <a:solidFill>
            <a:srgbClr val="92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  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 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不羞涩的小战士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5365" name="矩形 15364"/>
          <p:cNvSpPr>
            <a:spLocks noChangeArrowheads="1"/>
          </p:cNvSpPr>
          <p:nvPr/>
        </p:nvSpPr>
        <p:spPr bwMode="auto">
          <a:xfrm>
            <a:off x="502536" y="950260"/>
            <a:ext cx="10258425" cy="2538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1.“大军北撤时我自己跟来的。”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2.“回到包扎所以后，我就让他回团部去。他精神顿时活泼起来”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3.借被子时，小战士原本执拗地钉在地上不肯挪步，但我说“得罪了老百姓影响不好”，他“果然就松松爽爽地”带我去跟老百姓解释。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02536" y="3611471"/>
            <a:ext cx="1116946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羞涩的小战士，为什么在这些情况下不羞涩，甚至舍己救人？</a:t>
            </a:r>
            <a:endParaRPr lang="zh-CN" alt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矩形 1"/>
          <p:cNvSpPr>
            <a:spLocks noChangeArrowheads="1"/>
          </p:cNvSpPr>
          <p:nvPr/>
        </p:nvSpPr>
        <p:spPr bwMode="auto">
          <a:xfrm>
            <a:off x="1282384" y="2055170"/>
            <a:ext cx="8059489" cy="1624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天真纯洁，质朴羞涩，充满朝气</a:t>
            </a:r>
            <a:endParaRPr lang="en-US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0" hangingPunct="0">
              <a:lnSpc>
                <a:spcPct val="150000"/>
              </a:lnSpc>
            </a:pP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忠于革命，英勇无畏，舍己为人</a:t>
            </a:r>
            <a:endParaRPr lang="en-US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4580" name="TextBox 6"/>
          <p:cNvSpPr txBox="1">
            <a:spLocks noChangeArrowheads="1"/>
          </p:cNvSpPr>
          <p:nvPr/>
        </p:nvSpPr>
        <p:spPr bwMode="auto">
          <a:xfrm>
            <a:off x="2235062" y="676146"/>
            <a:ext cx="415454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zh-CN" altLang="en-US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通讯员形象特点</a:t>
            </a:r>
            <a:endParaRPr lang="zh-CN" altLang="en-US" sz="36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矩形 1"/>
          <p:cNvSpPr>
            <a:spLocks noChangeArrowheads="1"/>
          </p:cNvSpPr>
          <p:nvPr/>
        </p:nvSpPr>
        <p:spPr bwMode="auto">
          <a:xfrm>
            <a:off x="566896" y="1591742"/>
            <a:ext cx="8253933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“我”的作用：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0" hangingPunct="0"/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故事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叙述者，增强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“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真实性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endParaRPr lang="zh-CN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0" hangingPunct="0"/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线索人物，贯穿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故事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情节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推动情节发展</a:t>
            </a:r>
            <a:endParaRPr lang="zh-CN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0" hangingPunct="0"/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次要人物，衬托主要人物形象</a:t>
            </a: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0724" name="矩形 1"/>
          <p:cNvSpPr>
            <a:spLocks noChangeArrowheads="1"/>
          </p:cNvSpPr>
          <p:nvPr/>
        </p:nvSpPr>
        <p:spPr bwMode="auto">
          <a:xfrm>
            <a:off x="504204" y="424048"/>
            <a:ext cx="5952270" cy="715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小说中的“我”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是否可以去掉？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矩形 7171"/>
          <p:cNvSpPr>
            <a:spLocks noChangeArrowheads="1"/>
          </p:cNvSpPr>
          <p:nvPr/>
        </p:nvSpPr>
        <p:spPr bwMode="auto">
          <a:xfrm>
            <a:off x="-15875" y="61625"/>
            <a:ext cx="12223750" cy="584775"/>
          </a:xfrm>
          <a:prstGeom prst="rect">
            <a:avLst/>
          </a:prstGeom>
          <a:solidFill>
            <a:srgbClr val="92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文中的</a:t>
            </a: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宋体" panose="02010600030101010101" pitchFamily="2" charset="-122"/>
                <a:ea typeface="黑体" panose="02010609060101010101" pitchFamily="49" charset="-122"/>
                <a:cs typeface="+mn-cs"/>
              </a:rPr>
              <a:t>“</a:t>
            </a: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白色百合花</a:t>
            </a: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宋体" panose="02010600030101010101" pitchFamily="2" charset="-122"/>
                <a:ea typeface="黑体" panose="02010609060101010101" pitchFamily="49" charset="-122"/>
                <a:cs typeface="+mn-cs"/>
              </a:rPr>
              <a:t>”</a:t>
            </a: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有什么内涵？</a:t>
            </a: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 </a:t>
            </a:r>
            <a:endParaRPr kumimoji="0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03412" y="992807"/>
            <a:ext cx="11023599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纯洁高雅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buFontTx/>
              <a:buNone/>
            </a:pPr>
            <a:r>
              <a:rPr lang="en-US" altLang="zh-CN" sz="3200" b="1" dirty="0">
                <a:latin typeface="宋体" panose="02010600030101010101" pitchFamily="2" charset="-122"/>
              </a:rPr>
              <a:t>      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人性纯善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+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理想高贵</a:t>
            </a:r>
            <a:endParaRPr lang="zh-CN" altLang="en-US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>
              <a:buNone/>
            </a:pP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2.爱的祝愿——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>
              <a:buFontTx/>
              <a:buNone/>
            </a:pPr>
            <a:r>
              <a:rPr lang="en-US" altLang="zh-CN" sz="3200" b="1" dirty="0">
                <a:latin typeface="宋体" panose="02010600030101010101" pitchFamily="2" charset="-122"/>
              </a:rPr>
              <a:t>      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对小战士幸福的祝愿，给予他一份完整幸福的人生</a:t>
            </a:r>
            <a:endParaRPr lang="zh-CN" altLang="en-US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54424" y="3401317"/>
            <a:ext cx="957729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200" b="1" dirty="0">
                <a:solidFill>
                  <a:srgbClr val="0070C0"/>
                </a:solidFill>
                <a:latin typeface="宋体" panose="02010600030101010101" pitchFamily="2" charset="-122"/>
              </a:rPr>
              <a:t>小说主旨：战火中的青春美、人性美</a:t>
            </a:r>
            <a:endParaRPr lang="zh-CN" altLang="en-US" sz="3200" b="1" dirty="0">
              <a:solidFill>
                <a:srgbClr val="0070C0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788324" y="839182"/>
            <a:ext cx="10515600" cy="5445240"/>
          </a:xfrm>
        </p:spPr>
        <p:txBody>
          <a:bodyPr>
            <a:normAutofit/>
          </a:bodyPr>
          <a:lstStyle/>
          <a:p>
            <a:pPr marL="0" indent="0" algn="just" fontAlgn="auto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  <a:sym typeface="+mn-ea"/>
              </a:rPr>
              <a:t>    “无论年届花甲，拟或二八芳龄，心中皆有生命之欢乐，奇迹之诱惑，孩童般天真久盛不衰。人人心中皆有一台天线，只要你从天上人间接受美好、希望、欢乐、勇气和力量的信号，你就青春永驻，风华常存。”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  <a:cs typeface="+mj-lt"/>
            </a:endParaRPr>
          </a:p>
          <a:p>
            <a:pPr marL="0" indent="0" algn="r" fontAlgn="auto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  <a:sym typeface="+mn-ea"/>
              </a:rPr>
              <a:t>——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美国作家塞缪尔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·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厄尔曼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《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青春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》</a:t>
            </a: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  <a:cs typeface="+mj-lt"/>
            </a:endParaRPr>
          </a:p>
          <a:p>
            <a:pPr marL="0" indent="0" algn="ctr" fontAlgn="auto">
              <a:lnSpc>
                <a:spcPct val="150000"/>
              </a:lnSpc>
              <a:spcBef>
                <a:spcPct val="0"/>
              </a:spcBef>
              <a:buNone/>
            </a:pPr>
            <a:endParaRPr lang="en-US" altLang="zh-CN" b="1" dirty="0">
              <a:latin typeface="宋体" panose="02010600030101010101" pitchFamily="2" charset="-122"/>
              <a:ea typeface="宋体" panose="02010600030101010101" pitchFamily="2" charset="-122"/>
              <a:cs typeface="+mj-lt"/>
              <a:sym typeface="+mn-ea"/>
            </a:endParaRPr>
          </a:p>
          <a:p>
            <a:pPr marL="0" indent="0" algn="ctr" fontAlgn="auto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en-US" sz="32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+mj-lt"/>
                <a:sym typeface="+mn-ea"/>
              </a:rPr>
              <a:t>即使战争，也无法磨灭青春的色彩</a:t>
            </a:r>
            <a:endParaRPr lang="zh-CN" altLang="en-US" sz="3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+mj-lt"/>
              <a:sym typeface="+mn-ea"/>
            </a:endParaRPr>
          </a:p>
          <a:p>
            <a:endParaRPr lang="zh-CN" altLang="en-US" sz="20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37290" y="317981"/>
            <a:ext cx="10950494" cy="43396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   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这是我最近读过的几十篇小说中最使我满意也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最使我感动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的一篇。我所举的那些例子中间，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《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百合花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》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可以说是在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结构上最细致、严密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，同时也是最富有节奏感的。它</a:t>
            </a:r>
            <a:r>
              <a:rPr lang="zh-CN" altLang="en-US" sz="3200" b="1" dirty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的人物描写也有特点，是由淡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而浓，好比一个人迎面而来，愈近愈看得清，最后，不但让我们看清了他的外形，也看到了他的内心。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j-lt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j-lt"/>
            </a:endParaRPr>
          </a:p>
          <a:p>
            <a:pPr marL="0" marR="0" lvl="0" indent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——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茅盾（时任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文化部部长兼全国作协主席的茅盾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）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,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《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人民文学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》1958.6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j-l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39246" y="677650"/>
            <a:ext cx="9421090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/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    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  <a:cs typeface="+mj-lt"/>
              </a:rPr>
              <a:t>《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  <a:cs typeface="+mj-lt"/>
              </a:rPr>
              <a:t>百合花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  <a:cs typeface="+mj-lt"/>
              </a:rPr>
              <a:t>》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  <a:cs typeface="+mj-lt"/>
              </a:rPr>
              <a:t>在情节安排上有哪些巧妙之处？</a:t>
            </a:r>
            <a:endParaRPr lang="zh-CN" altLang="en-US" sz="2400" b="1" dirty="0">
              <a:latin typeface="黑体" panose="02010609060101010101" pitchFamily="49" charset="-122"/>
              <a:ea typeface="黑体" panose="02010609060101010101" pitchFamily="49" charset="-122"/>
              <a:cs typeface="+mj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087324" y="1734696"/>
            <a:ext cx="9836588" cy="584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/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    （请找出小说中的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伏笔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与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照应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）</a:t>
            </a:r>
            <a:endParaRPr lang="zh-CN" altLang="en-US" sz="3200" b="1" dirty="0">
              <a:latin typeface="楷体" panose="02010609060101010101" pitchFamily="49" charset="-122"/>
              <a:ea typeface="楷体" panose="02010609060101010101" pitchFamily="49" charset="-122"/>
              <a:cs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矩形 2"/>
          <p:cNvSpPr>
            <a:spLocks noChangeArrowheads="1"/>
          </p:cNvSpPr>
          <p:nvPr/>
        </p:nvSpPr>
        <p:spPr bwMode="auto">
          <a:xfrm>
            <a:off x="0" y="0"/>
            <a:ext cx="4205288" cy="79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en-US" sz="36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衣服破洞</a:t>
            </a:r>
            <a:endParaRPr lang="zh-CN" altLang="en-US" sz="3600" b="1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52381" y="1144966"/>
            <a:ext cx="1036982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    不想他一步还没有走出去，就听见“嘶”的一声，衣服挂住了门钩，在肩膀处，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挂下一片布来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，口子撕得不小。那媳妇一面笑着，一面赶忙找针拿线，要给他缝上。通讯员却高低不肯，挟了被子就走。</a:t>
            </a:r>
            <a:endParaRPr lang="zh-CN" altLang="en-US" sz="2800" b="1" dirty="0"/>
          </a:p>
        </p:txBody>
      </p:sp>
      <p:sp>
        <p:nvSpPr>
          <p:cNvPr id="7" name="文本框 6"/>
          <p:cNvSpPr txBox="1"/>
          <p:nvPr/>
        </p:nvSpPr>
        <p:spPr>
          <a:xfrm>
            <a:off x="459441" y="3240609"/>
            <a:ext cx="1127311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情节：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伏笔</a:t>
            </a:r>
            <a:endParaRPr lang="en-US" altLang="zh-CN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0" hangingPunct="0">
              <a:defRPr/>
            </a:pPr>
            <a:endParaRPr lang="en-US" altLang="zh-CN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0" hangingPunct="0">
              <a:defRPr/>
            </a:pP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人物：通讯员腼腆、执拗、朴实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；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新媳妇善良、热情、关切</a:t>
            </a:r>
            <a:endParaRPr lang="zh-CN" altLang="en-US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2049"/>
          <p:cNvSpPr>
            <a:spLocks noGrp="1" noChangeArrowheads="1"/>
          </p:cNvSpPr>
          <p:nvPr>
            <p:ph type="ctrTitle"/>
          </p:nvPr>
        </p:nvSpPr>
        <p:spPr>
          <a:xfrm>
            <a:off x="2027684" y="227215"/>
            <a:ext cx="2268537" cy="5400675"/>
          </a:xfrm>
        </p:spPr>
        <p:txBody>
          <a:bodyPr vert="eaVert" anchor="ctr"/>
          <a:lstStyle/>
          <a:p>
            <a:pPr eaLnBrk="1" hangingPunct="1"/>
            <a:r>
              <a:rPr lang="zh-CN" altLang="en-US" sz="9600" b="1" dirty="0">
                <a:ea typeface="华文新魏" panose="02010800040101010101" pitchFamily="2" charset="-122"/>
              </a:rPr>
              <a:t>百合花</a:t>
            </a:r>
            <a:endParaRPr lang="zh-CN" altLang="en-US" sz="9600" b="1" dirty="0">
              <a:ea typeface="华文新魏" panose="02010800040101010101" pitchFamily="2" charset="-122"/>
            </a:endParaRPr>
          </a:p>
        </p:txBody>
      </p:sp>
      <p:sp>
        <p:nvSpPr>
          <p:cNvPr id="5123" name="副标题 2050"/>
          <p:cNvSpPr>
            <a:spLocks noGrp="1" noChangeArrowheads="1"/>
          </p:cNvSpPr>
          <p:nvPr>
            <p:ph type="subTitle" idx="1"/>
          </p:nvPr>
        </p:nvSpPr>
        <p:spPr>
          <a:xfrm>
            <a:off x="484557" y="3783274"/>
            <a:ext cx="768004" cy="2493963"/>
          </a:xfrm>
        </p:spPr>
        <p:txBody>
          <a:bodyPr vert="eaVert"/>
          <a:lstStyle/>
          <a:p>
            <a:pPr eaLnBrk="1" hangingPunct="1"/>
            <a:r>
              <a:rPr lang="zh-CN" altLang="en-US" sz="2800" b="1" dirty="0"/>
              <a:t>茹志鹃</a:t>
            </a:r>
            <a:endParaRPr lang="zh-CN" altLang="en-US" sz="2800" b="1" dirty="0"/>
          </a:p>
        </p:txBody>
      </p:sp>
      <p:pic>
        <p:nvPicPr>
          <p:cNvPr id="5124" name="图片 2055" descr="QQ图片20191009183321"/>
          <p:cNvPicPr>
            <a:picLocks noChangeAspect="1" noChangeArrowheads="1"/>
          </p:cNvPicPr>
          <p:nvPr/>
        </p:nvPicPr>
        <p:blipFill>
          <a:blip r:embed="rId1">
            <a:lum bright="-18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60" r="60368"/>
          <a:stretch>
            <a:fillRect/>
          </a:stretch>
        </p:blipFill>
        <p:spPr bwMode="auto">
          <a:xfrm>
            <a:off x="4953000" y="0"/>
            <a:ext cx="1447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图片 2056" descr="QQ图片20191009183321"/>
          <p:cNvPicPr>
            <a:picLocks noChangeAspect="1" noChangeArrowheads="1"/>
          </p:cNvPicPr>
          <p:nvPr/>
        </p:nvPicPr>
        <p:blipFill>
          <a:blip r:embed="rId2">
            <a:lum bright="-18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060" b="60368"/>
          <a:stretch>
            <a:fillRect/>
          </a:stretch>
        </p:blipFill>
        <p:spPr bwMode="auto">
          <a:xfrm>
            <a:off x="6334125" y="0"/>
            <a:ext cx="2889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图片 5" descr="QQ图片20191009183321"/>
          <p:cNvPicPr>
            <a:picLocks noChangeAspect="1" noChangeArrowheads="1"/>
          </p:cNvPicPr>
          <p:nvPr/>
        </p:nvPicPr>
        <p:blipFill>
          <a:blip r:embed="rId3">
            <a:lum bright="-18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60" t="61890"/>
          <a:stretch>
            <a:fillRect/>
          </a:stretch>
        </p:blipFill>
        <p:spPr bwMode="auto">
          <a:xfrm>
            <a:off x="6400800" y="0"/>
            <a:ext cx="580072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图片 2" descr="QQ图片20191009183321"/>
          <p:cNvPicPr>
            <a:picLocks noChangeAspect="1" noChangeArrowheads="1"/>
          </p:cNvPicPr>
          <p:nvPr/>
        </p:nvPicPr>
        <p:blipFill>
          <a:blip r:embed="rId2">
            <a:lum bright="-18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" t="391"/>
          <a:stretch>
            <a:fillRect/>
          </a:stretch>
        </p:blipFill>
        <p:spPr bwMode="auto">
          <a:xfrm>
            <a:off x="6456363" y="1347788"/>
            <a:ext cx="5745162" cy="551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/>
          <p:cNvSpPr txBox="1"/>
          <p:nvPr/>
        </p:nvSpPr>
        <p:spPr>
          <a:xfrm>
            <a:off x="1719907" y="2427317"/>
            <a:ext cx="615553" cy="3912522"/>
          </a:xfrm>
          <a:prstGeom prst="rect">
            <a:avLst/>
          </a:prstGeom>
          <a:noFill/>
        </p:spPr>
        <p:txBody>
          <a:bodyPr vert="eaVert" wrap="square">
            <a:spAutoFit/>
          </a:bodyPr>
          <a:lstStyle/>
          <a:p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——“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战争中的青春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”</a:t>
            </a:r>
            <a:endParaRPr lang="zh-CN" altLang="en-US" sz="2800" dirty="0"/>
          </a:p>
        </p:txBody>
      </p:sp>
    </p:spTree>
    <p:custDataLst>
      <p:tags r:id="rId4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2"/>
          <p:cNvSpPr>
            <a:spLocks noChangeArrowheads="1"/>
          </p:cNvSpPr>
          <p:nvPr/>
        </p:nvSpPr>
        <p:spPr bwMode="auto">
          <a:xfrm>
            <a:off x="227439" y="144050"/>
            <a:ext cx="4205288" cy="79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en-US" sz="36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衣服破洞</a:t>
            </a:r>
            <a:endParaRPr lang="zh-CN" altLang="en-US" sz="3600" b="1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84093" y="1510571"/>
            <a:ext cx="1124174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    他已走远了，但还见他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肩上撕挂下来的布片，在风里一飘一飘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。我真后悔没给他缝上再走。现在，至少他要裸露一晚上的肩膀了。</a:t>
            </a:r>
            <a:endParaRPr lang="zh-CN" altLang="en-US" sz="2800" dirty="0"/>
          </a:p>
        </p:txBody>
      </p:sp>
      <p:sp>
        <p:nvSpPr>
          <p:cNvPr id="9" name="文本框 8"/>
          <p:cNvSpPr txBox="1"/>
          <p:nvPr/>
        </p:nvSpPr>
        <p:spPr>
          <a:xfrm>
            <a:off x="400423" y="3037712"/>
            <a:ext cx="979543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情节：伏笔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0" hangingPunct="0">
              <a:defRPr/>
            </a:pPr>
            <a:endParaRPr lang="en-US" altLang="zh-CN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0" hangingPunct="0">
              <a:defRPr/>
            </a:pP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人物：通讯员可爱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可敬；“我”自责</a:t>
            </a:r>
            <a:endParaRPr lang="zh-CN" altLang="en-US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2"/>
          <p:cNvSpPr>
            <a:spLocks noChangeArrowheads="1"/>
          </p:cNvSpPr>
          <p:nvPr/>
        </p:nvSpPr>
        <p:spPr bwMode="auto">
          <a:xfrm>
            <a:off x="0" y="-57914"/>
            <a:ext cx="4205288" cy="79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en-US" sz="36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衣服破洞</a:t>
            </a:r>
            <a:endParaRPr lang="zh-CN" altLang="en-US" sz="3600" b="1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42787" y="1151981"/>
            <a:ext cx="974314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    我急拨开他们上前一看，我看见了一张十分年轻稚气的圆脸，原来棕红的脸色，现已变得灰黄。他安详地合着眼，军装的肩头上，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露着那个大洞，一片布还挂在那里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zh-CN" altLang="en-US" sz="2800" dirty="0"/>
          </a:p>
        </p:txBody>
      </p:sp>
      <p:sp>
        <p:nvSpPr>
          <p:cNvPr id="8" name="文本框 7"/>
          <p:cNvSpPr txBox="1"/>
          <p:nvPr/>
        </p:nvSpPr>
        <p:spPr>
          <a:xfrm>
            <a:off x="637987" y="2841393"/>
            <a:ext cx="10197355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情节：照应前文。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“大洞”和“一片布”印证了牺牲的就是通讯员。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0" hangingPunct="0">
              <a:defRPr/>
            </a:pP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0" hangingPunct="0">
              <a:defRPr/>
            </a:pP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人物：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“我”更加悲痛</a:t>
            </a:r>
            <a:endParaRPr lang="zh-CN" altLang="en-US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2"/>
          <p:cNvSpPr>
            <a:spLocks noChangeArrowheads="1"/>
          </p:cNvSpPr>
          <p:nvPr/>
        </p:nvSpPr>
        <p:spPr bwMode="auto">
          <a:xfrm>
            <a:off x="0" y="-25560"/>
            <a:ext cx="4205288" cy="79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en-US" sz="36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衣服破洞</a:t>
            </a:r>
            <a:endParaRPr lang="zh-CN" altLang="en-US" sz="3600" b="1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44923" y="1310002"/>
            <a:ext cx="105021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600" dirty="0"/>
              <a:t>           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她低着头，正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一针一针地在缝他衣肩上那个破洞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。医生听了听通讯员的心脏，默默地站起身说：“不用打针了。”我过去一摸，果然手都冰冷了。</a:t>
            </a:r>
            <a:endParaRPr lang="zh-CN" altLang="en-US" sz="2800" dirty="0"/>
          </a:p>
        </p:txBody>
      </p:sp>
      <p:sp>
        <p:nvSpPr>
          <p:cNvPr id="8" name="文本框 7"/>
          <p:cNvSpPr txBox="1"/>
          <p:nvPr/>
        </p:nvSpPr>
        <p:spPr>
          <a:xfrm>
            <a:off x="339164" y="2919062"/>
            <a:ext cx="10908554" cy="14542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hangingPunct="0">
              <a:lnSpc>
                <a:spcPct val="150000"/>
              </a:lnSpc>
              <a:defRPr/>
            </a:pP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情节：照应前文</a:t>
            </a:r>
            <a:endParaRPr lang="en-US" altLang="zh-CN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0" hangingPunct="0">
              <a:lnSpc>
                <a:spcPct val="150000"/>
              </a:lnSpc>
              <a:defRPr/>
            </a:pP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人物：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新媳妇的庄重、严肃，对通讯员的崇敬、歉疚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与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悲痛</a:t>
            </a:r>
            <a:endParaRPr lang="en-US" altLang="zh-CN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98129" y="55639"/>
            <a:ext cx="4205288" cy="79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en-US" sz="36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百合花新被</a:t>
            </a:r>
            <a:endParaRPr lang="zh-CN" altLang="en-US" sz="3600" b="1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14505" y="1338293"/>
            <a:ext cx="1028102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600" b="1" dirty="0">
                <a:latin typeface="楷体" panose="02010609060101010101" pitchFamily="49" charset="-122"/>
                <a:ea typeface="楷体" panose="02010609060101010101" pitchFamily="49" charset="-122"/>
              </a:rPr>
              <a:t>      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这原来是一条里外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全新的新花被子，被面是假洋缎的，枣红底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，上面撒满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白色百合花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zh-CN" altLang="en-US" sz="2800" dirty="0"/>
          </a:p>
        </p:txBody>
      </p:sp>
      <p:sp>
        <p:nvSpPr>
          <p:cNvPr id="9" name="文本框 8"/>
          <p:cNvSpPr txBox="1"/>
          <p:nvPr/>
        </p:nvSpPr>
        <p:spPr>
          <a:xfrm>
            <a:off x="566270" y="2781567"/>
            <a:ext cx="1139862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情节：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点出新媳妇不肯借被子的原因（全新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美丽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，珍贵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），    </a:t>
            </a:r>
            <a:endParaRPr lang="en-US" altLang="zh-CN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0" hangingPunct="0">
              <a:defRPr/>
            </a:pP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      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照应标题；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伏笔</a:t>
            </a:r>
            <a:endParaRPr lang="zh-CN" altLang="en-US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矩形 1"/>
          <p:cNvSpPr>
            <a:spLocks noChangeArrowheads="1"/>
          </p:cNvSpPr>
          <p:nvPr/>
        </p:nvSpPr>
        <p:spPr bwMode="auto">
          <a:xfrm>
            <a:off x="345173" y="1379895"/>
            <a:ext cx="1127021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    在月光下，我看见她眼里晶莹发亮，我也看见那条枣红底色上</a:t>
            </a:r>
            <a:r>
              <a:rPr lang="zh-CN" altLang="en-US" sz="32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洒满白色百合花的被子</a:t>
            </a: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，这象征纯洁与感情的花，盖上了这位平常的、拖毛竹的青年人的脸。</a:t>
            </a:r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105844" y="81980"/>
            <a:ext cx="4205288" cy="79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en-US" sz="36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百合花新被</a:t>
            </a:r>
            <a:endParaRPr lang="zh-CN" altLang="en-US" sz="3600" b="1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99142" y="3328459"/>
            <a:ext cx="1060076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情节：照应前文。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0" hangingPunct="0">
              <a:defRPr/>
            </a:pP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      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有利于揭示</a:t>
            </a:r>
            <a:r>
              <a:rPr lang="zh-CN" altLang="en-US" sz="32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主旨，战火中的青春美和人性美</a:t>
            </a:r>
            <a:endParaRPr lang="zh-CN" altLang="en-US" sz="32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-52538" y="126613"/>
            <a:ext cx="10623665" cy="154657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    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+mj-lt"/>
              </a:rPr>
              <a:t>《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  <a:cs typeface="+mj-lt"/>
              </a:rPr>
              <a:t>百合花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+mj-lt"/>
              </a:rPr>
              <a:t>》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  <a:cs typeface="+mj-lt"/>
              </a:rPr>
              <a:t>的故事发生在什么时候？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  <a:cs typeface="+mj-lt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  <a:cs typeface="+mj-lt"/>
              </a:rPr>
              <a:t>     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  <a:cs typeface="+mj-lt"/>
              </a:rPr>
              <a:t>为什么要这样安排？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  <a:cs typeface="+mj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47376" y="2035936"/>
            <a:ext cx="8676341" cy="7155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1946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年的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中秋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之夜（社会环境、自然环境）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j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107141" y="3156098"/>
            <a:ext cx="6122894" cy="21929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/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  <a:cs typeface="+mj-lt"/>
              </a:rPr>
              <a:t>有利于塑造人物形象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  <a:cs typeface="+mj-lt"/>
            </a:endParaRPr>
          </a:p>
          <a:p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  <a:cs typeface="+mj-lt"/>
              </a:rPr>
              <a:t>有利于凸显主旨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  <a:cs typeface="+mj-lt"/>
            </a:endParaRPr>
          </a:p>
          <a:p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  <a:cs typeface="+mj-lt"/>
              </a:rPr>
              <a:t>增添悲剧气氛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  <a:cs typeface="+mj-lt"/>
            </a:endParaRPr>
          </a:p>
          <a:p>
            <a:pPr fontAlgn="auto">
              <a:lnSpc>
                <a:spcPct val="150000"/>
              </a:lnSpc>
            </a:pP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0" y="101325"/>
            <a:ext cx="10623665" cy="71558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32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    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  <a:cs typeface="+mj-lt"/>
              </a:rPr>
              <a:t>小说中还有哪些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j-lt"/>
              </a:rPr>
              <a:t>环境描写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  <a:cs typeface="+mj-lt"/>
              </a:rPr>
              <a:t>？有什么作用？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  <a:cs typeface="+mj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70540" y="1156679"/>
            <a:ext cx="10500659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/>
            <a:r>
              <a:rPr lang="zh-CN" altLang="en-US" sz="1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 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P12 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早上下过一阵小雨，现在虽放了晴，路上还是滑得很，两边地里的秋庄稼，却给雨水冲洗得青翠水绿，珠烁晶莹。空气里也带有一股清鲜湿润的香味。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 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  <a:cs typeface="+mj-lt"/>
            </a:endParaRPr>
          </a:p>
          <a:p>
            <a:pPr fontAlgn="auto"/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  <a:cs typeface="+mj-lt"/>
            </a:endParaRPr>
          </a:p>
          <a:p>
            <a:pPr fontAlgn="auto"/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P13 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（我朝他宽宽的两肩望了一下，立即在我眼前出现了）一片绿雾似的竹海，海中间，一条窄窄的石级山道，盘旋而上。一个肩膀宽宽的小伙，肩上垫了一块老蓝布，扛了几枝青竹，竹梢长长的拖在他后面，刮打得石级哗哗作响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……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  <a:cs typeface="+mj-lt"/>
            </a:endParaRPr>
          </a:p>
          <a:p>
            <a:pPr fontAlgn="auto"/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  <a:cs typeface="+mj-lt"/>
            </a:endParaRPr>
          </a:p>
          <a:p>
            <a:pPr fontAlgn="auto"/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P16 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天黑了，天边涌起一轮满月。 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……  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啊！中秋节，在我的故乡，现在一定又是家家门前放一张竹茶几，上面供一副香烛，几碟瓜果月饼。  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……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418353" y="757008"/>
            <a:ext cx="9998635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/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cs typeface="+mj-lt"/>
              </a:rPr>
              <a:t>一、虚实结合</a:t>
            </a:r>
            <a:endParaRPr lang="en-US" altLang="zh-CN" sz="2800" b="1" dirty="0">
              <a:latin typeface="黑体" panose="02010609060101010101" pitchFamily="49" charset="-122"/>
              <a:ea typeface="黑体" panose="02010609060101010101" pitchFamily="49" charset="-122"/>
              <a:cs typeface="+mj-lt"/>
            </a:endParaRPr>
          </a:p>
          <a:p>
            <a:endParaRPr lang="en-US" altLang="zh-CN" sz="2800" b="1" dirty="0">
              <a:latin typeface="黑体" panose="02010609060101010101" pitchFamily="49" charset="-122"/>
              <a:ea typeface="黑体" panose="02010609060101010101" pitchFamily="49" charset="-122"/>
              <a:cs typeface="+mj-lt"/>
            </a:endParaRPr>
          </a:p>
          <a:p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cs typeface="+mj-lt"/>
              </a:rPr>
              <a:t>二、有利于塑造人物形象，人物对美的热爱、对生活的渴望</a:t>
            </a:r>
            <a:endParaRPr lang="en-US" altLang="zh-CN" sz="2800" b="1" dirty="0">
              <a:latin typeface="黑体" panose="02010609060101010101" pitchFamily="49" charset="-122"/>
              <a:ea typeface="黑体" panose="02010609060101010101" pitchFamily="49" charset="-122"/>
              <a:cs typeface="+mj-lt"/>
            </a:endParaRPr>
          </a:p>
          <a:p>
            <a:endParaRPr lang="en-US" altLang="zh-CN" sz="2800" b="1" dirty="0">
              <a:latin typeface="黑体" panose="02010609060101010101" pitchFamily="49" charset="-122"/>
              <a:ea typeface="黑体" panose="02010609060101010101" pitchFamily="49" charset="-122"/>
              <a:cs typeface="+mj-lt"/>
            </a:endParaRPr>
          </a:p>
          <a:p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cs typeface="+mj-lt"/>
              </a:rPr>
              <a:t>三、有利于主题的表达，谁来保卫美好的生活、可爱的生命</a:t>
            </a:r>
            <a:endParaRPr lang="en-US" altLang="zh-CN" sz="2800" b="1" dirty="0">
              <a:latin typeface="黑体" panose="02010609060101010101" pitchFamily="49" charset="-122"/>
              <a:ea typeface="黑体" panose="02010609060101010101" pitchFamily="49" charset="-122"/>
              <a:cs typeface="+mj-lt"/>
            </a:endParaRPr>
          </a:p>
          <a:p>
            <a:pPr fontAlgn="auto"/>
            <a:endParaRPr lang="en-US" altLang="zh-CN" sz="2800" b="1" dirty="0">
              <a:latin typeface="黑体" panose="02010609060101010101" pitchFamily="49" charset="-122"/>
              <a:ea typeface="黑体" panose="02010609060101010101" pitchFamily="49" charset="-122"/>
              <a:cs typeface="+mj-lt"/>
            </a:endParaRPr>
          </a:p>
          <a:p>
            <a:pPr fontAlgn="auto"/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  <a:cs typeface="+mj-lt"/>
              </a:rPr>
              <a:t>四、浓郁的抒情色彩，增添了小说的浪漫气质和诗情画意</a:t>
            </a:r>
            <a:endParaRPr lang="en-US" altLang="zh-CN" sz="2800" b="1" dirty="0">
              <a:latin typeface="黑体" panose="02010609060101010101" pitchFamily="49" charset="-122"/>
              <a:ea typeface="黑体" panose="02010609060101010101" pitchFamily="49" charset="-122"/>
              <a:cs typeface="+mj-l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770965" y="597647"/>
            <a:ext cx="5519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这篇小说还有什么特别之处？</a:t>
            </a:r>
            <a:endParaRPr lang="zh-CN" altLang="en-US" sz="3200" b="1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12800" y="1687911"/>
            <a:ext cx="6096000" cy="21929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选材讲究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0" hangingPunct="0">
              <a:lnSpc>
                <a:spcPct val="150000"/>
              </a:lnSpc>
            </a:pP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构思巧妙</a:t>
            </a: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0" hangingPunct="0">
              <a:lnSpc>
                <a:spcPct val="150000"/>
              </a:lnSpc>
            </a:pP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语言自然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101341" y="1003818"/>
            <a:ext cx="11529392" cy="2491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 周末作业：</a:t>
            </a:r>
            <a:endParaRPr lang="en-US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0" hangingPunct="0">
              <a:lnSpc>
                <a:spcPct val="150000"/>
              </a:lnSpc>
            </a:pP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原创诗歌电子版（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word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版）。</a:t>
            </a:r>
            <a:endParaRPr lang="en-US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0" hangingPunct="0">
              <a:lnSpc>
                <a:spcPct val="150000"/>
              </a:lnSpc>
            </a:pP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矩形 1"/>
          <p:cNvSpPr>
            <a:spLocks noChangeArrowheads="1"/>
          </p:cNvSpPr>
          <p:nvPr/>
        </p:nvSpPr>
        <p:spPr bwMode="auto">
          <a:xfrm>
            <a:off x="294592" y="504082"/>
            <a:ext cx="11795808" cy="2192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en-US" sz="3200" b="1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第一课时：</a:t>
            </a:r>
            <a:endParaRPr lang="en-US" altLang="zh-CN" sz="3200" b="1" dirty="0">
              <a:solidFill>
                <a:srgbClr val="0070C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0" hangingPunct="0">
              <a:lnSpc>
                <a:spcPct val="150000"/>
              </a:lnSpc>
            </a:pP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  1.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梳理概括小说主要情节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0" hangingPunct="0">
              <a:lnSpc>
                <a:spcPct val="150000"/>
              </a:lnSpc>
            </a:pPr>
            <a:r>
              <a:rPr lang="en-US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  2.</a:t>
            </a:r>
            <a:r>
              <a:rPr lang="zh-CN" altLang="en-US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赏析动人之处，概括通讯员、新媳妇的形象特征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722786" y="420462"/>
            <a:ext cx="11085444" cy="536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0" fontAlgn="auto" latinLnBrk="0" hangingPunct="0">
              <a:lnSpc>
                <a:spcPts val="3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请按照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“开端</a:t>
            </a:r>
            <a:r>
              <a:rPr lang="en-US" altLang="zh-CN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发展</a:t>
            </a:r>
            <a:r>
              <a:rPr lang="en-US" altLang="zh-CN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高潮</a:t>
            </a:r>
            <a:r>
              <a:rPr lang="en-US" altLang="zh-CN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结局”</a:t>
            </a:r>
            <a:r>
              <a:rPr lang="zh-CN" altLang="en-US" sz="32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梳理故事情节</a:t>
            </a:r>
            <a:endParaRPr lang="en-US" altLang="zh-CN" sz="3200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83770" y="1375500"/>
            <a:ext cx="1146921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zh-CN" sz="2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一部分（开端）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：通讯员带我到包扎所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                 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（开头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——P14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“这都怪我了”）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第二部分（发展）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：通讯员跟我去借被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（“我们到包扎所”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——P16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“现在，至少他要裸露一晚上的肩膀了”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>
              <a:defRPr/>
            </a:pP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第三部分（高潮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、结局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：“通讯员牺牲</a:t>
            </a:r>
            <a:r>
              <a:rPr lang="zh-CN" altLang="zh-CN" sz="2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” “</a:t>
            </a:r>
            <a:r>
              <a:rPr lang="zh-CN" altLang="en-US" sz="2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新媳妇献</a:t>
            </a:r>
            <a:r>
              <a:rPr lang="zh-CN" altLang="zh-CN" sz="2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被</a:t>
            </a:r>
            <a:r>
              <a:rPr lang="zh-CN" altLang="en-US" sz="2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endParaRPr lang="en-US" altLang="zh-CN" sz="2800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8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            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（“包扎所的工作人员很少”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结尾）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44866" y="563016"/>
            <a:ext cx="10950494" cy="3539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/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    这是我最近读过的几十个短篇小说中最使我满意，也</a:t>
            </a:r>
            <a:r>
              <a:rPr lang="zh-CN" altLang="en-US" sz="2800" b="1" dirty="0">
                <a:solidFill>
                  <a:srgbClr val="0070C0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最使我感动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的一篇。我所举的那些例子中间，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《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百合花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》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可以说是在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结构上最细致、严密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，同时也是最富有节奏感的。它的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人物描写也有特点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，是由淡而浓，好比一个人迎面而来，愈近愈看得清，最后，不但让我们看清了他的外形，也看到了他的内心。</a:t>
            </a:r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  <a:cs typeface="+mj-lt"/>
            </a:endParaRPr>
          </a:p>
          <a:p>
            <a:pPr fontAlgn="auto"/>
            <a:endParaRPr lang="en-US" altLang="zh-CN" sz="2800" b="1" dirty="0">
              <a:latin typeface="楷体" panose="02010609060101010101" pitchFamily="49" charset="-122"/>
              <a:ea typeface="楷体" panose="02010609060101010101" pitchFamily="49" charset="-122"/>
              <a:cs typeface="+mj-lt"/>
            </a:endParaRPr>
          </a:p>
          <a:p>
            <a:pPr algn="r" fontAlgn="auto"/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——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茅盾（时任</a:t>
            </a:r>
            <a:r>
              <a:rPr lang="zh-CN" altLang="en-US" sz="2800" b="1" i="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文化部部长兼全国作协主席的茅盾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）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  <a:cs typeface="+mj-lt"/>
              </a:rPr>
              <a:t>,</a:t>
            </a:r>
            <a:r>
              <a:rPr lang="en-US" altLang="zh-CN" sz="2800" b="1" i="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2800" b="1" i="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人民文学</a:t>
            </a:r>
            <a:r>
              <a:rPr lang="en-US" altLang="zh-CN" sz="2800" b="1" i="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》1958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  <a:r>
              <a:rPr lang="en-US" altLang="zh-CN" sz="2800" b="1" i="0" dirty="0"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endParaRPr lang="zh-CN" altLang="en-US" sz="2800" b="1" dirty="0">
              <a:latin typeface="楷体" panose="02010609060101010101" pitchFamily="49" charset="-122"/>
              <a:ea typeface="楷体" panose="02010609060101010101" pitchFamily="49" charset="-122"/>
              <a:cs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Box 6"/>
          <p:cNvSpPr txBox="1">
            <a:spLocks noChangeArrowheads="1"/>
          </p:cNvSpPr>
          <p:nvPr/>
        </p:nvSpPr>
        <p:spPr bwMode="auto">
          <a:xfrm>
            <a:off x="1357313" y="2363788"/>
            <a:ext cx="8972550" cy="63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endParaRPr lang="zh-CN" altLang="en-US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矩形 3076"/>
          <p:cNvSpPr>
            <a:spLocks noChangeArrowheads="1"/>
          </p:cNvSpPr>
          <p:nvPr/>
        </p:nvSpPr>
        <p:spPr bwMode="auto">
          <a:xfrm>
            <a:off x="5977" y="2017100"/>
            <a:ext cx="12215813" cy="646331"/>
          </a:xfrm>
          <a:prstGeom prst="rect">
            <a:avLst/>
          </a:prstGeom>
          <a:solidFill>
            <a:srgbClr val="92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小说中，哪个人物最让你感动？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文本占位符 3075"/>
          <p:cNvSpPr>
            <a:spLocks noGrp="1" noChangeArrowheads="1"/>
          </p:cNvSpPr>
          <p:nvPr>
            <p:ph idx="1"/>
          </p:nvPr>
        </p:nvSpPr>
        <p:spPr>
          <a:xfrm>
            <a:off x="240506" y="848285"/>
            <a:ext cx="11406187" cy="5000625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1.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她听着，脸扭向里面，尽咬着嘴唇笑。我说完了，她也不作声，还是低头咬着嘴唇，好像忍了一肚子的笑料没笑完。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2.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（衣服挂住了门钩，在肩膀处，挂下一片布来，口子撕得不小。）那媳妇一面笑着，一面赶忙找针拿线，要给他缝上。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endParaRPr lang="en-US" altLang="zh-CN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3.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那位新媳妇也来了，她还是那样，笑眯眯地抿着嘴，偶然从眼角上看我一眼，但她时不时地东张西望，好像在找什么。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4.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后来她到底问我说：“那位同志弟到哪里去了？”我告诉她同志弟不是这里的，他现在到前沿去了。她不好意思地笑了一下说：“刚才借被子，他可受我的气了！”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147" name="矩形 3076"/>
          <p:cNvSpPr>
            <a:spLocks noChangeArrowheads="1"/>
          </p:cNvSpPr>
          <p:nvPr/>
        </p:nvSpPr>
        <p:spPr bwMode="auto">
          <a:xfrm>
            <a:off x="0" y="0"/>
            <a:ext cx="12215813" cy="584775"/>
          </a:xfrm>
          <a:prstGeom prst="rect">
            <a:avLst/>
          </a:prstGeom>
          <a:solidFill>
            <a:srgbClr val="92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小媳妇的</a:t>
            </a:r>
            <a:r>
              <a:rPr kumimoji="0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4</a:t>
            </a: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次笑，有什么不同？</a:t>
            </a: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 </a:t>
            </a:r>
            <a:endParaRPr kumimoji="0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6148" name="矩形 3080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文本占位符 5122"/>
          <p:cNvSpPr>
            <a:spLocks noGrp="1" noChangeArrowheads="1"/>
          </p:cNvSpPr>
          <p:nvPr>
            <p:ph idx="1"/>
          </p:nvPr>
        </p:nvSpPr>
        <p:spPr>
          <a:xfrm>
            <a:off x="345113" y="1528717"/>
            <a:ext cx="10695709" cy="4524375"/>
          </a:xfrm>
        </p:spPr>
        <p:txBody>
          <a:bodyPr/>
          <a:lstStyle/>
          <a:p>
            <a:pPr eaLnBrk="1" hangingPunct="1">
              <a:lnSpc>
                <a:spcPct val="100000"/>
              </a:lnSpc>
              <a:buFontTx/>
              <a:buNone/>
            </a:pPr>
            <a:r>
              <a:rPr lang="en-US" altLang="zh-CN" b="1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        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卫生员让人抬了一口棺材来，动手揭掉他身上的被子，要把他放进棺材去。新媳妇这时脸发白，劈手夺过被子，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狠狠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地瞪了他们一眼。自己动手把半条被子平展展地铺在棺材底，半条盖在他身上。卫生员为难地说：“被子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……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是借老百姓的。”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     “是我的</a:t>
            </a:r>
            <a:r>
              <a:rPr lang="en-US" altLang="zh-CN" b="1" dirty="0">
                <a:latin typeface="楷体" panose="02010609060101010101" pitchFamily="49" charset="-122"/>
                <a:ea typeface="楷体" panose="02010609060101010101" pitchFamily="49" charset="-122"/>
              </a:rPr>
              <a:t>——”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她</a:t>
            </a:r>
            <a:r>
              <a:rPr lang="zh-CN" altLang="en-US" sz="36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气汹汹</a:t>
            </a: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</a:rPr>
              <a:t>地嚷了半句，就扭过脸去。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125" name="矩形 5124"/>
          <p:cNvSpPr>
            <a:spLocks noChangeArrowheads="1"/>
          </p:cNvSpPr>
          <p:nvPr/>
        </p:nvSpPr>
        <p:spPr bwMode="auto">
          <a:xfrm>
            <a:off x="0" y="246221"/>
            <a:ext cx="12223750" cy="707886"/>
          </a:xfrm>
          <a:prstGeom prst="rect">
            <a:avLst/>
          </a:prstGeom>
          <a:solidFill>
            <a:srgbClr val="92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   </a:t>
            </a: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羞涩的新媳妇，为什么最后不仅不羞涩， 还</a:t>
            </a: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宋体" panose="02010600030101010101" pitchFamily="2" charset="-122"/>
                <a:ea typeface="黑体" panose="02010609060101010101" pitchFamily="49" charset="-122"/>
                <a:cs typeface="+mn-cs"/>
              </a:rPr>
              <a:t>“</a:t>
            </a: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狠狠</a:t>
            </a: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宋体" panose="02010600030101010101" pitchFamily="2" charset="-122"/>
                <a:ea typeface="黑体" panose="02010609060101010101" pitchFamily="49" charset="-122"/>
                <a:cs typeface="+mn-cs"/>
              </a:rPr>
              <a:t>”</a:t>
            </a:r>
            <a:r>
              <a:rPr kumimoji="0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的？</a:t>
            </a:r>
            <a:endParaRPr kumimoji="0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0" y="0"/>
            <a:ext cx="12223750" cy="2616101"/>
          </a:xfrm>
          <a:prstGeom prst="rect">
            <a:avLst/>
          </a:prstGeom>
          <a:solidFill>
            <a:srgbClr val="92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zh-CN" altLang="en-US" b="1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“啊”</a:t>
            </a:r>
            <a:endParaRPr lang="en-US" altLang="zh-CN" b="1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zh-CN" altLang="en-US" b="1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“拭着身子”</a:t>
            </a:r>
            <a:endParaRPr lang="en-US" altLang="zh-CN" b="1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zh-CN" altLang="en-US" b="1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执意缝补通讯员衣服的破洞</a:t>
            </a:r>
            <a:endParaRPr lang="en-US" altLang="zh-CN" b="1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zh-CN" altLang="en-US" b="1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把唯一的嫁妆（新被子）放进棺木</a:t>
            </a:r>
            <a:endParaRPr lang="en-US" altLang="zh-CN" b="1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zh-CN" altLang="en-US" b="1" dirty="0"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流泪</a:t>
            </a:r>
            <a:endParaRPr lang="en-US" altLang="zh-CN" b="1" dirty="0"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21237" y="3040546"/>
            <a:ext cx="941443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无法补救的歉疚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对舍己救人的英雄战士无比崇敬、悲痛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3200" b="1" dirty="0">
                <a:latin typeface="黑体" panose="02010609060101010101" pitchFamily="49" charset="-122"/>
                <a:ea typeface="黑体" panose="02010609060101010101" pitchFamily="49" charset="-122"/>
              </a:rPr>
              <a:t>对这个年轻可爱生命骤然离去的痛惜、悼念</a:t>
            </a:r>
            <a:endParaRPr lang="en-US" altLang="zh-CN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3236</Words>
  <Application>WPS 演示</Application>
  <PresentationFormat>宽屏</PresentationFormat>
  <Paragraphs>193</Paragraphs>
  <Slides>29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43" baseType="lpstr">
      <vt:lpstr>Arial</vt:lpstr>
      <vt:lpstr>宋体</vt:lpstr>
      <vt:lpstr>Wingdings</vt:lpstr>
      <vt:lpstr>楷体</vt:lpstr>
      <vt:lpstr>华文新魏</vt:lpstr>
      <vt:lpstr>黑体</vt:lpstr>
      <vt:lpstr>楷体_GB2312</vt:lpstr>
      <vt:lpstr>新宋体</vt:lpstr>
      <vt:lpstr>微软雅黑</vt:lpstr>
      <vt:lpstr>Arial Unicode MS</vt:lpstr>
      <vt:lpstr>等线 Light</vt:lpstr>
      <vt:lpstr>等线</vt:lpstr>
      <vt:lpstr>Calibri</vt:lpstr>
      <vt:lpstr>Office 主题​​</vt:lpstr>
      <vt:lpstr>PowerPoint 演示文稿</vt:lpstr>
      <vt:lpstr>百合花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yzj</dc:creator>
  <cp:lastModifiedBy>Administrator</cp:lastModifiedBy>
  <cp:revision>90</cp:revision>
  <dcterms:created xsi:type="dcterms:W3CDTF">2022-09-04T10:08:00Z</dcterms:created>
  <dcterms:modified xsi:type="dcterms:W3CDTF">2025-03-20T00:51:08Z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ASTEDU_PRESENTATION_CUSTOM_DATA">
    <vt:lpwstr>909028167934226432</vt:lpwstr>
  </property>
  <property fmtid="{D5CDD505-2E9C-101B-9397-08002B2CF9AE}" pid="3" name="ICV">
    <vt:lpwstr>5A6EBD8940304F0FA816EFEFCA848776</vt:lpwstr>
  </property>
  <property fmtid="{D5CDD505-2E9C-101B-9397-08002B2CF9AE}" pid="4" name="KSOProductBuildVer">
    <vt:lpwstr>2052-11.8.2.12094</vt:lpwstr>
  </property>
</Properties>
</file>