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704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48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662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060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133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7404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0473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01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799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39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6182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38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88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24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67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736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6668E-12DC-46C7-A269-B7B5B0512F30}" type="datetimeFigureOut">
              <a:rPr lang="zh-CN" altLang="en-US" smtClean="0"/>
              <a:t>2023/11/30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D305186-D4DB-467F-A0B6-099253C215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94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F9DAAAA-EEC1-E438-537C-EE367C8617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6600" b="1" dirty="0">
                <a:latin typeface="仿宋" panose="02010609060101010101" pitchFamily="49" charset="-122"/>
                <a:ea typeface="仿宋" panose="02010609060101010101" pitchFamily="49" charset="-122"/>
              </a:rPr>
              <a:t>     荷塘月色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6388D524-D4AB-35C6-4FDE-F61076EA4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3228" y="4777379"/>
            <a:ext cx="5791384" cy="1126283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朱自清</a:t>
            </a:r>
          </a:p>
        </p:txBody>
      </p:sp>
    </p:spTree>
    <p:extLst>
      <p:ext uri="{BB962C8B-B14F-4D97-AF65-F5344CB8AC3E}">
        <p14:creationId xmlns:p14="http://schemas.microsoft.com/office/powerpoint/2010/main" val="304663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AC53B2D-DA21-B464-7ED8-926B48A49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latin typeface="仿宋" panose="02010609060101010101" pitchFamily="49" charset="-122"/>
                <a:ea typeface="仿宋" panose="02010609060101010101" pitchFamily="49" charset="-122"/>
              </a:rPr>
              <a:t>散文的读法：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583CC95-5BF4-4558-8AEC-DDD0F6B4E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由景切入</a:t>
            </a:r>
            <a:endParaRPr lang="en-US" altLang="zh-CN" sz="36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人是灵魂</a:t>
            </a:r>
          </a:p>
        </p:txBody>
      </p:sp>
    </p:spTree>
    <p:extLst>
      <p:ext uri="{BB962C8B-B14F-4D97-AF65-F5344CB8AC3E}">
        <p14:creationId xmlns:p14="http://schemas.microsoft.com/office/powerpoint/2010/main" val="180074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D9D8B5C-685D-B5B0-4D5A-BFBD61E0C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latin typeface="仿宋" panose="02010609060101010101" pitchFamily="49" charset="-122"/>
                <a:ea typeface="仿宋" panose="02010609060101010101" pitchFamily="49" charset="-122"/>
              </a:rPr>
              <a:t>任务一：阅读课文，完成下面的表格。</a:t>
            </a:r>
            <a:endParaRPr lang="zh-CN" altLang="en-US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xmlns="" id="{D288A8FC-F460-5A04-C8A8-41224324C6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514768"/>
              </p:ext>
            </p:extLst>
          </p:nvPr>
        </p:nvGraphicFramePr>
        <p:xfrm>
          <a:off x="2055628" y="2381691"/>
          <a:ext cx="9257598" cy="40091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00042">
                  <a:extLst>
                    <a:ext uri="{9D8B030D-6E8A-4147-A177-3AD203B41FA5}">
                      <a16:colId xmlns:a16="http://schemas.microsoft.com/office/drawing/2014/main" xmlns="" val="2422124302"/>
                    </a:ext>
                  </a:extLst>
                </a:gridCol>
                <a:gridCol w="3078778">
                  <a:extLst>
                    <a:ext uri="{9D8B030D-6E8A-4147-A177-3AD203B41FA5}">
                      <a16:colId xmlns:a16="http://schemas.microsoft.com/office/drawing/2014/main" xmlns="" val="1427097625"/>
                    </a:ext>
                  </a:extLst>
                </a:gridCol>
                <a:gridCol w="3078778">
                  <a:extLst>
                    <a:ext uri="{9D8B030D-6E8A-4147-A177-3AD203B41FA5}">
                      <a16:colId xmlns:a16="http://schemas.microsoft.com/office/drawing/2014/main" xmlns="" val="2777666907"/>
                    </a:ext>
                  </a:extLst>
                </a:gridCol>
              </a:tblGrid>
              <a:tr h="678712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是何景？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典型意象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景物特征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183583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荷塘路上之景</a:t>
                      </a:r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许多树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阴森森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2616378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9978021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3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仿宋" panose="02010609060101010101" pitchFamily="49" charset="-122"/>
                        <a:ea typeface="仿宋" panose="02010609060101010101" pitchFamily="49" charset="-122"/>
                        <a:cs typeface="+mn-cs"/>
                      </a:endParaRPr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4373843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荷塘四周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树、蝉声、蛙声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热闹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1908149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11B642B9-4054-B77F-5F04-A414938DA980}"/>
              </a:ext>
            </a:extLst>
          </p:cNvPr>
          <p:cNvSpPr txBox="1"/>
          <p:nvPr/>
        </p:nvSpPr>
        <p:spPr>
          <a:xfrm>
            <a:off x="5069959" y="1505023"/>
            <a:ext cx="60995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荷塘月色</a:t>
            </a:r>
          </a:p>
        </p:txBody>
      </p:sp>
    </p:spTree>
    <p:extLst>
      <p:ext uri="{BB962C8B-B14F-4D97-AF65-F5344CB8AC3E}">
        <p14:creationId xmlns:p14="http://schemas.microsoft.com/office/powerpoint/2010/main" val="105902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E6C424C-0FA3-7A31-3F82-B6672B34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902" y="1233710"/>
            <a:ext cx="2815503" cy="786476"/>
          </a:xfrm>
        </p:spPr>
        <p:txBody>
          <a:bodyPr>
            <a:normAutofit fontScale="90000"/>
          </a:bodyPr>
          <a:lstStyle/>
          <a:p>
            <a:r>
              <a:rPr lang="zh-CN" altLang="en-US" sz="4400" b="1" dirty="0">
                <a:latin typeface="仿宋" panose="02010609060101010101" pitchFamily="49" charset="-122"/>
                <a:ea typeface="仿宋" panose="02010609060101010101" pitchFamily="49" charset="-122"/>
              </a:rPr>
              <a:t>荷塘月色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/>
            </a:r>
            <a:b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</a:br>
            <a:endParaRPr lang="zh-CN" altLang="en-US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xmlns="" id="{323CDF89-B377-ED2E-2860-70B7A77EF5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984612"/>
              </p:ext>
            </p:extLst>
          </p:nvPr>
        </p:nvGraphicFramePr>
        <p:xfrm>
          <a:off x="2055628" y="2381691"/>
          <a:ext cx="9257598" cy="38039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00042">
                  <a:extLst>
                    <a:ext uri="{9D8B030D-6E8A-4147-A177-3AD203B41FA5}">
                      <a16:colId xmlns:a16="http://schemas.microsoft.com/office/drawing/2014/main" xmlns="" val="2422124302"/>
                    </a:ext>
                  </a:extLst>
                </a:gridCol>
                <a:gridCol w="3078778">
                  <a:extLst>
                    <a:ext uri="{9D8B030D-6E8A-4147-A177-3AD203B41FA5}">
                      <a16:colId xmlns:a16="http://schemas.microsoft.com/office/drawing/2014/main" xmlns="" val="1427097625"/>
                    </a:ext>
                  </a:extLst>
                </a:gridCol>
                <a:gridCol w="3078778">
                  <a:extLst>
                    <a:ext uri="{9D8B030D-6E8A-4147-A177-3AD203B41FA5}">
                      <a16:colId xmlns:a16="http://schemas.microsoft.com/office/drawing/2014/main" xmlns="" val="2777666907"/>
                    </a:ext>
                  </a:extLst>
                </a:gridCol>
              </a:tblGrid>
              <a:tr h="678712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是何景？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典型意象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solidFill>
                            <a:schemeClr val="tx1"/>
                          </a:solidFill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景物特征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183583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荷塘路上之景</a:t>
                      </a:r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许多树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阴森森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2616378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仿宋" panose="02010609060101010101" pitchFamily="49" charset="-122"/>
                          <a:ea typeface="仿宋" panose="02010609060101010101" pitchFamily="49" charset="-122"/>
                          <a:cs typeface="+mn-cs"/>
                        </a:rPr>
                        <a:t>月下荷塘</a:t>
                      </a:r>
                    </a:p>
                    <a:p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荷叶荷花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9978021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塘上月光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月光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24373843"/>
                  </a:ext>
                </a:extLst>
              </a:tr>
              <a:tr h="678712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荷塘四周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树、蝉声、蛙声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latin typeface="仿宋" panose="02010609060101010101" pitchFamily="49" charset="-122"/>
                          <a:ea typeface="仿宋" panose="02010609060101010101" pitchFamily="49" charset="-122"/>
                        </a:rPr>
                        <a:t>热闹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1908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221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26640A5-CB4F-741B-171E-D5D514FE6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任务二：梳理文章中情感的脉络。按要求填空。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CD10715-8750-44D1-266D-CAAF90704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989" y="2140688"/>
            <a:ext cx="9489374" cy="3777622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颇不宁        静超出平常的自己</a:t>
            </a:r>
          </a:p>
          <a:p>
            <a:pPr marL="0" indent="0">
              <a:buNone/>
            </a:pP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" name="箭头: 右 4">
            <a:extLst>
              <a:ext uri="{FF2B5EF4-FFF2-40B4-BE49-F238E27FC236}">
                <a16:creationId xmlns:a16="http://schemas.microsoft.com/office/drawing/2014/main" xmlns="" id="{E28524D7-F625-EA3D-CDF0-1D87FEE1B260}"/>
              </a:ext>
            </a:extLst>
          </p:cNvPr>
          <p:cNvSpPr/>
          <p:nvPr/>
        </p:nvSpPr>
        <p:spPr>
          <a:xfrm>
            <a:off x="3214362" y="2352584"/>
            <a:ext cx="1182594" cy="28408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5C6BCF30-BE2B-B8E8-7F92-D66F5B355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946" y="2323923"/>
            <a:ext cx="1207113" cy="34140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xmlns="" id="{838A298C-80C2-18ED-6DBF-2D3725D3E08E}"/>
              </a:ext>
            </a:extLst>
          </p:cNvPr>
          <p:cNvSpPr/>
          <p:nvPr/>
        </p:nvSpPr>
        <p:spPr>
          <a:xfrm>
            <a:off x="9330431" y="2246050"/>
            <a:ext cx="1633491" cy="5415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3C0B6A52-625A-ABE9-D26E-E3C1902DC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9543619" y="3352435"/>
            <a:ext cx="1207113" cy="34140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FF8B0405-9F12-FEC5-DC60-49024832A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0431" y="4258688"/>
            <a:ext cx="1652159" cy="56088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xmlns="" id="{EB545754-9F58-F97C-21D4-0BF4AE5CD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995946" y="4423475"/>
            <a:ext cx="1207113" cy="341406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8A6F80E2-5212-36BA-C641-28EF9C619C98}"/>
              </a:ext>
            </a:extLst>
          </p:cNvPr>
          <p:cNvSpPr txBox="1"/>
          <p:nvPr/>
        </p:nvSpPr>
        <p:spPr>
          <a:xfrm>
            <a:off x="6782540" y="4354462"/>
            <a:ext cx="1017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思乡</a:t>
            </a:r>
          </a:p>
        </p:txBody>
      </p:sp>
    </p:spTree>
    <p:extLst>
      <p:ext uri="{BB962C8B-B14F-4D97-AF65-F5344CB8AC3E}">
        <p14:creationId xmlns:p14="http://schemas.microsoft.com/office/powerpoint/2010/main" val="822714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9814FCB-1DBD-AB6C-4CDE-3147F970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xmlns="" id="{4A72B7D9-DB43-A79F-B848-61668B42A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740" y="284085"/>
            <a:ext cx="11597197" cy="652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17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8A0DEF8-EE51-7AC1-519B-CCC8E7B8E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b="1" dirty="0">
                <a:latin typeface="仿宋" panose="02010609060101010101" pitchFamily="49" charset="-122"/>
                <a:ea typeface="仿宋" panose="02010609060101010101" pitchFamily="49" charset="-122"/>
              </a:rPr>
              <a:t>通感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DCBE4DF-73A4-1881-CA2A-2DA584EAC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5262"/>
            <a:ext cx="8915400" cy="377762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通感又叫“移觉”，是在描述客观事物时，用形象的语言使感觉转移，将人的视觉、嗅觉、味觉、触觉、听觉等不同感觉互相沟通、交错，彼此挪移转换。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通感就是把不同感官的感觉沟通起来，借联想引起感觉转移，“以感觉写感觉”。</a:t>
            </a:r>
          </a:p>
        </p:txBody>
      </p:sp>
    </p:spTree>
    <p:extLst>
      <p:ext uri="{BB962C8B-B14F-4D97-AF65-F5344CB8AC3E}">
        <p14:creationId xmlns:p14="http://schemas.microsoft.com/office/powerpoint/2010/main" val="2090238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A4542D4-2A65-FED7-1BE5-85BC7E0EC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赏析下面的句子：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E17ADBF8-0E12-CA69-12A3-CBC094602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仿宋" panose="02010609060101010101" pitchFamily="49" charset="-122"/>
                <a:ea typeface="仿宋" panose="02010609060101010101" pitchFamily="49" charset="-122"/>
              </a:rPr>
              <a:t>微风过处，送来缕缕清香，仿佛远处高楼上渺茫的歌声似的。</a:t>
            </a:r>
          </a:p>
        </p:txBody>
      </p:sp>
    </p:spTree>
    <p:extLst>
      <p:ext uri="{BB962C8B-B14F-4D97-AF65-F5344CB8AC3E}">
        <p14:creationId xmlns:p14="http://schemas.microsoft.com/office/powerpoint/2010/main" val="704069357"/>
      </p:ext>
    </p:extLst>
  </p:cSld>
  <p:clrMapOvr>
    <a:masterClrMapping/>
  </p:clrMapOvr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203</Words>
  <Application>Microsoft Office PowerPoint</Application>
  <PresentationFormat>宽屏</PresentationFormat>
  <Paragraphs>38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仿宋</vt:lpstr>
      <vt:lpstr>幼圆</vt:lpstr>
      <vt:lpstr>Arial</vt:lpstr>
      <vt:lpstr>Century Gothic</vt:lpstr>
      <vt:lpstr>Wingdings 3</vt:lpstr>
      <vt:lpstr>丝状</vt:lpstr>
      <vt:lpstr>     荷塘月色</vt:lpstr>
      <vt:lpstr>散文的读法：</vt:lpstr>
      <vt:lpstr>任务一：阅读课文，完成下面的表格。</vt:lpstr>
      <vt:lpstr>荷塘月色 </vt:lpstr>
      <vt:lpstr>任务二：梳理文章中情感的脉络。按要求填空。</vt:lpstr>
      <vt:lpstr>PowerPoint 演示文稿</vt:lpstr>
      <vt:lpstr>通感</vt:lpstr>
      <vt:lpstr>赏析下面的句子：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荷塘月色</dc:title>
  <dc:creator>君 孟</dc:creator>
  <cp:lastModifiedBy>Acer</cp:lastModifiedBy>
  <cp:revision>2</cp:revision>
  <dcterms:created xsi:type="dcterms:W3CDTF">2023-11-29T06:33:33Z</dcterms:created>
  <dcterms:modified xsi:type="dcterms:W3CDTF">2023-11-30T06:01:40Z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936644962153537536</vt:lpwstr>
  </property>
</Properties>
</file>