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1"/>
  </p:sldMasterIdLst>
  <p:notesMasterIdLst>
    <p:notesMasterId r:id="rId19"/>
  </p:notesMasterIdLst>
  <p:sldIdLst>
    <p:sldId id="352" r:id="rId2"/>
    <p:sldId id="440" r:id="rId3"/>
    <p:sldId id="442" r:id="rId4"/>
    <p:sldId id="290" r:id="rId5"/>
    <p:sldId id="448" r:id="rId6"/>
    <p:sldId id="443" r:id="rId7"/>
    <p:sldId id="444" r:id="rId8"/>
    <p:sldId id="445" r:id="rId9"/>
    <p:sldId id="449" r:id="rId10"/>
    <p:sldId id="450" r:id="rId11"/>
    <p:sldId id="453" r:id="rId12"/>
    <p:sldId id="454" r:id="rId13"/>
    <p:sldId id="455" r:id="rId14"/>
    <p:sldId id="456" r:id="rId15"/>
    <p:sldId id="457" r:id="rId16"/>
    <p:sldId id="446" r:id="rId17"/>
    <p:sldId id="44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韩 慧慧" initials="韩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19" autoAdjust="0"/>
    <p:restoredTop sz="94660" autoAdjust="0"/>
  </p:normalViewPr>
  <p:slideViewPr>
    <p:cSldViewPr>
      <p:cViewPr varScale="1">
        <p:scale>
          <a:sx n="64" d="100"/>
          <a:sy n="64" d="100"/>
        </p:scale>
        <p:origin x="84" y="-19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buFontTx/>
            </a:pPr>
            <a:endParaRPr lang="zh-CN" altLang="en-US" sz="1200"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>
              <a:buClrTx/>
              <a:buFontTx/>
            </a:pPr>
            <a:fld id="{1AD2780D-15B2-4BB9-8602-B65FF32BE78D}" type="datetime1">
              <a:rPr lang="zh-CN" altLang="en-US" sz="1200"/>
              <a:t>2023/12/11</a:t>
            </a:fld>
            <a:endParaRPr lang="zh-CN" altLang="en-US" sz="1200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t>单击此处编辑母版文本样式</a:t>
            </a:r>
          </a:p>
          <a:p>
            <a:pPr marL="457200" lvl="1" indent="0" defTabSz="914400"/>
            <a:r>
              <a:t>第二级</a:t>
            </a:r>
          </a:p>
          <a:p>
            <a:pPr marL="914400" lvl="2" indent="0" defTabSz="914400"/>
            <a:r>
              <a:t>第三级</a:t>
            </a:r>
          </a:p>
          <a:p>
            <a:pPr marL="1371600" lvl="3" indent="0" defTabSz="914400"/>
            <a:r>
              <a:t>第四级</a:t>
            </a:r>
          </a:p>
          <a:p>
            <a:pPr marL="1828800" lvl="4" indent="0" defTabSz="914400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  <a:buFontTx/>
            </a:pPr>
            <a:endParaRPr lang="zh-CN" altLang="en-US" sz="1200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DECC7C19-1AE6-4C0E-A2A6-2301FD9DE0DA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30002976"/>
      </p:ext>
    </p:extLst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round/>
          </a:ln>
        </p:spPr>
      </p:sp>
      <p:sp>
        <p:nvSpPr>
          <p:cNvPr id="5122" name="备注占位符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45425234-46E9-43CD-8C48-27C3E4A8F721}" type="slidenum">
              <a:rPr lang="zh-CN" altLang="en-US">
                <a:solidFill>
                  <a:srgbClr val="000000"/>
                </a:solidFill>
              </a:rPr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1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3A4EDECD-EDC5-4133-98C8-9B32D43E0F93}" type="datetime1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t>2023/12/11</a:t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3E99FE24-0EBE-4D6F-9CB4-D8431831D061}" type="slidenum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7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39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73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86CEC15B4138E2EB7ACC61BE468C760AA77C5B76FA97AE50441B226D62B22F1BC39ED56557876ED49A3BE39A5E7D76542E9F57C2DDB8BBB4D68B67306C2CDC9B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" b="-1"/>
          <a:stretch>
            <a:fillRect/>
          </a:stretch>
        </p:blipFill>
        <p:spPr>
          <a:xfrm rot="16200000">
            <a:off x="2655757" y="-2655757"/>
            <a:ext cx="6880485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3A4EDECD-EDC5-4133-98C8-9B32D43E0F93}" type="datetime1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t>2023/12/11</a:t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3E99FE24-0EBE-4D6F-9CB4-D8431831D061}" type="slidenum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6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6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33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45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1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66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466A36-95B8-4BEA-AC8D-877AD241F5E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798CBE-08BC-4E35-A20F-8B73E59AB5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71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6A36-95B8-4BEA-AC8D-877AD241F5E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8CBE-08BC-4E35-A20F-8B73E59AB5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27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466A36-95B8-4BEA-AC8D-877AD241F5EB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798CBE-08BC-4E35-A20F-8B73E59AB54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D4D99AD-BE37-3A00-B9E7-9EDBA65AD247}"/>
              </a:ext>
            </a:extLst>
          </p:cNvPr>
          <p:cNvSpPr/>
          <p:nvPr userDrawn="1"/>
        </p:nvSpPr>
        <p:spPr>
          <a:xfrm>
            <a:off x="0" y="-8763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677BC85-861B-82E0-65DD-63E57154D2C5}"/>
              </a:ext>
            </a:extLst>
          </p:cNvPr>
          <p:cNvSpPr/>
          <p:nvPr userDrawn="1"/>
        </p:nvSpPr>
        <p:spPr>
          <a:xfrm>
            <a:off x="11468100" y="-8763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5D8150E-5E58-7925-1D1E-A73BAC80BF59}"/>
              </a:ext>
            </a:extLst>
          </p:cNvPr>
          <p:cNvSpPr/>
          <p:nvPr userDrawn="1"/>
        </p:nvSpPr>
        <p:spPr>
          <a:xfrm>
            <a:off x="0" y="155448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78B4734-961E-0223-E24A-002B63B7228A}"/>
              </a:ext>
            </a:extLst>
          </p:cNvPr>
          <p:cNvSpPr/>
          <p:nvPr userDrawn="1"/>
        </p:nvSpPr>
        <p:spPr>
          <a:xfrm>
            <a:off x="11468100" y="155448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69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80" r:id="rId12"/>
    <p:sldLayoutId id="2147483681" r:id="rId13"/>
    <p:sldLayoutId id="2147483663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6"/>
          <p:cNvPicPr>
            <a:picLocks noChangeAspect="1"/>
          </p:cNvPicPr>
          <p:nvPr/>
        </p:nvPicPr>
        <p:blipFill>
          <a:blip r:embed="rId3"/>
          <a:srcRect t="9406" b="9406"/>
          <a:stretch>
            <a:fillRect/>
          </a:stretch>
        </p:blipFill>
        <p:spPr>
          <a:xfrm flipH="1">
            <a:off x="0" y="-9525"/>
            <a:ext cx="12207875" cy="68675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8" name="椭圆 1"/>
          <p:cNvSpPr/>
          <p:nvPr/>
        </p:nvSpPr>
        <p:spPr>
          <a:xfrm>
            <a:off x="3983038" y="1031875"/>
            <a:ext cx="4786313" cy="4784725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099" name="组合 19"/>
          <p:cNvGrpSpPr/>
          <p:nvPr/>
        </p:nvGrpSpPr>
        <p:grpSpPr>
          <a:xfrm>
            <a:off x="5287963" y="4559300"/>
            <a:ext cx="428625" cy="420688"/>
            <a:chOff x="7116848" y="2846291"/>
            <a:chExt cx="428625" cy="420688"/>
          </a:xfrm>
        </p:grpSpPr>
        <p:pic>
          <p:nvPicPr>
            <p:cNvPr id="4100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101" name="文本框 21"/>
            <p:cNvSpPr txBox="1"/>
            <p:nvPr/>
          </p:nvSpPr>
          <p:spPr>
            <a:xfrm>
              <a:off x="7116848" y="2846291"/>
              <a:ext cx="428625" cy="4206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vert="eaVert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defTabSz="685800"/>
              <a:r>
                <a:rPr lang="zh-CN" altLang="en-US" sz="160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印</a:t>
              </a:r>
            </a:p>
          </p:txBody>
        </p:sp>
      </p:grpSp>
      <p:sp>
        <p:nvSpPr>
          <p:cNvPr id="4102" name="文本框 18"/>
          <p:cNvSpPr txBox="1"/>
          <p:nvPr/>
        </p:nvSpPr>
        <p:spPr>
          <a:xfrm>
            <a:off x="5996305" y="1608455"/>
            <a:ext cx="1905635" cy="3112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square" lIns="91436" tIns="45718" rIns="91436" bIns="45718"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685800"/>
            <a:endParaRPr lang="en-US" altLang="zh-CN" sz="4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defTabSz="685800"/>
            <a:r>
              <a:rPr lang="zh-CN" altLang="en-US" sz="6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赤壁赋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98135" y="3341370"/>
            <a:ext cx="598170" cy="117538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苏轼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E97C79C-89A9-8F40-F2B2-CFACE8F7A2F4}"/>
              </a:ext>
            </a:extLst>
          </p:cNvPr>
          <p:cNvSpPr txBox="1"/>
          <p:nvPr/>
        </p:nvSpPr>
        <p:spPr>
          <a:xfrm>
            <a:off x="263352" y="836712"/>
            <a:ext cx="114852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    苏子曰：“客亦知夫水与月乎？</a:t>
            </a:r>
            <a:r>
              <a:rPr lang="zh-CN" altLang="en-US" sz="3200" b="1" u="sng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逝者如斯，而未尝往也；盈虚者如彼，而卒莫消长也。盖将自其变者而观之，则天地曾不能以一瞬；自其不变者而观之，则物与我皆无尽也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，而又何羡乎！且夫天地之间，物各有主，苟非吾之所有，虽一毫而莫取。惟江上之清风，与山间之明月，耳得之而为声，目遇之而成色，取之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无禁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，用之不竭。是造物者之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无尽藏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也，而吾与子之所共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适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。”</a:t>
            </a:r>
          </a:p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    客喜而笑，洗盏更酌。肴核既尽，杯盘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狼籍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。相与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枕藉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乎舟中，不知东方之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既白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5281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1656767-44C1-877F-B34D-0B469CC815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59696" y="1268760"/>
            <a:ext cx="7606119" cy="26161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>
                <a:solidFill>
                  <a:srgbClr val="05090F"/>
                </a:solidFill>
                <a:latin typeface="楷体_GB2312" pitchFamily="1" charset="-122"/>
                <a:ea typeface="楷体_GB2312" pitchFamily="1" charset="-122"/>
                <a:cs typeface="Arial"/>
                <a:sym typeface="+mn-ea"/>
              </a:rPr>
              <a:t>         </a:t>
            </a:r>
            <a:r>
              <a:rPr lang="en-US" altLang="en-US" sz="2800" b="1" dirty="0">
                <a:solidFill>
                  <a:srgbClr val="05090F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1.</a:t>
            </a:r>
            <a:r>
              <a:rPr lang="zh-CN" altLang="en-US" sz="2800" b="1" dirty="0">
                <a:solidFill>
                  <a:srgbClr val="05090F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清风徐来，水波不兴</a:t>
            </a:r>
            <a:endParaRPr lang="zh-CN" altLang="en-US" sz="2800" b="1" dirty="0">
              <a:solidFill>
                <a:srgbClr val="05090F"/>
              </a:solidFill>
              <a:latin typeface="仿宋" panose="02010609060101010101" pitchFamily="49" charset="-122"/>
              <a:ea typeface="仿宋" panose="02010609060101010101" pitchFamily="49" charset="-122"/>
              <a:cs typeface="Arial"/>
            </a:endParaRPr>
          </a:p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美景</a:t>
            </a:r>
            <a:r>
              <a:rPr lang="en-US" altLang="en-US" sz="28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:</a:t>
            </a:r>
            <a:r>
              <a:rPr lang="en-US" altLang="en-US" sz="2800" b="1" dirty="0">
                <a:solidFill>
                  <a:srgbClr val="05090F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 2.</a:t>
            </a:r>
            <a:r>
              <a:rPr lang="zh-CN" altLang="en-US" sz="2800" b="1" dirty="0">
                <a:solidFill>
                  <a:srgbClr val="05090F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月出于东山之上</a:t>
            </a:r>
            <a:r>
              <a:rPr lang="en-US" altLang="en-US" sz="2800" b="1" dirty="0">
                <a:solidFill>
                  <a:srgbClr val="05090F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,</a:t>
            </a:r>
            <a:r>
              <a:rPr lang="zh-CN" altLang="en-US" sz="2800" b="1" dirty="0">
                <a:solidFill>
                  <a:srgbClr val="05090F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徘徊于斗牛之间</a:t>
            </a:r>
            <a:endParaRPr lang="zh-CN" altLang="en-US" sz="2800" b="1" dirty="0">
              <a:solidFill>
                <a:srgbClr val="05090F"/>
              </a:solidFill>
              <a:latin typeface="仿宋" panose="02010609060101010101" pitchFamily="49" charset="-122"/>
              <a:ea typeface="仿宋" panose="02010609060101010101" pitchFamily="49" charset="-122"/>
              <a:cs typeface="Arial"/>
            </a:endParaRPr>
          </a:p>
          <a:p>
            <a:pPr defTabSz="914400">
              <a:spcBef>
                <a:spcPct val="50000"/>
              </a:spcBef>
            </a:pPr>
            <a:r>
              <a:rPr lang="en-US" altLang="en-US" sz="2800" b="1" dirty="0">
                <a:solidFill>
                  <a:srgbClr val="05090F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      3.</a:t>
            </a:r>
            <a:r>
              <a:rPr lang="zh-CN" altLang="en-US" sz="2800" b="1" dirty="0">
                <a:solidFill>
                  <a:srgbClr val="05090F"/>
                </a:solidFill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白露横江，水光接天</a:t>
            </a:r>
            <a:endParaRPr lang="zh-CN" altLang="en-US" sz="2800" b="1" dirty="0">
              <a:solidFill>
                <a:srgbClr val="05090F"/>
              </a:solidFill>
              <a:latin typeface="仿宋" panose="02010609060101010101" pitchFamily="49" charset="-122"/>
              <a:ea typeface="仿宋" panose="02010609060101010101" pitchFamily="49" charset="-122"/>
              <a:cs typeface="Arial"/>
            </a:endParaRPr>
          </a:p>
          <a:p>
            <a:pPr defTabSz="914400">
              <a:spcBef>
                <a:spcPct val="50000"/>
              </a:spcBef>
            </a:pPr>
            <a:endParaRPr kumimoji="1" lang="en-US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楷体_GB2312" pitchFamily="1" charset="-122"/>
              <a:ea typeface="楷体_GB2312" pitchFamily="1" charset="-122"/>
              <a:cs typeface="yuweij Medium" charset="0"/>
              <a:sym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1E4E33B-B1B9-A06C-9D7C-821709AD72B1}"/>
              </a:ext>
            </a:extLst>
          </p:cNvPr>
          <p:cNvSpPr txBox="1"/>
          <p:nvPr/>
        </p:nvSpPr>
        <p:spPr>
          <a:xfrm>
            <a:off x="3503712" y="3848696"/>
            <a:ext cx="6617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乐情</a:t>
            </a:r>
            <a:r>
              <a:rPr lang="en-US" altLang="zh-CN" sz="28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: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飘飘乎如遗世独立，羽化而登仙。 </a:t>
            </a: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xmlns="" id="{3D8D804B-9EDD-586C-69FF-9F4FE5313C2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24061" y="2139668"/>
            <a:ext cx="635635" cy="2232248"/>
          </a:xfrm>
          <a:prstGeom prst="leftBrace">
            <a:avLst>
              <a:gd name="adj1" fmla="val 8333"/>
              <a:gd name="adj2" fmla="val 49665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C3D1499-D392-91C1-1A23-BAB90A418F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55440" y="2772371"/>
            <a:ext cx="1527810" cy="954107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夜游之“乐”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951A44C-8730-2AEA-6204-E1DC2D70F49F}"/>
              </a:ext>
            </a:extLst>
          </p:cNvPr>
          <p:cNvSpPr txBox="1"/>
          <p:nvPr/>
        </p:nvSpPr>
        <p:spPr>
          <a:xfrm>
            <a:off x="1020618" y="385953"/>
            <a:ext cx="84597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思考：文章第一段写夜游之乐，乐在何处？</a:t>
            </a:r>
          </a:p>
        </p:txBody>
      </p:sp>
    </p:spTree>
    <p:extLst>
      <p:ext uri="{BB962C8B-B14F-4D97-AF65-F5344CB8AC3E}">
        <p14:creationId xmlns:p14="http://schemas.microsoft.com/office/powerpoint/2010/main" val="31172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11022557-D1E7-D7B2-F87B-7F9D99F078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3392" y="404495"/>
            <a:ext cx="10410190" cy="11976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2" tIns="45714" rIns="91432" bIns="4571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36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思考：文章第二段作者的感情从</a:t>
            </a:r>
            <a:r>
              <a:rPr sz="36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乐</a:t>
            </a:r>
            <a:r>
              <a:rPr sz="36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到</a:t>
            </a:r>
            <a:r>
              <a:rPr sz="36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悲</a:t>
            </a:r>
            <a:r>
              <a:rPr sz="36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</a:t>
            </a:r>
            <a:r>
              <a:rPr sz="36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悲</a:t>
            </a:r>
            <a:r>
              <a:rPr sz="36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从何来？</a:t>
            </a:r>
            <a:r>
              <a:rPr lang="en-US" altLang="zh-CN" sz="36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	</a:t>
            </a:r>
            <a:endParaRPr lang="zh-CN" altLang="en-US" sz="3600" dirty="0">
              <a:solidFill>
                <a:schemeClr val="tx1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720A8BE-D4C5-E889-4DB2-39F50476DAE6}"/>
              </a:ext>
            </a:extLst>
          </p:cNvPr>
          <p:cNvSpPr txBox="1"/>
          <p:nvPr/>
        </p:nvSpPr>
        <p:spPr>
          <a:xfrm>
            <a:off x="590229" y="1281747"/>
            <a:ext cx="11591290" cy="1270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楷体_GB2312" pitchFamily="1" charset="-122"/>
                <a:ea typeface="楷体_GB2312" pitchFamily="1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美人：</a:t>
            </a:r>
            <a:r>
              <a:rPr lang="zh-CN" altLang="en-US" sz="2800" b="1" dirty="0">
                <a:solidFill>
                  <a:srgbClr val="008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比喻自己所思慕的人。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  <a:cs typeface="隶书" panose="02010509060101010101" pitchFamily="49" charset="-122"/>
              <a:sym typeface="+mn-ea"/>
            </a:endParaRPr>
          </a:p>
          <a:p>
            <a:pPr>
              <a:lnSpc>
                <a:spcPct val="60000"/>
              </a:lnSpc>
            </a:pP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  <a:cs typeface="隶书" panose="02010509060101010101" pitchFamily="49" charset="-122"/>
              <a:sym typeface="+mn-ea"/>
            </a:endParaRPr>
          </a:p>
          <a:p>
            <a:pPr>
              <a:lnSpc>
                <a:spcPct val="6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  </a:t>
            </a:r>
          </a:p>
          <a:p>
            <a:pPr>
              <a:lnSpc>
                <a:spcPct val="60000"/>
              </a:lnSpc>
            </a:pP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  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香草美人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——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最早出自于屈原《离骚》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 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  <a:cs typeface="隶书" panose="02010509060101010101" pitchFamily="49" charset="-122"/>
            </a:endParaRPr>
          </a:p>
          <a:p>
            <a:pPr>
              <a:lnSpc>
                <a:spcPct val="60000"/>
              </a:lnSpc>
            </a:pP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  <a:cs typeface="隶书" panose="02010509060101010101" pitchFamily="49" charset="-122"/>
              <a:sym typeface="+mn-ea"/>
            </a:endParaRPr>
          </a:p>
          <a:p>
            <a:pPr>
              <a:lnSpc>
                <a:spcPct val="60000"/>
              </a:lnSpc>
            </a:pP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  <a:cs typeface="隶书" panose="02010509060101010101" pitchFamily="49" charset="-122"/>
              <a:sym typeface="+mn-ea"/>
            </a:endParaRPr>
          </a:p>
          <a:p>
            <a:pPr>
              <a:lnSpc>
                <a:spcPct val="60000"/>
              </a:lnSpc>
            </a:pP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  1.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高洁的品质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     2.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圣明的君主</a:t>
            </a:r>
            <a:r>
              <a:rPr lang="en-US" altLang="zh-CN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    3.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隶书" panose="02010509060101010101" pitchFamily="49" charset="-122"/>
                <a:sym typeface="+mn-ea"/>
              </a:rPr>
              <a:t>美好的理想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  <a:cs typeface="隶书" panose="020105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3200" b="1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  <a:p>
            <a:pPr fontAlgn="auto">
              <a:lnSpc>
                <a:spcPct val="100000"/>
              </a:lnSpc>
              <a:buFontTx/>
              <a:buNone/>
            </a:pPr>
            <a:endParaRPr kumimoji="1"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yuweij Medium" charset="0"/>
              <a:ea typeface="yuweij Medium" charset="0"/>
              <a:cs typeface="yuweij Medium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6F5BA48C-3B25-5500-913D-20E447A05A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2745" y="3935095"/>
            <a:ext cx="11107420" cy="132342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91432" tIns="45714" rIns="91432" bIns="4571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dirty="0">
                <a:solidFill>
                  <a:srgbClr val="C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   ①</a:t>
            </a:r>
            <a:r>
              <a:rPr lang="en-US" altLang="zh-CN" dirty="0">
                <a:solidFill>
                  <a:srgbClr val="C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dirty="0">
                <a:solidFill>
                  <a:srgbClr val="C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箫声幽咽悲凉</a:t>
            </a:r>
            <a:r>
              <a:rPr lang="zh-CN" altLang="en-US" dirty="0"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：如怨如慕，如泣如诉。</a:t>
            </a:r>
          </a:p>
          <a:p>
            <a:pPr lvl="0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                </a:t>
            </a:r>
            <a:r>
              <a:rPr lang="zh-CN" altLang="en-US" dirty="0"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舞幽壑之潜蛟，泣孤舟之嫠妇。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C091B84B-B09E-99AE-DF84-EDA5AD8568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0670" y="5570855"/>
            <a:ext cx="10567858" cy="12310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32" tIns="45714" rIns="91432" bIns="45714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dirty="0">
                <a:solidFill>
                  <a:srgbClr val="C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    ②</a:t>
            </a:r>
            <a:r>
              <a:rPr lang="en-US" altLang="zh-CN" dirty="0">
                <a:solidFill>
                  <a:srgbClr val="C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zh-CN" altLang="en-US" dirty="0">
                <a:solidFill>
                  <a:srgbClr val="C00000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政治失意悲苦</a:t>
            </a:r>
            <a:r>
              <a:rPr lang="zh-CN" altLang="en-US" dirty="0"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</a:rPr>
              <a:t>：渺渺兮予怀，望美人兮天一方。</a:t>
            </a:r>
            <a:endParaRPr lang="zh-CN" altLang="en-US" sz="28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spcBef>
                <a:spcPct val="50000"/>
              </a:spcBef>
            </a:pPr>
            <a:endParaRPr lang="zh-CN" altLang="en-US" sz="2800" b="1" dirty="0">
              <a:solidFill>
                <a:schemeClr val="tx1"/>
              </a:solidFill>
              <a:effectLst/>
              <a:latin typeface="楷体_GB2312" pitchFamily="1" charset="-122"/>
              <a:ea typeface="楷体_GB2312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4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9B281FD-FBA6-E624-58ED-8E84B075FA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95400" y="416858"/>
            <a:ext cx="9241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cs typeface="黑体" panose="02010609060101010101" pitchFamily="49" charset="-122"/>
                <a:sym typeface="+mn-ea"/>
              </a:rPr>
              <a:t>思考：文章第三节客为何而悲？</a:t>
            </a:r>
            <a:endParaRPr lang="zh-CN" altLang="en-US" sz="4000" dirty="0"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513F96D-706D-EDED-D9FF-9C6398572CA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12775" y="1685290"/>
            <a:ext cx="74390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3000" b="1" dirty="0">
                <a:latin typeface="仿宋" panose="02010609060101010101" pitchFamily="49" charset="-122"/>
                <a:ea typeface="仿宋" panose="02010609060101010101" pitchFamily="49" charset="-122"/>
              </a:rPr>
              <a:t>（一）</a:t>
            </a:r>
            <a:r>
              <a:rPr lang="zh-CN" altLang="en-US" sz="3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叹英雄固难在</a:t>
            </a:r>
            <a:r>
              <a:rPr lang="en-US" altLang="zh-CN" sz="3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: </a:t>
            </a:r>
            <a:r>
              <a:rPr lang="zh-CN" altLang="en-US" sz="3000" b="1" u="sng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感伤人生的无常</a:t>
            </a:r>
            <a:r>
              <a:rPr lang="zh-CN" altLang="en-US" sz="30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B4CEB94-6E7F-CA49-99AF-9B13EAD5EF4F}"/>
              </a:ext>
            </a:extLst>
          </p:cNvPr>
          <p:cNvSpPr txBox="1"/>
          <p:nvPr/>
        </p:nvSpPr>
        <p:spPr>
          <a:xfrm>
            <a:off x="1897380" y="2449611"/>
            <a:ext cx="9241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66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赤壁江山触发他想到历史上的英雄人物，当年何等英雄，而今安在？何况吾辈渔樵江渚之上</a:t>
            </a:r>
            <a:r>
              <a:rPr lang="en-US" altLang="zh-CN" sz="2800" b="1" dirty="0">
                <a:solidFill>
                  <a:srgbClr val="66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!</a:t>
            </a:r>
            <a:endParaRPr lang="zh-CN" altLang="en-US" sz="2800" dirty="0">
              <a:solidFill>
                <a:srgbClr val="66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CA5C188-7771-FEFD-4731-201FE4AD42A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12775" y="3387725"/>
            <a:ext cx="89808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仿宋" panose="02010609060101010101" pitchFamily="49" charset="-122"/>
                <a:ea typeface="仿宋" panose="02010609060101010101" pitchFamily="49" charset="-122"/>
              </a:rPr>
              <a:t>（二）</a:t>
            </a:r>
            <a:r>
              <a:rPr lang="zh-CN" altLang="en-US" sz="3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对比自然的永恒</a:t>
            </a:r>
            <a:r>
              <a:rPr lang="zh-CN" altLang="en-US" sz="3000" b="1" u="sng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哀伤生命的短暂渺小</a:t>
            </a:r>
            <a:r>
              <a:rPr lang="zh-CN" altLang="en-US" sz="30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endParaRPr lang="zh-CN" altLang="en-US" sz="3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xmlns="" id="{5BADDF7B-34BA-53F7-9C8B-B3AE1657EAF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64665" y="3940810"/>
            <a:ext cx="868172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66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蜉蝣（天地） 粟（沧海） 哀（吾生） 羡（长江）</a:t>
            </a:r>
            <a:r>
              <a:rPr lang="en-US" altLang="zh-CN" dirty="0">
                <a:solidFill>
                  <a:srgbClr val="66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7FD0A5C-B1DD-B334-CCC8-531A8B936FB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12165" y="4524375"/>
            <a:ext cx="55162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仿宋" panose="02010609060101010101" pitchFamily="49" charset="-122"/>
                <a:ea typeface="仿宋" panose="02010609060101010101" pitchFamily="49" charset="-122"/>
              </a:rPr>
              <a:t>（三）理想与现实的矛盾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xmlns="" id="{E2E12C86-BBFF-DCFF-FC83-94762298B8E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97380" y="5077144"/>
            <a:ext cx="7119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66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理想：挟飞仙以遨游，抱明月而长终。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xmlns="" id="{AA7895D2-8389-95DF-2246-A5BE2EB68BA3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97380" y="5661025"/>
            <a:ext cx="344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66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现实：不可乎骤得</a:t>
            </a:r>
          </a:p>
        </p:txBody>
      </p:sp>
    </p:spTree>
    <p:extLst>
      <p:ext uri="{BB962C8B-B14F-4D97-AF65-F5344CB8AC3E}">
        <p14:creationId xmlns:p14="http://schemas.microsoft.com/office/powerpoint/2010/main" val="24418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E0C7C78-A6F6-59E7-9A28-4A881E6EE3E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453" y="332656"/>
            <a:ext cx="11611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思考</a:t>
            </a:r>
            <a:r>
              <a:rPr lang="en-US" altLang="zh-CN" sz="48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:</a:t>
            </a:r>
            <a:r>
              <a:rPr lang="zh-CN" altLang="en-US" sz="4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第三段是怎样将写景、情、理结合在一起的？</a:t>
            </a:r>
            <a:endParaRPr lang="zh-CN" altLang="en-US" sz="4800" b="1" dirty="0"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EF7BB7A-C529-8741-1295-24D4DF4C98C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0453" y="1556792"/>
            <a:ext cx="11269980" cy="393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fontAlgn="auto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第三段通过“客曰”，由眼前的“江水”“明月”想到曹操、周瑜两个英雄人物，是</a:t>
            </a:r>
            <a:r>
              <a:rPr lang="zh-CN" altLang="en-US" sz="3200" b="1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写景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</a:p>
          <a:p>
            <a:pPr indent="812800" fontAlgn="auto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再由他们的“而今安在哉”，揭示人生短促之“悲”，是</a:t>
            </a:r>
            <a:r>
              <a:rPr lang="zh-CN" altLang="en-US" sz="3200" b="1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议论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</a:p>
          <a:p>
            <a:pPr indent="812800" fontAlgn="auto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引出曹操、周瑜，更加见己身之渺小，自然生出“哀吾生之须臾，羡长江之无穷”的感慨，是</a:t>
            </a:r>
            <a:r>
              <a:rPr lang="zh-CN" altLang="en-US" sz="3200" b="1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抒情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073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6467DA9F-3A7C-4370-F2BF-2C9E4830848B}"/>
              </a:ext>
            </a:extLst>
          </p:cNvPr>
          <p:cNvSpPr txBox="1"/>
          <p:nvPr/>
        </p:nvSpPr>
        <p:spPr>
          <a:xfrm>
            <a:off x="623393" y="1844675"/>
            <a:ext cx="10044608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认识的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超越： 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物我无尽</a:t>
            </a:r>
            <a:r>
              <a:rPr lang="zh-CN" altLang="en-US" sz="2800" b="1" dirty="0">
                <a:solidFill>
                  <a:srgbClr val="A5002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在变与不变中，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                       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又何羡焉</a:t>
            </a:r>
            <a:r>
              <a:rPr lang="zh-CN" altLang="en-US" sz="2400" b="1" dirty="0">
                <a:solidFill>
                  <a:srgbClr val="A5002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srgbClr val="A5002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天地遽然开阔。</a:t>
            </a:r>
            <a:r>
              <a:rPr lang="zh-CN" altLang="en-US" sz="2400" b="1" dirty="0">
                <a:solidFill>
                  <a:srgbClr val="A5002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69F5F5B-EE21-93A7-144B-92FA54FF7466}"/>
              </a:ext>
            </a:extLst>
          </p:cNvPr>
          <p:cNvSpPr/>
          <p:nvPr/>
        </p:nvSpPr>
        <p:spPr>
          <a:xfrm>
            <a:off x="695400" y="3063527"/>
            <a:ext cx="756285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追求的超越： 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物各有主</a:t>
            </a: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             无需强求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30E2A175-5FCB-AF67-9DD0-586B05625C56}"/>
              </a:ext>
            </a:extLst>
          </p:cNvPr>
          <p:cNvSpPr txBox="1"/>
          <p:nvPr/>
        </p:nvSpPr>
        <p:spPr>
          <a:xfrm>
            <a:off x="5650328" y="3063527"/>
            <a:ext cx="3611886" cy="9541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A5002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不以物喜，不以己悲</a:t>
            </a:r>
          </a:p>
          <a:p>
            <a:r>
              <a:rPr lang="zh-CN" altLang="en-US" sz="2800" b="1" dirty="0">
                <a:solidFill>
                  <a:srgbClr val="A5002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何必执念于身外一物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27362BE-F986-8CB4-7ADF-527A76703F87}"/>
              </a:ext>
            </a:extLst>
          </p:cNvPr>
          <p:cNvSpPr/>
          <p:nvPr/>
        </p:nvSpPr>
        <p:spPr>
          <a:xfrm>
            <a:off x="685223" y="4311333"/>
            <a:ext cx="7199312" cy="1877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至高的境界： 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清风明月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             吾子共适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             天人合一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             共享永恒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61E323B6-3DDC-DABC-EF7B-ECE20DC0C68F}"/>
              </a:ext>
            </a:extLst>
          </p:cNvPr>
          <p:cNvSpPr/>
          <p:nvPr/>
        </p:nvSpPr>
        <p:spPr>
          <a:xfrm>
            <a:off x="5807968" y="4676852"/>
            <a:ext cx="468052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zh-CN" altLang="en-US" sz="3200" b="1" dirty="0">
                <a:solidFill>
                  <a:srgbClr val="A5002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完成精神超越后，他</a:t>
            </a:r>
          </a:p>
          <a:p>
            <a:r>
              <a:rPr lang="zh-CN" altLang="en-US" sz="3200" b="1" dirty="0">
                <a:solidFill>
                  <a:srgbClr val="A5002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转身发现了整个世界。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5BE7FC13-165A-EBD8-67B2-9CA1E7AE36D0}"/>
              </a:ext>
            </a:extLst>
          </p:cNvPr>
          <p:cNvSpPr txBox="1"/>
          <p:nvPr/>
        </p:nvSpPr>
        <p:spPr>
          <a:xfrm>
            <a:off x="695400" y="294958"/>
            <a:ext cx="10513168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思考：文章第四五段如何转悲为喜？</a:t>
            </a:r>
            <a:endParaRPr lang="en-US" altLang="zh-CN" sz="4000" b="1" dirty="0">
              <a:solidFill>
                <a:srgbClr val="0070C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4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zh-CN" altLang="en-US" sz="4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悟人生，东坡实现突围</a:t>
            </a:r>
          </a:p>
          <a:p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5328E82-BD77-ECC7-6369-2BC55240B123}"/>
              </a:ext>
            </a:extLst>
          </p:cNvPr>
          <p:cNvSpPr txBox="1"/>
          <p:nvPr/>
        </p:nvSpPr>
        <p:spPr>
          <a:xfrm>
            <a:off x="2135560" y="1052736"/>
            <a:ext cx="66463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千秋苏东坡，万代苏子瞻。</a:t>
            </a:r>
          </a:p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              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林语堂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03D9117-5971-606E-D14A-327661A40E04}"/>
              </a:ext>
            </a:extLst>
          </p:cNvPr>
          <p:cNvSpPr txBox="1"/>
          <p:nvPr/>
        </p:nvSpPr>
        <p:spPr>
          <a:xfrm>
            <a:off x="2207568" y="2708920"/>
            <a:ext cx="95770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“像苏东坡这样的人物，是人间不可无一难能有二的。有蟒蛇的智慧，兼有鸽子的温柔敦厚，在苏东坡这些方面，其他诗人是不能望其项背的。 ” </a:t>
            </a:r>
          </a:p>
        </p:txBody>
      </p:sp>
    </p:spTree>
    <p:extLst>
      <p:ext uri="{BB962C8B-B14F-4D97-AF65-F5344CB8AC3E}">
        <p14:creationId xmlns:p14="http://schemas.microsoft.com/office/powerpoint/2010/main" val="249728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0C647E5-A0F3-6855-5189-A29AA4220483}"/>
              </a:ext>
            </a:extLst>
          </p:cNvPr>
          <p:cNvSpPr txBox="1"/>
          <p:nvPr/>
        </p:nvSpPr>
        <p:spPr>
          <a:xfrm>
            <a:off x="479376" y="1844824"/>
            <a:ext cx="115212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“成熟是一种明亮而不刺眼的光辉，一种圆润而不刺耳的音响，一种不再需要对别人察言观色的从容，一种终于停止向周围申诉求告的大气，一种不理会哄闹的微笑，一种洗刷了偏激的淡漠，一种无须声张的厚实，一种并不陡峭的高度。勃郁的豪情发过了酵，尖利的山风收住了劲，湍急的细流汇成了湖。”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39BB6EF-8E04-6924-EE6F-1CD74D35AAF4}"/>
              </a:ext>
            </a:extLst>
          </p:cNvPr>
          <p:cNvSpPr txBox="1"/>
          <p:nvPr/>
        </p:nvSpPr>
        <p:spPr>
          <a:xfrm>
            <a:off x="1055440" y="764704"/>
            <a:ext cx="6094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余秋雨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苏东坡突围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》: </a:t>
            </a:r>
          </a:p>
        </p:txBody>
      </p:sp>
    </p:spTree>
    <p:extLst>
      <p:ext uri="{BB962C8B-B14F-4D97-AF65-F5344CB8AC3E}">
        <p14:creationId xmlns:p14="http://schemas.microsoft.com/office/powerpoint/2010/main" val="53763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6C62F20-D2CA-4EFE-6EBE-9E00EC4EB960}"/>
              </a:ext>
            </a:extLst>
          </p:cNvPr>
          <p:cNvSpPr txBox="1"/>
          <p:nvPr/>
        </p:nvSpPr>
        <p:spPr>
          <a:xfrm>
            <a:off x="335360" y="1628800"/>
            <a:ext cx="116652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  苏轼，字子瞻，号东坡居士，世称苏东坡，眉州眉山人。父为苏洵，弟为苏辙，父子三人并称“三苏”。</a:t>
            </a: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    苏轼在诗、词、文、书、画等方面取得很高成就。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其诗题材广阔，清新豪健，独具风格，与黄庭坚并称“苏黄”；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其词开豪放一派，与辛弃疾同是豪放派代表，并称“苏辛”； 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其文著述宏富，纵横恣肆，豪放自如，与欧阳修并称“欧苏”，与韩愈、  柳宗元、欧阳修、苏洵、苏辙、王安石、曾巩合称“唐宋八大家”；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善书法，与黄庭坚、米芾、蔡襄合称“宋四家”； 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擅长文人画，尤擅墨竹、怪石、枯木等。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0D83810-C5FC-502C-5682-2A319E416D6C}"/>
              </a:ext>
            </a:extLst>
          </p:cNvPr>
          <p:cNvSpPr txBox="1"/>
          <p:nvPr/>
        </p:nvSpPr>
        <p:spPr>
          <a:xfrm>
            <a:off x="335360" y="54102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千古一东坡</a:t>
            </a:r>
          </a:p>
        </p:txBody>
      </p:sp>
    </p:spTree>
    <p:extLst>
      <p:ext uri="{BB962C8B-B14F-4D97-AF65-F5344CB8AC3E}">
        <p14:creationId xmlns:p14="http://schemas.microsoft.com/office/powerpoint/2010/main" val="37747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80C6176-D9BA-A9DA-EC15-2AFC9298AF93}"/>
              </a:ext>
            </a:extLst>
          </p:cNvPr>
          <p:cNvSpPr txBox="1"/>
          <p:nvPr/>
        </p:nvSpPr>
        <p:spPr>
          <a:xfrm>
            <a:off x="911424" y="2420888"/>
            <a:ext cx="103691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乌台诗案这一巨大打击成为苏轼一生的转折点。苏轼经此一役已变得心灰意冷。苏轼到任后，心情郁闷，曾多次到黄州城外的赤壁山游览，写下了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赤壁赋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后赤壁赋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念奴娇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赤壁怀古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等名作，以此来寄托他谪居时的思想感情。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E96E2D2-A9C5-C8FD-A5C3-C64E8376D2D8}"/>
              </a:ext>
            </a:extLst>
          </p:cNvPr>
          <p:cNvSpPr txBox="1"/>
          <p:nvPr/>
        </p:nvSpPr>
        <p:spPr>
          <a:xfrm>
            <a:off x="1029594" y="836712"/>
            <a:ext cx="6094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黄州：人生失意处，文章老更成</a:t>
            </a:r>
          </a:p>
        </p:txBody>
      </p:sp>
    </p:spTree>
    <p:extLst>
      <p:ext uri="{BB962C8B-B14F-4D97-AF65-F5344CB8AC3E}">
        <p14:creationId xmlns:p14="http://schemas.microsoft.com/office/powerpoint/2010/main" val="17013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3"/>
          <p:cNvSpPr txBox="1"/>
          <p:nvPr/>
        </p:nvSpPr>
        <p:spPr>
          <a:xfrm>
            <a:off x="3863975" y="260668"/>
            <a:ext cx="3890809" cy="1200329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FontTx/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念奴娇·赤壁怀古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buFontTx/>
            </a:pPr>
            <a:r>
              <a:rPr lang="en-US" altLang="zh-CN" sz="36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zh-CN" altLang="en-US" sz="36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苏轼</a:t>
            </a:r>
          </a:p>
        </p:txBody>
      </p:sp>
      <p:sp>
        <p:nvSpPr>
          <p:cNvPr id="11266" name="Text Box 4"/>
          <p:cNvSpPr txBox="1"/>
          <p:nvPr/>
        </p:nvSpPr>
        <p:spPr>
          <a:xfrm>
            <a:off x="335360" y="1844824"/>
            <a:ext cx="11090275" cy="439991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FontTx/>
            </a:pP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大江东去，浪淘尽，千古风流人物。故垒西边，人道是，三国周郎赤壁。乱石穿空，惊涛拍岸，卷起千堆雪。江山如画，一时多少豪杰。</a:t>
            </a:r>
          </a:p>
          <a:p>
            <a:pPr lvl="0">
              <a:buFontTx/>
            </a:pP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</a:p>
          <a:p>
            <a:pPr lvl="0">
              <a:buFontTx/>
            </a:pP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遥想公瑾当年，小乔初嫁了，雄姿英发。羽扇纶巾，谈笑间，樯橹灰飞烟灭。故国</a:t>
            </a:r>
            <a:r>
              <a:rPr lang="en-US" altLang="zh-CN" sz="4000" b="1" dirty="0" err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神游</a:t>
            </a:r>
            <a:r>
              <a:rPr lang="zh-CN" altLang="en-US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，多情应笑我，早生华发。人生如梦，一尊还酹江月。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7977A96-159B-CDA3-9BB6-C9451A126EE4}"/>
              </a:ext>
            </a:extLst>
          </p:cNvPr>
          <p:cNvSpPr txBox="1"/>
          <p:nvPr/>
        </p:nvSpPr>
        <p:spPr>
          <a:xfrm>
            <a:off x="911424" y="1874728"/>
            <a:ext cx="110172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赋是中国古代兼具诗歌与散文特点的一种文学体裁。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赋主要有三个特点：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一、语句上以四、六字句为主，追求骈偶；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二、语音上要求声律和谐；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三、文辞上讲究藻饰和用典。</a:t>
            </a:r>
          </a:p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著名的文赋有杜牧的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阿房宫赋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、欧阳修的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秋声赋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、苏轼的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赤壁赋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D5523BF-1027-1EFA-4AA1-A0975D4E4909}"/>
              </a:ext>
            </a:extLst>
          </p:cNvPr>
          <p:cNvSpPr txBox="1"/>
          <p:nvPr/>
        </p:nvSpPr>
        <p:spPr>
          <a:xfrm>
            <a:off x="479376" y="476672"/>
            <a:ext cx="6094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文体常识：</a:t>
            </a:r>
          </a:p>
        </p:txBody>
      </p:sp>
    </p:spTree>
    <p:extLst>
      <p:ext uri="{BB962C8B-B14F-4D97-AF65-F5344CB8AC3E}">
        <p14:creationId xmlns:p14="http://schemas.microsoft.com/office/powerpoint/2010/main" val="16692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C254EA7-71C6-3480-E311-1468285C04A7}"/>
              </a:ext>
            </a:extLst>
          </p:cNvPr>
          <p:cNvSpPr txBox="1"/>
          <p:nvPr/>
        </p:nvSpPr>
        <p:spPr>
          <a:xfrm>
            <a:off x="767408" y="325567"/>
            <a:ext cx="8136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任务一：熟读课文，梳理文言，整体感知。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FD11FED-A53F-AD3C-C4CC-7970FD09193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63352" y="1340768"/>
            <a:ext cx="11216005" cy="47726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9999"/>
                  </a:schemeClr>
                </a:solidFill>
              </a14:hiddenFill>
            </a:ext>
          </a:extLst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dirty="0">
                <a:solidFill>
                  <a:srgbClr val="000808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</a:t>
            </a:r>
            <a:endParaRPr lang="en-US" altLang="zh-CN" dirty="0">
              <a:solidFill>
                <a:srgbClr val="000808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b="1" dirty="0">
                <a:solidFill>
                  <a:srgbClr val="000808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壬戌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之秋，七月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既望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，苏子与客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泛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舟</a:t>
            </a:r>
            <a:r>
              <a:rPr lang="zh-CN" altLang="en-US" sz="3200" b="1" u="sng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游于赤壁之下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。清风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徐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来，水波不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兴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。举酒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属</a:t>
            </a:r>
            <a:r>
              <a:rPr lang="zh-CN" altLang="en-US" sz="3200" b="1" dirty="0">
                <a:solidFill>
                  <a:srgbClr val="00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客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，诵明月之诗，歌窈窕之章。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少焉，月</a:t>
            </a:r>
            <a:r>
              <a:rPr lang="zh-CN" altLang="en-US" sz="3200" b="1" u="sng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出于东山之上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</a:t>
            </a:r>
            <a:r>
              <a:rPr lang="zh-CN" altLang="en-US" sz="3200" b="1" u="sng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徘徊</a:t>
            </a:r>
            <a:r>
              <a:rPr lang="zh-CN" altLang="en-US" sz="3200" b="1" u="sng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于斗牛之间。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白露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横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江，水光接天。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纵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一苇之所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如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</a:t>
            </a:r>
            <a:r>
              <a:rPr lang="zh-CN" altLang="en-US" sz="3200" b="1" u="sng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凌</a:t>
            </a:r>
            <a:r>
              <a:rPr lang="zh-CN" altLang="en-US" sz="3200" b="1" u="sng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万顷之茫然。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浩浩乎如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冯虚御风</a:t>
            </a:r>
            <a:r>
              <a:rPr lang="zh-CN" altLang="en-US" sz="3200" b="1" dirty="0">
                <a:solidFill>
                  <a:srgbClr val="000808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，而不知其所止；飘飘乎如遗世独立，羽化而登仙。</a:t>
            </a:r>
            <a:endParaRPr lang="zh-CN" altLang="en-US" sz="3200" b="1" dirty="0">
              <a:solidFill>
                <a:srgbClr val="00080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65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80A407F-2EE6-478B-21FB-65FF4803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16632"/>
            <a:ext cx="11953328" cy="61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5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1D65C70-EAE3-8B62-B425-80C13FF58496}"/>
              </a:ext>
            </a:extLst>
          </p:cNvPr>
          <p:cNvSpPr txBox="1"/>
          <p:nvPr/>
        </p:nvSpPr>
        <p:spPr>
          <a:xfrm>
            <a:off x="407368" y="1268760"/>
            <a:ext cx="115212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    于是饮酒乐甚，扣舷而歌之。歌曰：“桂棹兮兰桨，击空明兮溯流光；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渺渺兮予怀，望美人兮天一方。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”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客有吹洞箫者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，倚歌而和之。其声呜呜然，如怨如慕，如泣如诉，余音袅袅，不绝如缕。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舞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幽壑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潜蛟，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泣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孤舟之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嫠妇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/>
                <a:sym typeface="+mn-ea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09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DFB5C2A-AF37-F9B0-A62A-6F1769B422F3}"/>
              </a:ext>
            </a:extLst>
          </p:cNvPr>
          <p:cNvSpPr txBox="1"/>
          <p:nvPr/>
        </p:nvSpPr>
        <p:spPr>
          <a:xfrm>
            <a:off x="623392" y="764704"/>
            <a:ext cx="110172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    苏子愀然，正襟危坐，而问客曰：“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何为其然也？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</a:p>
          <a:p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客曰：“‘月明星稀，乌鹊南飞。’此非曹孟德之诗乎？西望夏口，东望武昌，山川相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缪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，郁乎苍苍，此非孟德之困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于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周郎者乎？方其破荆州，下江陵，顺流而东也，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舳舻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千里，旌旗蔽空，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酾酒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临江，横槊赋诗，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固一世之雄也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，而今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安在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哉？况吾与子</a:t>
            </a:r>
            <a:r>
              <a:rPr lang="zh-CN" altLang="en-US" sz="3200" b="1" u="sng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渔樵于江渚之上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侣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鱼虾而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友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麋鹿，驾一叶之扁舟，举匏樽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以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相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属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3200" b="1" u="sng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寄蜉蝣于天地，渺沧海之一粟。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哀吾生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之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须臾，羡长江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之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无穷。挟飞仙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以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遨游，抱明月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而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长终。知不可乎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骤得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，托遗响于悲风。</a:t>
            </a:r>
            <a:r>
              <a:rPr lang="zh-CN" altLang="en-US" sz="20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719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DQ3MTU2MjQ3Zjk3MjVlNTJjMzk1NDZkOTY3ZTkwMTMifQ=="/>
  <p:tag name="KSO_WPP_MARK_KEY" val="76cea6c0-1e26-4efe-a794-ee12f0af82a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1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</TotalTime>
  <Words>1575</Words>
  <Application>Microsoft Office PowerPoint</Application>
  <PresentationFormat>宽屏</PresentationFormat>
  <Paragraphs>84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yuweij Medium</vt:lpstr>
      <vt:lpstr>仿宋</vt:lpstr>
      <vt:lpstr>黑体</vt:lpstr>
      <vt:lpstr>华文楷体</vt:lpstr>
      <vt:lpstr>华文新魏</vt:lpstr>
      <vt:lpstr>楷体</vt:lpstr>
      <vt:lpstr>楷体_GB2312</vt:lpstr>
      <vt:lpstr>隶书</vt:lpstr>
      <vt:lpstr>宋体</vt:lpstr>
      <vt:lpstr>Arial</vt:lpstr>
      <vt:lpstr>Calibri</vt:lpstr>
      <vt:lpstr>Calibri Light</vt:lpstr>
      <vt:lpstr>Wingdings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Acer</cp:lastModifiedBy>
  <cp:revision>5</cp:revision>
  <cp:lastPrinted>2023-10-26T21:04:39Z</cp:lastPrinted>
  <dcterms:created xsi:type="dcterms:W3CDTF">2023-10-26T21:04:39Z</dcterms:created>
  <dcterms:modified xsi:type="dcterms:W3CDTF">2023-12-11T07:41:10Z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EASTEDU_PRESENTATION_CUSTOM_DATA">
    <vt:lpwstr>940993762359910400</vt:lpwstr>
  </property>
</Properties>
</file>