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2" r:id="rId3"/>
    <p:sldId id="440" r:id="rId5"/>
    <p:sldId id="441" r:id="rId6"/>
    <p:sldId id="442" r:id="rId7"/>
    <p:sldId id="290" r:id="rId8"/>
    <p:sldId id="439" r:id="rId9"/>
    <p:sldId id="391" r:id="rId10"/>
    <p:sldId id="392" r:id="rId11"/>
    <p:sldId id="393" r:id="rId12"/>
    <p:sldId id="394" r:id="rId13"/>
    <p:sldId id="412" r:id="rId14"/>
    <p:sldId id="415" r:id="rId15"/>
    <p:sldId id="428" r:id="rId16"/>
    <p:sldId id="427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韩 慧慧" initials="韩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19" autoAdjust="0"/>
    <p:restoredTop sz="94660" autoAdjust="0"/>
  </p:normalViewPr>
  <p:slideViewPr>
    <p:cSldViewPr>
      <p:cViewPr varScale="1">
        <p:scale>
          <a:sx n="65" d="100"/>
          <a:sy n="65" d="100"/>
        </p:scale>
        <p:origin x="3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buFontTx/>
            </a:pPr>
            <a:endParaRPr lang="zh-CN" altLang="en-US" sz="1200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>
              <a:buClrTx/>
              <a:buFontTx/>
            </a:pPr>
            <a:fld id="{1AD2780D-15B2-4BB9-8602-B65FF32BE78D}" type="datetime1">
              <a:rPr lang="zh-CN" altLang="en-US" sz="1200"/>
            </a:fld>
            <a:endParaRPr lang="zh-CN" altLang="en-US" sz="1200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endParaRPr lang="zh-CN" altLang="en-US" sz="1200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ECC7C19-1AE6-4C0E-A2A6-2301FD9DE0DA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round/>
          </a:ln>
        </p:spPr>
      </p:sp>
      <p:sp>
        <p:nvSpPr>
          <p:cNvPr id="5122" name="备注占位符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45425234-46E9-43CD-8C48-27C3E4A8F721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88A407-E732-4466-A39A-8546E2052A5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zh-CN" altLang="en-US"/>
              <a:t>念奴娇赤壁怀古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round/>
          </a:ln>
        </p:spPr>
      </p:sp>
      <p:sp>
        <p:nvSpPr>
          <p:cNvPr id="21506" name="备注占位符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4EB60B0E-9DFE-4D4D-B32B-8A7B0CEB9F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3A4EDECD-EDC5-4133-98C8-9B32D43E0F93}" type="datetime1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3E99FE24-0EBE-4D6F-9CB4-D8431831D061}" type="slidenum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86CEC15B4138E2EB7ACC61BE468C760AA77C5B76FA97AE50441B226D62B22F1BC39ED56557876ED49A3BE39A5E7D76542E9F57C2DDB8BBB4D68B67306C2CDC9B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" b="-1"/>
          <a:stretch>
            <a:fillRect/>
          </a:stretch>
        </p:blipFill>
        <p:spPr>
          <a:xfrm rot="16200000">
            <a:off x="2655757" y="-2655757"/>
            <a:ext cx="6880485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3A4EDECD-EDC5-4133-98C8-9B32D43E0F93}" type="datetime1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3E99FE24-0EBE-4D6F-9CB4-D8431831D061}" type="slidenum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466A36-95B8-4BEA-AC8D-877AD241F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798CBE-08BC-4E35-A20F-8B73E59AB54F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-8763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468100" y="-8763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155448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1468100" y="155448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tags" Target="../tags/tag17.xml"/><Relationship Id="rId3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tags" Target="../tags/tag2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image" Target="../media/image12.png"/><Relationship Id="rId6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.xml"/><Relationship Id="rId10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6"/>
          <p:cNvPicPr>
            <a:picLocks noChangeAspect="1"/>
          </p:cNvPicPr>
          <p:nvPr/>
        </p:nvPicPr>
        <p:blipFill>
          <a:blip r:embed="rId1"/>
          <a:srcRect t="9406" b="9406"/>
          <a:stretch>
            <a:fillRect/>
          </a:stretch>
        </p:blipFill>
        <p:spPr>
          <a:xfrm flipH="1">
            <a:off x="0" y="-9525"/>
            <a:ext cx="12207875" cy="6867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098" name="椭圆 1"/>
          <p:cNvSpPr/>
          <p:nvPr/>
        </p:nvSpPr>
        <p:spPr>
          <a:xfrm>
            <a:off x="3983038" y="1031875"/>
            <a:ext cx="4786313" cy="4784725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099" name="组合 19"/>
          <p:cNvGrpSpPr/>
          <p:nvPr/>
        </p:nvGrpSpPr>
        <p:grpSpPr>
          <a:xfrm>
            <a:off x="5287963" y="4559300"/>
            <a:ext cx="428625" cy="420688"/>
            <a:chOff x="7116848" y="2846291"/>
            <a:chExt cx="428625" cy="420688"/>
          </a:xfrm>
        </p:grpSpPr>
        <p:pic>
          <p:nvPicPr>
            <p:cNvPr id="4100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4101" name="文本框 21"/>
            <p:cNvSpPr txBox="1"/>
            <p:nvPr/>
          </p:nvSpPr>
          <p:spPr>
            <a:xfrm>
              <a:off x="7116848" y="2846291"/>
              <a:ext cx="428625" cy="4206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vert="eaVert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defTabSz="685800"/>
              <a:r>
                <a:rPr lang="zh-CN" altLang="en-US" sz="160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印</a:t>
              </a:r>
              <a:endParaRPr lang="zh-CN" altLang="en-US" sz="160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02" name="文本框 18"/>
          <p:cNvSpPr txBox="1"/>
          <p:nvPr/>
        </p:nvSpPr>
        <p:spPr>
          <a:xfrm>
            <a:off x="5996305" y="1608455"/>
            <a:ext cx="1905635" cy="3112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 lIns="91436" tIns="45718" rIns="91436" bIns="45718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685800"/>
            <a:r>
              <a:rPr lang="zh-CN" altLang="en-US" sz="4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念奴娇</a:t>
            </a:r>
            <a:endParaRPr lang="en-US" altLang="zh-CN" sz="4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defTabSz="685800"/>
            <a:r>
              <a:rPr lang="zh-CN" altLang="en-US" sz="4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赤壁怀古</a:t>
            </a:r>
            <a:endParaRPr lang="zh-CN" altLang="en-US" sz="4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8135" y="3341370"/>
            <a:ext cx="598170" cy="117538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苏轼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4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rot="16200000">
            <a:off x="2007235" y="1699260"/>
            <a:ext cx="2179320" cy="2066290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D1C0B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81100" y="2428271"/>
            <a:ext cx="9829800" cy="3391307"/>
          </a:xfrm>
          <a:prstGeom prst="ellipse">
            <a:avLst/>
          </a:prstGeom>
          <a:noFill/>
          <a:ln>
            <a:gradFill>
              <a:gsLst>
                <a:gs pos="0">
                  <a:srgbClr val="FFFFFF"/>
                </a:gs>
                <a:gs pos="7001">
                  <a:srgbClr val="E6E6E6"/>
                </a:gs>
                <a:gs pos="29000">
                  <a:srgbClr val="7D8496"/>
                </a:gs>
                <a:gs pos="47000">
                  <a:srgbClr val="E6E6E6"/>
                </a:gs>
                <a:gs pos="89000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49912" y="2705725"/>
            <a:ext cx="24921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+mj-ea"/>
                <a:ea typeface="+mj-ea"/>
              </a:rPr>
              <a:t>立德树人</a:t>
            </a:r>
            <a:endParaRPr lang="en-US" altLang="zh-CN" sz="44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4400">
                <a:solidFill>
                  <a:schemeClr val="bg1"/>
                </a:solidFill>
                <a:latin typeface="+mj-ea"/>
                <a:ea typeface="+mj-ea"/>
              </a:rPr>
              <a:t>铸魂育人</a:t>
            </a:r>
            <a:endParaRPr lang="zh-CN" altLang="en-US" sz="4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Freeform 10428"/>
          <p:cNvSpPr>
            <a:spLocks noEditPoints="1"/>
          </p:cNvSpPr>
          <p:nvPr/>
        </p:nvSpPr>
        <p:spPr bwMode="auto">
          <a:xfrm rot="16200000">
            <a:off x="8724261" y="2210463"/>
            <a:ext cx="1698065" cy="1542899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D1C0B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20799" y="2420404"/>
            <a:ext cx="1193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小乔初嫁</a:t>
            </a:r>
            <a:endParaRPr lang="zh-CN" altLang="en-US" sz="3200">
              <a:solidFill>
                <a:schemeClr val="tx1"/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16" name="Freeform 10428"/>
          <p:cNvSpPr>
            <a:spLocks noEditPoints="1"/>
          </p:cNvSpPr>
          <p:nvPr/>
        </p:nvSpPr>
        <p:spPr bwMode="auto">
          <a:xfrm rot="16200000">
            <a:off x="8610412" y="4730815"/>
            <a:ext cx="1698065" cy="1542899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D1C0B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Freeform 10428"/>
          <p:cNvSpPr>
            <a:spLocks noEditPoints="1"/>
          </p:cNvSpPr>
          <p:nvPr/>
        </p:nvSpPr>
        <p:spPr bwMode="auto">
          <a:xfrm rot="16200000">
            <a:off x="4362337" y="5018752"/>
            <a:ext cx="1698065" cy="1542899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D1C0B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Freeform 10428"/>
          <p:cNvSpPr>
            <a:spLocks noEditPoints="1"/>
          </p:cNvSpPr>
          <p:nvPr/>
        </p:nvSpPr>
        <p:spPr bwMode="auto">
          <a:xfrm rot="16200000">
            <a:off x="1049542" y="3956163"/>
            <a:ext cx="1698065" cy="1542899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D1C0B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Freeform 10428"/>
          <p:cNvSpPr>
            <a:spLocks noEditPoints="1"/>
          </p:cNvSpPr>
          <p:nvPr/>
        </p:nvSpPr>
        <p:spPr bwMode="auto">
          <a:xfrm rot="16200000">
            <a:off x="4514215" y="1506855"/>
            <a:ext cx="3386455" cy="3458845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D1C0B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76169" y="4929745"/>
            <a:ext cx="1193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雄姿英发</a:t>
            </a:r>
            <a:endParaRPr lang="zh-CN" altLang="en-US" sz="3200">
              <a:solidFill>
                <a:schemeClr val="tx1"/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1455" y="4580574"/>
            <a:ext cx="1552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谈笑间</a:t>
            </a:r>
            <a:endParaRPr lang="zh-CN" altLang="en-US" sz="3200">
              <a:solidFill>
                <a:schemeClr val="tx1"/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7869" y="5301221"/>
            <a:ext cx="1193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羽扇纶巾</a:t>
            </a:r>
            <a:endParaRPr lang="zh-CN" altLang="en-US" sz="3200">
              <a:solidFill>
                <a:schemeClr val="tx1"/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7230" y="1989081"/>
            <a:ext cx="119327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樯橹灰飞烟灭</a:t>
            </a:r>
            <a:endParaRPr lang="zh-CN" altLang="en-US" sz="3200">
              <a:solidFill>
                <a:schemeClr val="tx1"/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2756" y="2759511"/>
            <a:ext cx="293082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chemeClr val="accent3">
                    <a:lumMod val="50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千古风流人物</a:t>
            </a:r>
            <a:endParaRPr lang="en-US" altLang="zh-CN" sz="3600">
              <a:solidFill>
                <a:schemeClr val="accent3">
                  <a:lumMod val="50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  <a:p>
            <a:pPr algn="l"/>
            <a:r>
              <a:rPr lang="zh-CN" altLang="en-US" sz="3600">
                <a:solidFill>
                  <a:schemeClr val="accent3">
                    <a:lumMod val="50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一时多少豪杰</a:t>
            </a:r>
            <a:endParaRPr lang="zh-CN" altLang="en-US" sz="3600">
              <a:solidFill>
                <a:schemeClr val="accent3">
                  <a:lumMod val="50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836930"/>
            <a:ext cx="229997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4000"/>
              <a:t>周瑜形象：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143250" y="864235"/>
            <a:ext cx="912050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600"/>
              <a:t>年轻有为、风流儒雅、指挥若定、功勋卓著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903605" y="339090"/>
            <a:ext cx="4064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8"/>
          <p:cNvGrpSpPr/>
          <p:nvPr/>
        </p:nvGrpSpPr>
        <p:grpSpPr>
          <a:xfrm>
            <a:off x="93663" y="1449388"/>
            <a:ext cx="4365625" cy="4346575"/>
            <a:chOff x="899592" y="1563638"/>
            <a:chExt cx="2228269" cy="2571085"/>
          </a:xfrm>
        </p:grpSpPr>
        <p:pic>
          <p:nvPicPr>
            <p:cNvPr id="20482" name="Picture 1" descr="C:\Users\Administrator\Desktop\8c558682805baec8ea134d8d234c4525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99592" y="1563638"/>
              <a:ext cx="2228269" cy="257108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0483" name="矩形 1"/>
            <p:cNvSpPr/>
            <p:nvPr/>
          </p:nvSpPr>
          <p:spPr>
            <a:xfrm>
              <a:off x="1698772" y="1679503"/>
              <a:ext cx="741680" cy="321151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zh-CN" altLang="en-US" sz="2935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周</a:t>
              </a:r>
              <a:r>
                <a:rPr lang="en-US" altLang="zh-CN" sz="2935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935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瑜</a:t>
              </a:r>
              <a:endParaRPr lang="zh-CN" altLang="en-US" sz="29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84" name="矩形 2"/>
            <p:cNvSpPr/>
            <p:nvPr/>
          </p:nvSpPr>
          <p:spPr>
            <a:xfrm>
              <a:off x="1099491" y="1936242"/>
              <a:ext cx="1828470" cy="2060249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年龄：</a:t>
              </a:r>
              <a:r>
                <a:rPr lang="en-US" altLang="zh-CN" sz="2935">
                  <a:latin typeface="微软雅黑" panose="020B0503020204020204" charset="-122"/>
                  <a:ea typeface="微软雅黑" panose="020B0503020204020204" charset="-122"/>
                </a:rPr>
                <a:t>34</a:t>
              </a:r>
              <a:endParaRPr lang="en-US" altLang="zh-CN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婚姻：幸福美满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外表：英俊儒雅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职位：东吴都督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际遇：功成名就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485" name="组合 16"/>
          <p:cNvGrpSpPr/>
          <p:nvPr/>
        </p:nvGrpSpPr>
        <p:grpSpPr>
          <a:xfrm>
            <a:off x="5303203" y="1374775"/>
            <a:ext cx="4191000" cy="4346575"/>
            <a:chOff x="3624862" y="1780219"/>
            <a:chExt cx="2228269" cy="3001138"/>
          </a:xfrm>
        </p:grpSpPr>
        <p:pic>
          <p:nvPicPr>
            <p:cNvPr id="20486" name="Picture 1" descr="C:\Users\Administrator\Desktop\8c558682805baec8ea134d8d234c4525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24862" y="1780219"/>
              <a:ext cx="2228269" cy="300113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0487" name="矩形 12"/>
            <p:cNvSpPr/>
            <p:nvPr/>
          </p:nvSpPr>
          <p:spPr>
            <a:xfrm>
              <a:off x="4441423" y="1945636"/>
              <a:ext cx="741680" cy="374868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zh-CN" altLang="en-US" sz="2935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苏</a:t>
              </a:r>
              <a:r>
                <a:rPr lang="en-US" altLang="zh-CN" sz="2935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935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轼</a:t>
              </a:r>
              <a:endParaRPr lang="zh-CN" altLang="en-US" sz="29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88" name="矩形 13"/>
            <p:cNvSpPr/>
            <p:nvPr/>
          </p:nvSpPr>
          <p:spPr>
            <a:xfrm>
              <a:off x="3847201" y="2260701"/>
              <a:ext cx="1828470" cy="2404271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年龄：</a:t>
              </a:r>
              <a:r>
                <a:rPr lang="en-US" altLang="zh-CN" sz="2935">
                  <a:latin typeface="微软雅黑" panose="020B0503020204020204" charset="-122"/>
                  <a:ea typeface="微软雅黑" panose="020B0503020204020204" charset="-122"/>
                </a:rPr>
                <a:t>47</a:t>
              </a:r>
              <a:endParaRPr lang="en-US" altLang="zh-CN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婚姻：</a:t>
              </a: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爱妻亡故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外表：早生华发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职位：团练副使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lvl="0" indent="-28575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935">
                  <a:latin typeface="微软雅黑" panose="020B0503020204020204" charset="-122"/>
                  <a:ea typeface="微软雅黑" panose="020B0503020204020204" charset="-122"/>
                </a:rPr>
                <a:t>际遇：功业未就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489" name="组合 18"/>
          <p:cNvGrpSpPr/>
          <p:nvPr/>
        </p:nvGrpSpPr>
        <p:grpSpPr>
          <a:xfrm>
            <a:off x="9407843" y="1374775"/>
            <a:ext cx="2606675" cy="4518025"/>
            <a:chOff x="6372200" y="1563638"/>
            <a:chExt cx="2228269" cy="3024336"/>
          </a:xfrm>
        </p:grpSpPr>
        <p:pic>
          <p:nvPicPr>
            <p:cNvPr id="20490" name="Picture 1" descr="C:\Users\Administrator\Desktop\8c558682805baec8ea134d8d234c4525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72200" y="1563638"/>
              <a:ext cx="2228269" cy="302433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0491" name="矩形 14"/>
            <p:cNvSpPr/>
            <p:nvPr/>
          </p:nvSpPr>
          <p:spPr>
            <a:xfrm>
              <a:off x="7733195" y="1936234"/>
              <a:ext cx="579872" cy="2039036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>
                <a:lnSpc>
                  <a:spcPct val="150000"/>
                </a:lnSpc>
              </a:pPr>
              <a:r>
                <a:rPr lang="zh-CN" altLang="en-US" sz="3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怀古伤己</a:t>
              </a:r>
              <a:endPara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92" name="矩形 15"/>
            <p:cNvSpPr/>
            <p:nvPr/>
          </p:nvSpPr>
          <p:spPr>
            <a:xfrm>
              <a:off x="6947726" y="1936735"/>
              <a:ext cx="579872" cy="2039036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>
                <a:lnSpc>
                  <a:spcPct val="150000"/>
                </a:lnSpc>
              </a:pPr>
              <a:r>
                <a:rPr lang="zh-CN" altLang="en-US" sz="3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仰慕</a:t>
              </a:r>
              <a:endPara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hangingPunct="0">
                <a:lnSpc>
                  <a:spcPct val="150000"/>
                </a:lnSpc>
              </a:pPr>
              <a:r>
                <a:rPr lang="zh-CN" altLang="en-US" sz="3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英</a:t>
              </a:r>
              <a:endPara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hangingPunct="0">
                <a:lnSpc>
                  <a:spcPct val="150000"/>
                </a:lnSpc>
              </a:pPr>
              <a:r>
                <a:rPr lang="zh-CN" altLang="en-US" sz="3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雄</a:t>
              </a:r>
              <a:endPara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493" name="组合 3"/>
          <p:cNvGrpSpPr/>
          <p:nvPr/>
        </p:nvGrpSpPr>
        <p:grpSpPr>
          <a:xfrm>
            <a:off x="400050" y="195263"/>
            <a:ext cx="3482340" cy="885825"/>
            <a:chOff x="827584" y="526368"/>
            <a:chExt cx="2427443" cy="595067"/>
          </a:xfrm>
        </p:grpSpPr>
        <p:pic>
          <p:nvPicPr>
            <p:cNvPr id="20494" name="Picture 2" descr="C:\Users\Administrator\Desktop\33a80d0e905b2216f4b5561e2dc8a2b5.png"/>
            <p:cNvPicPr>
              <a:picLocks noChangeAspect="1"/>
            </p:cNvPicPr>
            <p:nvPr/>
          </p:nvPicPr>
          <p:blipFill>
            <a:blip r:embed="rId2"/>
            <a:srcRect l="7155" t="17185" r="5052" b="62132"/>
            <a:stretch>
              <a:fillRect/>
            </a:stretch>
          </p:blipFill>
          <p:spPr>
            <a:xfrm>
              <a:off x="827584" y="526368"/>
              <a:ext cx="2202139" cy="59506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0495" name="矩形 10"/>
            <p:cNvSpPr/>
            <p:nvPr/>
          </p:nvSpPr>
          <p:spPr>
            <a:xfrm>
              <a:off x="1003755" y="617228"/>
              <a:ext cx="2251272" cy="360879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indent="0" hangingPunct="0">
                <a:buFont typeface="Arial" panose="020B0604020202020204" pitchFamily="34" charset="0"/>
              </a:pPr>
              <a:r>
                <a:rPr lang="zh-CN" altLang="en-US" sz="2900">
                  <a:latin typeface="微软雅黑" panose="020B0503020204020204" charset="-122"/>
                  <a:ea typeface="微软雅黑" panose="020B0503020204020204" charset="-122"/>
                </a:rPr>
                <a:t>思古人，抒己怀</a:t>
              </a:r>
              <a:endParaRPr lang="zh-CN" altLang="en-US" sz="29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496" name="文本框 20"/>
          <p:cNvSpPr/>
          <p:nvPr/>
        </p:nvSpPr>
        <p:spPr>
          <a:xfrm>
            <a:off x="3900805" y="2070735"/>
            <a:ext cx="1908810" cy="3209925"/>
          </a:xfrm>
          <a:prstGeom prst="leftRightArrowCallout">
            <a:avLst>
              <a:gd name="adj1" fmla="val 25008"/>
              <a:gd name="adj2" fmla="val 25002"/>
              <a:gd name="adj3" fmla="val 25000"/>
              <a:gd name="adj4" fmla="val 48130"/>
            </a:avLst>
          </a:prstGeom>
          <a:solidFill>
            <a:srgbClr val="FAC090"/>
          </a:solidFill>
          <a:ln>
            <a:solidFill>
              <a:schemeClr val="accent1"/>
            </a:solidFill>
            <a:round/>
          </a:ln>
        </p:spPr>
        <p:txBody>
          <a:bodyPr vert="eaVert"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r>
              <a:rPr sz="3735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映衬（反衬）</a:t>
            </a:r>
            <a:endParaRPr lang="en-US" altLang="zh-CN" sz="3735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127125" y="548664"/>
            <a:ext cx="5436234" cy="1367173"/>
            <a:chOff x="995158" y="251346"/>
            <a:chExt cx="5436546" cy="928191"/>
          </a:xfrm>
        </p:grpSpPr>
        <p:pic>
          <p:nvPicPr>
            <p:cNvPr id="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 bwMode="auto">
            <a:xfrm rot="5400000">
              <a:off x="3424112" y="-1828055"/>
              <a:ext cx="817166" cy="5198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 bwMode="auto">
            <a:xfrm>
              <a:off x="995158" y="251346"/>
              <a:ext cx="817575" cy="81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2"/>
            <p:cNvSpPr txBox="1"/>
            <p:nvPr>
              <p:custDataLst>
                <p:tags r:id="rId6"/>
              </p:custDataLst>
            </p:nvPr>
          </p:nvSpPr>
          <p:spPr>
            <a:xfrm>
              <a:off x="1829215" y="656317"/>
              <a:ext cx="3431836" cy="523220"/>
            </a:xfrm>
            <a:prstGeom prst="rect">
              <a:avLst/>
            </a:prstGeom>
            <a:noFill/>
          </p:spPr>
          <p:txBody>
            <a:bodyPr wrap="square" lIns="90000" tIns="46800" rIns="90000" bIns="46800" rtlCol="0"/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华光行楷_CNKI" panose="02000500000000000000" pitchFamily="2" charset="-122"/>
                  <a:ea typeface="华光行楷_CNKI" panose="02000500000000000000" pitchFamily="2" charset="-122"/>
                  <a:cs typeface="+mj-cs"/>
                </a:rPr>
                <a:t>抒一己之怀</a:t>
              </a:r>
              <a:endParaRPr lang="zh-CN" altLang="en-US" sz="3600" b="1">
                <a:solidFill>
                  <a:srgbClr val="FFFFFF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cs typeface="+mj-cs"/>
              </a:endParaRPr>
            </a:p>
          </p:txBody>
        </p:sp>
      </p:grpSp>
      <p:sp>
        <p:nvSpPr>
          <p:cNvPr id="6" name="文本框 3"/>
          <p:cNvSpPr txBox="1"/>
          <p:nvPr/>
        </p:nvSpPr>
        <p:spPr>
          <a:xfrm>
            <a:off x="1127166" y="2276729"/>
            <a:ext cx="954269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知人论世，结合背景，品悟 “人生如梦，一尊还酹江月”的情感。</a:t>
            </a:r>
            <a:endParaRPr lang="zh-CN" altLang="en-US" sz="4000" b="1" dirty="0"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alphaModFix amt="70000"/>
          </a:blip>
          <a:srcRect l="3438" t="28223" r="1922" b="13343"/>
          <a:stretch>
            <a:fillRect/>
          </a:stretch>
        </p:blipFill>
        <p:spPr>
          <a:xfrm flipH="1">
            <a:off x="1840484" y="4922035"/>
            <a:ext cx="8789035" cy="248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551180" y="764540"/>
            <a:ext cx="112668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知人论世，结合背景，品悟 “人生如梦，一尊还酹江月” 的情感。</a:t>
            </a:r>
            <a:endParaRPr lang="zh-CN" altLang="en-US" sz="4000" b="1" dirty="0"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70000"/>
          </a:blip>
          <a:srcRect l="3438" t="28223" r="1922" b="13343"/>
          <a:stretch>
            <a:fillRect/>
          </a:stretch>
        </p:blipFill>
        <p:spPr>
          <a:xfrm flipH="1">
            <a:off x="1840484" y="4922035"/>
            <a:ext cx="8789035" cy="2487295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124" y="2492896"/>
            <a:ext cx="10953751" cy="29165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</a:rPr>
              <a:t>逆境中渴慕英雄积极入世</a:t>
            </a: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的</a:t>
            </a:r>
            <a:r>
              <a:rPr lang="zh-CN" altLang="en-US" sz="4000" b="1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儒家</a:t>
            </a:r>
            <a:r>
              <a:rPr lang="zh-CN" altLang="en-US" sz="4000" u="sng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豪情</a:t>
            </a: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；      </a:t>
            </a:r>
            <a:endParaRPr lang="en-US" altLang="zh-CN" sz="4000" dirty="0"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因无法突围现实</a:t>
            </a: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</a:rPr>
              <a:t>逆境而感伤</a:t>
            </a: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的</a:t>
            </a:r>
            <a:r>
              <a:rPr lang="zh-CN" altLang="en-US" sz="4000" u="sng" dirty="0">
                <a:latin typeface="华光行楷_CNKI" panose="02000500000000000000" pitchFamily="2" charset="-122"/>
                <a:ea typeface="华光行楷_CNKI" panose="02000500000000000000" pitchFamily="2" charset="-122"/>
              </a:rPr>
              <a:t>悲慨</a:t>
            </a: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；</a:t>
            </a:r>
            <a:endParaRPr lang="en-US" altLang="zh-CN" sz="4000" dirty="0"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</a:rPr>
              <a:t>借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佛道</a:t>
            </a: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</a:rPr>
              <a:t>思想对现实逆境予以超越</a:t>
            </a:r>
            <a:r>
              <a:rPr lang="zh-CN" altLang="en-US" sz="4000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的</a:t>
            </a:r>
            <a:r>
              <a:rPr lang="zh-CN" altLang="en-US" sz="4000" u="sng" dirty="0"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旷达</a:t>
            </a:r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。</a:t>
            </a:r>
            <a:endParaRPr lang="en-US" altLang="zh-CN" sz="4800" dirty="0">
              <a:solidFill>
                <a:schemeClr val="bg1">
                  <a:lumMod val="50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4013" t="63232" r="40992" b="5745"/>
          <a:stretch>
            <a:fillRect/>
          </a:stretch>
        </p:blipFill>
        <p:spPr>
          <a:xfrm>
            <a:off x="6604628" y="5160675"/>
            <a:ext cx="4266572" cy="189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6"/>
          <p:cNvGrpSpPr/>
          <p:nvPr/>
        </p:nvGrpSpPr>
        <p:grpSpPr>
          <a:xfrm>
            <a:off x="623570" y="260033"/>
            <a:ext cx="1737995" cy="897255"/>
            <a:chOff x="734825" y="526368"/>
            <a:chExt cx="2133455" cy="613744"/>
          </a:xfrm>
        </p:grpSpPr>
        <p:pic>
          <p:nvPicPr>
            <p:cNvPr id="24578" name="Picture 2" descr="C:\Users\Administrator\Desktop\33a80d0e905b2216f4b5561e2dc8a2b5.png"/>
            <p:cNvPicPr>
              <a:picLocks noChangeAspect="1"/>
            </p:cNvPicPr>
            <p:nvPr/>
          </p:nvPicPr>
          <p:blipFill>
            <a:blip r:embed="rId1"/>
            <a:srcRect l="7155" t="17185" r="5052" b="62132"/>
            <a:stretch>
              <a:fillRect/>
            </a:stretch>
          </p:blipFill>
          <p:spPr>
            <a:xfrm>
              <a:off x="827584" y="526368"/>
              <a:ext cx="1978337" cy="59506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4579" name="矩形 12"/>
            <p:cNvSpPr/>
            <p:nvPr/>
          </p:nvSpPr>
          <p:spPr>
            <a:xfrm>
              <a:off x="734825" y="535924"/>
              <a:ext cx="2133455" cy="6041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buFont typeface="Arial" panose="020B0604020202020204" pitchFamily="34" charset="0"/>
              </a:pPr>
              <a:r>
                <a:rPr lang="zh-CN" altLang="en-US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归</a:t>
              </a:r>
              <a:r>
                <a:rPr lang="en-US" altLang="zh-CN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zh-CN" altLang="en-US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纳 </a:t>
              </a:r>
              <a:endPara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79425" y="119634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1.</a:t>
            </a:r>
            <a:r>
              <a:rPr lang="zh-CN" altLang="en-US" sz="3200" b="1"/>
              <a:t>怀古诗的一般结构：</a:t>
            </a:r>
            <a:endParaRPr lang="zh-CN" altLang="en-US" sz="3200" b="1"/>
          </a:p>
        </p:txBody>
      </p:sp>
      <p:sp>
        <p:nvSpPr>
          <p:cNvPr id="100" name="文本框 99"/>
          <p:cNvSpPr txBox="1"/>
          <p:nvPr/>
        </p:nvSpPr>
        <p:spPr>
          <a:xfrm>
            <a:off x="695325" y="1917065"/>
            <a:ext cx="8492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3200">
                <a:latin typeface="Calibri" panose="020F0502020204030204" pitchFamily="34" charset="0"/>
                <a:ea typeface="宋体" panose="02010600030101010101" pitchFamily="2" charset="-122"/>
              </a:rPr>
              <a:t>观眼前之景</a:t>
            </a:r>
            <a:r>
              <a:rPr lang="en-US" sz="32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sz="3200">
                <a:latin typeface="Calibri" panose="020F0502020204030204" pitchFamily="34" charset="0"/>
                <a:ea typeface="宋体" panose="02010600030101010101" pitchFamily="2" charset="-122"/>
              </a:rPr>
              <a:t>思历史之人</a:t>
            </a:r>
            <a:r>
              <a:rPr lang="en-US" sz="32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sz="3200">
                <a:latin typeface="Calibri" panose="020F0502020204030204" pitchFamily="34" charset="0"/>
                <a:ea typeface="宋体" panose="02010600030101010101" pitchFamily="2" charset="-122"/>
              </a:rPr>
              <a:t>抒一己之怀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215640" y="2132965"/>
            <a:ext cx="4318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6018530" y="2132330"/>
            <a:ext cx="4318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6425" y="2780665"/>
            <a:ext cx="6711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如何确定怀古诗（词）？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）看标题</a:t>
            </a:r>
            <a:endParaRPr lang="en-US" altLang="zh-CN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）看意象</a:t>
            </a:r>
            <a:endParaRPr lang="en-US" altLang="zh-CN" sz="3200" dirty="0"/>
          </a:p>
          <a:p>
            <a:r>
              <a:rPr lang="en-US" altLang="zh-CN" sz="3200" b="1" dirty="0"/>
              <a:t>3.</a:t>
            </a:r>
            <a:r>
              <a:rPr lang="zh-CN" altLang="en-US" sz="3200" b="1" dirty="0"/>
              <a:t>怀古诗的一般思想内容：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695325" y="4876165"/>
            <a:ext cx="85147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）借古讽今。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7408" y="5480504"/>
            <a:ext cx="10799445" cy="1360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）仰慕古人成就，自己建功立业（功业无成）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300"/>
              </a:lnSpc>
              <a:defRPr/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）抒发时光不再，壮志难酬的感伤。</a:t>
            </a:r>
            <a:endParaRPr lang="en-US" altLang="zh-CN" sz="360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300"/>
              </a:lnSpc>
              <a:spcAft>
                <a:spcPts val="1200"/>
              </a:spcAft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en-US" altLang="zh-CN" sz="3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359785" y="3285490"/>
            <a:ext cx="590740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古迹、古人、咏怀 、怀古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359785" y="3789045"/>
            <a:ext cx="73945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古地名、历史（时期）事件名、人物名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99929" y="332257"/>
            <a:ext cx="4148754" cy="2744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 animBg="1"/>
      <p:bldP spid="4" grpId="0" animBg="1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1979" y="1844819"/>
            <a:ext cx="11665296" cy="3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苏轼，字子瞻，号东坡居士，世称苏东坡，眉州眉山人。父为苏洵，弟为苏辙，父子三人并称“三苏”。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苏轼在诗、词、文、书、画等方面取得很高成就。其诗题材广阔，清新豪健，独具风格，与黄庭坚并称“苏黄”；其词开豪放一派，与辛弃疾同是豪放派代表，并称“苏辛”； 其文著述宏富，纵横恣肆，豪放自如，与欧阳修并称“欧苏”，与韩愈、柳宗元、欧阳修、苏洵、苏辙、王安石、曾巩合称“唐宋八大家”；善书法，与黄庭坚、米芾、蔡襄合称“宋四家”； 擅长文人画，尤擅墨竹、怪石、枯木等。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360" y="54102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千古一东坡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1344" y="1196752"/>
            <a:ext cx="1185664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乌台，即御史台，因其上植柏树，终年栖息乌鸦，故称乌台。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苏轼的文字笔端常带感情，即使官样文章，也忘不了加上点个人色彩，很多富有个人感情色彩话被新党利用，他们从苏轼的大量诗作中挑出他们认为隐含讥讽之意的句子，说他讽刺政府，莽撞无礼，对皇帝不忠。一时间，朝廷内一片倒苏之声。苏轼被御史台的吏卒逮捕，受牵连者达数十人。这就是北宋著名的“乌台诗案” 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    新党们非要置苏轼于死地不可，但与苏轼政见相同的许多元老纷纷上书，连一些变法派的有识之士也劝谏神宗不要杀苏轼。王安石当时退休金陵，也上书说：“安有圣世而杀才士乎？”这场诗案就因王安石“一言而决”，苏轼得到从轻发落，贬为黄州团练副使。苏轼下狱一百零三日，险遭杀身之祸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344" y="260648"/>
            <a:ext cx="6192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乌台诗案：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因文生祸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1424" y="2420888"/>
            <a:ext cx="103691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乌台诗案这一巨大打击成为苏轼一生的转折点。苏轼经此一役已变得心灰意冷。苏轼到任后，心情郁闷，曾多次到黄州城外的赤壁山游览，写下了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赤壁赋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后赤壁赋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念奴娇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赤壁怀古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等名作，以此来寄托他谪居时的思想感情。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9594" y="836712"/>
            <a:ext cx="609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黄州：人生失意处，文章老更成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3"/>
          <p:cNvSpPr txBox="1"/>
          <p:nvPr/>
        </p:nvSpPr>
        <p:spPr>
          <a:xfrm>
            <a:off x="3863975" y="260668"/>
            <a:ext cx="3890809" cy="1200329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FontTx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念奴娇·赤壁怀古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buFontTx/>
            </a:pPr>
            <a:r>
              <a:rPr lang="en-US" altLang="zh-CN" sz="3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3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苏轼</a:t>
            </a:r>
            <a:endParaRPr lang="zh-CN" altLang="en-US" sz="3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266" name="Text Box 4"/>
          <p:cNvSpPr txBox="1"/>
          <p:nvPr/>
        </p:nvSpPr>
        <p:spPr>
          <a:xfrm>
            <a:off x="335360" y="1844824"/>
            <a:ext cx="11090275" cy="439991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FontTx/>
            </a:pP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大江东去，浪淘尽，千古风流人物。故垒西边，人道是，三国周郎赤壁。乱石穿空，惊涛拍岸，卷起千堆雪。江山如画，一时多少豪杰。</a:t>
            </a:r>
            <a:endParaRPr lang="zh-CN" altLang="en-US" sz="4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buFontTx/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4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buFontTx/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遥想公</a:t>
            </a:r>
            <a:r>
              <a:rPr lang="zh-CN" altLang="en-US" sz="40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瑾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当年，小乔初嫁了，雄姿英发。羽扇</a:t>
            </a:r>
            <a:r>
              <a:rPr lang="zh-CN" altLang="en-US" sz="4000" b="1" dirty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纶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巾，谈笑间，</a:t>
            </a:r>
            <a:r>
              <a:rPr lang="zh-CN" altLang="en-US" sz="4000" b="1" dirty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樯橹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灰飞烟灭。故国</a:t>
            </a:r>
            <a:r>
              <a:rPr lang="en-US" altLang="zh-CN" sz="4000" b="1" dirty="0" err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神游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，多情应笑我，早生华发。人生如梦，一尊还</a:t>
            </a:r>
            <a:r>
              <a:rPr lang="zh-CN" altLang="en-US" sz="4000" b="1" dirty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酹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江月。</a:t>
            </a:r>
            <a:endParaRPr lang="zh-CN" altLang="en-US" sz="4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74" y="478942"/>
            <a:ext cx="4148754" cy="2744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5070" y="927847"/>
            <a:ext cx="744967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怀古诗（词）</a:t>
            </a:r>
            <a:endParaRPr lang="zh-CN" altLang="en-US" sz="5400" b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3434" y="2289406"/>
            <a:ext cx="6494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观眼前之</a:t>
            </a:r>
            <a:r>
              <a:rPr lang="zh-CN" altLang="en-US" sz="48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景</a:t>
            </a:r>
            <a:endParaRPr lang="en-US" altLang="zh-CN" sz="48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  <a:p>
            <a:pPr marL="685800" indent="-6858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 思历史之</a:t>
            </a:r>
            <a:r>
              <a:rPr lang="zh-CN" altLang="en-US" sz="48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人</a:t>
            </a:r>
            <a:endParaRPr lang="en-US" altLang="zh-CN" sz="48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  <a:p>
            <a:pPr marL="685800" indent="-6858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 抒一己之</a:t>
            </a:r>
            <a:r>
              <a:rPr lang="zh-CN" altLang="en-US" sz="48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怀</a:t>
            </a:r>
            <a:endParaRPr lang="zh-CN" altLang="en-US" sz="48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grpSp>
        <p:nvGrpSpPr>
          <p:cNvPr id="6180" name="组合 20"/>
          <p:cNvGrpSpPr/>
          <p:nvPr/>
        </p:nvGrpSpPr>
        <p:grpSpPr>
          <a:xfrm>
            <a:off x="400050" y="269240"/>
            <a:ext cx="2426970" cy="885825"/>
            <a:chOff x="827584" y="719224"/>
            <a:chExt cx="1336179" cy="595209"/>
          </a:xfrm>
        </p:grpSpPr>
        <p:pic>
          <p:nvPicPr>
            <p:cNvPr id="6181" name="Picture 2" descr="C:\Users\Administrator\Desktop\33a80d0e905b2216f4b5561e2dc8a2b5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7155" t="17185" r="5052" b="62132"/>
            <a:stretch>
              <a:fillRect/>
            </a:stretch>
          </p:blipFill>
          <p:spPr>
            <a:xfrm>
              <a:off x="827584" y="719224"/>
              <a:ext cx="1336179" cy="595209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6182" name="矩形 22"/>
            <p:cNvSpPr/>
            <p:nvPr>
              <p:custDataLst>
                <p:tags r:id="rId5"/>
              </p:custDataLst>
            </p:nvPr>
          </p:nvSpPr>
          <p:spPr>
            <a:xfrm>
              <a:off x="1003735" y="810105"/>
              <a:ext cx="1084788" cy="39211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buFont typeface="Arial" panose="020B0604020202020204" pitchFamily="34" charset="0"/>
              </a:pPr>
              <a:r>
                <a:rPr lang="zh-CN" altLang="en-US" sz="3200">
                  <a:latin typeface="微软雅黑" panose="020B0503020204020204" charset="-122"/>
                  <a:ea typeface="微软雅黑" panose="020B0503020204020204" charset="-122"/>
                </a:rPr>
                <a:t>整体把握</a:t>
              </a:r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163300" y="12065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006476" y="1142460"/>
            <a:ext cx="5436234" cy="1459229"/>
            <a:chOff x="995158" y="251346"/>
            <a:chExt cx="5436546" cy="990689"/>
          </a:xfrm>
        </p:grpSpPr>
        <p:pic>
          <p:nvPicPr>
            <p:cNvPr id="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 bwMode="auto">
            <a:xfrm rot="5400000">
              <a:off x="3424112" y="-1828055"/>
              <a:ext cx="817166" cy="5198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 bwMode="auto">
            <a:xfrm>
              <a:off x="995158" y="251346"/>
              <a:ext cx="817575" cy="81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2"/>
            <p:cNvSpPr txBox="1"/>
            <p:nvPr>
              <p:custDataLst>
                <p:tags r:id="rId6"/>
              </p:custDataLst>
            </p:nvPr>
          </p:nvSpPr>
          <p:spPr>
            <a:xfrm>
              <a:off x="1812450" y="630291"/>
              <a:ext cx="3431737" cy="611744"/>
            </a:xfrm>
            <a:prstGeom prst="rect">
              <a:avLst/>
            </a:prstGeom>
            <a:noFill/>
          </p:spPr>
          <p:txBody>
            <a:bodyPr wrap="square" lIns="90000" tIns="46800" rIns="90000" bIns="46800" rtlCol="0"/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华光行楷_CNKI" panose="02000500000000000000" pitchFamily="2" charset="-122"/>
                  <a:ea typeface="华光行楷_CNKI" panose="02000500000000000000" pitchFamily="2" charset="-122"/>
                  <a:cs typeface="+mj-cs"/>
                </a:rPr>
                <a:t>观眼前之景</a:t>
              </a:r>
              <a:endParaRPr lang="zh-CN" altLang="en-US" sz="3600" b="1">
                <a:solidFill>
                  <a:srgbClr val="FFFFFF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cs typeface="+mj-cs"/>
              </a:endParaRPr>
            </a:p>
          </p:txBody>
        </p:sp>
      </p:grpSp>
      <p:sp>
        <p:nvSpPr>
          <p:cNvPr id="6" name="文本框 3"/>
          <p:cNvSpPr txBox="1"/>
          <p:nvPr/>
        </p:nvSpPr>
        <p:spPr>
          <a:xfrm>
            <a:off x="2756535" y="3157855"/>
            <a:ext cx="8168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1</a:t>
            </a: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、哪些句子是具体描写眼前之景的？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alphaModFix amt="70000"/>
          </a:blip>
          <a:srcRect l="3438" t="28223" r="1922" b="13343"/>
          <a:stretch>
            <a:fillRect/>
          </a:stretch>
        </p:blipFill>
        <p:spPr>
          <a:xfrm flipH="1">
            <a:off x="767275" y="4580799"/>
            <a:ext cx="8789035" cy="2487295"/>
          </a:xfrm>
          <a:prstGeom prst="rect">
            <a:avLst/>
          </a:prstGeom>
        </p:spPr>
      </p:pic>
      <p:sp>
        <p:nvSpPr>
          <p:cNvPr id="9" name="文本框 3"/>
          <p:cNvSpPr txBox="1"/>
          <p:nvPr>
            <p:custDataLst>
              <p:tags r:id="rId8"/>
            </p:custDataLst>
          </p:nvPr>
        </p:nvSpPr>
        <p:spPr>
          <a:xfrm>
            <a:off x="2783840" y="4220845"/>
            <a:ext cx="87185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2</a:t>
            </a: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、苏轼为我们展现了一幅怎样的赤壁之景？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</p:txBody>
      </p:sp>
      <p:grpSp>
        <p:nvGrpSpPr>
          <p:cNvPr id="6180" name="组合 20"/>
          <p:cNvGrpSpPr/>
          <p:nvPr/>
        </p:nvGrpSpPr>
        <p:grpSpPr>
          <a:xfrm>
            <a:off x="329565" y="375437"/>
            <a:ext cx="2426970" cy="885825"/>
            <a:chOff x="827584" y="719224"/>
            <a:chExt cx="1336179" cy="595209"/>
          </a:xfrm>
        </p:grpSpPr>
        <p:pic>
          <p:nvPicPr>
            <p:cNvPr id="6181" name="Picture 2" descr="C:\Users\Administrator\Desktop\33a80d0e905b2216f4b5561e2dc8a2b5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7155" t="17185" r="5052" b="62132"/>
            <a:stretch>
              <a:fillRect/>
            </a:stretch>
          </p:blipFill>
          <p:spPr>
            <a:xfrm>
              <a:off x="827584" y="719224"/>
              <a:ext cx="1336179" cy="595209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6182" name="矩形 22"/>
            <p:cNvSpPr/>
            <p:nvPr>
              <p:custDataLst>
                <p:tags r:id="rId11"/>
              </p:custDataLst>
            </p:nvPr>
          </p:nvSpPr>
          <p:spPr>
            <a:xfrm>
              <a:off x="1003735" y="810105"/>
              <a:ext cx="1084788" cy="39211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buFont typeface="Arial" panose="020B0604020202020204" pitchFamily="34" charset="0"/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</a:rPr>
                <a:t>鉴赏品味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70000"/>
          </a:blip>
          <a:srcRect l="3438" t="28223" r="1922" b="13343"/>
          <a:stretch>
            <a:fillRect/>
          </a:stretch>
        </p:blipFill>
        <p:spPr>
          <a:xfrm flipH="1">
            <a:off x="-168910" y="0"/>
            <a:ext cx="8789035" cy="2487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4013" t="63232" r="40992" b="5745"/>
          <a:stretch>
            <a:fillRect/>
          </a:stretch>
        </p:blipFill>
        <p:spPr>
          <a:xfrm>
            <a:off x="7680499" y="5373194"/>
            <a:ext cx="4266572" cy="1891205"/>
          </a:xfrm>
          <a:prstGeom prst="rect">
            <a:avLst/>
          </a:prstGeom>
        </p:spPr>
      </p:pic>
      <p:sp>
        <p:nvSpPr>
          <p:cNvPr id="21" name="文本框 2"/>
          <p:cNvSpPr txBox="1"/>
          <p:nvPr/>
        </p:nvSpPr>
        <p:spPr>
          <a:xfrm>
            <a:off x="3389869" y="1287687"/>
            <a:ext cx="6487673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000" b="1">
                <a:effectLst>
                  <a:glow rad="38100">
                    <a:schemeClr val="bg1"/>
                  </a:glo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b="0">
                <a:solidFill>
                  <a:schemeClr val="accent5"/>
                </a:solidFill>
                <a:effectLst/>
                <a:latin typeface="华光行楷_CNKI" panose="02000500000000000000" pitchFamily="2" charset="-122"/>
                <a:ea typeface="华光行楷_CNKI" panose="02000500000000000000" pitchFamily="2" charset="-122"/>
              </a:rPr>
              <a:t>大江</a:t>
            </a:r>
            <a:r>
              <a:rPr lang="zh-CN" altLang="en-US" b="0">
                <a:solidFill>
                  <a:schemeClr val="tx1"/>
                </a:solidFill>
                <a:effectLst/>
                <a:latin typeface="华光行楷_CNKI" panose="02000500000000000000" pitchFamily="2" charset="-122"/>
                <a:ea typeface="华光行楷_CNKI" panose="02000500000000000000" pitchFamily="2" charset="-122"/>
              </a:rPr>
              <a:t>东去</a:t>
            </a:r>
            <a:r>
              <a:rPr lang="zh-CN" altLang="en-US" b="0">
                <a:solidFill>
                  <a:srgbClr val="22295D"/>
                </a:solidFill>
                <a:effectLst/>
                <a:latin typeface="华光行楷_CNKI" panose="02000500000000000000" pitchFamily="2" charset="-122"/>
                <a:ea typeface="华光行楷_CNKI" panose="02000500000000000000" pitchFamily="2" charset="-122"/>
              </a:rPr>
              <a:t>    </a:t>
            </a:r>
            <a:r>
              <a:rPr lang="zh-CN" altLang="en-US" b="0">
                <a:solidFill>
                  <a:schemeClr val="accent5"/>
                </a:solidFill>
                <a:effectLst/>
                <a:latin typeface="华光行楷_CNKI" panose="02000500000000000000" pitchFamily="2" charset="-122"/>
                <a:ea typeface="华光行楷_CNKI" panose="02000500000000000000" pitchFamily="2" charset="-122"/>
              </a:rPr>
              <a:t>浪</a:t>
            </a:r>
            <a:r>
              <a:rPr lang="zh-CN" altLang="en-US" b="0">
                <a:solidFill>
                  <a:schemeClr val="tx1"/>
                </a:solidFill>
                <a:effectLst/>
                <a:latin typeface="华光行楷_CNKI" panose="02000500000000000000" pitchFamily="2" charset="-122"/>
                <a:ea typeface="华光行楷_CNKI" panose="02000500000000000000" pitchFamily="2" charset="-122"/>
              </a:rPr>
              <a:t>淘尽</a:t>
            </a:r>
            <a:endParaRPr lang="zh-CN" altLang="en-US" b="0">
              <a:solidFill>
                <a:schemeClr val="tx1"/>
              </a:solidFill>
              <a:effectLst/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88249" y="2989895"/>
            <a:ext cx="3348626" cy="1022539"/>
            <a:chOff x="4588249" y="3476940"/>
            <a:chExt cx="3348626" cy="1022539"/>
          </a:xfrm>
        </p:grpSpPr>
        <p:sp>
          <p:nvSpPr>
            <p:cNvPr id="23" name="文本框 7"/>
            <p:cNvSpPr txBox="1"/>
            <p:nvPr/>
          </p:nvSpPr>
          <p:spPr>
            <a:xfrm>
              <a:off x="4588249" y="3476940"/>
              <a:ext cx="172355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13800" b="0">
                  <a:effectLst>
                    <a:glow rad="50800">
                      <a:schemeClr val="bg1"/>
                    </a:glow>
                  </a:effectLst>
                  <a:latin typeface="汉仪尚巍手书W" panose="00020600040101010101" pitchFamily="18" charset="-122"/>
                  <a:ea typeface="汉仪尚巍手书W" panose="00020600040101010101" pitchFamily="18" charset="-122"/>
                </a:defRPr>
              </a:lvl1pPr>
            </a:lstStyle>
            <a:p>
              <a:r>
                <a:rPr lang="zh-CN" altLang="en-US" sz="6000">
                  <a:solidFill>
                    <a:srgbClr val="C00000"/>
                  </a:solidFill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江山</a:t>
              </a:r>
              <a:endParaRPr lang="zh-CN" altLang="en-US" sz="6000">
                <a:solidFill>
                  <a:srgbClr val="C00000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endParaRP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6213325" y="3483816"/>
              <a:ext cx="172355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13800" b="0">
                  <a:effectLst>
                    <a:glow rad="50800">
                      <a:schemeClr val="bg1"/>
                    </a:glow>
                  </a:effectLst>
                  <a:latin typeface="汉仪尚巍手书W" panose="00020600040101010101" pitchFamily="18" charset="-122"/>
                  <a:ea typeface="汉仪尚巍手书W" panose="00020600040101010101" pitchFamily="18" charset="-122"/>
                </a:defRPr>
              </a:lvl1pPr>
            </a:lstStyle>
            <a:p>
              <a:r>
                <a:rPr lang="zh-CN" altLang="en-US" sz="6000">
                  <a:solidFill>
                    <a:srgbClr val="C00000"/>
                  </a:solidFill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如画</a:t>
              </a:r>
              <a:endParaRPr lang="zh-CN" altLang="en-US" sz="6000">
                <a:solidFill>
                  <a:srgbClr val="C00000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65350" y="2439035"/>
            <a:ext cx="1884680" cy="1715770"/>
            <a:chOff x="8184920" y="3427348"/>
            <a:chExt cx="1162062" cy="1219302"/>
          </a:xfrm>
        </p:grpSpPr>
        <p:pic>
          <p:nvPicPr>
            <p:cNvPr id="26" name="图片 25" descr="图片包含 游戏机  描述已自动生成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4919" y="3427348"/>
              <a:ext cx="1092063" cy="1219048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8184920" y="3484600"/>
              <a:ext cx="1162050" cy="11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accent5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乱石</a:t>
              </a:r>
              <a:r>
                <a:rPr lang="zh-CN" altLang="en-US" sz="3600">
                  <a:solidFill>
                    <a:schemeClr val="tx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穿空</a:t>
              </a:r>
              <a:endParaRPr lang="zh-CN" altLang="en-US" sz="360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28191" y="4280495"/>
            <a:ext cx="2378074" cy="2213609"/>
            <a:chOff x="2087740" y="3373779"/>
            <a:chExt cx="1718878" cy="1760200"/>
          </a:xfrm>
        </p:grpSpPr>
        <p:pic>
          <p:nvPicPr>
            <p:cNvPr id="29" name="图片 28" descr="图片包含 游戏机, 灯光, 杯子  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WatercolorSpong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7740" y="3373779"/>
              <a:ext cx="1718878" cy="1760200"/>
            </a:xfrm>
            <a:prstGeom prst="rect">
              <a:avLst/>
            </a:prstGeom>
          </p:spPr>
        </p:pic>
        <p:sp>
          <p:nvSpPr>
            <p:cNvPr id="30" name="椭圆 29"/>
            <p:cNvSpPr/>
            <p:nvPr/>
          </p:nvSpPr>
          <p:spPr>
            <a:xfrm>
              <a:off x="2363779" y="3652994"/>
              <a:ext cx="1162050" cy="11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accent5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惊涛</a:t>
              </a:r>
              <a:r>
                <a:rPr lang="zh-CN" altLang="en-US" sz="3600"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拍</a:t>
              </a:r>
              <a:r>
                <a:rPr lang="zh-CN" alt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岸</a:t>
              </a:r>
              <a:endPara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00414" y="2418715"/>
            <a:ext cx="2654936" cy="1861820"/>
            <a:chOff x="1919814" y="3815596"/>
            <a:chExt cx="1790102" cy="1269841"/>
          </a:xfrm>
        </p:grpSpPr>
        <p:pic>
          <p:nvPicPr>
            <p:cNvPr id="32" name="图片 31" descr="图片包含 游戏机, 灯光, 杯子  描述已自动生成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lasticWrap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0064" y="3815596"/>
              <a:ext cx="1269841" cy="1269841"/>
            </a:xfrm>
            <a:prstGeom prst="rect">
              <a:avLst/>
            </a:prstGeom>
          </p:spPr>
        </p:pic>
        <p:sp>
          <p:nvSpPr>
            <p:cNvPr id="33" name="椭圆 32"/>
            <p:cNvSpPr/>
            <p:nvPr/>
          </p:nvSpPr>
          <p:spPr>
            <a:xfrm>
              <a:off x="1919814" y="3866268"/>
              <a:ext cx="1790102" cy="1162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卷</a:t>
              </a:r>
              <a:r>
                <a:rPr lang="zh-CN" alt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起</a:t>
              </a:r>
              <a:endPara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endParaRPr>
            </a:p>
            <a:p>
              <a:pPr algn="ctr"/>
              <a:r>
                <a:rPr lang="zh-CN" altLang="en-US" sz="3600">
                  <a:solidFill>
                    <a:schemeClr val="accent5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华光行楷_CNKI" panose="02000500000000000000" pitchFamily="2" charset="-122"/>
                  <a:ea typeface="华光行楷_CNKI" panose="02000500000000000000" pitchFamily="2" charset="-122"/>
                </a:rPr>
                <a:t>千堆雪</a:t>
              </a:r>
              <a:endParaRPr lang="zh-CN" altLang="en-US" sz="3600">
                <a:solidFill>
                  <a:schemeClr val="accent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endParaRPr>
            </a:p>
          </p:txBody>
        </p:sp>
      </p:grp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4545" y="4201795"/>
            <a:ext cx="2318385" cy="13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870" y="3879850"/>
            <a:ext cx="385000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684020" y="4535170"/>
            <a:ext cx="33343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accent5">
                    <a:lumMod val="50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视听结合</a:t>
            </a:r>
            <a:endParaRPr lang="zh-CN" altLang="en-US" sz="3600" b="1">
              <a:solidFill>
                <a:schemeClr val="accent5">
                  <a:lumMod val="50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  <a:p>
            <a:pPr algn="l"/>
            <a:r>
              <a:rPr lang="zh-CN" altLang="en-US" sz="3600" b="1">
                <a:solidFill>
                  <a:schemeClr val="accent5">
                    <a:lumMod val="50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动静相间</a:t>
            </a:r>
            <a:endParaRPr lang="zh-CN" altLang="en-US" sz="3600" b="1">
              <a:solidFill>
                <a:schemeClr val="accent5">
                  <a:lumMod val="50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  <a:p>
            <a:pPr algn="l"/>
            <a:r>
              <a:rPr lang="zh-CN" altLang="en-US" sz="3600" b="1">
                <a:solidFill>
                  <a:schemeClr val="accent5">
                    <a:lumMod val="50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绘形绘声绘色</a:t>
            </a:r>
            <a:endParaRPr lang="zh-CN" altLang="en-US" sz="3600" b="1">
              <a:solidFill>
                <a:schemeClr val="accent5">
                  <a:lumMod val="50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3135" y="4535170"/>
            <a:ext cx="2020570" cy="98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chemeClr val="accent5">
                    <a:lumMod val="50000"/>
                  </a:schemeClr>
                </a:solidFill>
                <a:latin typeface="华光行楷_CNKI" panose="02000500000000000000" pitchFamily="2" charset="-122"/>
                <a:ea typeface="华光行楷_CNKI" panose="02000500000000000000" pitchFamily="2" charset="-122"/>
              </a:rPr>
              <a:t>雄奇壮阔</a:t>
            </a:r>
            <a:endParaRPr lang="zh-CN" altLang="en-US" sz="3600" b="1">
              <a:solidFill>
                <a:schemeClr val="accent5">
                  <a:lumMod val="50000"/>
                </a:schemeClr>
              </a:solidFill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839348" y="477014"/>
            <a:ext cx="5436234" cy="1367173"/>
            <a:chOff x="995158" y="251346"/>
            <a:chExt cx="5436546" cy="928191"/>
          </a:xfrm>
        </p:grpSpPr>
        <p:pic>
          <p:nvPicPr>
            <p:cNvPr id="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 bwMode="auto">
            <a:xfrm rot="5400000">
              <a:off x="3424112" y="-1828055"/>
              <a:ext cx="817166" cy="5198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 bwMode="auto">
            <a:xfrm>
              <a:off x="995158" y="251346"/>
              <a:ext cx="817575" cy="81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2"/>
            <p:cNvSpPr txBox="1"/>
            <p:nvPr>
              <p:custDataLst>
                <p:tags r:id="rId6"/>
              </p:custDataLst>
            </p:nvPr>
          </p:nvSpPr>
          <p:spPr>
            <a:xfrm>
              <a:off x="1829215" y="656317"/>
              <a:ext cx="3431836" cy="523220"/>
            </a:xfrm>
            <a:prstGeom prst="rect">
              <a:avLst/>
            </a:prstGeom>
            <a:noFill/>
          </p:spPr>
          <p:txBody>
            <a:bodyPr wrap="square" lIns="90000" tIns="46800" rIns="90000" bIns="46800" rtlCol="0"/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华光行楷_CNKI" panose="02000500000000000000" pitchFamily="2" charset="-122"/>
                  <a:ea typeface="华光行楷_CNKI" panose="02000500000000000000" pitchFamily="2" charset="-122"/>
                  <a:cs typeface="+mj-cs"/>
                </a:rPr>
                <a:t>思历史之人</a:t>
              </a:r>
              <a:endParaRPr lang="zh-CN" altLang="en-US" sz="3600" b="1">
                <a:solidFill>
                  <a:srgbClr val="FFFFFF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cs typeface="+mj-cs"/>
              </a:endParaRPr>
            </a:p>
          </p:txBody>
        </p:sp>
      </p:grpSp>
      <p:sp>
        <p:nvSpPr>
          <p:cNvPr id="6" name="文本框 3"/>
          <p:cNvSpPr txBox="1"/>
          <p:nvPr/>
        </p:nvSpPr>
        <p:spPr>
          <a:xfrm>
            <a:off x="1567180" y="2924810"/>
            <a:ext cx="100933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1</a:t>
            </a:r>
            <a:r>
              <a:rPr lang="zh-CN" altLang="en-US" sz="4000" b="1">
                <a:solidFill>
                  <a:schemeClr val="tx1"/>
                </a:solidFill>
                <a:latin typeface="华光行楷_CNKI" panose="02000500000000000000" pitchFamily="2" charset="-122"/>
                <a:ea typeface="华光行楷_CNKI" panose="02000500000000000000" pitchFamily="2" charset="-122"/>
                <a:sym typeface="+mn-ea"/>
              </a:rPr>
              <a:t>、词人在下阕中为我们展示了一个怎样的“豪杰” 形象？</a:t>
            </a:r>
            <a:endParaRPr lang="zh-CN" altLang="en-US" sz="4000" b="1">
              <a:solidFill>
                <a:schemeClr val="tx1"/>
              </a:solidFill>
              <a:latin typeface="华光行楷_CNKI" panose="02000500000000000000" pitchFamily="2" charset="-122"/>
              <a:ea typeface="华光行楷_CNKI" panose="020005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2"/>
  <p:tag name="KSO_WM_UNIT_INDEX" val="2"/>
  <p:tag name="KSO_WM_UNIT_LAYERLEVEL" val="1"/>
  <p:tag name="KSO_WM_UNIT_TYPE" val="i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6"/>
  <p:tag name="KSO_WM_UNIT_INDEX" val="6"/>
  <p:tag name="KSO_WM_UNIT_LAYERLEVEL" val="1"/>
  <p:tag name="KSO_WM_UNIT_TYPE" val="i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7"/>
  <p:tag name="KSO_WM_UNIT_INDEX" val="7"/>
  <p:tag name="KSO_WM_UNIT_LAYERLEVEL" val="1"/>
  <p:tag name="KSO_WM_UNIT_TYPE" val="i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YPE" val="a"/>
  <p:tag name="KSO_WM_UNIT_VALUE" val="10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2"/>
  <p:tag name="KSO_WM_UNIT_INDEX" val="2"/>
  <p:tag name="KSO_WM_UNIT_LAYERLEVEL" val="1"/>
  <p:tag name="KSO_WM_UNIT_TYPE" val="i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6"/>
  <p:tag name="KSO_WM_UNIT_INDEX" val="6"/>
  <p:tag name="KSO_WM_UNIT_LAYERLEVEL" val="1"/>
  <p:tag name="KSO_WM_UNIT_TYPE" val="i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7"/>
  <p:tag name="KSO_WM_UNIT_INDEX" val="7"/>
  <p:tag name="KSO_WM_UNIT_LAYERLEVEL" val="1"/>
  <p:tag name="KSO_WM_UNIT_TYPE" val="i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YPE" val="a"/>
  <p:tag name="KSO_WM_UNIT_VALUE" val="10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DQ3MTU2MjQ3Zjk3MjVlNTJjMzk1NDZkOTY3ZTkwMTMifQ=="/>
  <p:tag name="KSO_WPP_MARK_KEY" val="76cea6c0-1e26-4efe-a794-ee12f0af82a4"/>
  <p:tag name="commondata" val="eyJoZGlkIjoiOTQyM2RhMDMwN2Q4YWRkM2ExYmM4N2M5YzU5Yzk4YjUifQ==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2"/>
  <p:tag name="KSO_WM_UNIT_INDEX" val="2"/>
  <p:tag name="KSO_WM_UNIT_LAYERLEVEL" val="1"/>
  <p:tag name="KSO_WM_UNIT_TYPE" val="i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6"/>
  <p:tag name="KSO_WM_UNIT_INDEX" val="6"/>
  <p:tag name="KSO_WM_UNIT_LAYERLEVEL" val="1"/>
  <p:tag name="KSO_WM_UNIT_TYPE" val="i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i*7"/>
  <p:tag name="KSO_WM_UNIT_INDEX" val="7"/>
  <p:tag name="KSO_WM_UNIT_LAYERLEVEL" val="1"/>
  <p:tag name="KSO_WM_UNIT_TYPE" val="i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YPE" val="a"/>
  <p:tag name="KSO_WM_UNIT_VALUE" val="10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1438</Words>
  <Application>WPS 演示</Application>
  <PresentationFormat>宽屏</PresentationFormat>
  <Paragraphs>146</Paragraphs>
  <Slides>14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楷体</vt:lpstr>
      <vt:lpstr>仿宋</vt:lpstr>
      <vt:lpstr>华文新魏</vt:lpstr>
      <vt:lpstr>华光行楷_CNKI</vt:lpstr>
      <vt:lpstr>楷体_GB2312</vt:lpstr>
      <vt:lpstr>微软雅黑</vt:lpstr>
      <vt:lpstr>汉仪尚巍手书W</vt:lpstr>
      <vt:lpstr>Times New Roman</vt:lpstr>
      <vt:lpstr>华文隶书</vt:lpstr>
      <vt:lpstr>Arial Unicode MS</vt:lpstr>
      <vt:lpstr>Calibri Light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一、三</cp:lastModifiedBy>
  <cp:revision>4</cp:revision>
  <cp:lastPrinted>2023-10-26T21:04:00Z</cp:lastPrinted>
  <dcterms:created xsi:type="dcterms:W3CDTF">2023-10-26T21:04:00Z</dcterms:created>
  <dcterms:modified xsi:type="dcterms:W3CDTF">2023-10-30T11:04:36Z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EASTEDU_PRESENTATION_CUSTOM_DATA">
    <vt:lpwstr>925747908975472640</vt:lpwstr>
  </property>
  <property fmtid="{D5CDD505-2E9C-101B-9397-08002B2CF9AE}" pid="7" name="ICV">
    <vt:lpwstr>AD3DF5BB82B04E45BFC57613C0A85112_12</vt:lpwstr>
  </property>
  <property fmtid="{D5CDD505-2E9C-101B-9397-08002B2CF9AE}" pid="8" name="KSOProductBuildVer">
    <vt:lpwstr>2052-12.1.0.15712</vt:lpwstr>
  </property>
</Properties>
</file>