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0DDB46C-8BA5-4581-AB55-5458E75A62A9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E64893E-C852-4044-98FD-268624598FE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12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B46C-8BA5-4581-AB55-5458E75A62A9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893E-C852-4044-98FD-268624598F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58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B46C-8BA5-4581-AB55-5458E75A62A9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893E-C852-4044-98FD-268624598FE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835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B46C-8BA5-4581-AB55-5458E75A62A9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893E-C852-4044-98FD-268624598FE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256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B46C-8BA5-4581-AB55-5458E75A62A9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893E-C852-4044-98FD-268624598F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668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B46C-8BA5-4581-AB55-5458E75A62A9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893E-C852-4044-98FD-268624598FE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384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B46C-8BA5-4581-AB55-5458E75A62A9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893E-C852-4044-98FD-268624598FE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795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B46C-8BA5-4581-AB55-5458E75A62A9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893E-C852-4044-98FD-268624598FE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470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B46C-8BA5-4581-AB55-5458E75A62A9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893E-C852-4044-98FD-268624598FE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22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B46C-8BA5-4581-AB55-5458E75A62A9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893E-C852-4044-98FD-268624598F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6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B46C-8BA5-4581-AB55-5458E75A62A9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893E-C852-4044-98FD-268624598FE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31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B46C-8BA5-4581-AB55-5458E75A62A9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893E-C852-4044-98FD-268624598F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95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B46C-8BA5-4581-AB55-5458E75A62A9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893E-C852-4044-98FD-268624598FE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32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B46C-8BA5-4581-AB55-5458E75A62A9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893E-C852-4044-98FD-268624598FE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12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B46C-8BA5-4581-AB55-5458E75A62A9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893E-C852-4044-98FD-268624598F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17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B46C-8BA5-4581-AB55-5458E75A62A9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893E-C852-4044-98FD-268624598FE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30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B46C-8BA5-4581-AB55-5458E75A62A9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893E-C852-4044-98FD-268624598F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08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DDB46C-8BA5-4581-AB55-5458E75A62A9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64893E-C852-4044-98FD-268624598F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85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CDEF3CD-39C7-93BC-D499-D9ADB6C9CA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绚烂之极归于平淡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187223B-C727-9FB1-1A09-E1D19EC7AF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陶渊明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归园田居其一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4965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B375D10-20FB-5F87-388E-2AC9D15C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初视若散缓，熟读有奇趣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D0F4C08-353B-97DA-C3DF-9A9712B2F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苏轼云：“渊明诗初视若散缓，熟读有奇趣。如暖暖远人村，依依墟里烟。狗吠深巷中，鸡鸣桑树颠。’又曰：‘采菊东篱下，悠然见南山。’大率才高意远，则所寓得奇妙，遂能如此，如大匠运斤，无斧凿痕，不知者则疲精力，至死不悟。”体现了一种“看似寻常最奇崛，成如容易却艰辛”（王安石语）的巧妙构思。</a:t>
            </a:r>
          </a:p>
        </p:txBody>
      </p:sp>
    </p:spTree>
    <p:extLst>
      <p:ext uri="{BB962C8B-B14F-4D97-AF65-F5344CB8AC3E}">
        <p14:creationId xmlns:p14="http://schemas.microsoft.com/office/powerpoint/2010/main" val="348644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486877B-11AE-2615-8B76-EBE16B72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510145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5073B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归园田居</a:t>
            </a:r>
            <a:r>
              <a:rPr lang="en-US" altLang="zh-CN" dirty="0">
                <a:solidFill>
                  <a:srgbClr val="05073B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/>
            </a:r>
            <a:br>
              <a:rPr lang="en-US" altLang="zh-CN" dirty="0">
                <a:solidFill>
                  <a:srgbClr val="05073B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sz="2700" dirty="0">
                <a:solidFill>
                  <a:srgbClr val="05073B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陶渊明</a:t>
            </a:r>
            <a:r>
              <a:rPr lang="zh-CN" altLang="en-US" dirty="0">
                <a:solidFill>
                  <a:srgbClr val="05073B"/>
                </a:solidFill>
                <a:latin typeface="arial" panose="020B0604020202020204" pitchFamily="34" charset="0"/>
              </a:rPr>
              <a:t/>
            </a:r>
            <a:br>
              <a:rPr lang="zh-CN" altLang="en-US" dirty="0">
                <a:solidFill>
                  <a:srgbClr val="05073B"/>
                </a:solidFill>
                <a:latin typeface="arial" panose="020B0604020202020204" pitchFamily="34" charset="0"/>
              </a:rPr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F2710A2-6792-BDA0-D976-332A6EFB0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sz="2800" b="1" i="0" dirty="0">
                <a:solidFill>
                  <a:srgbClr val="05073B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种豆南山下，草盛豆苗稀。</a:t>
            </a:r>
            <a:br>
              <a:rPr lang="zh-CN" altLang="en-US" sz="2800" b="1" i="0" dirty="0">
                <a:solidFill>
                  <a:srgbClr val="05073B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sz="2800" b="1" i="0" dirty="0">
                <a:solidFill>
                  <a:srgbClr val="05073B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晨兴理荒秽，带月荷锄归。</a:t>
            </a:r>
            <a:br>
              <a:rPr lang="zh-CN" altLang="en-US" sz="2800" b="1" i="0" dirty="0">
                <a:solidFill>
                  <a:srgbClr val="05073B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sz="2800" b="1" i="0" dirty="0">
                <a:solidFill>
                  <a:srgbClr val="05073B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道狭草木长，夕露沾我衣。</a:t>
            </a:r>
            <a:br>
              <a:rPr lang="zh-CN" altLang="en-US" sz="2800" b="1" i="0" dirty="0">
                <a:solidFill>
                  <a:srgbClr val="05073B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sz="2800" b="1" i="0" dirty="0">
                <a:solidFill>
                  <a:srgbClr val="05073B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衣沾不足惜，但使愿无违。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9673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075CFB-2B95-F8D7-6387-91CB16BF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/>
            </a:r>
            <a:b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饮酒其九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/>
            </a:r>
            <a:b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sz="2700" dirty="0">
                <a:latin typeface="仿宋" panose="02010609060101010101" pitchFamily="49" charset="-122"/>
                <a:ea typeface="仿宋" panose="02010609060101010101" pitchFamily="49" charset="-122"/>
              </a:rPr>
              <a:t>陶渊明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/>
            </a:r>
            <a:b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8E8D1A9-227A-5663-C83A-F0850F50B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02195"/>
            <a:ext cx="9601196" cy="352252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清晨闻叩门，倒裳往自开。</a:t>
            </a:r>
          </a:p>
          <a:p>
            <a:pPr marL="0" indent="0" algn="ctr">
              <a:buNone/>
            </a:pP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问子为谁与？田父有好怀。</a:t>
            </a:r>
          </a:p>
          <a:p>
            <a:pPr marL="0" indent="0" algn="ctr">
              <a:buNone/>
            </a:pP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壶浆远见候，疑我与时乖。</a:t>
            </a:r>
          </a:p>
          <a:p>
            <a:pPr marL="0" indent="0" algn="ctr">
              <a:buNone/>
            </a:pP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褴缕茅檐下，未足为高栖。</a:t>
            </a:r>
          </a:p>
          <a:p>
            <a:pPr marL="0" indent="0" algn="ctr">
              <a:buNone/>
            </a:pP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一世皆尚同，愿君汩其泥。</a:t>
            </a:r>
          </a:p>
          <a:p>
            <a:pPr marL="0" indent="0" algn="ctr">
              <a:buNone/>
            </a:pP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深感父老言，禀气寡所谐。</a:t>
            </a:r>
          </a:p>
          <a:p>
            <a:pPr marL="0" indent="0" algn="ctr">
              <a:buNone/>
            </a:pP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纡辔诚可学，违己讵非迷。</a:t>
            </a:r>
          </a:p>
          <a:p>
            <a:pPr marL="0" indent="0" algn="ctr">
              <a:buNone/>
            </a:pP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且共欢此饮，吾驾不可回。</a:t>
            </a:r>
          </a:p>
        </p:txBody>
      </p:sp>
    </p:spTree>
    <p:extLst>
      <p:ext uri="{BB962C8B-B14F-4D97-AF65-F5344CB8AC3E}">
        <p14:creationId xmlns:p14="http://schemas.microsoft.com/office/powerpoint/2010/main" val="790881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AA4FBB9-D5BF-9258-C7ED-B6B515CAA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陶渊明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可望不可及：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864EA15-9D40-FA87-83DF-15ADEEF25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才高意远</a:t>
            </a:r>
            <a:endParaRPr lang="en-US" altLang="zh-CN" sz="32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放下士大夫的身份，融入田园。</a:t>
            </a:r>
            <a:endParaRPr lang="en-US" altLang="zh-CN" sz="32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田园不是避难所，而是真正的归宿。</a:t>
            </a:r>
          </a:p>
        </p:txBody>
      </p:sp>
    </p:spTree>
    <p:extLst>
      <p:ext uri="{BB962C8B-B14F-4D97-AF65-F5344CB8AC3E}">
        <p14:creationId xmlns:p14="http://schemas.microsoft.com/office/powerpoint/2010/main" val="107913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402D148-2E0E-A43F-4826-78F21BC93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 fontAlgn="base">
              <a:spcAft>
                <a:spcPct val="0"/>
              </a:spcAft>
              <a:defRPr/>
            </a:pPr>
            <a:r>
              <a:rPr lang="zh-CN" altLang="en-US" sz="4000" b="1" dirty="0">
                <a:ln>
                  <a:noFill/>
                </a:ln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知人论世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关 于 陶渊明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】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9332995-97EA-A65A-5E3B-066B964F7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b="0" i="0" dirty="0">
                <a:solidFill>
                  <a:srgbClr val="222222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作为古代最为知名的诗人之一，高风亮节，不为五斗米折腰，高唱</a:t>
            </a:r>
            <a:r>
              <a:rPr lang="en-US" altLang="zh-CN" sz="2800" b="1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2800" b="1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归去来兮辞</a:t>
            </a:r>
            <a:r>
              <a:rPr lang="en-US" altLang="zh-CN" sz="2800" b="1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2800" b="0" i="0" dirty="0">
                <a:solidFill>
                  <a:srgbClr val="222222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而归；安贫乐道，性情自然，赋</a:t>
            </a:r>
            <a:r>
              <a:rPr lang="en-US" altLang="zh-CN" sz="2800" b="1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2800" b="1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五柳先生传</a:t>
            </a:r>
            <a:r>
              <a:rPr lang="en-US" altLang="zh-CN" sz="2800" b="1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2800" b="0" i="0" dirty="0">
                <a:solidFill>
                  <a:srgbClr val="222222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以自嘲；志向远大，崇尚美好，</a:t>
            </a:r>
            <a:r>
              <a:rPr lang="en-US" altLang="zh-CN" sz="2800" b="1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2800" b="1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桃花源记</a:t>
            </a:r>
            <a:r>
              <a:rPr lang="en-US" altLang="zh-CN" sz="2800" b="1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2800" b="0" i="0" dirty="0">
                <a:solidFill>
                  <a:srgbClr val="222222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成理想家园；质朴纯真，嗜酒爱菊，</a:t>
            </a:r>
            <a:r>
              <a:rPr lang="en-US" altLang="zh-CN" sz="2800" b="1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2800" b="1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饮酒</a:t>
            </a:r>
            <a:r>
              <a:rPr lang="en-US" altLang="zh-CN" sz="2800" b="1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2800" b="1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、</a:t>
            </a:r>
            <a:r>
              <a:rPr lang="en-US" altLang="zh-CN" sz="2800" b="1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2800" b="1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归园田居</a:t>
            </a:r>
            <a:r>
              <a:rPr lang="en-US" altLang="zh-CN" sz="2800" b="1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2800" b="0" i="0" dirty="0">
                <a:solidFill>
                  <a:srgbClr val="222222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开山立派，因而被誉为“</a:t>
            </a:r>
            <a:r>
              <a:rPr lang="zh-CN" altLang="en-US" sz="2800" b="0" i="0" dirty="0">
                <a:solidFill>
                  <a:srgbClr val="FF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隐逸诗人之宗”和“田园诗派之鼻祖”</a:t>
            </a:r>
            <a:r>
              <a:rPr lang="zh-CN" altLang="en-US" sz="2800" b="0" i="0" dirty="0">
                <a:solidFill>
                  <a:srgbClr val="222222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289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B37CB7E-D6D9-F1E9-3B5B-8379571E3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3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归园田居</a:t>
            </a:r>
            <a:r>
              <a:rPr lang="zh-CN" altLang="zh-CN" sz="3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其一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64B952F-A7C3-AD32-B9B5-89AD6F694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432" y="1722081"/>
            <a:ext cx="9882962" cy="43313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CN" altLang="zh-CN" sz="2400" b="1" kern="10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少无适俗韵，性本爱丘山。</a:t>
            </a:r>
          </a:p>
          <a:p>
            <a:pPr marL="0" indent="0" algn="ctr">
              <a:buNone/>
            </a:pPr>
            <a:r>
              <a:rPr lang="zh-CN" altLang="zh-CN" sz="2400" b="1" kern="10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误落尘网中，一去三十年。</a:t>
            </a:r>
          </a:p>
          <a:p>
            <a:pPr marL="0" indent="0" algn="ctr">
              <a:buNone/>
            </a:pPr>
            <a:r>
              <a:rPr lang="zh-CN" altLang="zh-CN" sz="2400" b="1" kern="10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羁鸟恋旧林，池鱼思故渊。</a:t>
            </a:r>
          </a:p>
          <a:p>
            <a:pPr marL="0" indent="0" algn="ctr">
              <a:buNone/>
            </a:pPr>
            <a:r>
              <a:rPr lang="zh-CN" altLang="zh-CN" sz="2400" b="1" kern="10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开荒南野际，守拙归园田。</a:t>
            </a:r>
          </a:p>
          <a:p>
            <a:pPr marL="0" indent="0" algn="ctr">
              <a:buNone/>
            </a:pPr>
            <a:r>
              <a:rPr lang="zh-CN" altLang="zh-CN" sz="2400" b="1" kern="10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方宅十余亩，草屋八九间。</a:t>
            </a:r>
          </a:p>
          <a:p>
            <a:pPr marL="0" indent="0" algn="ctr">
              <a:buNone/>
            </a:pPr>
            <a:r>
              <a:rPr lang="zh-CN" altLang="zh-CN" sz="2400" b="1" kern="10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榆柳荫后檐，桃李罗堂前。</a:t>
            </a:r>
          </a:p>
          <a:p>
            <a:pPr marL="0" indent="0" algn="ctr">
              <a:buNone/>
            </a:pPr>
            <a:r>
              <a:rPr lang="zh-CN" altLang="zh-CN" sz="2400" b="1" kern="10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暧暧远人村，依依墟里烟。</a:t>
            </a:r>
          </a:p>
          <a:p>
            <a:pPr marL="0" indent="0" algn="ctr">
              <a:buNone/>
            </a:pPr>
            <a:r>
              <a:rPr lang="zh-CN" altLang="zh-CN" sz="2400" b="1" kern="10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狗吠深巷中，鸡鸣桑树颠。</a:t>
            </a:r>
          </a:p>
          <a:p>
            <a:pPr marL="0" indent="0" algn="ctr">
              <a:buNone/>
            </a:pPr>
            <a:r>
              <a:rPr lang="zh-CN" altLang="zh-CN" sz="2400" b="1" kern="10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户庭无尘杂，虚室有余闲。</a:t>
            </a:r>
          </a:p>
          <a:p>
            <a:pPr marL="0" indent="0" algn="ctr">
              <a:buNone/>
            </a:pPr>
            <a:r>
              <a:rPr lang="zh-CN" altLang="zh-CN" sz="2400" b="1" kern="10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久在樊笼里，复得返自然。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706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E1181A7-D67C-F764-92D0-EDC4C4CED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标注“三点”：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、难点（疑难词语）</a:t>
            </a:r>
            <a:endParaRPr lang="en-US" altLang="zh-CN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、特点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（手法）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、关键点（情感）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B5B10053-1B25-B749-F0FF-894C2314B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1" y="982132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000" kern="120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CN" b="1" dirty="0">
                <a:ln>
                  <a:noFill/>
                </a:ln>
                <a:solidFill>
                  <a:srgbClr val="FF0000"/>
                </a:solidFill>
                <a:ea typeface="隶书" panose="02010509060101010101" pitchFamily="49" charset="-122"/>
              </a:rPr>
              <a:t>【 </a:t>
            </a:r>
            <a:r>
              <a:rPr lang="zh-CN" altLang="en-US" b="1" dirty="0">
                <a:ln>
                  <a:noFill/>
                </a:ln>
                <a:solidFill>
                  <a:srgbClr val="FF0000"/>
                </a:solidFill>
                <a:ea typeface="隶书" panose="02010509060101010101" pitchFamily="49" charset="-122"/>
              </a:rPr>
              <a:t>初 读 </a:t>
            </a:r>
            <a:r>
              <a:rPr lang="en-US" altLang="zh-CN" b="1" dirty="0">
                <a:ln>
                  <a:noFill/>
                </a:ln>
                <a:solidFill>
                  <a:srgbClr val="FF0000"/>
                </a:solidFill>
                <a:ea typeface="隶书" panose="02010509060101010101" pitchFamily="49" charset="-122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396655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BF05DA8-AA6E-0C6F-1723-465CDF460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lang="zh-CN" altLang="en-US" sz="4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、难点（疑难词语）</a:t>
            </a:r>
            <a:r>
              <a:rPr lang="en-US" altLang="zh-CN" sz="4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4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7FCE370-310F-3937-9884-FC71B2674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韵：气质。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守拙：持守愚拙的本性。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暧暧：迷蒙隐约的样子。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依依：意同“暧暧”。</a:t>
            </a:r>
          </a:p>
        </p:txBody>
      </p:sp>
    </p:spTree>
    <p:extLst>
      <p:ext uri="{BB962C8B-B14F-4D97-AF65-F5344CB8AC3E}">
        <p14:creationId xmlns:p14="http://schemas.microsoft.com/office/powerpoint/2010/main" val="290922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5CAC4EF-1A64-4BF4-1BCB-DA38AF8CD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sz="4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4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、特点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（手法）：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白描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/>
            </a:r>
            <a:b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F1527EE-0757-22A6-260D-0F561C3E8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52577"/>
            <a:ext cx="9601196" cy="33594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altLang="zh-CN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33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3300" dirty="0">
                <a:latin typeface="仿宋" panose="02010609060101010101" pitchFamily="49" charset="-122"/>
                <a:ea typeface="仿宋" panose="02010609060101010101" pitchFamily="49" charset="-122"/>
              </a:rPr>
              <a:t>、白描是中国画技法名，指单用</a:t>
            </a:r>
            <a:r>
              <a:rPr lang="zh-CN" altLang="en-US" sz="33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墨色线条勾描</a:t>
            </a:r>
            <a:r>
              <a:rPr lang="zh-CN" altLang="en-US" sz="3300" dirty="0">
                <a:latin typeface="仿宋" panose="02010609060101010101" pitchFamily="49" charset="-122"/>
                <a:ea typeface="仿宋" panose="02010609060101010101" pitchFamily="49" charset="-122"/>
              </a:rPr>
              <a:t>形象而</a:t>
            </a:r>
            <a:r>
              <a:rPr lang="zh-CN" altLang="en-US" sz="33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不藻修饰</a:t>
            </a:r>
            <a:r>
              <a:rPr lang="zh-CN" altLang="en-US" sz="3300" dirty="0">
                <a:latin typeface="仿宋" panose="02010609060101010101" pitchFamily="49" charset="-122"/>
                <a:ea typeface="仿宋" panose="02010609060101010101" pitchFamily="49" charset="-122"/>
              </a:rPr>
              <a:t>与</a:t>
            </a:r>
            <a:r>
              <a:rPr lang="zh-CN" altLang="en-US" sz="33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渲染烘托</a:t>
            </a:r>
            <a:r>
              <a:rPr lang="zh-CN" altLang="en-US" sz="3300" dirty="0">
                <a:latin typeface="仿宋" panose="02010609060101010101" pitchFamily="49" charset="-122"/>
                <a:ea typeface="仿宋" panose="02010609060101010101" pitchFamily="49" charset="-122"/>
              </a:rPr>
              <a:t>的画法；</a:t>
            </a:r>
            <a:endParaRPr lang="en-US" altLang="zh-CN" sz="33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3300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3300" dirty="0">
                <a:latin typeface="仿宋" panose="02010609060101010101" pitchFamily="49" charset="-122"/>
                <a:ea typeface="仿宋" panose="02010609060101010101" pitchFamily="49" charset="-122"/>
              </a:rPr>
              <a:t>、白描也是文学表现手法之一，主要用朴素简练的文字描摹形象。</a:t>
            </a:r>
            <a:endParaRPr lang="en-US" altLang="zh-CN" sz="33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300" dirty="0">
                <a:latin typeface="仿宋" panose="02010609060101010101" pitchFamily="49" charset="-122"/>
                <a:ea typeface="仿宋" panose="02010609060101010101" pitchFamily="49" charset="-122"/>
              </a:rPr>
              <a:t>文字简练朴素，不加渲染。</a:t>
            </a:r>
            <a:endParaRPr lang="en-US" altLang="zh-CN" sz="33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300" dirty="0">
                <a:latin typeface="仿宋" panose="02010609060101010101" pitchFamily="49" charset="-122"/>
                <a:ea typeface="仿宋" panose="02010609060101010101" pitchFamily="49" charset="-122"/>
              </a:rPr>
              <a:t>不求细致，只求传神。</a:t>
            </a:r>
            <a:endParaRPr lang="en-US" altLang="zh-CN" sz="33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300" dirty="0">
                <a:latin typeface="仿宋" panose="02010609060101010101" pitchFamily="49" charset="-122"/>
                <a:ea typeface="仿宋" panose="02010609060101010101" pitchFamily="49" charset="-122"/>
              </a:rPr>
              <a:t>不尚华丽，务求朴实。</a:t>
            </a:r>
          </a:p>
          <a:p>
            <a:pPr marL="0" indent="0">
              <a:buNone/>
            </a:pP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357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88043A2-1586-8A96-14FF-A7F590048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赏析下面的诗句，体会白描的手法。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9E71D1D-C0E3-00A3-39E5-853FF638E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方宅十余亩，草屋八九间。</a:t>
            </a:r>
          </a:p>
          <a:p>
            <a:pPr marL="0" indent="0">
              <a:buNone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榆柳荫后檐，桃李罗堂前。</a:t>
            </a:r>
          </a:p>
          <a:p>
            <a:pPr marL="0" indent="0">
              <a:buNone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暧暧远人村，依依墟里烟。</a:t>
            </a:r>
          </a:p>
          <a:p>
            <a:pPr marL="0" indent="0">
              <a:buNone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狗吠深巷中，鸡鸣桑树颠。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832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0B97C9A-11D2-41AB-422A-564D54A9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、关键点（情感）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/>
            </a:r>
            <a:b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0E9026B-B6C2-B5BA-1E94-78FE37D22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从“归”谈起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为何要归？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从何而归？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归向何处？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归去如何？</a:t>
            </a:r>
          </a:p>
        </p:txBody>
      </p:sp>
    </p:spTree>
    <p:extLst>
      <p:ext uri="{BB962C8B-B14F-4D97-AF65-F5344CB8AC3E}">
        <p14:creationId xmlns:p14="http://schemas.microsoft.com/office/powerpoint/2010/main" val="669694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A695923-6E92-8E17-B3B2-7CBDE602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绚烂之极归于平淡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1D73299-35F6-41B7-6739-E43C661ED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梁实秋曰：“绚烂之极归于平淡，但是那平不是平庸的平，那淡不是淡而无味的淡，那平淡乃是不露斧凿之痕的一种艺术韵味。</a:t>
            </a:r>
            <a:r>
              <a:rPr lang="zh-CN" altLang="en-US" sz="28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157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环保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</TotalTime>
  <Words>703</Words>
  <Application>Microsoft Office PowerPoint</Application>
  <PresentationFormat>宽屏</PresentationFormat>
  <Paragraphs>62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等线</vt:lpstr>
      <vt:lpstr>方正舒体</vt:lpstr>
      <vt:lpstr>仿宋</vt:lpstr>
      <vt:lpstr>黑体</vt:lpstr>
      <vt:lpstr>隶书</vt:lpstr>
      <vt:lpstr>arial</vt:lpstr>
      <vt:lpstr>arial</vt:lpstr>
      <vt:lpstr>Garamond</vt:lpstr>
      <vt:lpstr>Times New Roman</vt:lpstr>
      <vt:lpstr>环保</vt:lpstr>
      <vt:lpstr>绚烂之极归于平淡</vt:lpstr>
      <vt:lpstr>知人论世【关 于 陶渊明】</vt:lpstr>
      <vt:lpstr>归园田居其一 </vt:lpstr>
      <vt:lpstr>PowerPoint 演示文稿</vt:lpstr>
      <vt:lpstr>1、难点（疑难词语） </vt:lpstr>
      <vt:lpstr>2、特点（手法）：白描 </vt:lpstr>
      <vt:lpstr>赏析下面的诗句，体会白描的手法。</vt:lpstr>
      <vt:lpstr>3、关键点（情感） </vt:lpstr>
      <vt:lpstr>绚烂之极归于平淡</vt:lpstr>
      <vt:lpstr>初视若散缓，熟读有奇趣</vt:lpstr>
      <vt:lpstr>归园田居 陶渊明 </vt:lpstr>
      <vt:lpstr> 饮酒其九 陶渊明 </vt:lpstr>
      <vt:lpstr>陶渊明——可望不可及：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绚烂之极归于平淡</dc:title>
  <dc:creator>君 孟</dc:creator>
  <cp:lastModifiedBy>Acer</cp:lastModifiedBy>
  <cp:revision>4</cp:revision>
  <dcterms:created xsi:type="dcterms:W3CDTF">2023-10-10T06:34:18Z</dcterms:created>
  <dcterms:modified xsi:type="dcterms:W3CDTF">2023-10-11T02:44:12Z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ASTEDU_PRESENTATION_CUSTOM_DATA">
    <vt:lpwstr>918806261159112704</vt:lpwstr>
  </property>
</Properties>
</file>