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image/vnd.ms-photo" Extension="wdp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2" autoAdjust="0"/>
    <p:restoredTop sz="94660"/>
  </p:normalViewPr>
  <p:slideViewPr>
    <p:cSldViewPr snapToGrid="0">
      <p:cViewPr varScale="1">
        <p:scale>
          <a:sx n="90" d="100"/>
          <a:sy n="90" d="100"/>
        </p:scale>
        <p:origin x="96" y="1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9.xml" Type="http://schemas.openxmlformats.org/officeDocument/2006/relationships/slide"/><Relationship Id="rId11" Target="slides/slide10.xml" Type="http://schemas.openxmlformats.org/officeDocument/2006/relationships/slide"/><Relationship Id="rId12" Target="presProps.xml" Type="http://schemas.openxmlformats.org/officeDocument/2006/relationships/presProps"/><Relationship Id="rId13" Target="viewProps.xml" Type="http://schemas.openxmlformats.org/officeDocument/2006/relationships/viewProps"/><Relationship Id="rId14" Target="theme/theme1.xml" Type="http://schemas.openxmlformats.org/officeDocument/2006/relationships/theme"/><Relationship Id="rId15" Target="tableStyles.xml" Type="http://schemas.openxmlformats.org/officeDocument/2006/relationships/tableStyles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slides/slide3.xml" Type="http://schemas.openxmlformats.org/officeDocument/2006/relationships/slide"/><Relationship Id="rId5" Target="slides/slide4.xml" Type="http://schemas.openxmlformats.org/officeDocument/2006/relationships/slide"/><Relationship Id="rId6" Target="slides/slide5.xml" Type="http://schemas.openxmlformats.org/officeDocument/2006/relationships/slide"/><Relationship Id="rId7" Target="slides/slide6.xml" Type="http://schemas.openxmlformats.org/officeDocument/2006/relationships/slide"/><Relationship Id="rId8" Target="slides/slide7.xml" Type="http://schemas.openxmlformats.org/officeDocument/2006/relationships/slide"/><Relationship Id="rId9" Target="slides/slide8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4.png" Type="http://schemas.openxmlformats.org/officeDocument/2006/relationships/image"/><Relationship Id="rId3" Target="../media/hdphoto2.wdp" Type="http://schemas.microsoft.com/office/2007/relationships/hdphoto"/><Relationship Id="rId4" Target="../media/image3.png" Type="http://schemas.openxmlformats.org/officeDocument/2006/relationships/image"/><Relationship Id="rId5" Target="../media/hdphoto1.wdp" Type="http://schemas.microsoft.com/office/2007/relationships/hdphoto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4.png" Type="http://schemas.openxmlformats.org/officeDocument/2006/relationships/image"/><Relationship Id="rId3" Target="../media/hdphoto2.wdp" Type="http://schemas.microsoft.com/office/2007/relationships/hdphoto"/><Relationship Id="rId4" Target="../media/image3.png" Type="http://schemas.openxmlformats.org/officeDocument/2006/relationships/image"/><Relationship Id="rId5" Target="../media/hdphoto1.wdp" Type="http://schemas.microsoft.com/office/2007/relationships/hdphoto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4.png" Type="http://schemas.openxmlformats.org/officeDocument/2006/relationships/image"/><Relationship Id="rId3" Target="../media/hdphoto2.wdp" Type="http://schemas.microsoft.com/office/2007/relationships/hdphoto"/><Relationship Id="rId4" Target="../media/image2.png" Type="http://schemas.openxmlformats.org/officeDocument/2006/relationships/image"/><Relationship Id="rId5" Target="../media/hdphoto1.wdp" Type="http://schemas.microsoft.com/office/2007/relationships/hdphoto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4.png" Type="http://schemas.openxmlformats.org/officeDocument/2006/relationships/image"/><Relationship Id="rId3" Target="../media/hdphoto2.wdp" Type="http://schemas.microsoft.com/office/2007/relationships/hdphoto"/><Relationship Id="rId4" Target="../media/image2.png" Type="http://schemas.openxmlformats.org/officeDocument/2006/relationships/image"/><Relationship Id="rId5" Target="../media/hdphoto1.wdp" Type="http://schemas.microsoft.com/office/2007/relationships/hdphoto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D3346-011A-4256-B725-382D60ED264D}" type="datetimeFigureOut">
              <a:rPr lang="zh-CN" altLang="en-US" smtClean="0"/>
              <a:t>2023/11/1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38960C04-B3FC-444C-899D-C6A5316FCE0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2756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D3346-011A-4256-B725-382D60ED264D}" type="datetimeFigureOut">
              <a:rPr lang="zh-CN" altLang="en-US" smtClean="0"/>
              <a:t>2023/11/1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60C04-B3FC-444C-899D-C6A5316FCE0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41717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D3346-011A-4256-B725-382D60ED264D}" type="datetimeFigureOut">
              <a:rPr lang="zh-CN" altLang="en-US" smtClean="0"/>
              <a:t>2023/11/1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60C04-B3FC-444C-899D-C6A5316FCE0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16815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D3346-011A-4256-B725-382D60ED264D}" type="datetimeFigureOut">
              <a:rPr lang="zh-CN" altLang="en-US" smtClean="0"/>
              <a:t>2023/11/1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60C04-B3FC-444C-899D-C6A5316FCE0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9727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359D3346-011A-4256-B725-382D60ED264D}" type="datetimeFigureOut">
              <a:rPr lang="zh-CN" altLang="en-US" smtClean="0"/>
              <a:t>2023/11/1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zh-CN" alt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38960C04-B3FC-444C-899D-C6A5316FCE0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8017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D3346-011A-4256-B725-382D60ED264D}" type="datetimeFigureOut">
              <a:rPr lang="zh-CN" altLang="en-US" smtClean="0"/>
              <a:t>2023/11/1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60C04-B3FC-444C-899D-C6A5316FCE0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28609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D3346-011A-4256-B725-382D60ED264D}" type="datetimeFigureOut">
              <a:rPr lang="zh-CN" altLang="en-US" smtClean="0"/>
              <a:t>2023/11/1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60C04-B3FC-444C-899D-C6A5316FCE0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8646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D3346-011A-4256-B725-382D60ED264D}" type="datetimeFigureOut">
              <a:rPr lang="zh-CN" altLang="en-US" smtClean="0"/>
              <a:t>2023/11/1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60C04-B3FC-444C-899D-C6A5316FCE0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9763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D3346-011A-4256-B725-382D60ED264D}" type="datetimeFigureOut">
              <a:rPr lang="zh-CN" altLang="en-US" smtClean="0"/>
              <a:t>2023/11/1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60C04-B3FC-444C-899D-C6A5316FCE0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90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D3346-011A-4256-B725-382D60ED264D}" type="datetimeFigureOut">
              <a:rPr lang="zh-CN" altLang="en-US" smtClean="0"/>
              <a:t>2023/11/1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60C04-B3FC-444C-899D-C6A5316FCE0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9643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D3346-011A-4256-B725-382D60ED264D}" type="datetimeFigureOut">
              <a:rPr lang="zh-CN" altLang="en-US" smtClean="0"/>
              <a:t>2023/11/1</a:t>
            </a:fld>
            <a:endParaRPr lang="zh-CN" alt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60C04-B3FC-444C-899D-C6A5316FCE0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75784571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13" Target="../media/image2.png" Type="http://schemas.openxmlformats.org/officeDocument/2006/relationships/image"/><Relationship Id="rId14" Target="../media/hdphoto1.wdp" Type="http://schemas.microsoft.com/office/2007/relationships/hdphoto"/><Relationship Id="rId15" Target="../media/image3.png" Type="http://schemas.openxmlformats.org/officeDocument/2006/relationships/imag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359D3346-011A-4256-B725-382D60ED264D}" type="datetimeFigureOut">
              <a:rPr lang="zh-CN" altLang="en-US" smtClean="0"/>
              <a:t>2023/11/1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38960C04-B3FC-444C-899D-C6A5316FCE0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08647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0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86B9880-4411-4DBB-6AF3-1CAE7BD218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10179858" cy="3035808"/>
          </a:xfrm>
        </p:spPr>
        <p:txBody>
          <a:bodyPr/>
          <a:lstStyle/>
          <a:p>
            <a:r>
              <a:rPr altLang="en-US" dirty="0" lang="zh-CN" sz="7200"/>
              <a:t>永遇乐</a:t>
            </a:r>
            <a:r>
              <a:rPr altLang="zh-CN" dirty="0" lang="en-US" sz="7200"/>
              <a:t>·</a:t>
            </a:r>
            <a:r>
              <a:rPr altLang="en-US" dirty="0" lang="zh-CN" sz="7200"/>
              <a:t>京口北固亭怀古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11455001-6376-8031-DD9D-4A499F60497C}"/>
              </a:ext>
            </a:extLst>
          </p:cNvPr>
          <p:cNvSpPr>
            <a:spLocks noGrp="1"/>
          </p:cNvSpPr>
          <p:nvPr>
            <p:ph idx="1" type="subTitle"/>
          </p:nvPr>
        </p:nvSpPr>
        <p:spPr/>
        <p:txBody>
          <a:bodyPr/>
          <a:lstStyle/>
          <a:p>
            <a:pPr algn="ctr"/>
            <a:r>
              <a:rPr altLang="en-US" dirty="0" lang="zh-CN"/>
              <a:t>辛弃疾</a:t>
            </a:r>
          </a:p>
        </p:txBody>
      </p:sp>
    </p:spTree>
    <p:extLst>
      <p:ext uri="{BB962C8B-B14F-4D97-AF65-F5344CB8AC3E}">
        <p14:creationId xmlns:p14="http://schemas.microsoft.com/office/powerpoint/2010/main" val="3053132814"/>
      </p:ext>
    </p:extLst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A05B606-5E83-77A7-6ABD-DE8179E82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altLang="en-US" lang="zh-CN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B0ED074-CA10-6494-E9A9-8DCCA57B2A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altLang="en-US" lang="zh-CN"/>
          </a:p>
        </p:txBody>
      </p:sp>
    </p:spTree>
    <p:extLst>
      <p:ext uri="{BB962C8B-B14F-4D97-AF65-F5344CB8AC3E}">
        <p14:creationId xmlns:p14="http://schemas.microsoft.com/office/powerpoint/2010/main" val="1266574324"/>
      </p:ext>
    </p:extLst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1F6230E-3AFB-2101-102D-90AC72F4F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9364" y="321600"/>
            <a:ext cx="10058400" cy="1609344"/>
          </a:xfrm>
        </p:spPr>
        <p:txBody>
          <a:bodyPr/>
          <a:lstStyle/>
          <a:p>
            <a:r>
              <a:rPr altLang="en-US" dirty="0" lang="zh-CN"/>
              <a:t>词中之龙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BC75AA6-64E9-815A-248B-3AEE214472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1" y="2121408"/>
            <a:ext cx="11462326" cy="4050792"/>
          </a:xfrm>
        </p:spPr>
        <p:txBody>
          <a:bodyPr>
            <a:normAutofit/>
          </a:bodyPr>
          <a:lstStyle/>
          <a:p>
            <a:r>
              <a:rPr altLang="en-US" b="1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辛弃疾，字幼安，号稼轩，山东人。南宋文学家，豪放派词人，有“词中之龙”之称；与苏轼合称“苏辛”，与李清照并称“济南二安”。</a:t>
            </a:r>
            <a:endParaRPr altLang="zh-CN" b="1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r>
              <a:rPr altLang="en-US" b="1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辛词现存六百多首，是两宋存词最多的作家。其词多以国家、民族的现实问题为题材，抒发慷慨激昂的爱国之情。辛词以其内容上的爱国思想，艺术上有创新精神，在文学史上产生了巨大影响。</a:t>
            </a:r>
          </a:p>
        </p:txBody>
      </p:sp>
    </p:spTree>
    <p:extLst>
      <p:ext uri="{BB962C8B-B14F-4D97-AF65-F5344CB8AC3E}">
        <p14:creationId xmlns:p14="http://schemas.microsoft.com/office/powerpoint/2010/main" val="4252234183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8A1AF93-8125-78C5-85F6-77E73DAE6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830" y="170595"/>
            <a:ext cx="10058400" cy="1609344"/>
          </a:xfrm>
        </p:spPr>
        <p:txBody>
          <a:bodyPr/>
          <a:lstStyle/>
          <a:p>
            <a:r>
              <a:rPr altLang="en-US" dirty="0" lang="zh-CN"/>
              <a:t>归正人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38066BC-88B3-707F-9D67-F1EC2779B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091" y="1779939"/>
            <a:ext cx="11693236" cy="4768643"/>
          </a:xfrm>
        </p:spPr>
        <p:txBody>
          <a:bodyPr>
            <a:normAutofit lnSpcReduction="10000"/>
          </a:bodyPr>
          <a:lstStyle/>
          <a:p>
            <a:r>
              <a:rPr altLang="en-US" b="1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宋代称沦于外邦而返回本朝者为归正人，即投归正统之人。</a:t>
            </a:r>
          </a:p>
          <a:p>
            <a:r>
              <a:rPr altLang="en-US" b="1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这是南宋对北方沦陷区南下投奔之人的蔑称。南宋丞相史浩首先提出，随后成为南宋对北方沦陷区南归者的统称。</a:t>
            </a:r>
          </a:p>
          <a:p>
            <a:endParaRPr altLang="en-US" b="1" dirty="0" lang="zh-CN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r>
              <a:rPr altLang="en-US" b="1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史浩在思想上对南归的豪杰志士很不以为然，甚至是歧视。史浩曾经与张浚辩论，提出“中原决无豪杰，若有，何不起而亡金？”的观点，并蔑称北方归来者为“归正人”，不赞成对“归正人”委以重任。史浩之后，南宋境内，“归正人”受到歧视，被认为怀疑有异心。南宋朝廷规定，归正官员，只允许添差某官职，而不厘务差遣，即只给一个闲散的官职而并无实权。此后，南宋坚持宋朝立国以来猜忌武将的国策，并猜忌“归正人”。</a:t>
            </a:r>
          </a:p>
          <a:p>
            <a:endParaRPr altLang="en-US" dirty="0" lang="zh-CN"/>
          </a:p>
        </p:txBody>
      </p:sp>
    </p:spTree>
    <p:extLst>
      <p:ext uri="{BB962C8B-B14F-4D97-AF65-F5344CB8AC3E}">
        <p14:creationId xmlns:p14="http://schemas.microsoft.com/office/powerpoint/2010/main" val="1866521919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3D931FD-E36C-A993-F515-F75057BB64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595" y="1091609"/>
            <a:ext cx="11511517" cy="5080591"/>
          </a:xfrm>
        </p:spPr>
        <p:txBody>
          <a:bodyPr/>
          <a:lstStyle/>
          <a:p>
            <a:pPr algn="ctr"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永遇乐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·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京口北固亭怀古</a:t>
            </a:r>
          </a:p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    千古江山，英雄无觅，孙仲谋处。舞榭歌台，风流总被，雨打风吹去。斜阳草树，寻常巷陌，人道寄奴曾住。想当年，金戈铁马，气吞万里如虎。</a:t>
            </a:r>
          </a:p>
          <a:p>
            <a:pPr indent="0" marL="0">
              <a:buNone/>
            </a:pP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    元嘉草草，封狼居胥，赢得仓皇北顾。四十三年，望中犹记，烽火扬州路。可堪回首，佛狸祠下，一片神鸦社鼓。凭谁问：廉颇老矣，尚能饭否？</a:t>
            </a:r>
          </a:p>
          <a:p>
            <a:pPr indent="0" marL="0">
              <a:buNone/>
            </a:pPr>
            <a:endParaRPr altLang="en-US" dirty="0" lang="zh-CN"/>
          </a:p>
        </p:txBody>
      </p:sp>
    </p:spTree>
    <p:extLst>
      <p:ext uri="{BB962C8B-B14F-4D97-AF65-F5344CB8AC3E}">
        <p14:creationId xmlns:p14="http://schemas.microsoft.com/office/powerpoint/2010/main" val="104745104"/>
      </p:ext>
    </p:extLst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4B7D30C-3DFE-3C48-A094-5377540F44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724459"/>
            <a:ext cx="10058400" cy="4050792"/>
          </a:xfrm>
        </p:spPr>
        <p:txBody>
          <a:bodyPr>
            <a:normAutofit/>
          </a:bodyPr>
          <a:lstStyle/>
          <a:p>
            <a:r>
              <a:rPr altLang="en-US" b="1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明代杨慎</a:t>
            </a:r>
            <a:r>
              <a:rPr altLang="zh-CN" b="1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b="1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词品</a:t>
            </a:r>
            <a:r>
              <a:rPr altLang="zh-CN" b="1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b="1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：稼轩词中第一。发端便欲涕落，后段一气奔注，笔不得遏。廉颇自拟，慷慨壮怀，如闻其声。谓此词用人名多者，当是不解词味。辛词当以“京口北固亭怀古”</a:t>
            </a:r>
            <a:r>
              <a:rPr altLang="zh-CN" b="1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b="1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永遇乐</a:t>
            </a:r>
            <a:r>
              <a:rPr altLang="zh-CN" b="1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b="1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为第一。</a:t>
            </a:r>
          </a:p>
        </p:txBody>
      </p:sp>
    </p:spTree>
    <p:extLst>
      <p:ext uri="{BB962C8B-B14F-4D97-AF65-F5344CB8AC3E}">
        <p14:creationId xmlns:p14="http://schemas.microsoft.com/office/powerpoint/2010/main" val="1708769181"/>
      </p:ext>
    </p:extLst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32C5E42-5A5C-D4E0-A8B3-7F0CE76DF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 lang="zh-CN"/>
              <a:t>辛词千般好，典故扰人心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1B35471-4346-5B7A-9CB9-5D5094D744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孙权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寄奴，刘裕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“想当年”三句：刘裕曾两次领兵北伐，收复洛阳、长安等地。金戈，用金属制成的长枪。铁马，披着铁甲的战马。都是当时精良的军事装备。</a:t>
            </a:r>
          </a:p>
        </p:txBody>
      </p:sp>
    </p:spTree>
    <p:extLst>
      <p:ext uri="{BB962C8B-B14F-4D97-AF65-F5344CB8AC3E}">
        <p14:creationId xmlns:p14="http://schemas.microsoft.com/office/powerpoint/2010/main" val="1281172714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9E289E2-060D-1528-DE6B-38E264B66B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2511" y="1533073"/>
            <a:ext cx="11093303" cy="4050792"/>
          </a:xfrm>
        </p:spPr>
        <p:txBody>
          <a:bodyPr/>
          <a:lstStyle/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元嘉草草：刘裕子宋文帝刘义隆好大喜功，仓促北伐，反而让北魏太武帝拓跋焘抓住机会，以骑兵集团南下，兵抵长江北岸而返，遭到对手的重创。元嘉，刘义隆年号。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封狼居胥：狼居胥山。汉武帝元狩四年霍去病远征匈奴，歼敌七万余，于是“封狼居胥山，禅于姑衍”。积土为坛于山上，祭天曰封，祭地曰禅，古时用这个方法庆祝胜利。南朝宋文帝刘义隆命王玄谟北伐，玄谟陈说北伐的策略，文帝说：“闻王玄谟陈说，使人有封狼居胥意”。词中用“元嘉北伐”失利事，以影射南宋“隆兴北伐”。</a:t>
            </a:r>
          </a:p>
          <a:p>
            <a:endParaRPr altLang="en-US" dirty="0" lang="zh-CN"/>
          </a:p>
        </p:txBody>
      </p:sp>
    </p:spTree>
    <p:extLst>
      <p:ext uri="{BB962C8B-B14F-4D97-AF65-F5344CB8AC3E}">
        <p14:creationId xmlns:p14="http://schemas.microsoft.com/office/powerpoint/2010/main" val="2703425107"/>
      </p:ext>
    </p:extLst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0FD0F62-F4E2-3981-682F-A1FE0DEBC4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5805" y="1112875"/>
            <a:ext cx="11362660" cy="5011478"/>
          </a:xfrm>
        </p:spPr>
        <p:txBody>
          <a:bodyPr>
            <a:normAutofit/>
          </a:bodyPr>
          <a:lstStyle/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佛（</a:t>
            </a:r>
            <a:r>
              <a:rPr altLang="zh-CN" dirty="0" err="1" lang="en-US" sz="2800">
                <a:latin charset="-122" panose="02010609060101010101" pitchFamily="49" typeface="仿宋"/>
                <a:ea charset="-122" panose="02010609060101010101" pitchFamily="49" typeface="仿宋"/>
              </a:rPr>
              <a:t>bì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）狸祠：拓跋焘小名佛狸。元嘉二十七年，他曾反击刘宋，两个月的时间里，兵锋南下，五路远征军分道并进，从黄河北岸一路穿插到长江北岸。在长江北岸瓜步山建立行宫，即后来的佛狸祠。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神鸦：指在庙里吃祭品的乌鸦。社鼓：祭祀时的鼓声。整句话的意思是，到了南宋时期，当地老百姓只把佛狸祠当作供奉神祇的地方，而不知道它过去曾是异族皇帝的行宫。</a:t>
            </a:r>
            <a:endParaRPr altLang="zh-CN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“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廉颇”二句：廉颇，战国时赵国名将。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《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史记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·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廉颇蔺相如列传</a:t>
            </a:r>
            <a:r>
              <a:rPr altLang="zh-CN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》</a:t>
            </a:r>
            <a:r>
              <a:rPr altLang="en-US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记载，廉颇被免职后，跑到魏国，赵王想再用他，派人去看他的身体情况，廉颇的仇人郭开贿赂使者，使者看到廉颇，廉颇为之米饭一斗，肉十斤，被甲上马，以示尚可用。使者回来报告赵王说：“廉颇将军虽老，尚善饭，然与臣坐，顷之三遗矢矣。”赵王以为廉颇已老，遂不用。</a:t>
            </a:r>
          </a:p>
          <a:p>
            <a:endParaRPr altLang="en-US" dirty="0" lang="zh-CN"/>
          </a:p>
        </p:txBody>
      </p:sp>
    </p:spTree>
    <p:extLst>
      <p:ext uri="{BB962C8B-B14F-4D97-AF65-F5344CB8AC3E}">
        <p14:creationId xmlns:p14="http://schemas.microsoft.com/office/powerpoint/2010/main" val="1113942697"/>
      </p:ext>
    </p:extLst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E11C894-4A41-A1AE-F735-EB3785C0B9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 lang="zh-CN"/>
              <a:t>典故的现实意义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E799B08-04F4-C875-9F39-98E5FE4380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563" y="2121408"/>
            <a:ext cx="11603665" cy="4050792"/>
          </a:xfrm>
        </p:spPr>
        <p:txBody>
          <a:bodyPr>
            <a:normAutofit/>
          </a:bodyPr>
          <a:lstStyle/>
          <a:p>
            <a:r>
              <a:rPr altLang="en-US" b="1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孙权与刘裕</a:t>
            </a:r>
            <a:r>
              <a:rPr altLang="zh-CN" b="1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——</a:t>
            </a:r>
            <a:r>
              <a:rPr altLang="en-US" b="1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英雄人物建功立业</a:t>
            </a:r>
            <a:r>
              <a:rPr altLang="zh-CN" b="1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——</a:t>
            </a:r>
            <a:r>
              <a:rPr altLang="en-US" b="1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作者（收复失地的渴望）</a:t>
            </a:r>
            <a:endParaRPr altLang="zh-CN" b="1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r>
              <a:rPr altLang="en-US" b="1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元嘉草草（宋文帝北伐）</a:t>
            </a:r>
            <a:r>
              <a:rPr altLang="zh-CN" b="1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——</a:t>
            </a:r>
            <a:r>
              <a:rPr altLang="en-US" b="1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好大喜功</a:t>
            </a:r>
            <a:r>
              <a:rPr altLang="zh-CN" b="1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——</a:t>
            </a:r>
            <a:r>
              <a:rPr altLang="en-US" b="1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现实（南宋引以为戒的劝诫）</a:t>
            </a:r>
            <a:endParaRPr altLang="zh-CN" b="1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r>
              <a:rPr altLang="en-US" b="1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佛狸祠下（异族入侵）</a:t>
            </a:r>
            <a:r>
              <a:rPr altLang="zh-CN" b="1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——</a:t>
            </a:r>
            <a:r>
              <a:rPr altLang="en-US" b="1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忘记苦难</a:t>
            </a:r>
            <a:r>
              <a:rPr altLang="zh-CN" b="1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——</a:t>
            </a:r>
            <a:r>
              <a:rPr altLang="en-US" b="1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现实（安于现状的愤懑）</a:t>
            </a:r>
            <a:endParaRPr altLang="zh-CN" b="1" dirty="0" lang="en-US" sz="2800">
              <a:latin charset="-122" panose="02010609060101010101" pitchFamily="49" typeface="仿宋"/>
              <a:ea charset="-122" panose="02010609060101010101" pitchFamily="49" typeface="仿宋"/>
            </a:endParaRPr>
          </a:p>
          <a:p>
            <a:r>
              <a:rPr altLang="en-US" b="1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廉颇老矣（老当益壮）</a:t>
            </a:r>
            <a:r>
              <a:rPr altLang="zh-CN" b="1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——</a:t>
            </a:r>
            <a:r>
              <a:rPr altLang="en-US" b="1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壮志难酬</a:t>
            </a:r>
            <a:r>
              <a:rPr altLang="zh-CN" b="1" dirty="0" lang="en-US" sz="2800">
                <a:latin charset="-122" panose="02010609060101010101" pitchFamily="49" typeface="仿宋"/>
                <a:ea charset="-122" panose="02010609060101010101" pitchFamily="49" typeface="仿宋"/>
              </a:rPr>
              <a:t>——</a:t>
            </a:r>
            <a:r>
              <a:rPr altLang="en-US" b="1" dirty="0" lang="zh-CN" sz="2800">
                <a:latin charset="-122" panose="02010609060101010101" pitchFamily="49" typeface="仿宋"/>
                <a:ea charset="-122" panose="02010609060101010101" pitchFamily="49" typeface="仿宋"/>
              </a:rPr>
              <a:t>作者（建功立业而不得激愤）</a:t>
            </a:r>
          </a:p>
        </p:txBody>
      </p:sp>
    </p:spTree>
    <p:extLst>
      <p:ext uri="{BB962C8B-B14F-4D97-AF65-F5344CB8AC3E}">
        <p14:creationId xmlns:p14="http://schemas.microsoft.com/office/powerpoint/2010/main" val="2172230375"/>
      </p:ext>
    </p:extLst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">
                      <p:stCondLst>
                        <p:cond delay="indefinite"/>
                      </p:stCondLst>
                      <p:childTnLst>
                        <p:par>
                          <p:cTn fill="hold" id="8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>
                      <p:stCondLst>
                        <p:cond delay="indefinite"/>
                      </p:stCondLst>
                      <p:childTnLst>
                        <p:par>
                          <p:cTn fill="hold" id="1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3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>
                      <p:stCondLst>
                        <p:cond delay="indefinite"/>
                      </p:stCondLst>
                      <p:childTnLst>
                        <p:par>
                          <p:cTn fill="hold" id="16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7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grpId="0" spid="3"/>
    </p:bldLst>
  </p:timing>
</p:sld>
</file>

<file path=ppt/theme/_rels/theme1.xml.rels><?xml version="1.0" encoding="UTF-8" standalone="yes"?><Relationships xmlns="http://schemas.openxmlformats.org/package/2006/relationships"><Relationship Id="rId1" Target="../media/image1.jpeg" Type="http://schemas.openxmlformats.org/officeDocument/2006/relationships/image"/></Relationships>
</file>

<file path=ppt/theme/theme1.xml><?xml version="1.0" encoding="utf-8"?>
<a:theme xmlns:a="http://schemas.openxmlformats.org/drawingml/2006/main" name="木材纹理">
  <a:themeElements>
    <a:clrScheme name="木材纹理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木材纹理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木材纹理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木材纹理</Template>
  <TotalTime>50</TotalTime>
  <Words>1006</Words>
  <Application>Microsoft Office PowerPoint</Application>
  <PresentationFormat>宽屏</PresentationFormat>
  <Paragraphs>28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5" baseType="lpstr">
      <vt:lpstr>仿宋</vt:lpstr>
      <vt:lpstr>Rockwell</vt:lpstr>
      <vt:lpstr>Rockwell Condensed</vt:lpstr>
      <vt:lpstr>Wingdings</vt:lpstr>
      <vt:lpstr>木材纹理</vt:lpstr>
      <vt:lpstr>永遇乐·京口北固亭怀古</vt:lpstr>
      <vt:lpstr>词中之龙</vt:lpstr>
      <vt:lpstr>归正人</vt:lpstr>
      <vt:lpstr>PowerPoint 演示文稿</vt:lpstr>
      <vt:lpstr>PowerPoint 演示文稿</vt:lpstr>
      <vt:lpstr>辛词千般好，典故扰人心</vt:lpstr>
      <vt:lpstr>PowerPoint 演示文稿</vt:lpstr>
      <vt:lpstr>PowerPoint 演示文稿</vt:lpstr>
      <vt:lpstr>典故的现实意义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2023-11-01T03:10:20Z</dcterms:created>
  <dc:creator>君 孟</dc:creator>
  <cp:lastModifiedBy>君 孟</cp:lastModifiedBy>
  <dcterms:modified xsi:type="dcterms:W3CDTF">2023-11-01T04:01:03Z</dcterms:modified>
  <cp:revision>1</cp:revision>
  <dc:title>永遇乐·京口北固亭怀古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pid="2" fmtid="{D5CDD505-2E9C-101B-9397-08002B2CF9AE}" name="EASTEDU_PRESENTATION_CUSTOM_DATA">
    <vt:lpwstr>926445373253361664</vt:lpwstr>
  </property>
</Properties>
</file>