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64" r:id="rId3"/>
    <p:sldId id="266" r:id="rId4"/>
    <p:sldId id="267" r:id="rId5"/>
    <p:sldId id="268" r:id="rId6"/>
    <p:sldId id="265" r:id="rId7"/>
    <p:sldId id="263" r:id="rId8"/>
    <p:sldId id="269" r:id="rId9"/>
    <p:sldId id="257" r:id="rId10"/>
    <p:sldId id="270" r:id="rId11"/>
    <p:sldId id="258" r:id="rId12"/>
    <p:sldId id="259" r:id="rId13"/>
    <p:sldId id="262" r:id="rId14"/>
    <p:sldId id="260" r:id="rId15"/>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6992" autoAdjust="0"/>
    <p:restoredTop sz="94660"/>
  </p:normalViewPr>
  <p:slideViewPr>
    <p:cSldViewPr snapToGrid="0">
      <p:cViewPr varScale="1">
        <p:scale>
          <a:sx n="69" d="100"/>
          <a:sy n="69" d="100"/>
        </p:scale>
        <p:origin x="96" y="37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3.png"/></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_rels/slideLayout9.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4.png"/><Relationship Id="rId1" Type="http://schemas.openxmlformats.org/officeDocument/2006/relationships/slideMaster" Target="../slideMasters/slideMaster1.xml"/><Relationship Id="rId5" Type="http://schemas.microsoft.com/office/2007/relationships/hdphoto" Target="../media/hdphoto1.wdp"/><Relationship Id="rId4" Type="http://schemas.openxmlformats.org/officeDocument/2006/relationships/image" Target="../media/image2.png"/></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标题幻灯片">
    <p:spTree>
      <p:nvGrpSpPr>
        <p:cNvPr id="1" name=""/>
        <p:cNvGrpSpPr/>
        <p:nvPr/>
      </p:nvGrpSpPr>
      <p:grpSpPr>
        <a:xfrm>
          <a:off x="0" y="0"/>
          <a:ext cx="0" cy="0"/>
          <a:chOff x="0" y="0"/>
          <a:chExt cx="0" cy="0"/>
        </a:xfrm>
      </p:grpSpPr>
      <p:sp>
        <p:nvSpPr>
          <p:cNvPr id="7" name="Rectangle 6"/>
          <p:cNvSpPr/>
          <p:nvPr/>
        </p:nvSpPr>
        <p:spPr>
          <a:xfrm>
            <a:off x="920834" y="134694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6200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920834" y="4299696"/>
            <a:ext cx="10222992" cy="80683"/>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175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920834" y="1484779"/>
            <a:ext cx="10222992" cy="274320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grpSp>
        <p:nvGrpSpPr>
          <p:cNvPr id="10" name="Group 9"/>
          <p:cNvGrpSpPr/>
          <p:nvPr/>
        </p:nvGrpSpPr>
        <p:grpSpPr>
          <a:xfrm>
            <a:off x="9649215" y="4068923"/>
            <a:ext cx="1080904" cy="1080902"/>
            <a:chOff x="9685338" y="4460675"/>
            <a:chExt cx="1080904" cy="1080902"/>
          </a:xfrm>
        </p:grpSpPr>
        <p:sp>
          <p:nvSpPr>
            <p:cNvPr id="11" name="Oval 10"/>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2" name="Oval 11"/>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2" name="Title 1"/>
          <p:cNvSpPr>
            <a:spLocks noGrp="1"/>
          </p:cNvSpPr>
          <p:nvPr>
            <p:ph type="ctrTitle"/>
          </p:nvPr>
        </p:nvSpPr>
        <p:spPr>
          <a:xfrm>
            <a:off x="1051560" y="1432223"/>
            <a:ext cx="9966960" cy="3035808"/>
          </a:xfrm>
        </p:spPr>
        <p:txBody>
          <a:bodyPr anchor="ctr">
            <a:noAutofit/>
          </a:bodyPr>
          <a:lstStyle>
            <a:lvl1pPr algn="l">
              <a:lnSpc>
                <a:spcPct val="80000"/>
              </a:lnSpc>
              <a:defRPr sz="9600" cap="all" baseline="0">
                <a:blipFill dpi="0" rotWithShape="1">
                  <a:blip r:embed="rId4"/>
                  <a:srcRect/>
                  <a:tile tx="6350" ty="-127000" sx="65000" sy="64000" flip="none" algn="tl"/>
                </a:blipFill>
              </a:defRPr>
            </a:lvl1pPr>
          </a:lstStyle>
          <a:p>
            <a:r>
              <a:rPr lang="zh-CN" altLang="en-US"/>
              <a:t>单击此处编辑母版标题样式</a:t>
            </a:r>
            <a:endParaRPr lang="en-US" dirty="0"/>
          </a:p>
        </p:txBody>
      </p:sp>
      <p:sp>
        <p:nvSpPr>
          <p:cNvPr id="3" name="Subtitle 2"/>
          <p:cNvSpPr>
            <a:spLocks noGrp="1"/>
          </p:cNvSpPr>
          <p:nvPr>
            <p:ph type="subTitle" idx="1"/>
          </p:nvPr>
        </p:nvSpPr>
        <p:spPr>
          <a:xfrm>
            <a:off x="1069848" y="4389120"/>
            <a:ext cx="7891272" cy="1069848"/>
          </a:xfrm>
        </p:spPr>
        <p:txBody>
          <a:bodyPr>
            <a:normAutofit/>
          </a:bodyPr>
          <a:lstStyle>
            <a:lvl1pPr marL="0" indent="0" algn="l">
              <a:buNone/>
              <a:defRPr sz="2200">
                <a:solidFill>
                  <a:schemeClr val="tx1"/>
                </a:solidFill>
              </a:defRPr>
            </a:lvl1pPr>
            <a:lvl2pPr marL="457200" indent="0" algn="ctr">
              <a:buNone/>
              <a:defRPr sz="2200"/>
            </a:lvl2pPr>
            <a:lvl3pPr marL="914400" indent="0" algn="ctr">
              <a:buNone/>
              <a:defRPr sz="22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zh-CN" altLang="en-US"/>
              <a:t>单击此处编辑母版副标题样式</a:t>
            </a:r>
            <a:endParaRPr lang="en-US" dirty="0"/>
          </a:p>
        </p:txBody>
      </p:sp>
      <p:sp>
        <p:nvSpPr>
          <p:cNvPr id="4" name="Date Placeholder 3"/>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a:xfrm>
            <a:off x="9592733" y="4289334"/>
            <a:ext cx="1193868" cy="640080"/>
          </a:xfrm>
        </p:spPr>
        <p:txBody>
          <a:bodyPr/>
          <a:lstStyle>
            <a:lvl1pPr>
              <a:defRPr sz="2800"/>
            </a:lvl1p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139588510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标题和竖排文字">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Vertical Text Placeholder 2"/>
          <p:cNvSpPr>
            <a:spLocks noGrp="1"/>
          </p:cNvSpPr>
          <p:nvPr>
            <p:ph type="body" orient="vert" idx="1"/>
          </p:nvPr>
        </p:nvSpPr>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357465360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竖排标题与文本">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533400"/>
            <a:ext cx="2552700" cy="5638800"/>
          </a:xfrm>
        </p:spPr>
        <p:txBody>
          <a:bodyPr vert="eaVert"/>
          <a:lstStyle/>
          <a:p>
            <a:r>
              <a:rPr lang="zh-CN" altLang="en-US"/>
              <a:t>单击此处编辑母版标题样式</a:t>
            </a:r>
            <a:endParaRPr lang="en-US" dirty="0"/>
          </a:p>
        </p:txBody>
      </p:sp>
      <p:sp>
        <p:nvSpPr>
          <p:cNvPr id="3" name="Vertical Text Placeholder 2"/>
          <p:cNvSpPr>
            <a:spLocks noGrp="1"/>
          </p:cNvSpPr>
          <p:nvPr>
            <p:ph type="body" orient="vert" idx="1"/>
          </p:nvPr>
        </p:nvSpPr>
        <p:spPr>
          <a:xfrm>
            <a:off x="1066800" y="533400"/>
            <a:ext cx="7505700" cy="5638800"/>
          </a:xfrm>
        </p:spPr>
        <p:txBody>
          <a:bodyPr vert="eaVert"/>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13151286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标题和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idx="1"/>
          </p:nvPr>
        </p:nvSpPr>
        <p:spPr/>
        <p:txBody>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5" name="Footer Placeholder 4"/>
          <p:cNvSpPr>
            <a:spLocks noGrp="1"/>
          </p:cNvSpPr>
          <p:nvPr>
            <p:ph type="ftr" sz="quarter" idx="11"/>
          </p:nvPr>
        </p:nvSpPr>
        <p:spPr/>
        <p:txBody>
          <a:bodyPr/>
          <a:lstStyle/>
          <a:p>
            <a:endParaRPr lang="zh-CN" altLang="en-US"/>
          </a:p>
        </p:txBody>
      </p:sp>
      <p:sp>
        <p:nvSpPr>
          <p:cNvPr id="6" name="Slide Number Placeholder 5"/>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23745490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节标题">
    <p:spTree>
      <p:nvGrpSpPr>
        <p:cNvPr id="1" name=""/>
        <p:cNvGrpSpPr/>
        <p:nvPr/>
      </p:nvGrpSpPr>
      <p:grpSpPr>
        <a:xfrm>
          <a:off x="0" y="0"/>
          <a:ext cx="0" cy="0"/>
          <a:chOff x="0" y="0"/>
          <a:chExt cx="0" cy="0"/>
        </a:xfrm>
      </p:grpSpPr>
      <p:sp>
        <p:nvSpPr>
          <p:cNvPr id="7" name="Rectangle 6"/>
          <p:cNvSpPr/>
          <p:nvPr/>
        </p:nvSpPr>
        <p:spPr>
          <a:xfrm>
            <a:off x="0" y="4917989"/>
            <a:ext cx="12192000" cy="1940010"/>
          </a:xfrm>
          <a:prstGeom prst="rect">
            <a:avLst/>
          </a:prstGeom>
          <a:blipFill dpi="0" rotWithShape="1">
            <a:blip r:embed="rId2">
              <a:alphaModFix amt="85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2167128" y="1225296"/>
            <a:ext cx="9281160" cy="3520440"/>
          </a:xfrm>
        </p:spPr>
        <p:txBody>
          <a:bodyPr anchor="ctr">
            <a:normAutofit/>
          </a:bodyPr>
          <a:lstStyle>
            <a:lvl1pPr>
              <a:lnSpc>
                <a:spcPct val="80000"/>
              </a:lnSpc>
              <a:defRPr sz="8000" b="0"/>
            </a:lvl1pPr>
          </a:lstStyle>
          <a:p>
            <a:r>
              <a:rPr lang="zh-CN" altLang="en-US"/>
              <a:t>单击此处编辑母版标题样式</a:t>
            </a:r>
            <a:endParaRPr lang="en-US" dirty="0"/>
          </a:p>
        </p:txBody>
      </p:sp>
      <p:sp>
        <p:nvSpPr>
          <p:cNvPr id="3" name="Text Placeholder 2"/>
          <p:cNvSpPr>
            <a:spLocks noGrp="1"/>
          </p:cNvSpPr>
          <p:nvPr>
            <p:ph type="body" idx="1"/>
          </p:nvPr>
        </p:nvSpPr>
        <p:spPr>
          <a:xfrm>
            <a:off x="2165774" y="5020056"/>
            <a:ext cx="9052560" cy="1066800"/>
          </a:xfrm>
        </p:spPr>
        <p:txBody>
          <a:bodyPr anchor="t">
            <a:normAutofit/>
          </a:bodyPr>
          <a:lstStyle>
            <a:lvl1pPr marL="0" indent="0">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zh-CN" altLang="en-US"/>
              <a:t>单击此处编辑母版文本样式</a:t>
            </a:r>
          </a:p>
        </p:txBody>
      </p:sp>
      <p:sp>
        <p:nvSpPr>
          <p:cNvPr id="4" name="Date Placeholder 3"/>
          <p:cNvSpPr>
            <a:spLocks noGrp="1"/>
          </p:cNvSpPr>
          <p:nvPr>
            <p:ph type="dt" sz="half" idx="10"/>
          </p:nvPr>
        </p:nvSpPr>
        <p:spPr>
          <a:xfrm>
            <a:off x="8593667" y="6272784"/>
            <a:ext cx="2644309" cy="365125"/>
          </a:xfrm>
        </p:spPr>
        <p:txBody>
          <a:bodyPr/>
          <a:lstStyle/>
          <a:p>
            <a:fld id="{FA2343E5-61D8-47CF-8891-4C9BFDB09CE7}" type="datetimeFigureOut">
              <a:rPr lang="zh-CN" altLang="en-US" smtClean="0"/>
              <a:t>2023/11/22</a:t>
            </a:fld>
            <a:endParaRPr lang="zh-CN" altLang="en-US"/>
          </a:p>
        </p:txBody>
      </p:sp>
      <p:sp>
        <p:nvSpPr>
          <p:cNvPr id="5" name="Footer Placeholder 4"/>
          <p:cNvSpPr>
            <a:spLocks noGrp="1"/>
          </p:cNvSpPr>
          <p:nvPr>
            <p:ph type="ftr" sz="quarter" idx="11"/>
          </p:nvPr>
        </p:nvSpPr>
        <p:spPr>
          <a:xfrm>
            <a:off x="2182708" y="6272784"/>
            <a:ext cx="6327648" cy="365125"/>
          </a:xfrm>
        </p:spPr>
        <p:txBody>
          <a:bodyPr/>
          <a:lstStyle/>
          <a:p>
            <a:endParaRPr lang="zh-CN" altLang="en-US"/>
          </a:p>
        </p:txBody>
      </p:sp>
      <p:grpSp>
        <p:nvGrpSpPr>
          <p:cNvPr id="8" name="Group 7"/>
          <p:cNvGrpSpPr/>
          <p:nvPr/>
        </p:nvGrpSpPr>
        <p:grpSpPr>
          <a:xfrm>
            <a:off x="897399" y="2325848"/>
            <a:ext cx="1080904" cy="1080902"/>
            <a:chOff x="9685338" y="4460675"/>
            <a:chExt cx="1080904" cy="1080902"/>
          </a:xfrm>
        </p:grpSpPr>
        <p:sp>
          <p:nvSpPr>
            <p:cNvPr id="9" name="Oval 8"/>
            <p:cNvSpPr/>
            <p:nvPr/>
          </p:nvSpPr>
          <p:spPr>
            <a:xfrm>
              <a:off x="9685338" y="4460675"/>
              <a:ext cx="1080904" cy="1080902"/>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Layer>
                    </a14:imgProps>
                  </a:ext>
                </a:extLst>
              </a:blip>
              <a:srcRect/>
              <a:tile tx="0" ty="0" sx="85000" sy="85000" flip="none" algn="tl"/>
            </a:blipFill>
            <a:ln w="25400" cap="flat" cmpd="sng" algn="ctr">
              <a:noFill/>
              <a:prstDash val="solid"/>
            </a:ln>
            <a:effectLst/>
          </p:spPr>
        </p:sp>
        <p:sp>
          <p:nvSpPr>
            <p:cNvPr id="10" name="Oval 9"/>
            <p:cNvSpPr/>
            <p:nvPr/>
          </p:nvSpPr>
          <p:spPr>
            <a:xfrm>
              <a:off x="9793429" y="4568765"/>
              <a:ext cx="864723" cy="864722"/>
            </a:xfrm>
            <a:prstGeom prst="ellipse">
              <a:avLst/>
            </a:prstGeom>
            <a:noFill/>
            <a:ln w="25400" cap="flat" cmpd="sng" algn="ctr">
              <a:solidFill>
                <a:sysClr val="window" lastClr="FFFFFF"/>
              </a:solidFill>
              <a:prstDash val="solid"/>
            </a:ln>
            <a:effectLst/>
          </p:spPr>
        </p:sp>
      </p:grpSp>
      <p:sp>
        <p:nvSpPr>
          <p:cNvPr id="6" name="Slide Number Placeholder 5"/>
          <p:cNvSpPr>
            <a:spLocks noGrp="1"/>
          </p:cNvSpPr>
          <p:nvPr>
            <p:ph type="sldNum" sz="quarter" idx="12"/>
          </p:nvPr>
        </p:nvSpPr>
        <p:spPr>
          <a:xfrm>
            <a:off x="843702" y="2506133"/>
            <a:ext cx="1188298" cy="720332"/>
          </a:xfrm>
        </p:spPr>
        <p:txBody>
          <a:bodyPr/>
          <a:lstStyle>
            <a:lvl1pPr>
              <a:defRPr sz="2800"/>
            </a:lvl1p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361992929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两栏内容">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zh-CN" altLang="en-US"/>
              <a:t>单击此处编辑母版标题样式</a:t>
            </a:r>
            <a:endParaRPr lang="en-US" dirty="0"/>
          </a:p>
        </p:txBody>
      </p:sp>
      <p:sp>
        <p:nvSpPr>
          <p:cNvPr id="3" name="Content Placeholder 2"/>
          <p:cNvSpPr>
            <a:spLocks noGrp="1"/>
          </p:cNvSpPr>
          <p:nvPr>
            <p:ph sz="half" idx="1"/>
          </p:nvPr>
        </p:nvSpPr>
        <p:spPr>
          <a:xfrm>
            <a:off x="1069848"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Content Placeholder 3"/>
          <p:cNvSpPr>
            <a:spLocks noGrp="1"/>
          </p:cNvSpPr>
          <p:nvPr>
            <p:ph sz="half" idx="2"/>
          </p:nvPr>
        </p:nvSpPr>
        <p:spPr>
          <a:xfrm>
            <a:off x="6364224" y="2194560"/>
            <a:ext cx="4754880" cy="39776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Date Placeholder 4"/>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6" name="Footer Placeholder 5"/>
          <p:cNvSpPr>
            <a:spLocks noGrp="1"/>
          </p:cNvSpPr>
          <p:nvPr>
            <p:ph type="ftr" sz="quarter" idx="11"/>
          </p:nvPr>
        </p:nvSpPr>
        <p:spPr/>
        <p:txBody>
          <a:bodyPr/>
          <a:lstStyle/>
          <a:p>
            <a:endParaRPr lang="zh-CN" altLang="en-US"/>
          </a:p>
        </p:txBody>
      </p:sp>
      <p:sp>
        <p:nvSpPr>
          <p:cNvPr id="7" name="Slide Number Placeholder 6"/>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133031729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比较">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zh-CN" altLang="en-US"/>
              <a:t>单击此处编辑母版标题样式</a:t>
            </a:r>
            <a:endParaRPr lang="en-US" dirty="0"/>
          </a:p>
        </p:txBody>
      </p:sp>
      <p:sp>
        <p:nvSpPr>
          <p:cNvPr id="3" name="Text Placeholder 2"/>
          <p:cNvSpPr>
            <a:spLocks noGrp="1"/>
          </p:cNvSpPr>
          <p:nvPr>
            <p:ph type="body" idx="1"/>
          </p:nvPr>
        </p:nvSpPr>
        <p:spPr>
          <a:xfrm>
            <a:off x="1066800"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4" name="Content Placeholder 3"/>
          <p:cNvSpPr>
            <a:spLocks noGrp="1"/>
          </p:cNvSpPr>
          <p:nvPr>
            <p:ph sz="half" idx="2"/>
          </p:nvPr>
        </p:nvSpPr>
        <p:spPr>
          <a:xfrm>
            <a:off x="1069848"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5" name="Text Placeholder 4"/>
          <p:cNvSpPr>
            <a:spLocks noGrp="1"/>
          </p:cNvSpPr>
          <p:nvPr>
            <p:ph type="body" sz="quarter" idx="3"/>
          </p:nvPr>
        </p:nvSpPr>
        <p:spPr>
          <a:xfrm>
            <a:off x="6364224" y="2048256"/>
            <a:ext cx="4754880" cy="640080"/>
          </a:xfrm>
        </p:spPr>
        <p:txBody>
          <a:bodyPr anchor="ctr">
            <a:normAutofit/>
          </a:bodyPr>
          <a:lstStyle>
            <a:lvl1pPr marL="0" indent="0">
              <a:buNone/>
              <a:defRPr sz="2000" b="1">
                <a:solidFill>
                  <a:schemeClr val="accent1">
                    <a:lumMod val="75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zh-CN" altLang="en-US"/>
              <a:t>单击此处编辑母版文本样式</a:t>
            </a:r>
          </a:p>
        </p:txBody>
      </p:sp>
      <p:sp>
        <p:nvSpPr>
          <p:cNvPr id="6" name="Content Placeholder 5"/>
          <p:cNvSpPr>
            <a:spLocks noGrp="1"/>
          </p:cNvSpPr>
          <p:nvPr>
            <p:ph sz="quarter" idx="4"/>
          </p:nvPr>
        </p:nvSpPr>
        <p:spPr>
          <a:xfrm>
            <a:off x="6364224" y="2743200"/>
            <a:ext cx="4754880" cy="3291840"/>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7" name="Date Placeholder 6"/>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8" name="Footer Placeholder 7"/>
          <p:cNvSpPr>
            <a:spLocks noGrp="1"/>
          </p:cNvSpPr>
          <p:nvPr>
            <p:ph type="ftr" sz="quarter" idx="11"/>
          </p:nvPr>
        </p:nvSpPr>
        <p:spPr/>
        <p:txBody>
          <a:bodyPr/>
          <a:lstStyle/>
          <a:p>
            <a:endParaRPr lang="zh-CN" altLang="en-US"/>
          </a:p>
        </p:txBody>
      </p:sp>
      <p:sp>
        <p:nvSpPr>
          <p:cNvPr id="9" name="Slide Number Placeholder 8"/>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212736421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r>
              <a:rPr lang="zh-CN" altLang="en-US"/>
              <a:t>单击此处编辑母版标题样式</a:t>
            </a:r>
            <a:endParaRPr lang="en-US" dirty="0"/>
          </a:p>
        </p:txBody>
      </p:sp>
      <p:sp>
        <p:nvSpPr>
          <p:cNvPr id="3" name="Date Placeholder 2"/>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4" name="Footer Placeholder 3"/>
          <p:cNvSpPr>
            <a:spLocks noGrp="1"/>
          </p:cNvSpPr>
          <p:nvPr>
            <p:ph type="ftr" sz="quarter" idx="11"/>
          </p:nvPr>
        </p:nvSpPr>
        <p:spPr/>
        <p:txBody>
          <a:bodyPr/>
          <a:lstStyle/>
          <a:p>
            <a:endParaRPr lang="zh-CN" altLang="en-US"/>
          </a:p>
        </p:txBody>
      </p:sp>
      <p:sp>
        <p:nvSpPr>
          <p:cNvPr id="5" name="Slide Number Placeholder 4"/>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200784543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3" name="Footer Placeholder 2"/>
          <p:cNvSpPr>
            <a:spLocks noGrp="1"/>
          </p:cNvSpPr>
          <p:nvPr>
            <p:ph type="ftr" sz="quarter" idx="11"/>
          </p:nvPr>
        </p:nvSpPr>
        <p:spPr/>
        <p:txBody>
          <a:bodyPr/>
          <a:lstStyle/>
          <a:p>
            <a:endParaRPr lang="zh-CN" altLang="en-US"/>
          </a:p>
        </p:txBody>
      </p:sp>
      <p:sp>
        <p:nvSpPr>
          <p:cNvPr id="4" name="Slide Number Placeholder 3"/>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31386943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内容与标题">
    <p:spTree>
      <p:nvGrpSpPr>
        <p:cNvPr id="1" name=""/>
        <p:cNvGrpSpPr/>
        <p:nvPr/>
      </p:nvGrpSpPr>
      <p:grpSpPr>
        <a:xfrm>
          <a:off x="0" y="0"/>
          <a:ext cx="0" cy="0"/>
          <a:chOff x="0" y="0"/>
          <a:chExt cx="0" cy="0"/>
        </a:xfrm>
      </p:grpSpPr>
      <p:sp>
        <p:nvSpPr>
          <p:cNvPr id="8" name="Rectangle 7"/>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Content Placeholder 2"/>
          <p:cNvSpPr>
            <a:spLocks noGrp="1"/>
          </p:cNvSpPr>
          <p:nvPr>
            <p:ph idx="1"/>
          </p:nvPr>
        </p:nvSpPr>
        <p:spPr>
          <a:xfrm>
            <a:off x="838200" y="685800"/>
            <a:ext cx="6711696" cy="5020056"/>
          </a:xfrm>
        </p:spPr>
        <p:txBody>
          <a:bodyPr/>
          <a:lstStyle>
            <a:lvl1pPr>
              <a:defRPr sz="20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A2343E5-61D8-47CF-8891-4C9BFDB09CE7}" type="datetimeFigureOut">
              <a:rPr lang="zh-CN" altLang="en-US" smtClean="0"/>
              <a:t>2023/11/22</a:t>
            </a:fld>
            <a:endParaRPr lang="zh-CN" altLang="en-US"/>
          </a:p>
        </p:txBody>
      </p:sp>
      <p:sp>
        <p:nvSpPr>
          <p:cNvPr id="6" name="Footer Placeholder 5"/>
          <p:cNvSpPr>
            <a:spLocks noGrp="1"/>
          </p:cNvSpPr>
          <p:nvPr>
            <p:ph type="ftr" sz="quarter" idx="11"/>
          </p:nvPr>
        </p:nvSpPr>
        <p:spPr/>
        <p:txBody>
          <a:bodyPr/>
          <a:lstStyle/>
          <a:p>
            <a:endParaRPr lang="zh-CN" altLang="en-US"/>
          </a:p>
        </p:txBody>
      </p:sp>
      <p:grpSp>
        <p:nvGrpSpPr>
          <p:cNvPr id="9" name="Group 8"/>
          <p:cNvGrpSpPr>
            <a:grpSpLocks noChangeAspect="1"/>
          </p:cNvGrpSpPr>
          <p:nvPr/>
        </p:nvGrpSpPr>
        <p:grpSpPr>
          <a:xfrm>
            <a:off x="11401725" y="6229681"/>
            <a:ext cx="457200" cy="457200"/>
            <a:chOff x="11361456" y="6195813"/>
            <a:chExt cx="548640" cy="548640"/>
          </a:xfrm>
        </p:grpSpPr>
        <p:sp>
          <p:nvSpPr>
            <p:cNvPr id="10" name="Oval 9"/>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1" name="Oval 10"/>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114649301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图片与标题">
    <p:spTree>
      <p:nvGrpSpPr>
        <p:cNvPr id="1" name=""/>
        <p:cNvGrpSpPr/>
        <p:nvPr/>
      </p:nvGrpSpPr>
      <p:grpSpPr>
        <a:xfrm>
          <a:off x="0" y="0"/>
          <a:ext cx="0" cy="0"/>
          <a:chOff x="0" y="0"/>
          <a:chExt cx="0" cy="0"/>
        </a:xfrm>
      </p:grpSpPr>
      <p:sp>
        <p:nvSpPr>
          <p:cNvPr id="11" name="Rectangle 10"/>
          <p:cNvSpPr/>
          <p:nvPr/>
        </p:nvSpPr>
        <p:spPr>
          <a:xfrm>
            <a:off x="8303740" y="0"/>
            <a:ext cx="3888259" cy="6857999"/>
          </a:xfrm>
          <a:prstGeom prst="rect">
            <a:avLst/>
          </a:prstGeom>
          <a:blipFill dpi="0" rotWithShape="1">
            <a:blip r:embed="rId2">
              <a:alphaModFix amt="60000"/>
              <a:lum bright="70000" contrast="-70000"/>
              <a:extLst>
                <a:ext uri="{BEBA8EAE-BF5A-486C-A8C5-ECC9F3942E4B}">
                  <a14:imgProps xmlns:a14="http://schemas.microsoft.com/office/drawing/2010/main">
                    <a14:imgLayer r:embed="rId3">
                      <a14:imgEffect>
                        <a14:sharpenSoften amount="61000"/>
                      </a14:imgEffect>
                    </a14:imgLayer>
                  </a14:imgProps>
                </a:ext>
                <a:ext uri="{28A0092B-C50C-407E-A947-70E740481C1C}">
                  <a14:useLocalDpi xmlns:a14="http://schemas.microsoft.com/office/drawing/2010/main" val="0"/>
                </a:ext>
              </a:extLst>
            </a:blip>
            <a:srcRect/>
            <a:tile tx="0" ty="-704850" sx="92000" sy="89000" flip="xy" algn="ctr"/>
          </a:blip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8549640" y="685800"/>
            <a:ext cx="3200400" cy="1737360"/>
          </a:xfrm>
        </p:spPr>
        <p:txBody>
          <a:bodyPr anchor="b">
            <a:normAutofit/>
          </a:bodyPr>
          <a:lstStyle>
            <a:lvl1pPr>
              <a:defRPr sz="3200" b="1"/>
            </a:lvl1pPr>
          </a:lstStyle>
          <a:p>
            <a:r>
              <a:rPr lang="zh-CN" altLang="en-US"/>
              <a:t>单击此处编辑母版标题样式</a:t>
            </a:r>
            <a:endParaRPr lang="en-US" dirty="0"/>
          </a:p>
        </p:txBody>
      </p:sp>
      <p:sp>
        <p:nvSpPr>
          <p:cNvPr id="3" name="Picture Placeholder 2"/>
          <p:cNvSpPr>
            <a:spLocks noGrp="1" noChangeAspect="1"/>
          </p:cNvSpPr>
          <p:nvPr>
            <p:ph type="pic" idx="1"/>
          </p:nvPr>
        </p:nvSpPr>
        <p:spPr>
          <a:xfrm>
            <a:off x="0" y="0"/>
            <a:ext cx="8303740" cy="6858000"/>
          </a:xfrm>
          <a:solidFill>
            <a:schemeClr val="tx2">
              <a:lumMod val="20000"/>
              <a:lumOff val="80000"/>
            </a:schemeClr>
          </a:solidFill>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zh-CN" altLang="en-US"/>
              <a:t>单击图标添加图片</a:t>
            </a:r>
            <a:endParaRPr lang="en-US" dirty="0"/>
          </a:p>
        </p:txBody>
      </p:sp>
      <p:sp>
        <p:nvSpPr>
          <p:cNvPr id="4" name="Text Placeholder 3"/>
          <p:cNvSpPr>
            <a:spLocks noGrp="1"/>
          </p:cNvSpPr>
          <p:nvPr>
            <p:ph type="body" sz="half" idx="2"/>
          </p:nvPr>
        </p:nvSpPr>
        <p:spPr>
          <a:xfrm>
            <a:off x="8549640" y="2423160"/>
            <a:ext cx="3200400" cy="3291840"/>
          </a:xfrm>
        </p:spPr>
        <p:txBody>
          <a:bodyPr>
            <a:normAutofit/>
          </a:bodyPr>
          <a:lstStyle>
            <a:lvl1pPr marL="0" indent="0">
              <a:lnSpc>
                <a:spcPct val="100000"/>
              </a:lnSpc>
              <a:spcBef>
                <a:spcPts val="1000"/>
              </a:spcBef>
              <a:buNone/>
              <a:defRPr sz="1400">
                <a:solidFill>
                  <a:schemeClr val="accent1">
                    <a:lumMod val="7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p>
        </p:txBody>
      </p:sp>
      <p:sp>
        <p:nvSpPr>
          <p:cNvPr id="5" name="Date Placeholder 4"/>
          <p:cNvSpPr>
            <a:spLocks noGrp="1"/>
          </p:cNvSpPr>
          <p:nvPr>
            <p:ph type="dt" sz="half" idx="10"/>
          </p:nvPr>
        </p:nvSpPr>
        <p:spPr/>
        <p:txBody>
          <a:bodyPr/>
          <a:lstStyle/>
          <a:p>
            <a:fld id="{FA2343E5-61D8-47CF-8891-4C9BFDB09CE7}" type="datetimeFigureOut">
              <a:rPr lang="zh-CN" altLang="en-US" smtClean="0"/>
              <a:t>2023/11/22</a:t>
            </a:fld>
            <a:endParaRPr lang="zh-CN" altLang="en-US"/>
          </a:p>
        </p:txBody>
      </p:sp>
      <p:grpSp>
        <p:nvGrpSpPr>
          <p:cNvPr id="8" name="Group 7"/>
          <p:cNvGrpSpPr>
            <a:grpSpLocks noChangeAspect="1"/>
          </p:cNvGrpSpPr>
          <p:nvPr/>
        </p:nvGrpSpPr>
        <p:grpSpPr>
          <a:xfrm>
            <a:off x="11401725" y="6229681"/>
            <a:ext cx="457200" cy="457200"/>
            <a:chOff x="11361456" y="6195813"/>
            <a:chExt cx="548640" cy="548640"/>
          </a:xfrm>
        </p:grpSpPr>
        <p:sp>
          <p:nvSpPr>
            <p:cNvPr id="9" name="Oval 8"/>
            <p:cNvSpPr/>
            <p:nvPr/>
          </p:nvSpPr>
          <p:spPr>
            <a:xfrm>
              <a:off x="11361456" y="6195813"/>
              <a:ext cx="548640" cy="548640"/>
            </a:xfrm>
            <a:prstGeom prst="ellipse">
              <a:avLst/>
            </a:prstGeom>
            <a:blipFill dpi="0" rotWithShape="1">
              <a:blip r:embed="rId4">
                <a:duotone>
                  <a:schemeClr val="accent1">
                    <a:shade val="45000"/>
                    <a:satMod val="135000"/>
                  </a:schemeClr>
                  <a:prstClr val="white"/>
                </a:duotone>
                <a:extLst>
                  <a:ext uri="{BEBA8EAE-BF5A-486C-A8C5-ECC9F3942E4B}">
                    <a14:imgProps xmlns:a14="http://schemas.microsoft.com/office/drawing/2010/main">
                      <a14:imgLayer r:embed="rId5">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10" name="Oval 9"/>
            <p:cNvSpPr/>
            <p:nvPr/>
          </p:nvSpPr>
          <p:spPr>
            <a:xfrm>
              <a:off x="11396488" y="6230844"/>
              <a:ext cx="478576" cy="478578"/>
            </a:xfrm>
            <a:prstGeom prst="ellipse">
              <a:avLst/>
            </a:prstGeom>
            <a:noFill/>
            <a:ln w="12700" cap="flat" cmpd="sng" algn="ctr">
              <a:solidFill>
                <a:sysClr val="window" lastClr="FFFFFF"/>
              </a:solidFill>
              <a:prstDash val="solid"/>
            </a:ln>
            <a:effectLst/>
          </p:spPr>
        </p:sp>
      </p:grpSp>
      <p:sp>
        <p:nvSpPr>
          <p:cNvPr id="7" name="Slide Number Placeholder 6"/>
          <p:cNvSpPr>
            <a:spLocks noGrp="1"/>
          </p:cNvSpPr>
          <p:nvPr>
            <p:ph type="sldNum" sz="quarter" idx="12"/>
          </p:nvPr>
        </p:nvSpPr>
        <p:spPr/>
        <p:txBody>
          <a:body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28824618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2.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microsoft.com/office/2007/relationships/hdphoto" Target="../media/hdphoto1.wdp"/></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1069848" y="484632"/>
            <a:ext cx="10058400" cy="1609344"/>
          </a:xfrm>
          <a:prstGeom prst="rect">
            <a:avLst/>
          </a:prstGeom>
        </p:spPr>
        <p:txBody>
          <a:bodyPr vert="horz" lIns="91440" tIns="45720" rIns="91440" bIns="45720" rtlCol="0" anchor="ctr">
            <a:normAutofit/>
          </a:bodyPr>
          <a:lstStyle/>
          <a:p>
            <a:r>
              <a:rPr lang="zh-CN" altLang="en-US"/>
              <a:t>单击此处编辑母版标题样式</a:t>
            </a:r>
            <a:endParaRPr lang="en-US" dirty="0"/>
          </a:p>
        </p:txBody>
      </p:sp>
      <p:sp>
        <p:nvSpPr>
          <p:cNvPr id="3" name="Text Placeholder 2"/>
          <p:cNvSpPr>
            <a:spLocks noGrp="1"/>
          </p:cNvSpPr>
          <p:nvPr>
            <p:ph type="body" idx="1"/>
          </p:nvPr>
        </p:nvSpPr>
        <p:spPr>
          <a:xfrm>
            <a:off x="1069848" y="2121408"/>
            <a:ext cx="10058400" cy="4050792"/>
          </a:xfrm>
          <a:prstGeom prst="rect">
            <a:avLst/>
          </a:prstGeom>
        </p:spPr>
        <p:txBody>
          <a:bodyPr vert="horz" lIns="91440" tIns="45720" rIns="91440" bIns="45720" rtlCol="0">
            <a:normAutofit/>
          </a:bodyPr>
          <a:lstStyle/>
          <a:p>
            <a:pPr lvl="0"/>
            <a:r>
              <a:rPr lang="zh-CN" altLang="en-US"/>
              <a:t>单击此处编辑母版文本样式</a:t>
            </a:r>
          </a:p>
          <a:p>
            <a:pPr lvl="1"/>
            <a:r>
              <a:rPr lang="zh-CN" altLang="en-US"/>
              <a:t>二级</a:t>
            </a:r>
          </a:p>
          <a:p>
            <a:pPr lvl="2"/>
            <a:r>
              <a:rPr lang="zh-CN" altLang="en-US"/>
              <a:t>三级</a:t>
            </a:r>
          </a:p>
          <a:p>
            <a:pPr lvl="3"/>
            <a:r>
              <a:rPr lang="zh-CN" altLang="en-US"/>
              <a:t>四级</a:t>
            </a:r>
          </a:p>
          <a:p>
            <a:pPr lvl="4"/>
            <a:r>
              <a:rPr lang="zh-CN" altLang="en-US"/>
              <a:t>五级</a:t>
            </a:r>
            <a:endParaRPr lang="en-US" dirty="0"/>
          </a:p>
        </p:txBody>
      </p:sp>
      <p:sp>
        <p:nvSpPr>
          <p:cNvPr id="4" name="Date Placeholder 3"/>
          <p:cNvSpPr>
            <a:spLocks noGrp="1"/>
          </p:cNvSpPr>
          <p:nvPr>
            <p:ph type="dt" sz="half" idx="2"/>
          </p:nvPr>
        </p:nvSpPr>
        <p:spPr>
          <a:xfrm>
            <a:off x="7964424" y="6272784"/>
            <a:ext cx="3273552" cy="365125"/>
          </a:xfrm>
          <a:prstGeom prst="rect">
            <a:avLst/>
          </a:prstGeom>
        </p:spPr>
        <p:txBody>
          <a:bodyPr vert="horz" lIns="91440" tIns="45720" rIns="91440" bIns="45720" rtlCol="0" anchor="ctr"/>
          <a:lstStyle>
            <a:lvl1pPr algn="r">
              <a:defRPr sz="1100">
                <a:solidFill>
                  <a:schemeClr val="tx2"/>
                </a:solidFill>
              </a:defRPr>
            </a:lvl1pPr>
          </a:lstStyle>
          <a:p>
            <a:fld id="{FA2343E5-61D8-47CF-8891-4C9BFDB09CE7}" type="datetimeFigureOut">
              <a:rPr lang="zh-CN" altLang="en-US" smtClean="0"/>
              <a:t>2023/11/22</a:t>
            </a:fld>
            <a:endParaRPr lang="zh-CN" altLang="en-US"/>
          </a:p>
        </p:txBody>
      </p:sp>
      <p:sp>
        <p:nvSpPr>
          <p:cNvPr id="5" name="Footer Placeholder 4"/>
          <p:cNvSpPr>
            <a:spLocks noGrp="1"/>
          </p:cNvSpPr>
          <p:nvPr>
            <p:ph type="ftr" sz="quarter" idx="3"/>
          </p:nvPr>
        </p:nvSpPr>
        <p:spPr>
          <a:xfrm>
            <a:off x="1088136" y="6272784"/>
            <a:ext cx="6327648" cy="365125"/>
          </a:xfrm>
          <a:prstGeom prst="rect">
            <a:avLst/>
          </a:prstGeom>
        </p:spPr>
        <p:txBody>
          <a:bodyPr vert="horz" lIns="91440" tIns="45720" rIns="91440" bIns="45720" rtlCol="0" anchor="ctr"/>
          <a:lstStyle>
            <a:lvl1pPr algn="l">
              <a:defRPr sz="1100">
                <a:solidFill>
                  <a:schemeClr val="tx2"/>
                </a:solidFill>
              </a:defRPr>
            </a:lvl1pPr>
          </a:lstStyle>
          <a:p>
            <a:endParaRPr lang="zh-CN" altLang="en-US"/>
          </a:p>
        </p:txBody>
      </p:sp>
      <p:grpSp>
        <p:nvGrpSpPr>
          <p:cNvPr id="7" name="Group 6"/>
          <p:cNvGrpSpPr>
            <a:grpSpLocks noChangeAspect="1"/>
          </p:cNvGrpSpPr>
          <p:nvPr/>
        </p:nvGrpSpPr>
        <p:grpSpPr>
          <a:xfrm>
            <a:off x="11401725" y="6229681"/>
            <a:ext cx="457200" cy="457200"/>
            <a:chOff x="11361456" y="6195813"/>
            <a:chExt cx="548640" cy="548640"/>
          </a:xfrm>
        </p:grpSpPr>
        <p:sp>
          <p:nvSpPr>
            <p:cNvPr id="8" name="Oval 7"/>
            <p:cNvSpPr/>
            <p:nvPr/>
          </p:nvSpPr>
          <p:spPr>
            <a:xfrm>
              <a:off x="11361456" y="6195813"/>
              <a:ext cx="548640" cy="548640"/>
            </a:xfrm>
            <a:prstGeom prst="ellipse">
              <a:avLst/>
            </a:prstGeom>
            <a:blipFill dpi="0" rotWithShape="1">
              <a:blip r:embed="rId13">
                <a:duotone>
                  <a:schemeClr val="accent1">
                    <a:shade val="45000"/>
                    <a:satMod val="135000"/>
                  </a:schemeClr>
                  <a:prstClr val="white"/>
                </a:duotone>
                <a:extLst>
                  <a:ext uri="{BEBA8EAE-BF5A-486C-A8C5-ECC9F3942E4B}">
                    <a14:imgProps xmlns:a14="http://schemas.microsoft.com/office/drawing/2010/main">
                      <a14:imgLayer r:embed="rId14">
                        <a14:imgEffect>
                          <a14:saturation sat="95000"/>
                        </a14:imgEffect>
                        <a14:imgEffect>
                          <a14:brightnessContrast bright="-40000" contrast="20000"/>
                        </a14:imgEffect>
                      </a14:imgLayer>
                    </a14:imgProps>
                  </a:ext>
                </a:extLst>
              </a:blip>
              <a:srcRect/>
              <a:tile tx="50800" ty="0" sx="85000" sy="85000" flip="none" algn="tl"/>
            </a:blipFill>
            <a:ln w="25400" cap="flat" cmpd="sng" algn="ctr">
              <a:noFill/>
              <a:prstDash val="solid"/>
            </a:ln>
            <a:effectLst/>
          </p:spPr>
        </p:sp>
        <p:sp>
          <p:nvSpPr>
            <p:cNvPr id="9" name="Oval 8"/>
            <p:cNvSpPr/>
            <p:nvPr/>
          </p:nvSpPr>
          <p:spPr>
            <a:xfrm>
              <a:off x="11396488" y="6230844"/>
              <a:ext cx="478576" cy="478578"/>
            </a:xfrm>
            <a:prstGeom prst="ellipse">
              <a:avLst/>
            </a:prstGeom>
            <a:noFill/>
            <a:ln w="12700" cap="flat" cmpd="sng" algn="ctr">
              <a:solidFill>
                <a:srgbClr val="FFFFFF"/>
              </a:solidFill>
              <a:prstDash val="solid"/>
            </a:ln>
            <a:effectLst/>
          </p:spPr>
        </p:sp>
      </p:grpSp>
      <p:sp>
        <p:nvSpPr>
          <p:cNvPr id="6" name="Slide Number Placeholder 5"/>
          <p:cNvSpPr>
            <a:spLocks noGrp="1"/>
          </p:cNvSpPr>
          <p:nvPr>
            <p:ph type="sldNum" sz="quarter" idx="4"/>
          </p:nvPr>
        </p:nvSpPr>
        <p:spPr>
          <a:xfrm>
            <a:off x="11311128" y="6272784"/>
            <a:ext cx="640080" cy="365125"/>
          </a:xfrm>
          <a:prstGeom prst="rect">
            <a:avLst/>
          </a:prstGeom>
        </p:spPr>
        <p:txBody>
          <a:bodyPr vert="horz" lIns="91440" tIns="45720" rIns="91440" bIns="45720" rtlCol="0" anchor="ctr"/>
          <a:lstStyle>
            <a:lvl1pPr algn="ctr">
              <a:defRPr sz="1400" b="1">
                <a:solidFill>
                  <a:srgbClr val="FFFFFF"/>
                </a:solidFill>
                <a:latin typeface="+mj-lt"/>
              </a:defRPr>
            </a:lvl1pPr>
          </a:lstStyle>
          <a:p>
            <a:fld id="{1E77B03A-1457-4F5F-9635-B5F04ACAE7B3}" type="slidenum">
              <a:rPr lang="zh-CN" altLang="en-US" smtClean="0"/>
              <a:t>‹#›</a:t>
            </a:fld>
            <a:endParaRPr lang="zh-CN" altLang="en-US"/>
          </a:p>
        </p:txBody>
      </p:sp>
    </p:spTree>
    <p:extLst>
      <p:ext uri="{BB962C8B-B14F-4D97-AF65-F5344CB8AC3E}">
        <p14:creationId xmlns:p14="http://schemas.microsoft.com/office/powerpoint/2010/main" val="96023337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5400" kern="1200" cap="all" baseline="0">
          <a:blipFill>
            <a:blip r:embed="rId15">
              <a:extLst>
                <a:ext uri="{28A0092B-C50C-407E-A947-70E740481C1C}">
                  <a14:useLocalDpi xmlns:a14="http://schemas.microsoft.com/office/drawing/2010/main" val="0"/>
                </a:ext>
              </a:extLst>
            </a:blip>
            <a:tile tx="6350" ty="-127000" sx="65000" sy="64000" flip="none" algn="tl"/>
          </a:blipFill>
          <a:latin typeface="+mj-lt"/>
          <a:ea typeface="+mj-ea"/>
          <a:cs typeface="+mj-cs"/>
        </a:defRPr>
      </a:lvl1pPr>
    </p:titleStyle>
    <p:bodyStyle>
      <a:lvl1pPr marL="182880" indent="-182880" algn="l" defTabSz="914400" rtl="0" eaLnBrk="1" latinLnBrk="0" hangingPunct="1">
        <a:lnSpc>
          <a:spcPct val="90000"/>
        </a:lnSpc>
        <a:spcBef>
          <a:spcPts val="1200"/>
        </a:spcBef>
        <a:buClr>
          <a:schemeClr val="accent1">
            <a:lumMod val="75000"/>
          </a:schemeClr>
        </a:buClr>
        <a:buSzPct val="85000"/>
        <a:buFont typeface="Wingdings" pitchFamily="2" charset="2"/>
        <a:buChar char="§"/>
        <a:defRPr sz="2000" kern="1200">
          <a:solidFill>
            <a:schemeClr val="tx1"/>
          </a:solidFill>
          <a:latin typeface="+mn-lt"/>
          <a:ea typeface="+mn-ea"/>
          <a:cs typeface="+mn-cs"/>
        </a:defRPr>
      </a:lvl1pPr>
      <a:lvl2pPr marL="45720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800" kern="1200">
          <a:solidFill>
            <a:schemeClr val="tx1"/>
          </a:solidFill>
          <a:latin typeface="+mn-lt"/>
          <a:ea typeface="+mn-ea"/>
          <a:cs typeface="+mn-cs"/>
        </a:defRPr>
      </a:lvl2pPr>
      <a:lvl3pPr marL="73152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3pPr>
      <a:lvl4pPr marL="100584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4pPr>
      <a:lvl5pPr marL="1280160" indent="-18288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5pPr>
      <a:lvl6pPr marL="16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6pPr>
      <a:lvl7pPr marL="19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7pPr>
      <a:lvl8pPr marL="22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8pPr>
      <a:lvl9pPr marL="2500000" indent="-228600" algn="l" defTabSz="914400" rtl="0" eaLnBrk="1" latinLnBrk="0" hangingPunct="1">
        <a:lnSpc>
          <a:spcPct val="90000"/>
        </a:lnSpc>
        <a:spcBef>
          <a:spcPts val="400"/>
        </a:spcBef>
        <a:spcAft>
          <a:spcPts val="200"/>
        </a:spcAft>
        <a:buClr>
          <a:schemeClr val="accent1">
            <a:lumMod val="75000"/>
          </a:schemeClr>
        </a:buClr>
        <a:buSzPct val="85000"/>
        <a:buFont typeface="Wingdings" pitchFamily="2" charset="2"/>
        <a:buChar char="§"/>
        <a:defRPr sz="16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AFE38FAE-CD6B-FE0C-0531-72E397FED082}"/>
              </a:ext>
            </a:extLst>
          </p:cNvPr>
          <p:cNvSpPr>
            <a:spLocks noGrp="1"/>
          </p:cNvSpPr>
          <p:nvPr>
            <p:ph type="ctrTitle"/>
          </p:nvPr>
        </p:nvSpPr>
        <p:spPr/>
        <p:txBody>
          <a:bodyPr/>
          <a:lstStyle/>
          <a:p>
            <a:r>
              <a:rPr lang="zh-CN" altLang="en-US" dirty="0"/>
              <a:t>   劳动中的诗意</a:t>
            </a:r>
          </a:p>
        </p:txBody>
      </p:sp>
      <p:sp>
        <p:nvSpPr>
          <p:cNvPr id="3" name="副标题 2">
            <a:extLst>
              <a:ext uri="{FF2B5EF4-FFF2-40B4-BE49-F238E27FC236}">
                <a16:creationId xmlns:a16="http://schemas.microsoft.com/office/drawing/2014/main" xmlns="" id="{40F12404-33B0-FF68-63BE-192837AA4639}"/>
              </a:ext>
            </a:extLst>
          </p:cNvPr>
          <p:cNvSpPr>
            <a:spLocks noGrp="1"/>
          </p:cNvSpPr>
          <p:nvPr>
            <p:ph type="subTitle" idx="1"/>
          </p:nvPr>
        </p:nvSpPr>
        <p:spPr/>
        <p:txBody>
          <a:bodyPr/>
          <a:lstStyle/>
          <a:p>
            <a:endParaRPr lang="zh-CN" altLang="en-US" dirty="0"/>
          </a:p>
        </p:txBody>
      </p:sp>
    </p:spTree>
    <p:extLst>
      <p:ext uri="{BB962C8B-B14F-4D97-AF65-F5344CB8AC3E}">
        <p14:creationId xmlns:p14="http://schemas.microsoft.com/office/powerpoint/2010/main" val="1695414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A524FB22-A554-830C-65CA-C022808817CE}"/>
              </a:ext>
            </a:extLst>
          </p:cNvPr>
          <p:cNvSpPr txBox="1"/>
          <p:nvPr/>
        </p:nvSpPr>
        <p:spPr>
          <a:xfrm>
            <a:off x="1537855" y="1471803"/>
            <a:ext cx="8888819" cy="3785652"/>
          </a:xfrm>
          <a:prstGeom prst="rect">
            <a:avLst/>
          </a:prstGeom>
          <a:noFill/>
        </p:spPr>
        <p:txBody>
          <a:bodyPr wrap="square">
            <a:spAutoFit/>
          </a:bodyPr>
          <a:lstStyle/>
          <a:p>
            <a:pPr algn="ctr"/>
            <a:r>
              <a:rPr lang="zh-CN" altLang="en-US" sz="4000" b="1" dirty="0">
                <a:latin typeface="仿宋" panose="02010609060101010101" pitchFamily="49" charset="-122"/>
                <a:ea typeface="仿宋" panose="02010609060101010101" pitchFamily="49" charset="-122"/>
              </a:rPr>
              <a:t>酬乐天扬州初逢席上见赠</a:t>
            </a:r>
            <a:endParaRPr lang="en-US" altLang="zh-CN" sz="4000" b="1" dirty="0">
              <a:latin typeface="仿宋" panose="02010609060101010101" pitchFamily="49" charset="-122"/>
              <a:ea typeface="仿宋" panose="02010609060101010101" pitchFamily="49" charset="-122"/>
            </a:endParaRPr>
          </a:p>
          <a:p>
            <a:pPr algn="ctr"/>
            <a:r>
              <a:rPr lang="zh-CN" altLang="en-US" sz="4000" b="1" dirty="0">
                <a:latin typeface="仿宋" panose="02010609060101010101" pitchFamily="49" charset="-122"/>
                <a:ea typeface="仿宋" panose="02010609060101010101" pitchFamily="49" charset="-122"/>
              </a:rPr>
              <a:t>刘禹锡</a:t>
            </a:r>
          </a:p>
          <a:p>
            <a:pPr algn="ctr"/>
            <a:r>
              <a:rPr lang="zh-CN" altLang="en-US" sz="4000" b="1" dirty="0">
                <a:latin typeface="仿宋" panose="02010609060101010101" pitchFamily="49" charset="-122"/>
                <a:ea typeface="仿宋" panose="02010609060101010101" pitchFamily="49" charset="-122"/>
              </a:rPr>
              <a:t>巴山楚水凄凉地，二十三年弃置身。</a:t>
            </a:r>
          </a:p>
          <a:p>
            <a:pPr algn="ctr"/>
            <a:r>
              <a:rPr lang="zh-CN" altLang="en-US" sz="4000" b="1" dirty="0">
                <a:latin typeface="仿宋" panose="02010609060101010101" pitchFamily="49" charset="-122"/>
                <a:ea typeface="仿宋" panose="02010609060101010101" pitchFamily="49" charset="-122"/>
              </a:rPr>
              <a:t>怀旧空吟闻笛赋，到乡翻似烂柯人。</a:t>
            </a:r>
          </a:p>
          <a:p>
            <a:pPr algn="ctr"/>
            <a:r>
              <a:rPr lang="zh-CN" altLang="en-US" sz="4000" b="1" dirty="0">
                <a:latin typeface="仿宋" panose="02010609060101010101" pitchFamily="49" charset="-122"/>
                <a:ea typeface="仿宋" panose="02010609060101010101" pitchFamily="49" charset="-122"/>
              </a:rPr>
              <a:t>沉舟侧畔千帆过，病树前头万木春。</a:t>
            </a:r>
          </a:p>
          <a:p>
            <a:pPr algn="ctr"/>
            <a:r>
              <a:rPr lang="zh-CN" altLang="en-US" sz="4000" b="1" dirty="0">
                <a:latin typeface="仿宋" panose="02010609060101010101" pitchFamily="49" charset="-122"/>
                <a:ea typeface="仿宋" panose="02010609060101010101" pitchFamily="49" charset="-122"/>
              </a:rPr>
              <a:t>今日听君歌一曲，暂凭杯酒长精神。</a:t>
            </a:r>
          </a:p>
        </p:txBody>
      </p:sp>
    </p:spTree>
    <p:extLst>
      <p:ext uri="{BB962C8B-B14F-4D97-AF65-F5344CB8AC3E}">
        <p14:creationId xmlns:p14="http://schemas.microsoft.com/office/powerpoint/2010/main" val="4278726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D0B3C90E-AE8F-5F87-9089-2F0F9CC00CF1}"/>
              </a:ext>
            </a:extLst>
          </p:cNvPr>
          <p:cNvSpPr txBox="1"/>
          <p:nvPr/>
        </p:nvSpPr>
        <p:spPr>
          <a:xfrm>
            <a:off x="295778" y="1244976"/>
            <a:ext cx="11411313" cy="3354765"/>
          </a:xfrm>
          <a:prstGeom prst="rect">
            <a:avLst/>
          </a:prstGeom>
          <a:noFill/>
        </p:spPr>
        <p:txBody>
          <a:bodyPr wrap="square">
            <a:spAutoFit/>
          </a:bodyPr>
          <a:lstStyle/>
          <a:p>
            <a:r>
              <a:rPr lang="en-US" altLang="zh-CN" sz="3200" b="1" dirty="0">
                <a:latin typeface="楷体" panose="02010609060101010101" pitchFamily="49" charset="-122"/>
                <a:ea typeface="楷体" panose="02010609060101010101" pitchFamily="49" charset="-122"/>
              </a:rPr>
              <a:t>1</a:t>
            </a: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B    “</a:t>
            </a:r>
            <a:r>
              <a:rPr lang="zh-CN" altLang="en-US" sz="3200" b="1" dirty="0">
                <a:latin typeface="楷体" panose="02010609060101010101" pitchFamily="49" charset="-122"/>
                <a:ea typeface="楷体" panose="02010609060101010101" pitchFamily="49" charset="-122"/>
              </a:rPr>
              <a:t>能看到远处田塍在粼粼的波光中蜿蜒起伏，时隐时现”，“田塍望如线，白水光参差”意思是远望田塍像条线，一片白水波光参差。故选</a:t>
            </a:r>
            <a:r>
              <a:rPr lang="en-US" altLang="zh-CN" sz="3200" b="1" dirty="0">
                <a:latin typeface="楷体" panose="02010609060101010101" pitchFamily="49" charset="-122"/>
                <a:ea typeface="楷体" panose="02010609060101010101" pitchFamily="49" charset="-122"/>
              </a:rPr>
              <a:t>B</a:t>
            </a:r>
            <a:r>
              <a:rPr lang="zh-CN" altLang="en-US" sz="3200" b="1" dirty="0">
                <a:latin typeface="楷体" panose="02010609060101010101" pitchFamily="49" charset="-122"/>
                <a:ea typeface="楷体" panose="02010609060101010101" pitchFamily="49" charset="-122"/>
              </a:rPr>
              <a:t>。</a:t>
            </a:r>
          </a:p>
          <a:p>
            <a:r>
              <a:rPr lang="en-US" altLang="zh-CN" sz="3200" b="1" dirty="0">
                <a:latin typeface="楷体" panose="02010609060101010101" pitchFamily="49" charset="-122"/>
                <a:ea typeface="楷体" panose="02010609060101010101" pitchFamily="49" charset="-122"/>
              </a:rPr>
              <a:t>2</a:t>
            </a: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酬乐天扬州初逢席上见赠</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对仗工整，用典精当，语言雅丽平整。</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插田歌</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这几句诗则采用了</a:t>
            </a:r>
            <a:r>
              <a:rPr lang="zh-CN" altLang="en-US" sz="3200" b="1" dirty="0">
                <a:solidFill>
                  <a:srgbClr val="FF0000"/>
                </a:solidFill>
                <a:latin typeface="楷体" panose="02010609060101010101" pitchFamily="49" charset="-122"/>
                <a:ea typeface="楷体" panose="02010609060101010101" pitchFamily="49" charset="-122"/>
              </a:rPr>
              <a:t>民歌俚曲</a:t>
            </a:r>
            <a:r>
              <a:rPr lang="zh-CN" altLang="en-US" sz="3200" b="1" dirty="0">
                <a:latin typeface="楷体" panose="02010609060101010101" pitchFamily="49" charset="-122"/>
                <a:ea typeface="楷体" panose="02010609060101010101" pitchFamily="49" charset="-122"/>
              </a:rPr>
              <a:t>的表现手法，描写田野风光和劳动场景，语言</a:t>
            </a:r>
            <a:r>
              <a:rPr lang="zh-CN" altLang="en-US" sz="3200" b="1" dirty="0">
                <a:solidFill>
                  <a:srgbClr val="FF0000"/>
                </a:solidFill>
                <a:latin typeface="楷体" panose="02010609060101010101" pitchFamily="49" charset="-122"/>
                <a:ea typeface="楷体" panose="02010609060101010101" pitchFamily="49" charset="-122"/>
              </a:rPr>
              <a:t>通俗浅显</a:t>
            </a:r>
            <a:r>
              <a:rPr lang="zh-CN" altLang="en-US" sz="3200" b="1" dirty="0">
                <a:latin typeface="楷体" panose="02010609060101010101" pitchFamily="49" charset="-122"/>
                <a:ea typeface="楷体" panose="02010609060101010101" pitchFamily="49" charset="-122"/>
              </a:rPr>
              <a:t>，</a:t>
            </a:r>
            <a:r>
              <a:rPr lang="zh-CN" altLang="en-US" sz="3200" b="1" dirty="0">
                <a:solidFill>
                  <a:srgbClr val="FF0000"/>
                </a:solidFill>
                <a:latin typeface="楷体" panose="02010609060101010101" pitchFamily="49" charset="-122"/>
                <a:ea typeface="楷体" panose="02010609060101010101" pitchFamily="49" charset="-122"/>
              </a:rPr>
              <a:t>清新流畅</a:t>
            </a:r>
            <a:r>
              <a:rPr lang="zh-CN" altLang="en-US" sz="3200" b="1" dirty="0">
                <a:latin typeface="楷体" panose="02010609060101010101" pitchFamily="49" charset="-122"/>
                <a:ea typeface="楷体" panose="02010609060101010101" pitchFamily="49" charset="-122"/>
              </a:rPr>
              <a:t>。</a:t>
            </a:r>
          </a:p>
          <a:p>
            <a:endParaRPr lang="zh-CN" altLang="en-US" sz="2000" b="1" dirty="0"/>
          </a:p>
        </p:txBody>
      </p:sp>
    </p:spTree>
    <p:extLst>
      <p:ext uri="{BB962C8B-B14F-4D97-AF65-F5344CB8AC3E}">
        <p14:creationId xmlns:p14="http://schemas.microsoft.com/office/powerpoint/2010/main" val="14141683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09CF09D9-D2ED-7487-5C7C-1762FABE3F63}"/>
              </a:ext>
            </a:extLst>
          </p:cNvPr>
          <p:cNvSpPr txBox="1"/>
          <p:nvPr/>
        </p:nvSpPr>
        <p:spPr>
          <a:xfrm>
            <a:off x="124690" y="25360"/>
            <a:ext cx="11720946" cy="7294305"/>
          </a:xfrm>
          <a:prstGeom prst="rect">
            <a:avLst/>
          </a:prstGeom>
          <a:noFill/>
        </p:spPr>
        <p:txBody>
          <a:bodyPr wrap="square">
            <a:spAutoFit/>
          </a:bodyPr>
          <a:lstStyle/>
          <a:p>
            <a:r>
              <a:rPr lang="zh-CN" altLang="en-US" sz="2800" b="1" dirty="0">
                <a:latin typeface="楷体" panose="02010609060101010101" pitchFamily="49" charset="-122"/>
                <a:ea typeface="楷体" panose="02010609060101010101" pitchFamily="49" charset="-122"/>
              </a:rPr>
              <a:t>阅读下面这两首古诗，完成下面小题。</a:t>
            </a:r>
          </a:p>
          <a:p>
            <a:pPr algn="ctr"/>
            <a:r>
              <a:rPr lang="zh-CN" altLang="en-US" sz="3200" b="1" dirty="0">
                <a:effectLst>
                  <a:outerShdw blurRad="38100" dist="38100" dir="2700000" algn="tl">
                    <a:srgbClr val="000000">
                      <a:alpha val="43137"/>
                    </a:srgbClr>
                  </a:outerShdw>
                </a:effectLst>
                <a:latin typeface="楷体" panose="02010609060101010101" pitchFamily="49" charset="-122"/>
                <a:ea typeface="楷体" panose="02010609060101010101" pitchFamily="49" charset="-122"/>
              </a:rPr>
              <a:t>插秧歌</a:t>
            </a:r>
          </a:p>
          <a:p>
            <a:pPr algn="ctr"/>
            <a:r>
              <a:rPr lang="zh-CN" altLang="en-US" sz="2400" b="1" dirty="0">
                <a:latin typeface="楷体" panose="02010609060101010101" pitchFamily="49" charset="-122"/>
                <a:ea typeface="楷体" panose="02010609060101010101" pitchFamily="49" charset="-122"/>
              </a:rPr>
              <a:t>杨万里</a:t>
            </a:r>
          </a:p>
          <a:p>
            <a:pPr algn="ctr"/>
            <a:r>
              <a:rPr lang="zh-CN" altLang="en-US" sz="2800" b="1" dirty="0">
                <a:latin typeface="楷体" panose="02010609060101010101" pitchFamily="49" charset="-122"/>
                <a:ea typeface="楷体" panose="02010609060101010101" pitchFamily="49" charset="-122"/>
              </a:rPr>
              <a:t>田夫抛秧田妇接，小儿拔秧大儿插。</a:t>
            </a:r>
          </a:p>
          <a:p>
            <a:pPr algn="ctr"/>
            <a:r>
              <a:rPr lang="zh-CN" altLang="en-US" sz="2800" b="1" dirty="0">
                <a:latin typeface="楷体" panose="02010609060101010101" pitchFamily="49" charset="-122"/>
                <a:ea typeface="楷体" panose="02010609060101010101" pitchFamily="49" charset="-122"/>
              </a:rPr>
              <a:t>笠是兜鍪蓑是甲，雨从头上湿到胛。</a:t>
            </a:r>
          </a:p>
          <a:p>
            <a:pPr algn="ctr"/>
            <a:r>
              <a:rPr lang="zh-CN" altLang="en-US" sz="2800" b="1" dirty="0">
                <a:latin typeface="楷体" panose="02010609060101010101" pitchFamily="49" charset="-122"/>
                <a:ea typeface="楷体" panose="02010609060101010101" pitchFamily="49" charset="-122"/>
              </a:rPr>
              <a:t>唤渠朝餐歇半霎，低头折腰只不答：</a:t>
            </a:r>
          </a:p>
          <a:p>
            <a:pPr algn="ctr"/>
            <a:r>
              <a:rPr lang="zh-CN" altLang="en-US" sz="2800" b="1" dirty="0">
                <a:latin typeface="楷体" panose="02010609060101010101" pitchFamily="49" charset="-122"/>
                <a:ea typeface="楷体" panose="02010609060101010101" pitchFamily="49" charset="-122"/>
              </a:rPr>
              <a:t>“秧根未牢莳未匝，照管鹅儿与雏鸭。</a:t>
            </a:r>
            <a:r>
              <a:rPr lang="zh-CN" altLang="en-US" sz="2800" b="1" dirty="0" smtClean="0">
                <a:latin typeface="楷体" panose="02010609060101010101" pitchFamily="49" charset="-122"/>
                <a:ea typeface="楷体" panose="02010609060101010101" pitchFamily="49" charset="-122"/>
              </a:rPr>
              <a:t>”</a:t>
            </a:r>
            <a:endParaRPr lang="en-US" altLang="zh-CN" sz="2800" b="1" dirty="0" smtClean="0">
              <a:latin typeface="楷体" panose="02010609060101010101" pitchFamily="49" charset="-122"/>
              <a:ea typeface="楷体" panose="02010609060101010101" pitchFamily="49" charset="-122"/>
            </a:endParaRPr>
          </a:p>
          <a:p>
            <a:pPr algn="ctr"/>
            <a:endParaRPr lang="zh-CN" altLang="en-US" sz="2000" b="1" dirty="0">
              <a:latin typeface="楷体" panose="02010609060101010101" pitchFamily="49" charset="-122"/>
              <a:ea typeface="楷体" panose="02010609060101010101" pitchFamily="49" charset="-122"/>
            </a:endParaRPr>
          </a:p>
          <a:p>
            <a:pPr algn="ctr"/>
            <a:r>
              <a:rPr lang="zh-CN" altLang="en-US" sz="3200" b="1" dirty="0">
                <a:latin typeface="楷体" panose="02010609060101010101" pitchFamily="49" charset="-122"/>
                <a:ea typeface="楷体" panose="02010609060101010101" pitchFamily="49" charset="-122"/>
              </a:rPr>
              <a:t>插田歌（节选）</a:t>
            </a:r>
          </a:p>
          <a:p>
            <a:pPr algn="ctr"/>
            <a:r>
              <a:rPr lang="zh-CN" altLang="en-US" sz="2400" b="1" dirty="0">
                <a:latin typeface="楷体" panose="02010609060101010101" pitchFamily="49" charset="-122"/>
                <a:ea typeface="楷体" panose="02010609060101010101" pitchFamily="49" charset="-122"/>
              </a:rPr>
              <a:t>刘禹锡</a:t>
            </a:r>
          </a:p>
          <a:p>
            <a:pPr algn="ctr"/>
            <a:r>
              <a:rPr lang="zh-CN" altLang="en-US" sz="2800" b="1" dirty="0">
                <a:latin typeface="楷体" panose="02010609060101010101" pitchFamily="49" charset="-122"/>
                <a:ea typeface="楷体" panose="02010609060101010101" pitchFamily="49" charset="-122"/>
              </a:rPr>
              <a:t>冈头花草齐，燕子东西飞。</a:t>
            </a:r>
          </a:p>
          <a:p>
            <a:pPr algn="ctr"/>
            <a:r>
              <a:rPr lang="zh-CN" altLang="en-US" sz="2800" b="1" dirty="0">
                <a:latin typeface="楷体" panose="02010609060101010101" pitchFamily="49" charset="-122"/>
                <a:ea typeface="楷体" panose="02010609060101010101" pitchFamily="49" charset="-122"/>
              </a:rPr>
              <a:t>田塍望如线，白水光参差。</a:t>
            </a:r>
          </a:p>
          <a:p>
            <a:pPr algn="ctr"/>
            <a:r>
              <a:rPr lang="zh-CN" altLang="en-US" sz="2800" b="1" dirty="0">
                <a:latin typeface="楷体" panose="02010609060101010101" pitchFamily="49" charset="-122"/>
                <a:ea typeface="楷体" panose="02010609060101010101" pitchFamily="49" charset="-122"/>
              </a:rPr>
              <a:t>农妇白纻裙，农父绿蓑衣。</a:t>
            </a:r>
          </a:p>
          <a:p>
            <a:pPr algn="ctr"/>
            <a:r>
              <a:rPr lang="zh-CN" altLang="en-US" sz="2800" b="1" dirty="0">
                <a:latin typeface="楷体" panose="02010609060101010101" pitchFamily="49" charset="-122"/>
                <a:ea typeface="楷体" panose="02010609060101010101" pitchFamily="49" charset="-122"/>
              </a:rPr>
              <a:t>齐唱郢中歌</a:t>
            </a:r>
            <a:r>
              <a:rPr lang="zh-CN" altLang="en-US" sz="2800" b="1" baseline="30000" dirty="0">
                <a:latin typeface="楷体" panose="02010609060101010101" pitchFamily="49" charset="-122"/>
                <a:ea typeface="楷体" panose="02010609060101010101" pitchFamily="49" charset="-122"/>
              </a:rPr>
              <a:t>①</a:t>
            </a:r>
            <a:r>
              <a:rPr lang="zh-CN" altLang="en-US" sz="2800" b="1" dirty="0">
                <a:latin typeface="楷体" panose="02010609060101010101" pitchFamily="49" charset="-122"/>
                <a:ea typeface="楷体" panose="02010609060101010101" pitchFamily="49" charset="-122"/>
              </a:rPr>
              <a:t>，嘤伫</a:t>
            </a:r>
            <a:r>
              <a:rPr lang="zh-CN" altLang="en-US" sz="2800" b="1" baseline="30000" dirty="0">
                <a:latin typeface="楷体" panose="02010609060101010101" pitchFamily="49" charset="-122"/>
                <a:ea typeface="楷体" panose="02010609060101010101" pitchFamily="49" charset="-122"/>
              </a:rPr>
              <a:t>②</a:t>
            </a:r>
            <a:r>
              <a:rPr lang="zh-CN" altLang="en-US" sz="2800" b="1" dirty="0">
                <a:latin typeface="楷体" panose="02010609060101010101" pitchFamily="49" charset="-122"/>
                <a:ea typeface="楷体" panose="02010609060101010101" pitchFamily="49" charset="-122"/>
              </a:rPr>
              <a:t>如</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竹枝</a:t>
            </a:r>
            <a:r>
              <a:rPr lang="en-US" altLang="zh-CN" sz="2800" b="1" dirty="0">
                <a:latin typeface="楷体" panose="02010609060101010101" pitchFamily="49" charset="-122"/>
                <a:ea typeface="楷体" panose="02010609060101010101" pitchFamily="49" charset="-122"/>
              </a:rPr>
              <a:t>》</a:t>
            </a:r>
            <a:r>
              <a:rPr lang="zh-CN" altLang="en-US" sz="2800" b="1" dirty="0">
                <a:latin typeface="楷体" panose="02010609060101010101" pitchFamily="49" charset="-122"/>
                <a:ea typeface="楷体" panose="02010609060101010101" pitchFamily="49" charset="-122"/>
              </a:rPr>
              <a:t>。</a:t>
            </a:r>
          </a:p>
          <a:p>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注</a:t>
            </a:r>
            <a:r>
              <a:rPr lang="en-US" altLang="zh-CN" sz="2600" b="1" dirty="0">
                <a:latin typeface="楷体" panose="02010609060101010101" pitchFamily="49" charset="-122"/>
                <a:ea typeface="楷体" panose="02010609060101010101" pitchFamily="49" charset="-122"/>
              </a:rPr>
              <a:t>】①</a:t>
            </a:r>
            <a:r>
              <a:rPr lang="zh-CN" altLang="en-US" sz="2600" b="1" dirty="0">
                <a:latin typeface="楷体" panose="02010609060101010101" pitchFamily="49" charset="-122"/>
                <a:ea typeface="楷体" panose="02010609060101010101" pitchFamily="49" charset="-122"/>
              </a:rPr>
              <a:t>郢中歌，一作“田中歌”。②嘤（</a:t>
            </a:r>
            <a:r>
              <a:rPr lang="en-US" altLang="zh-CN" sz="2600" b="1" dirty="0" err="1">
                <a:latin typeface="楷体" panose="02010609060101010101" pitchFamily="49" charset="-122"/>
                <a:ea typeface="楷体" panose="02010609060101010101" pitchFamily="49" charset="-122"/>
              </a:rPr>
              <a:t>yīng</a:t>
            </a:r>
            <a:r>
              <a:rPr lang="zh-CN" altLang="en-US" sz="2600" b="1" dirty="0">
                <a:latin typeface="楷体" panose="02010609060101010101" pitchFamily="49" charset="-122"/>
                <a:ea typeface="楷体" panose="02010609060101010101" pitchFamily="49" charset="-122"/>
              </a:rPr>
              <a:t>）伫（</a:t>
            </a:r>
            <a:r>
              <a:rPr lang="en-US" altLang="zh-CN" sz="2600" b="1" dirty="0" err="1">
                <a:latin typeface="楷体" panose="02010609060101010101" pitchFamily="49" charset="-122"/>
                <a:ea typeface="楷体" panose="02010609060101010101" pitchFamily="49" charset="-122"/>
              </a:rPr>
              <a:t>zhù</a:t>
            </a:r>
            <a:r>
              <a:rPr lang="zh-CN" altLang="en-US" sz="2600" b="1" dirty="0">
                <a:latin typeface="楷体" panose="02010609060101010101" pitchFamily="49" charset="-122"/>
                <a:ea typeface="楷体" panose="02010609060101010101" pitchFamily="49" charset="-122"/>
              </a:rPr>
              <a:t>）：细声细气，形容相和的声音。</a:t>
            </a:r>
          </a:p>
          <a:p>
            <a:endParaRPr lang="zh-CN" altLang="en-US" sz="2000" b="1" dirty="0"/>
          </a:p>
        </p:txBody>
      </p:sp>
    </p:spTree>
    <p:extLst>
      <p:ext uri="{BB962C8B-B14F-4D97-AF65-F5344CB8AC3E}">
        <p14:creationId xmlns:p14="http://schemas.microsoft.com/office/powerpoint/2010/main" val="2765390630"/>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44DAC5D7-F334-A094-12A4-A53BFB9B3B7B}"/>
              </a:ext>
            </a:extLst>
          </p:cNvPr>
          <p:cNvSpPr txBox="1"/>
          <p:nvPr/>
        </p:nvSpPr>
        <p:spPr>
          <a:xfrm>
            <a:off x="131134" y="0"/>
            <a:ext cx="11908465" cy="6600333"/>
          </a:xfrm>
          <a:prstGeom prst="rect">
            <a:avLst/>
          </a:prstGeom>
          <a:noFill/>
        </p:spPr>
        <p:txBody>
          <a:bodyPr wrap="square">
            <a:spAutoFit/>
          </a:bodyPr>
          <a:lstStyle/>
          <a:p>
            <a:pPr>
              <a:lnSpc>
                <a:spcPct val="150000"/>
              </a:lnSpc>
            </a:pPr>
            <a:r>
              <a:rPr lang="en-US" altLang="zh-CN" sz="2600" b="1" dirty="0">
                <a:latin typeface="楷体" panose="02010609060101010101" pitchFamily="49" charset="-122"/>
                <a:ea typeface="楷体" panose="02010609060101010101" pitchFamily="49" charset="-122"/>
              </a:rPr>
              <a:t>3</a:t>
            </a:r>
            <a:r>
              <a:rPr lang="zh-CN" altLang="en-US" sz="2600" b="1" dirty="0">
                <a:latin typeface="楷体" panose="02010609060101010101" pitchFamily="49" charset="-122"/>
                <a:ea typeface="楷体" panose="02010609060101010101" pitchFamily="49" charset="-122"/>
              </a:rPr>
              <a:t>．下面对诗歌的理解和赏析，不正确的一项是（   ）</a:t>
            </a:r>
          </a:p>
          <a:p>
            <a:pPr>
              <a:lnSpc>
                <a:spcPct val="150000"/>
              </a:lnSpc>
            </a:pPr>
            <a:r>
              <a:rPr lang="en-US" altLang="zh-CN" sz="2600" b="1" dirty="0">
                <a:latin typeface="楷体" panose="02010609060101010101" pitchFamily="49" charset="-122"/>
                <a:ea typeface="楷体" panose="02010609060101010101" pitchFamily="49" charset="-122"/>
              </a:rPr>
              <a:t>A</a:t>
            </a:r>
            <a:r>
              <a:rPr lang="zh-CN" altLang="en-US" sz="2600" b="1" dirty="0">
                <a:latin typeface="楷体" panose="02010609060101010101" pitchFamily="49" charset="-122"/>
                <a:ea typeface="楷体" panose="02010609060101010101" pitchFamily="49" charset="-122"/>
              </a:rPr>
              <a:t>．杨诗首联写热火朝天的劳动场景：老少齐出动，各尽所能，配合默契。“抛”“接”“拔”“插”四个动作，自然流畅，勾勒出老少齐插秧的繁忙景象。</a:t>
            </a:r>
          </a:p>
          <a:p>
            <a:pPr>
              <a:lnSpc>
                <a:spcPct val="150000"/>
              </a:lnSpc>
            </a:pPr>
            <a:r>
              <a:rPr lang="en-US" altLang="zh-CN" sz="2600" b="1" dirty="0">
                <a:latin typeface="楷体" panose="02010609060101010101" pitchFamily="49" charset="-122"/>
                <a:ea typeface="楷体" panose="02010609060101010101" pitchFamily="49" charset="-122"/>
              </a:rPr>
              <a:t>B</a:t>
            </a:r>
            <a:r>
              <a:rPr lang="zh-CN" altLang="en-US" sz="2600" b="1" dirty="0">
                <a:latin typeface="楷体" panose="02010609060101010101" pitchFamily="49" charset="-122"/>
                <a:ea typeface="楷体" panose="02010609060101010101" pitchFamily="49" charset="-122"/>
              </a:rPr>
              <a:t>．杨诗“秧根未牢莳未匝，照管鹅儿与雏鸭”一句，以田夫口吻说秧苗还未栽稳，稻田还没有插完，让送饭人把饭放下，只管回去喂养好家里的鹅和鸭。</a:t>
            </a:r>
          </a:p>
          <a:p>
            <a:pPr>
              <a:lnSpc>
                <a:spcPct val="150000"/>
              </a:lnSpc>
            </a:pPr>
            <a:r>
              <a:rPr lang="en-US" altLang="zh-CN" sz="2600" b="1" dirty="0">
                <a:latin typeface="楷体" panose="02010609060101010101" pitchFamily="49" charset="-122"/>
                <a:ea typeface="楷体" panose="02010609060101010101" pitchFamily="49" charset="-122"/>
              </a:rPr>
              <a:t>C</a:t>
            </a:r>
            <a:r>
              <a:rPr lang="zh-CN" altLang="en-US" sz="2600" b="1" dirty="0">
                <a:latin typeface="楷体" panose="02010609060101010101" pitchFamily="49" charset="-122"/>
                <a:ea typeface="楷体" panose="02010609060101010101" pitchFamily="49" charset="-122"/>
              </a:rPr>
              <a:t>．刘诗以花鸟发端，勾勒出一幅意趣盎然的画面：山冈上花草繁密茂盛，燕子飞东又飞西；远远望去，田埂笔直如线，秧田里一片银白水色，波光参差。</a:t>
            </a:r>
          </a:p>
          <a:p>
            <a:pPr>
              <a:lnSpc>
                <a:spcPct val="150000"/>
              </a:lnSpc>
            </a:pPr>
            <a:r>
              <a:rPr lang="en-US" altLang="zh-CN" sz="2600" b="1" dirty="0">
                <a:latin typeface="楷体" panose="02010609060101010101" pitchFamily="49" charset="-122"/>
                <a:ea typeface="楷体" panose="02010609060101010101" pitchFamily="49" charset="-122"/>
              </a:rPr>
              <a:t>D</a:t>
            </a:r>
            <a:r>
              <a:rPr lang="zh-CN" altLang="en-US" sz="2600" b="1" dirty="0">
                <a:latin typeface="楷体" panose="02010609060101010101" pitchFamily="49" charset="-122"/>
                <a:ea typeface="楷体" panose="02010609060101010101" pitchFamily="49" charset="-122"/>
              </a:rPr>
              <a:t>．刘诗用简练笔触，刻画了一对农民夫妇的形象：农妇穿着白麻布做的衣裙，农夫披着绿草编的蓑衣，一起唱着田中歌，轻声细语的唱和很像</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竹枝词</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a:t>
            </a:r>
          </a:p>
          <a:p>
            <a:pPr>
              <a:lnSpc>
                <a:spcPct val="150000"/>
              </a:lnSpc>
            </a:pPr>
            <a:r>
              <a:rPr lang="en-US" altLang="zh-CN" sz="2600" b="1" dirty="0">
                <a:latin typeface="楷体" panose="02010609060101010101" pitchFamily="49" charset="-122"/>
                <a:ea typeface="楷体" panose="02010609060101010101" pitchFamily="49" charset="-122"/>
              </a:rPr>
              <a:t>4</a:t>
            </a:r>
            <a:r>
              <a:rPr lang="zh-CN" altLang="en-US" sz="2600" b="1" dirty="0">
                <a:latin typeface="楷体" panose="02010609060101010101" pitchFamily="49" charset="-122"/>
                <a:ea typeface="楷体" panose="02010609060101010101" pitchFamily="49" charset="-122"/>
              </a:rPr>
              <a:t>．如果说杨诗的劳动者是“繁忙”的，那么刘诗的劳动者则是“轻松愉快”的。请你结合诗句对刘诗劳动者的“轻松愉快”进行简析。</a:t>
            </a:r>
          </a:p>
        </p:txBody>
      </p:sp>
    </p:spTree>
    <p:extLst>
      <p:ext uri="{BB962C8B-B14F-4D97-AF65-F5344CB8AC3E}">
        <p14:creationId xmlns:p14="http://schemas.microsoft.com/office/powerpoint/2010/main" val="3946382992"/>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C2B19D10-927F-B9B2-BE5E-69CB76FA3785}"/>
              </a:ext>
            </a:extLst>
          </p:cNvPr>
          <p:cNvSpPr txBox="1"/>
          <p:nvPr/>
        </p:nvSpPr>
        <p:spPr>
          <a:xfrm>
            <a:off x="428203" y="1113194"/>
            <a:ext cx="11431289" cy="3625059"/>
          </a:xfrm>
          <a:prstGeom prst="rect">
            <a:avLst/>
          </a:prstGeom>
          <a:noFill/>
        </p:spPr>
        <p:txBody>
          <a:bodyPr wrap="square">
            <a:spAutoFit/>
          </a:bodyPr>
          <a:lstStyle/>
          <a:p>
            <a:r>
              <a:rPr lang="en-US" altLang="zh-CN" sz="3200" b="1" dirty="0">
                <a:latin typeface="楷体" panose="02010609060101010101" pitchFamily="49" charset="-122"/>
                <a:ea typeface="楷体" panose="02010609060101010101" pitchFamily="49" charset="-122"/>
              </a:rPr>
              <a:t>3</a:t>
            </a:r>
            <a:r>
              <a:rPr lang="zh-CN" altLang="en-US" sz="3200" b="1" dirty="0">
                <a:latin typeface="楷体" panose="02010609060101010101" pitchFamily="49" charset="-122"/>
                <a:ea typeface="楷体" panose="02010609060101010101" pitchFamily="49" charset="-122"/>
              </a:rPr>
              <a:t>．</a:t>
            </a:r>
            <a:r>
              <a:rPr lang="en-US" altLang="zh-CN" sz="3200" b="1" dirty="0">
                <a:latin typeface="楷体" panose="02010609060101010101" pitchFamily="49" charset="-122"/>
                <a:ea typeface="楷体" panose="02010609060101010101" pitchFamily="49" charset="-122"/>
              </a:rPr>
              <a:t>B    “</a:t>
            </a:r>
            <a:r>
              <a:rPr lang="zh-CN" altLang="en-US" sz="3200" b="1" dirty="0">
                <a:latin typeface="楷体" panose="02010609060101010101" pitchFamily="49" charset="-122"/>
                <a:ea typeface="楷体" panose="02010609060101010101" pitchFamily="49" charset="-122"/>
              </a:rPr>
              <a:t>只管回去喂养好家里的鹅和鸭”错误，应该是“要看管好饲养的鹅与雏鸭，提防它们来秧田里捣乱”。</a:t>
            </a:r>
          </a:p>
          <a:p>
            <a:r>
              <a:rPr lang="zh-CN" altLang="en-US" sz="3200" b="1" dirty="0">
                <a:latin typeface="楷体" panose="02010609060101010101" pitchFamily="49" charset="-122"/>
                <a:ea typeface="楷体" panose="02010609060101010101" pitchFamily="49" charset="-122"/>
              </a:rPr>
              <a:t>故选</a:t>
            </a:r>
            <a:r>
              <a:rPr lang="en-US" altLang="zh-CN" sz="3200" b="1" dirty="0">
                <a:latin typeface="楷体" panose="02010609060101010101" pitchFamily="49" charset="-122"/>
                <a:ea typeface="楷体" panose="02010609060101010101" pitchFamily="49" charset="-122"/>
              </a:rPr>
              <a:t>B</a:t>
            </a:r>
            <a:r>
              <a:rPr lang="zh-CN" altLang="en-US" sz="3200" b="1" dirty="0">
                <a:latin typeface="楷体" panose="02010609060101010101" pitchFamily="49" charset="-122"/>
                <a:ea typeface="楷体" panose="02010609060101010101" pitchFamily="49" charset="-122"/>
              </a:rPr>
              <a:t>。</a:t>
            </a:r>
          </a:p>
          <a:p>
            <a:r>
              <a:rPr lang="en-US" altLang="zh-CN" sz="3200" b="1" dirty="0">
                <a:latin typeface="楷体" panose="02010609060101010101" pitchFamily="49" charset="-122"/>
                <a:ea typeface="楷体" panose="02010609060101010101" pitchFamily="49" charset="-122"/>
              </a:rPr>
              <a:t>4</a:t>
            </a:r>
            <a:r>
              <a:rPr lang="zh-CN" altLang="en-US" sz="3200" b="1" dirty="0">
                <a:latin typeface="楷体" panose="02010609060101010101" pitchFamily="49" charset="-122"/>
                <a:ea typeface="楷体" panose="02010609060101010101" pitchFamily="49" charset="-122"/>
              </a:rPr>
              <a:t>．①</a:t>
            </a:r>
            <a:r>
              <a:rPr lang="zh-CN" altLang="en-US" sz="3200" b="1" dirty="0">
                <a:solidFill>
                  <a:srgbClr val="FF0000"/>
                </a:solidFill>
                <a:latin typeface="楷体" panose="02010609060101010101" pitchFamily="49" charset="-122"/>
                <a:ea typeface="楷体" panose="02010609060101010101" pitchFamily="49" charset="-122"/>
              </a:rPr>
              <a:t>美景让其轻松</a:t>
            </a:r>
            <a:r>
              <a:rPr lang="zh-CN" altLang="en-US" sz="3200" b="1" dirty="0">
                <a:latin typeface="楷体" panose="02010609060101010101" pitchFamily="49" charset="-122"/>
                <a:ea typeface="楷体" panose="02010609060101010101" pitchFamily="49" charset="-122"/>
              </a:rPr>
              <a:t>：环境优美，草长鸟飞，水田潋滟。②</a:t>
            </a:r>
            <a:r>
              <a:rPr lang="zh-CN" altLang="en-US" sz="3200" b="1" dirty="0">
                <a:solidFill>
                  <a:srgbClr val="FF0000"/>
                </a:solidFill>
                <a:latin typeface="楷体" panose="02010609060101010101" pitchFamily="49" charset="-122"/>
                <a:ea typeface="楷体" panose="02010609060101010101" pitchFamily="49" charset="-122"/>
              </a:rPr>
              <a:t>穿戴显其轻松</a:t>
            </a:r>
            <a:r>
              <a:rPr lang="zh-CN" altLang="en-US" sz="3200" b="1" dirty="0">
                <a:latin typeface="楷体" panose="02010609060101010101" pitchFamily="49" charset="-122"/>
                <a:ea typeface="楷体" panose="02010609060101010101" pitchFamily="49" charset="-122"/>
              </a:rPr>
              <a:t>：农民夫妇白裙绿衣，穿戴与景色相谐。③</a:t>
            </a:r>
            <a:r>
              <a:rPr lang="zh-CN" altLang="en-US" sz="3200" b="1" dirty="0">
                <a:solidFill>
                  <a:srgbClr val="FF0000"/>
                </a:solidFill>
                <a:latin typeface="楷体" panose="02010609060101010101" pitchFamily="49" charset="-122"/>
                <a:ea typeface="楷体" panose="02010609060101010101" pitchFamily="49" charset="-122"/>
              </a:rPr>
              <a:t>唱和表露其轻松愉快</a:t>
            </a:r>
            <a:r>
              <a:rPr lang="zh-CN" altLang="en-US" sz="3200" b="1" dirty="0">
                <a:latin typeface="楷体" panose="02010609060101010101" pitchFamily="49" charset="-122"/>
                <a:ea typeface="楷体" panose="02010609060101010101" pitchFamily="49" charset="-122"/>
              </a:rPr>
              <a:t>：他们一边劳动，一边唱和，声音缠绵柔媚，就像</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竹枝词</a:t>
            </a:r>
            <a:r>
              <a:rPr lang="en-US" altLang="zh-CN" sz="3200" b="1" dirty="0">
                <a:latin typeface="楷体" panose="02010609060101010101" pitchFamily="49" charset="-122"/>
                <a:ea typeface="楷体" panose="02010609060101010101" pitchFamily="49" charset="-122"/>
              </a:rPr>
              <a:t>》</a:t>
            </a:r>
            <a:r>
              <a:rPr lang="zh-CN" altLang="en-US" sz="3200" b="1" dirty="0">
                <a:latin typeface="楷体" panose="02010609060101010101" pitchFamily="49" charset="-122"/>
                <a:ea typeface="楷体" panose="02010609060101010101" pitchFamily="49" charset="-122"/>
              </a:rPr>
              <a:t>的音调。</a:t>
            </a:r>
          </a:p>
        </p:txBody>
      </p:sp>
    </p:spTree>
    <p:extLst>
      <p:ext uri="{BB962C8B-B14F-4D97-AF65-F5344CB8AC3E}">
        <p14:creationId xmlns:p14="http://schemas.microsoft.com/office/powerpoint/2010/main" val="2690809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9E627F2C-37B9-0179-824F-D5DFE10DC30B}"/>
              </a:ext>
            </a:extLst>
          </p:cNvPr>
          <p:cNvSpPr>
            <a:spLocks noGrp="1"/>
          </p:cNvSpPr>
          <p:nvPr>
            <p:ph idx="1"/>
          </p:nvPr>
        </p:nvSpPr>
        <p:spPr>
          <a:xfrm>
            <a:off x="1025236" y="1390339"/>
            <a:ext cx="10058400" cy="4050792"/>
          </a:xfrm>
        </p:spPr>
        <p:txBody>
          <a:bodyPr>
            <a:normAutofit/>
          </a:bodyPr>
          <a:lstStyle/>
          <a:p>
            <a:pPr marL="0" indent="0" algn="ctr">
              <a:buNone/>
            </a:pPr>
            <a:r>
              <a:rPr lang="zh-TW" altLang="en-US" sz="3600" b="1" dirty="0">
                <a:latin typeface="仿宋" panose="02010609060101010101" pitchFamily="49" charset="-122"/>
                <a:ea typeface="仿宋" panose="02010609060101010101" pitchFamily="49" charset="-122"/>
              </a:rPr>
              <a:t>芣苢</a:t>
            </a:r>
            <a:endParaRPr lang="en-US" altLang="zh-TW" sz="3600" b="1" dirty="0">
              <a:latin typeface="仿宋" panose="02010609060101010101" pitchFamily="49" charset="-122"/>
              <a:ea typeface="仿宋" panose="02010609060101010101" pitchFamily="49" charset="-122"/>
            </a:endParaRPr>
          </a:p>
          <a:p>
            <a:pPr marL="0" indent="0" algn="ctr">
              <a:buNone/>
            </a:pPr>
            <a:endParaRPr lang="zh-TW" altLang="en-US" sz="3600" b="1" dirty="0">
              <a:latin typeface="仿宋" panose="02010609060101010101" pitchFamily="49" charset="-122"/>
              <a:ea typeface="仿宋" panose="02010609060101010101" pitchFamily="49" charset="-122"/>
            </a:endParaRPr>
          </a:p>
          <a:p>
            <a:pPr marL="0" indent="0" algn="ctr">
              <a:buNone/>
            </a:pPr>
            <a:r>
              <a:rPr lang="zh-TW" altLang="en-US" sz="3600" b="1" dirty="0">
                <a:latin typeface="仿宋" panose="02010609060101010101" pitchFamily="49" charset="-122"/>
                <a:ea typeface="仿宋" panose="02010609060101010101" pitchFamily="49" charset="-122"/>
              </a:rPr>
              <a:t>采采芣苢，薄言采之。采采芣苢，薄言有之。</a:t>
            </a:r>
          </a:p>
          <a:p>
            <a:pPr marL="0" indent="0" algn="ctr">
              <a:buNone/>
            </a:pPr>
            <a:r>
              <a:rPr lang="zh-TW" altLang="en-US" sz="3600" b="1" dirty="0">
                <a:latin typeface="仿宋" panose="02010609060101010101" pitchFamily="49" charset="-122"/>
                <a:ea typeface="仿宋" panose="02010609060101010101" pitchFamily="49" charset="-122"/>
              </a:rPr>
              <a:t>采采芣苢，薄言掇之。采采芣苢，薄言捋之。</a:t>
            </a:r>
          </a:p>
          <a:p>
            <a:pPr marL="0" indent="0" algn="ctr">
              <a:buNone/>
            </a:pPr>
            <a:r>
              <a:rPr lang="zh-TW" altLang="en-US" sz="3600" b="1" dirty="0">
                <a:latin typeface="仿宋" panose="02010609060101010101" pitchFamily="49" charset="-122"/>
                <a:ea typeface="仿宋" panose="02010609060101010101" pitchFamily="49" charset="-122"/>
              </a:rPr>
              <a:t>采采芣苢，薄言袺之。采采芣苢，薄言襭之。</a:t>
            </a:r>
            <a:endParaRPr lang="zh-CN" altLang="en-US" sz="3600" b="1" dirty="0">
              <a:latin typeface="仿宋" panose="02010609060101010101" pitchFamily="49" charset="-122"/>
              <a:ea typeface="仿宋" panose="02010609060101010101" pitchFamily="49" charset="-122"/>
            </a:endParaRPr>
          </a:p>
        </p:txBody>
      </p:sp>
    </p:spTree>
    <p:extLst>
      <p:ext uri="{BB962C8B-B14F-4D97-AF65-F5344CB8AC3E}">
        <p14:creationId xmlns:p14="http://schemas.microsoft.com/office/powerpoint/2010/main" val="14269565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91E96875-CC76-D731-5F8B-22193A3EBE75}"/>
              </a:ext>
            </a:extLst>
          </p:cNvPr>
          <p:cNvSpPr>
            <a:spLocks noGrp="1"/>
          </p:cNvSpPr>
          <p:nvPr>
            <p:ph type="title"/>
          </p:nvPr>
        </p:nvSpPr>
        <p:spPr>
          <a:xfrm>
            <a:off x="557230" y="364261"/>
            <a:ext cx="10058400" cy="1609344"/>
          </a:xfrm>
        </p:spPr>
        <p:txBody>
          <a:bodyPr>
            <a:normAutofit fontScale="90000"/>
          </a:bodyPr>
          <a:lstStyle/>
          <a:p>
            <a:r>
              <a:rPr lang="en-US" altLang="zh-CN" sz="4400" dirty="0">
                <a:latin typeface="仿宋" panose="02010609060101010101" pitchFamily="49" charset="-122"/>
                <a:ea typeface="仿宋" panose="02010609060101010101" pitchFamily="49" charset="-122"/>
              </a:rPr>
              <a:t/>
            </a:r>
            <a:br>
              <a:rPr lang="en-US" altLang="zh-CN" sz="4400" dirty="0">
                <a:latin typeface="仿宋" panose="02010609060101010101" pitchFamily="49" charset="-122"/>
                <a:ea typeface="仿宋" panose="02010609060101010101" pitchFamily="49" charset="-122"/>
              </a:rPr>
            </a:br>
            <a:r>
              <a:rPr lang="zh-CN" altLang="en-US" sz="4400" dirty="0">
                <a:latin typeface="仿宋" panose="02010609060101010101" pitchFamily="49" charset="-122"/>
                <a:ea typeface="仿宋" panose="02010609060101010101" pitchFamily="49" charset="-122"/>
              </a:rPr>
              <a:t>芣苢（车前草）</a:t>
            </a:r>
            <a:br>
              <a:rPr lang="zh-CN" altLang="en-US" sz="4400" dirty="0">
                <a:latin typeface="仿宋" panose="02010609060101010101" pitchFamily="49" charset="-122"/>
                <a:ea typeface="仿宋" panose="02010609060101010101" pitchFamily="49" charset="-122"/>
              </a:rPr>
            </a:br>
            <a:endParaRPr lang="zh-CN" altLang="en-US" sz="4400" dirty="0">
              <a:latin typeface="仿宋" panose="02010609060101010101" pitchFamily="49" charset="-122"/>
              <a:ea typeface="仿宋" panose="02010609060101010101" pitchFamily="49" charset="-122"/>
            </a:endParaRPr>
          </a:p>
        </p:txBody>
      </p:sp>
      <p:pic>
        <p:nvPicPr>
          <p:cNvPr id="4" name="内容占位符 3">
            <a:extLst>
              <a:ext uri="{FF2B5EF4-FFF2-40B4-BE49-F238E27FC236}">
                <a16:creationId xmlns:a16="http://schemas.microsoft.com/office/drawing/2014/main" xmlns="" id="{92153268-119F-7686-95CF-09FB5D668F0A}"/>
              </a:ext>
            </a:extLst>
          </p:cNvPr>
          <p:cNvPicPr>
            <a:picLocks noGrp="1" noChangeAspect="1"/>
          </p:cNvPicPr>
          <p:nvPr>
            <p:ph idx="1"/>
          </p:nvPr>
        </p:nvPicPr>
        <p:blipFill>
          <a:blip r:embed="rId2"/>
          <a:stretch>
            <a:fillRect/>
          </a:stretch>
        </p:blipFill>
        <p:spPr>
          <a:xfrm>
            <a:off x="557230" y="1973605"/>
            <a:ext cx="6076950" cy="4051300"/>
          </a:xfrm>
          <a:prstGeom prst="rect">
            <a:avLst/>
          </a:prstGeom>
        </p:spPr>
      </p:pic>
      <p:sp>
        <p:nvSpPr>
          <p:cNvPr id="6" name="文本框 5">
            <a:extLst>
              <a:ext uri="{FF2B5EF4-FFF2-40B4-BE49-F238E27FC236}">
                <a16:creationId xmlns:a16="http://schemas.microsoft.com/office/drawing/2014/main" xmlns="" id="{B7C59266-644D-505D-5623-CFAAAA4C4070}"/>
              </a:ext>
            </a:extLst>
          </p:cNvPr>
          <p:cNvSpPr txBox="1"/>
          <p:nvPr/>
        </p:nvSpPr>
        <p:spPr>
          <a:xfrm>
            <a:off x="6752318" y="1333827"/>
            <a:ext cx="5024045" cy="5001369"/>
          </a:xfrm>
          <a:prstGeom prst="rect">
            <a:avLst/>
          </a:prstGeom>
          <a:noFill/>
        </p:spPr>
        <p:txBody>
          <a:bodyPr wrap="square">
            <a:spAutoFit/>
          </a:bodyPr>
          <a:lstStyle/>
          <a:p>
            <a:r>
              <a:rPr lang="zh-CN" altLang="en-US" sz="2900" b="1" dirty="0">
                <a:latin typeface="仿宋" panose="02010609060101010101" pitchFamily="49" charset="-122"/>
                <a:ea typeface="仿宋" panose="02010609060101010101" pitchFamily="49" charset="-122"/>
              </a:rPr>
              <a:t>车前，车前科车前属的多年生草本植物。叶片呈卵形，叶片的前端尖或钝，基部逐渐狭窄成柄，叶柄与叶片长度相等， 由于车前草长在战车前的荒地上，因此得名。 </a:t>
            </a:r>
            <a:endParaRPr lang="en-US" altLang="zh-CN" sz="2900" b="1" dirty="0">
              <a:latin typeface="仿宋" panose="02010609060101010101" pitchFamily="49" charset="-122"/>
              <a:ea typeface="仿宋" panose="02010609060101010101" pitchFamily="49" charset="-122"/>
            </a:endParaRPr>
          </a:p>
          <a:p>
            <a:r>
              <a:rPr lang="zh-CN" altLang="en-US" sz="2900" b="1" dirty="0">
                <a:latin typeface="仿宋" panose="02010609060101010101" pitchFamily="49" charset="-122"/>
                <a:ea typeface="仿宋" panose="02010609060101010101" pitchFamily="49" charset="-122"/>
              </a:rPr>
              <a:t>车前有利尿作用、降压作用；车前还有镇咳作用；车前的功效在</a:t>
            </a:r>
            <a:r>
              <a:rPr lang="en-US" altLang="zh-CN" sz="2900" b="1" dirty="0">
                <a:latin typeface="仿宋" panose="02010609060101010101" pitchFamily="49" charset="-122"/>
                <a:ea typeface="仿宋" panose="02010609060101010101" pitchFamily="49" charset="-122"/>
              </a:rPr>
              <a:t>《</a:t>
            </a:r>
            <a:r>
              <a:rPr lang="zh-CN" altLang="en-US" sz="2900" b="1" dirty="0">
                <a:latin typeface="仿宋" panose="02010609060101010101" pitchFamily="49" charset="-122"/>
                <a:ea typeface="仿宋" panose="02010609060101010101" pitchFamily="49" charset="-122"/>
              </a:rPr>
              <a:t>神农本草经</a:t>
            </a:r>
            <a:r>
              <a:rPr lang="en-US" altLang="zh-CN" sz="2900" b="1" dirty="0">
                <a:latin typeface="仿宋" panose="02010609060101010101" pitchFamily="49" charset="-122"/>
                <a:ea typeface="仿宋" panose="02010609060101010101" pitchFamily="49" charset="-122"/>
              </a:rPr>
              <a:t>》《</a:t>
            </a:r>
            <a:r>
              <a:rPr lang="zh-CN" altLang="en-US" sz="2900" b="1" dirty="0">
                <a:latin typeface="仿宋" panose="02010609060101010101" pitchFamily="49" charset="-122"/>
                <a:ea typeface="仿宋" panose="02010609060101010101" pitchFamily="49" charset="-122"/>
              </a:rPr>
              <a:t>名医别录</a:t>
            </a:r>
            <a:r>
              <a:rPr lang="en-US" altLang="zh-CN" sz="2900" b="1" dirty="0">
                <a:latin typeface="仿宋" panose="02010609060101010101" pitchFamily="49" charset="-122"/>
                <a:ea typeface="仿宋" panose="02010609060101010101" pitchFamily="49" charset="-122"/>
              </a:rPr>
              <a:t>》《</a:t>
            </a:r>
            <a:r>
              <a:rPr lang="zh-CN" altLang="en-US" sz="2900" b="1" dirty="0">
                <a:latin typeface="仿宋" panose="02010609060101010101" pitchFamily="49" charset="-122"/>
                <a:ea typeface="仿宋" panose="02010609060101010101" pitchFamily="49" charset="-122"/>
              </a:rPr>
              <a:t>本草纲目</a:t>
            </a:r>
            <a:r>
              <a:rPr lang="en-US" altLang="zh-CN" sz="2900" b="1" dirty="0">
                <a:latin typeface="仿宋" panose="02010609060101010101" pitchFamily="49" charset="-122"/>
                <a:ea typeface="仿宋" panose="02010609060101010101" pitchFamily="49" charset="-122"/>
              </a:rPr>
              <a:t>》</a:t>
            </a:r>
            <a:r>
              <a:rPr lang="zh-CN" altLang="en-US" sz="2900" b="1" dirty="0">
                <a:latin typeface="仿宋" panose="02010609060101010101" pitchFamily="49" charset="-122"/>
                <a:ea typeface="仿宋" panose="02010609060101010101" pitchFamily="49" charset="-122"/>
              </a:rPr>
              <a:t>均有记载。 </a:t>
            </a:r>
            <a:r>
              <a:rPr lang="en-US" altLang="zh-CN" sz="2900" b="1" dirty="0">
                <a:latin typeface="仿宋" panose="02010609060101010101" pitchFamily="49" charset="-122"/>
                <a:ea typeface="仿宋" panose="02010609060101010101" pitchFamily="49" charset="-122"/>
              </a:rPr>
              <a:t>《</a:t>
            </a:r>
            <a:r>
              <a:rPr lang="zh-CN" altLang="en-US" sz="2900" b="1" dirty="0">
                <a:latin typeface="仿宋" panose="02010609060101010101" pitchFamily="49" charset="-122"/>
                <a:ea typeface="仿宋" panose="02010609060101010101" pitchFamily="49" charset="-122"/>
              </a:rPr>
              <a:t>诗经・芣苢</a:t>
            </a:r>
            <a:r>
              <a:rPr lang="en-US" altLang="zh-CN" sz="2900" b="1" dirty="0">
                <a:latin typeface="仿宋" panose="02010609060101010101" pitchFamily="49" charset="-122"/>
                <a:ea typeface="仿宋" panose="02010609060101010101" pitchFamily="49" charset="-122"/>
              </a:rPr>
              <a:t>》</a:t>
            </a:r>
            <a:r>
              <a:rPr lang="zh-CN" altLang="en-US" sz="2900" b="1" dirty="0">
                <a:latin typeface="仿宋" panose="02010609060101010101" pitchFamily="49" charset="-122"/>
                <a:ea typeface="仿宋" panose="02010609060101010101" pitchFamily="49" charset="-122"/>
              </a:rPr>
              <a:t>写的便是车前。</a:t>
            </a:r>
          </a:p>
        </p:txBody>
      </p:sp>
    </p:spTree>
    <p:extLst>
      <p:ext uri="{BB962C8B-B14F-4D97-AF65-F5344CB8AC3E}">
        <p14:creationId xmlns:p14="http://schemas.microsoft.com/office/powerpoint/2010/main" val="540654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6BC6470F-ED97-A086-19B0-C72F521C23F7}"/>
              </a:ext>
            </a:extLst>
          </p:cNvPr>
          <p:cNvSpPr>
            <a:spLocks noGrp="1"/>
          </p:cNvSpPr>
          <p:nvPr>
            <p:ph type="title"/>
          </p:nvPr>
        </p:nvSpPr>
        <p:spPr>
          <a:xfrm>
            <a:off x="1119466" y="214281"/>
            <a:ext cx="10058400" cy="1609344"/>
          </a:xfrm>
        </p:spPr>
        <p:txBody>
          <a:bodyPr/>
          <a:lstStyle/>
          <a:p>
            <a:r>
              <a:rPr lang="zh-CN" altLang="en-US" dirty="0"/>
              <a:t>诗经中的植物</a:t>
            </a:r>
          </a:p>
        </p:txBody>
      </p:sp>
      <p:sp>
        <p:nvSpPr>
          <p:cNvPr id="3" name="内容占位符 2">
            <a:extLst>
              <a:ext uri="{FF2B5EF4-FFF2-40B4-BE49-F238E27FC236}">
                <a16:creationId xmlns:a16="http://schemas.microsoft.com/office/drawing/2014/main" xmlns="" id="{E505B36C-7A03-037D-518C-475E7CBF6847}"/>
              </a:ext>
            </a:extLst>
          </p:cNvPr>
          <p:cNvSpPr>
            <a:spLocks noGrp="1"/>
          </p:cNvSpPr>
          <p:nvPr>
            <p:ph idx="1"/>
          </p:nvPr>
        </p:nvSpPr>
        <p:spPr>
          <a:xfrm>
            <a:off x="5657165" y="1823625"/>
            <a:ext cx="4221126" cy="4016800"/>
          </a:xfrm>
        </p:spPr>
        <p:txBody>
          <a:bodyPr>
            <a:normAutofit/>
          </a:bodyPr>
          <a:lstStyle/>
          <a:p>
            <a:pPr marL="0" indent="0">
              <a:buNone/>
            </a:pPr>
            <a:r>
              <a:rPr lang="zh-CN" altLang="en-US" sz="3200" b="1" dirty="0">
                <a:latin typeface="仿宋" panose="02010609060101010101" pitchFamily="49" charset="-122"/>
                <a:ea typeface="仿宋" panose="02010609060101010101" pitchFamily="49" charset="-122"/>
              </a:rPr>
              <a:t>子曰：“小子何莫学夫</a:t>
            </a: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诗</a:t>
            </a: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a:t>
            </a: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诗</a:t>
            </a: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可以兴，可以观，可以群，可以怨。</a:t>
            </a:r>
          </a:p>
          <a:p>
            <a:pPr marL="0" indent="0">
              <a:buNone/>
            </a:pPr>
            <a:r>
              <a:rPr lang="zh-CN" altLang="en-US" sz="3200" b="1" dirty="0">
                <a:latin typeface="仿宋" panose="02010609060101010101" pitchFamily="49" charset="-122"/>
                <a:ea typeface="仿宋" panose="02010609060101010101" pitchFamily="49" charset="-122"/>
              </a:rPr>
              <a:t>迩之事父，远之事君，</a:t>
            </a:r>
            <a:r>
              <a:rPr lang="zh-CN" altLang="en-US" sz="3200" b="1" dirty="0">
                <a:solidFill>
                  <a:srgbClr val="FF0000"/>
                </a:solidFill>
                <a:latin typeface="仿宋" panose="02010609060101010101" pitchFamily="49" charset="-122"/>
                <a:ea typeface="仿宋" panose="02010609060101010101" pitchFamily="49" charset="-122"/>
              </a:rPr>
              <a:t>多识于鸟兽草木之名</a:t>
            </a:r>
            <a:r>
              <a:rPr lang="zh-CN" altLang="en-US" sz="3200" b="1" dirty="0">
                <a:latin typeface="仿宋" panose="02010609060101010101" pitchFamily="49" charset="-122"/>
                <a:ea typeface="仿宋" panose="02010609060101010101" pitchFamily="49" charset="-122"/>
              </a:rPr>
              <a:t>。  （</a:t>
            </a: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论语</a:t>
            </a: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a:t>
            </a:r>
          </a:p>
        </p:txBody>
      </p:sp>
      <p:pic>
        <p:nvPicPr>
          <p:cNvPr id="4" name="图片 3">
            <a:extLst>
              <a:ext uri="{FF2B5EF4-FFF2-40B4-BE49-F238E27FC236}">
                <a16:creationId xmlns:a16="http://schemas.microsoft.com/office/drawing/2014/main" xmlns="" id="{ADE6942E-3C4F-6F31-6CF0-D3BD36FA05E3}"/>
              </a:ext>
            </a:extLst>
          </p:cNvPr>
          <p:cNvPicPr>
            <a:picLocks noChangeAspect="1"/>
          </p:cNvPicPr>
          <p:nvPr/>
        </p:nvPicPr>
        <p:blipFill>
          <a:blip r:embed="rId2"/>
          <a:stretch>
            <a:fillRect/>
          </a:stretch>
        </p:blipFill>
        <p:spPr>
          <a:xfrm>
            <a:off x="1379685" y="1694121"/>
            <a:ext cx="3578919" cy="5103628"/>
          </a:xfrm>
          <a:prstGeom prst="rect">
            <a:avLst/>
          </a:prstGeom>
        </p:spPr>
      </p:pic>
    </p:spTree>
    <p:extLst>
      <p:ext uri="{BB962C8B-B14F-4D97-AF65-F5344CB8AC3E}">
        <p14:creationId xmlns:p14="http://schemas.microsoft.com/office/powerpoint/2010/main" val="2122046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内容占位符 2">
            <a:extLst>
              <a:ext uri="{FF2B5EF4-FFF2-40B4-BE49-F238E27FC236}">
                <a16:creationId xmlns:a16="http://schemas.microsoft.com/office/drawing/2014/main" xmlns="" id="{C29BA857-EF16-28C4-116B-BBA02C3163D7}"/>
              </a:ext>
            </a:extLst>
          </p:cNvPr>
          <p:cNvSpPr>
            <a:spLocks noGrp="1"/>
          </p:cNvSpPr>
          <p:nvPr>
            <p:ph idx="1"/>
          </p:nvPr>
        </p:nvSpPr>
        <p:spPr>
          <a:xfrm>
            <a:off x="155945" y="1345179"/>
            <a:ext cx="11731255" cy="5349949"/>
          </a:xfrm>
        </p:spPr>
        <p:txBody>
          <a:bodyPr>
            <a:normAutofit/>
          </a:bodyPr>
          <a:lstStyle/>
          <a:p>
            <a:pPr marL="0" indent="0">
              <a:buNone/>
            </a:pPr>
            <a:r>
              <a:rPr lang="zh-CN" altLang="en-US" sz="2400" b="1" dirty="0">
                <a:latin typeface="仿宋" panose="02010609060101010101" pitchFamily="49" charset="-122"/>
                <a:ea typeface="仿宋" panose="02010609060101010101" pitchFamily="49" charset="-122"/>
              </a:rPr>
              <a:t>荇菜  参差荇菜，左右流之。窈窕淑女，寤寐求之。</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周南</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关雎</a:t>
            </a:r>
            <a:r>
              <a:rPr lang="en-US" altLang="zh-CN" sz="2400" b="1" dirty="0">
                <a:latin typeface="仿宋" panose="02010609060101010101" pitchFamily="49" charset="-122"/>
                <a:ea typeface="仿宋" panose="02010609060101010101" pitchFamily="49" charset="-122"/>
              </a:rPr>
              <a:t>》</a:t>
            </a:r>
          </a:p>
          <a:p>
            <a:pPr marL="0" indent="0">
              <a:buNone/>
            </a:pPr>
            <a:r>
              <a:rPr lang="zh-CN" altLang="en-US" sz="2400" b="1" dirty="0">
                <a:latin typeface="仿宋" panose="02010609060101010101" pitchFamily="49" charset="-122"/>
                <a:ea typeface="仿宋" panose="02010609060101010101" pitchFamily="49" charset="-122"/>
              </a:rPr>
              <a:t>芦苇（蒹葭）蒹葭苍苍，白露为霜。所谓伊人，在水一方。</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诗经</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秦风</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蒹葭</a:t>
            </a:r>
            <a:r>
              <a:rPr lang="en-US" altLang="zh-CN" sz="2400" b="1" dirty="0">
                <a:latin typeface="仿宋" panose="02010609060101010101" pitchFamily="49" charset="-122"/>
                <a:ea typeface="仿宋" panose="02010609060101010101" pitchFamily="49" charset="-122"/>
              </a:rPr>
              <a:t>》</a:t>
            </a:r>
          </a:p>
          <a:p>
            <a:pPr marL="0" indent="0">
              <a:buNone/>
            </a:pPr>
            <a:r>
              <a:rPr lang="zh-TW" altLang="en-US" sz="2400" b="1" dirty="0">
                <a:latin typeface="仿宋" panose="02010609060101010101" pitchFamily="49" charset="-122"/>
                <a:ea typeface="仿宋" panose="02010609060101010101" pitchFamily="49" charset="-122"/>
              </a:rPr>
              <a:t>豌豆（荏菽）荏菽（</a:t>
            </a:r>
            <a:r>
              <a:rPr lang="en-US" altLang="zh-TW" sz="2400" b="1" dirty="0" err="1">
                <a:latin typeface="仿宋" panose="02010609060101010101" pitchFamily="49" charset="-122"/>
                <a:ea typeface="仿宋" panose="02010609060101010101" pitchFamily="49" charset="-122"/>
              </a:rPr>
              <a:t>rěn</a:t>
            </a:r>
            <a:r>
              <a:rPr lang="en-US" altLang="zh-TW" sz="2400" b="1" dirty="0">
                <a:latin typeface="仿宋" panose="02010609060101010101" pitchFamily="49" charset="-122"/>
                <a:ea typeface="仿宋" panose="02010609060101010101" pitchFamily="49" charset="-122"/>
              </a:rPr>
              <a:t> </a:t>
            </a:r>
            <a:r>
              <a:rPr lang="en-US" altLang="zh-TW" sz="2400" b="1" dirty="0" err="1">
                <a:latin typeface="仿宋" panose="02010609060101010101" pitchFamily="49" charset="-122"/>
                <a:ea typeface="仿宋" panose="02010609060101010101" pitchFamily="49" charset="-122"/>
              </a:rPr>
              <a:t>shū</a:t>
            </a:r>
            <a:r>
              <a:rPr lang="zh-TW" altLang="en-US" sz="2400" b="1" dirty="0">
                <a:latin typeface="仿宋" panose="02010609060101010101" pitchFamily="49" charset="-122"/>
                <a:ea typeface="仿宋" panose="02010609060101010101" pitchFamily="49" charset="-122"/>
              </a:rPr>
              <a:t>）旆旆，禾役穟穟。</a:t>
            </a:r>
            <a:r>
              <a:rPr lang="en-US" altLang="zh-TW" sz="2400" b="1" dirty="0">
                <a:latin typeface="仿宋" panose="02010609060101010101" pitchFamily="49" charset="-122"/>
                <a:ea typeface="仿宋" panose="02010609060101010101" pitchFamily="49" charset="-122"/>
              </a:rPr>
              <a:t>——《</a:t>
            </a:r>
            <a:r>
              <a:rPr lang="zh-TW" altLang="en-US" sz="2400" b="1" dirty="0">
                <a:latin typeface="仿宋" panose="02010609060101010101" pitchFamily="49" charset="-122"/>
                <a:ea typeface="仿宋" panose="02010609060101010101" pitchFamily="49" charset="-122"/>
              </a:rPr>
              <a:t>大雅</a:t>
            </a:r>
            <a:r>
              <a:rPr lang="en-US" altLang="zh-TW" sz="2400" b="1" dirty="0">
                <a:latin typeface="仿宋" panose="02010609060101010101" pitchFamily="49" charset="-122"/>
                <a:ea typeface="仿宋" panose="02010609060101010101" pitchFamily="49" charset="-122"/>
              </a:rPr>
              <a:t>·</a:t>
            </a:r>
            <a:r>
              <a:rPr lang="zh-TW" altLang="en-US" sz="2400" b="1" dirty="0">
                <a:latin typeface="仿宋" panose="02010609060101010101" pitchFamily="49" charset="-122"/>
                <a:ea typeface="仿宋" panose="02010609060101010101" pitchFamily="49" charset="-122"/>
              </a:rPr>
              <a:t>生民</a:t>
            </a:r>
            <a:r>
              <a:rPr lang="en-US" altLang="zh-TW" sz="2400" b="1" dirty="0">
                <a:latin typeface="仿宋" panose="02010609060101010101" pitchFamily="49" charset="-122"/>
                <a:ea typeface="仿宋" panose="02010609060101010101" pitchFamily="49" charset="-122"/>
              </a:rPr>
              <a:t>》</a:t>
            </a:r>
          </a:p>
          <a:p>
            <a:pPr marL="0" indent="0">
              <a:buNone/>
            </a:pPr>
            <a:r>
              <a:rPr lang="zh-CN" altLang="en-US" sz="2400" b="1" dirty="0">
                <a:latin typeface="仿宋" panose="02010609060101010101" pitchFamily="49" charset="-122"/>
                <a:ea typeface="仿宋" panose="02010609060101010101" pitchFamily="49" charset="-122"/>
              </a:rPr>
              <a:t>木瓜  投我以木瓜，报之以琼琚。</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卫风</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木瓜</a:t>
            </a:r>
            <a:r>
              <a:rPr lang="en-US" altLang="zh-CN" sz="2400" b="1" dirty="0">
                <a:latin typeface="仿宋" panose="02010609060101010101" pitchFamily="49" charset="-122"/>
                <a:ea typeface="仿宋" panose="02010609060101010101" pitchFamily="49" charset="-122"/>
              </a:rPr>
              <a:t>》</a:t>
            </a:r>
          </a:p>
          <a:p>
            <a:pPr marL="0" indent="0">
              <a:buNone/>
            </a:pPr>
            <a:r>
              <a:rPr lang="zh-CN" altLang="en-US" sz="2400" b="1" dirty="0">
                <a:latin typeface="仿宋" panose="02010609060101010101" pitchFamily="49" charset="-122"/>
                <a:ea typeface="仿宋" panose="02010609060101010101" pitchFamily="49" charset="-122"/>
              </a:rPr>
              <a:t>凌霄花（苕） 苕（</a:t>
            </a:r>
            <a:r>
              <a:rPr lang="en-US" altLang="zh-CN" sz="2400" b="1" dirty="0" err="1">
                <a:latin typeface="仿宋" panose="02010609060101010101" pitchFamily="49" charset="-122"/>
                <a:ea typeface="仿宋" panose="02010609060101010101" pitchFamily="49" charset="-122"/>
              </a:rPr>
              <a:t>tiáo</a:t>
            </a:r>
            <a:r>
              <a:rPr lang="zh-CN" altLang="en-US" sz="2400" b="1" dirty="0">
                <a:latin typeface="仿宋" panose="02010609060101010101" pitchFamily="49" charset="-122"/>
                <a:ea typeface="仿宋" panose="02010609060101010101" pitchFamily="49" charset="-122"/>
              </a:rPr>
              <a:t>）之华，其叶青青。知我如此，不如无生。</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小雅</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苕之华</a:t>
            </a:r>
            <a:r>
              <a:rPr lang="en-US" altLang="zh-CN" sz="2400" b="1" dirty="0">
                <a:latin typeface="仿宋" panose="02010609060101010101" pitchFamily="49" charset="-122"/>
                <a:ea typeface="仿宋" panose="02010609060101010101" pitchFamily="49" charset="-122"/>
              </a:rPr>
              <a:t>》</a:t>
            </a:r>
          </a:p>
          <a:p>
            <a:pPr marL="0" indent="0">
              <a:buNone/>
            </a:pPr>
            <a:r>
              <a:rPr lang="zh-CN" altLang="en-US" sz="2400" b="1" dirty="0">
                <a:latin typeface="仿宋" panose="02010609060101010101" pitchFamily="49" charset="-122"/>
                <a:ea typeface="仿宋" panose="02010609060101010101" pitchFamily="49" charset="-122"/>
              </a:rPr>
              <a:t>茯苓  山有榛，隰有苓。云谁之思？西方美人。</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邶风</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简兮</a:t>
            </a:r>
            <a:r>
              <a:rPr lang="en-US" altLang="zh-CN" sz="2400" b="1" dirty="0">
                <a:latin typeface="仿宋" panose="02010609060101010101" pitchFamily="49" charset="-122"/>
                <a:ea typeface="仿宋" panose="02010609060101010101" pitchFamily="49" charset="-122"/>
              </a:rPr>
              <a:t>》</a:t>
            </a:r>
          </a:p>
          <a:p>
            <a:pPr marL="0" indent="0">
              <a:buNone/>
            </a:pPr>
            <a:r>
              <a:rPr lang="zh-CN" altLang="en-US" sz="2400" b="1" dirty="0">
                <a:latin typeface="仿宋" panose="02010609060101010101" pitchFamily="49" charset="-122"/>
                <a:ea typeface="仿宋" panose="02010609060101010101" pitchFamily="49" charset="-122"/>
              </a:rPr>
              <a:t>荭草（游龙）  山有乔松，隰有游龙。不见子充，乃见狡童。</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郑风</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山有扶苏</a:t>
            </a:r>
            <a:r>
              <a:rPr lang="en-US" altLang="zh-CN" sz="2400" b="1" dirty="0">
                <a:latin typeface="仿宋" panose="02010609060101010101" pitchFamily="49" charset="-122"/>
                <a:ea typeface="仿宋" panose="02010609060101010101" pitchFamily="49" charset="-122"/>
              </a:rPr>
              <a:t>》</a:t>
            </a:r>
          </a:p>
          <a:p>
            <a:pPr marL="0" indent="0">
              <a:buNone/>
            </a:pPr>
            <a:r>
              <a:rPr lang="zh-CN" altLang="en-US" sz="2400" b="1" dirty="0">
                <a:latin typeface="仿宋" panose="02010609060101010101" pitchFamily="49" charset="-122"/>
                <a:ea typeface="仿宋" panose="02010609060101010101" pitchFamily="49" charset="-122"/>
              </a:rPr>
              <a:t>木槿（舜华）  有女同车，颜如舜华。将翱将翔，佩玉琼琚。</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郑风</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有女同车</a:t>
            </a:r>
            <a:r>
              <a:rPr lang="en-US" altLang="zh-CN" sz="2400" b="1" dirty="0">
                <a:latin typeface="仿宋" panose="02010609060101010101" pitchFamily="49" charset="-122"/>
                <a:ea typeface="仿宋" panose="02010609060101010101" pitchFamily="49" charset="-122"/>
              </a:rPr>
              <a:t>》</a:t>
            </a:r>
          </a:p>
          <a:p>
            <a:pPr marL="0" indent="0">
              <a:buNone/>
            </a:pPr>
            <a:r>
              <a:rPr lang="zh-CN" altLang="en-US" sz="2400" b="1" dirty="0">
                <a:latin typeface="仿宋" panose="02010609060101010101" pitchFamily="49" charset="-122"/>
                <a:ea typeface="仿宋" panose="02010609060101010101" pitchFamily="49" charset="-122"/>
              </a:rPr>
              <a:t>萱草（谖</a:t>
            </a:r>
            <a:r>
              <a:rPr lang="en-US" altLang="zh-CN" sz="2400" b="1" dirty="0" err="1">
                <a:latin typeface="仿宋" panose="02010609060101010101" pitchFamily="49" charset="-122"/>
                <a:ea typeface="仿宋" panose="02010609060101010101" pitchFamily="49" charset="-122"/>
              </a:rPr>
              <a:t>xuān</a:t>
            </a:r>
            <a:r>
              <a:rPr lang="zh-CN" altLang="en-US" sz="2400" b="1" dirty="0">
                <a:latin typeface="仿宋" panose="02010609060101010101" pitchFamily="49" charset="-122"/>
                <a:ea typeface="仿宋" panose="02010609060101010101" pitchFamily="49" charset="-122"/>
              </a:rPr>
              <a:t>）  焉得谖草，言树之背。愿言思伯，便我心痗。</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卫风</a:t>
            </a:r>
            <a:r>
              <a:rPr lang="en-US" altLang="zh-CN" sz="2400" b="1" dirty="0">
                <a:latin typeface="仿宋" panose="02010609060101010101" pitchFamily="49" charset="-122"/>
                <a:ea typeface="仿宋" panose="02010609060101010101" pitchFamily="49" charset="-122"/>
              </a:rPr>
              <a:t>·</a:t>
            </a:r>
            <a:r>
              <a:rPr lang="zh-CN" altLang="en-US" sz="2400" b="1" dirty="0">
                <a:latin typeface="仿宋" panose="02010609060101010101" pitchFamily="49" charset="-122"/>
                <a:ea typeface="仿宋" panose="02010609060101010101" pitchFamily="49" charset="-122"/>
              </a:rPr>
              <a:t>伯兮</a:t>
            </a:r>
            <a:r>
              <a:rPr lang="en-US" altLang="zh-CN" sz="2400" b="1" dirty="0">
                <a:latin typeface="仿宋" panose="02010609060101010101" pitchFamily="49" charset="-122"/>
                <a:ea typeface="仿宋" panose="02010609060101010101" pitchFamily="49" charset="-122"/>
              </a:rPr>
              <a:t>》</a:t>
            </a:r>
            <a:endParaRPr lang="zh-CN" altLang="en-US" sz="2400" b="1" dirty="0">
              <a:latin typeface="仿宋" panose="02010609060101010101" pitchFamily="49" charset="-122"/>
              <a:ea typeface="仿宋" panose="02010609060101010101" pitchFamily="49" charset="-122"/>
            </a:endParaRPr>
          </a:p>
        </p:txBody>
      </p:sp>
      <p:sp>
        <p:nvSpPr>
          <p:cNvPr id="5" name="文本框 4">
            <a:extLst>
              <a:ext uri="{FF2B5EF4-FFF2-40B4-BE49-F238E27FC236}">
                <a16:creationId xmlns:a16="http://schemas.microsoft.com/office/drawing/2014/main" xmlns="" id="{8EBADD83-5CAD-8D4F-D9B8-BFF2DBD08FDC}"/>
              </a:ext>
            </a:extLst>
          </p:cNvPr>
          <p:cNvSpPr txBox="1"/>
          <p:nvPr/>
        </p:nvSpPr>
        <p:spPr>
          <a:xfrm>
            <a:off x="155945" y="218819"/>
            <a:ext cx="6096000" cy="923330"/>
          </a:xfrm>
          <a:prstGeom prst="rect">
            <a:avLst/>
          </a:prstGeom>
          <a:noFill/>
        </p:spPr>
        <p:txBody>
          <a:bodyPr wrap="square">
            <a:spAutoFit/>
          </a:bodyPr>
          <a:lstStyle/>
          <a:p>
            <a:r>
              <a:rPr kumimoji="0" lang="zh-CN" altLang="en-US" sz="5400" b="0" i="0" u="none" strike="noStrike" kern="1200" cap="all" spc="0" normalizeH="0" baseline="0" noProof="0" dirty="0">
                <a:ln>
                  <a:noFill/>
                </a:ln>
                <a:blipFill>
                  <a:blip r:embed="rId2">
                    <a:extLst>
                      <a:ext uri="{28A0092B-C50C-407E-A947-70E740481C1C}">
                        <a14:useLocalDpi xmlns:a14="http://schemas.microsoft.com/office/drawing/2010/main" val="0"/>
                      </a:ext>
                    </a:extLst>
                  </a:blip>
                  <a:tile tx="6350" ty="-127000" sx="65000" sy="64000" flip="none" algn="tl"/>
                </a:blipFill>
                <a:effectLst/>
                <a:uLnTx/>
                <a:uFillTx/>
                <a:latin typeface="Rockwell Condensed" panose="02060603050405020104"/>
                <a:ea typeface="方正姚体" panose="02010601030101010101" pitchFamily="2" charset="-122"/>
                <a:cs typeface="+mj-cs"/>
              </a:rPr>
              <a:t>诗经中的植物</a:t>
            </a:r>
            <a:endParaRPr lang="zh-CN" altLang="en-US" dirty="0"/>
          </a:p>
        </p:txBody>
      </p:sp>
    </p:spTree>
    <p:extLst>
      <p:ext uri="{BB962C8B-B14F-4D97-AF65-F5344CB8AC3E}">
        <p14:creationId xmlns:p14="http://schemas.microsoft.com/office/powerpoint/2010/main" val="15978338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9" fill="hold">
                      <p:stCondLst>
                        <p:cond delay="indefinite"/>
                      </p:stCondLst>
                      <p:childTnLst>
                        <p:par>
                          <p:cTn id="20" fill="hold">
                            <p:stCondLst>
                              <p:cond delay="0"/>
                            </p:stCondLst>
                            <p:childTnLst>
                              <p:par>
                                <p:cTn id="21" presetID="1" presetClass="entr" presetSubtype="0" fill="hold" grpId="0"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31" fill="hold">
                      <p:stCondLst>
                        <p:cond delay="indefinite"/>
                      </p:stCondLst>
                      <p:childTnLst>
                        <p:par>
                          <p:cTn id="32" fill="hold">
                            <p:stCondLst>
                              <p:cond delay="0"/>
                            </p:stCondLst>
                            <p:childTnLst>
                              <p:par>
                                <p:cTn id="33" presetID="1" presetClass="entr" presetSubtype="0" fill="hold" grpId="0" nodeType="clickEffect">
                                  <p:stCondLst>
                                    <p:cond delay="0"/>
                                  </p:stCondLst>
                                  <p:childTnLst>
                                    <p:set>
                                      <p:cBhvr>
                                        <p:cTn id="34" dur="1" fill="hold">
                                          <p:stCondLst>
                                            <p:cond delay="0"/>
                                          </p:stCondLst>
                                        </p:cTn>
                                        <p:tgtEl>
                                          <p:spTgt spid="3">
                                            <p:txEl>
                                              <p:pRg st="7" end="7"/>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48E057AA-24CE-9B10-41A3-593600FF2669}"/>
              </a:ext>
            </a:extLst>
          </p:cNvPr>
          <p:cNvSpPr>
            <a:spLocks noGrp="1"/>
          </p:cNvSpPr>
          <p:nvPr>
            <p:ph type="title"/>
          </p:nvPr>
        </p:nvSpPr>
        <p:spPr/>
        <p:txBody>
          <a:bodyPr/>
          <a:lstStyle/>
          <a:p>
            <a:r>
              <a:rPr lang="zh-CN" altLang="en-US" dirty="0"/>
              <a:t>重章叠句</a:t>
            </a:r>
          </a:p>
        </p:txBody>
      </p:sp>
      <p:sp>
        <p:nvSpPr>
          <p:cNvPr id="3" name="内容占位符 2">
            <a:extLst>
              <a:ext uri="{FF2B5EF4-FFF2-40B4-BE49-F238E27FC236}">
                <a16:creationId xmlns:a16="http://schemas.microsoft.com/office/drawing/2014/main" xmlns="" id="{2B829DC8-5872-6F05-5A0A-B98D99F6015E}"/>
              </a:ext>
            </a:extLst>
          </p:cNvPr>
          <p:cNvSpPr>
            <a:spLocks noGrp="1"/>
          </p:cNvSpPr>
          <p:nvPr>
            <p:ph idx="1"/>
          </p:nvPr>
        </p:nvSpPr>
        <p:spPr>
          <a:xfrm>
            <a:off x="1069848" y="2093976"/>
            <a:ext cx="10540261" cy="4050792"/>
          </a:xfrm>
        </p:spPr>
        <p:txBody>
          <a:bodyPr>
            <a:normAutofit/>
          </a:bodyPr>
          <a:lstStyle/>
          <a:p>
            <a:pPr marL="0" indent="0">
              <a:buNone/>
            </a:pPr>
            <a:r>
              <a:rPr lang="zh-CN" altLang="en-US" sz="3200" b="1" dirty="0">
                <a:latin typeface="仿宋" panose="02010609060101010101" pitchFamily="49" charset="-122"/>
                <a:ea typeface="仿宋" panose="02010609060101010101" pitchFamily="49" charset="-122"/>
              </a:rPr>
              <a:t>重章叠句是诗歌的一种常见手法，即上下句或者上下段用相同的结构形式反复咏唱的一种表情达意的方法。这种手法具有回环反复的表达效果与音韵美、意境美、含蓄美。</a:t>
            </a:r>
          </a:p>
        </p:txBody>
      </p:sp>
    </p:spTree>
    <p:extLst>
      <p:ext uri="{BB962C8B-B14F-4D97-AF65-F5344CB8AC3E}">
        <p14:creationId xmlns:p14="http://schemas.microsoft.com/office/powerpoint/2010/main" val="329819154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a:extLst>
              <a:ext uri="{FF2B5EF4-FFF2-40B4-BE49-F238E27FC236}">
                <a16:creationId xmlns:a16="http://schemas.microsoft.com/office/drawing/2014/main" xmlns="" id="{228B3E9A-3F19-9085-E479-982B00CDEF46}"/>
              </a:ext>
            </a:extLst>
          </p:cNvPr>
          <p:cNvSpPr>
            <a:spLocks noGrp="1"/>
          </p:cNvSpPr>
          <p:nvPr>
            <p:ph type="title"/>
          </p:nvPr>
        </p:nvSpPr>
        <p:spPr>
          <a:xfrm>
            <a:off x="820465" y="484632"/>
            <a:ext cx="10058400" cy="1609344"/>
          </a:xfrm>
        </p:spPr>
        <p:txBody>
          <a:bodyPr/>
          <a:lstStyle/>
          <a:p>
            <a:r>
              <a:rPr lang="zh-CN" altLang="en-US" dirty="0"/>
              <a:t>重章叠句</a:t>
            </a:r>
          </a:p>
        </p:txBody>
      </p:sp>
      <p:sp>
        <p:nvSpPr>
          <p:cNvPr id="3" name="内容占位符 2">
            <a:extLst>
              <a:ext uri="{FF2B5EF4-FFF2-40B4-BE49-F238E27FC236}">
                <a16:creationId xmlns:a16="http://schemas.microsoft.com/office/drawing/2014/main" xmlns="" id="{D1D0824E-AEBE-72A7-1D40-C27BF8E0D4BD}"/>
              </a:ext>
            </a:extLst>
          </p:cNvPr>
          <p:cNvSpPr>
            <a:spLocks noGrp="1"/>
          </p:cNvSpPr>
          <p:nvPr>
            <p:ph idx="1"/>
          </p:nvPr>
        </p:nvSpPr>
        <p:spPr>
          <a:xfrm>
            <a:off x="820465" y="2093976"/>
            <a:ext cx="10760645" cy="4050792"/>
          </a:xfrm>
        </p:spPr>
        <p:txBody>
          <a:bodyPr>
            <a:normAutofit/>
          </a:bodyPr>
          <a:lstStyle/>
          <a:p>
            <a:r>
              <a:rPr lang="zh-CN" altLang="en-US" sz="3200" b="1" dirty="0">
                <a:latin typeface="仿宋" panose="02010609060101010101" pitchFamily="49" charset="-122"/>
                <a:ea typeface="仿宋" panose="02010609060101010101" pitchFamily="49" charset="-122"/>
              </a:rPr>
              <a:t>“三百篇如‘采采芣苢，薄言采之’之类，均非后人所当效法。今人附会圣经，极力赞叹。章斋戏仿云：‘点点蜡烛，薄言点之。剪剪蜡烛，薄言剪之。’闻者绝倒。”（袁枚</a:t>
            </a: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随园诗话</a:t>
            </a:r>
            <a:r>
              <a:rPr lang="en-US" altLang="zh-CN" sz="3200" b="1" dirty="0">
                <a:latin typeface="仿宋" panose="02010609060101010101" pitchFamily="49" charset="-122"/>
                <a:ea typeface="仿宋" panose="02010609060101010101" pitchFamily="49" charset="-122"/>
              </a:rPr>
              <a:t>》</a:t>
            </a:r>
            <a:r>
              <a:rPr lang="zh-CN" altLang="en-US" sz="3200" b="1" dirty="0">
                <a:latin typeface="仿宋" panose="02010609060101010101" pitchFamily="49" charset="-122"/>
                <a:ea typeface="仿宋" panose="02010609060101010101" pitchFamily="49" charset="-122"/>
              </a:rPr>
              <a:t>）</a:t>
            </a:r>
          </a:p>
        </p:txBody>
      </p:sp>
    </p:spTree>
    <p:extLst>
      <p:ext uri="{BB962C8B-B14F-4D97-AF65-F5344CB8AC3E}">
        <p14:creationId xmlns:p14="http://schemas.microsoft.com/office/powerpoint/2010/main" val="41565842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8AA675C9-62FE-6722-A9AF-6390A47165E6}"/>
              </a:ext>
            </a:extLst>
          </p:cNvPr>
          <p:cNvSpPr txBox="1"/>
          <p:nvPr/>
        </p:nvSpPr>
        <p:spPr>
          <a:xfrm>
            <a:off x="1243043" y="969174"/>
            <a:ext cx="9108557" cy="3970318"/>
          </a:xfrm>
          <a:prstGeom prst="rect">
            <a:avLst/>
          </a:prstGeom>
          <a:noFill/>
        </p:spPr>
        <p:txBody>
          <a:bodyPr wrap="square">
            <a:spAutoFit/>
          </a:bodyPr>
          <a:lstStyle/>
          <a:p>
            <a:pPr algn="ctr"/>
            <a:r>
              <a:rPr lang="zh-CN" altLang="en-US" sz="3600" b="1" dirty="0">
                <a:latin typeface="仿宋" panose="02010609060101010101" pitchFamily="49" charset="-122"/>
                <a:ea typeface="仿宋" panose="02010609060101010101" pitchFamily="49" charset="-122"/>
              </a:rPr>
              <a:t>插秧歌</a:t>
            </a:r>
          </a:p>
          <a:p>
            <a:pPr algn="ctr"/>
            <a:r>
              <a:rPr lang="zh-CN" altLang="en-US" sz="2800" b="1" dirty="0">
                <a:latin typeface="仿宋" panose="02010609060101010101" pitchFamily="49" charset="-122"/>
                <a:ea typeface="仿宋" panose="02010609060101010101" pitchFamily="49" charset="-122"/>
              </a:rPr>
              <a:t>杨万</a:t>
            </a:r>
            <a:r>
              <a:rPr lang="zh-CN" altLang="en-US" sz="2800" b="1" dirty="0" smtClean="0">
                <a:latin typeface="仿宋" panose="02010609060101010101" pitchFamily="49" charset="-122"/>
                <a:ea typeface="仿宋" panose="02010609060101010101" pitchFamily="49" charset="-122"/>
              </a:rPr>
              <a:t>里</a:t>
            </a:r>
            <a:endParaRPr lang="en-US" altLang="zh-CN" sz="2800" b="1" dirty="0" smtClean="0">
              <a:latin typeface="仿宋" panose="02010609060101010101" pitchFamily="49" charset="-122"/>
              <a:ea typeface="仿宋" panose="02010609060101010101" pitchFamily="49" charset="-122"/>
            </a:endParaRPr>
          </a:p>
          <a:p>
            <a:pPr algn="ctr"/>
            <a:endParaRPr lang="zh-CN" altLang="en-US" sz="3600" b="1" dirty="0">
              <a:latin typeface="仿宋" panose="02010609060101010101" pitchFamily="49" charset="-122"/>
              <a:ea typeface="仿宋" panose="02010609060101010101" pitchFamily="49" charset="-122"/>
            </a:endParaRPr>
          </a:p>
          <a:p>
            <a:pPr algn="ctr"/>
            <a:r>
              <a:rPr lang="zh-CN" altLang="en-US" sz="3600" b="1" dirty="0">
                <a:latin typeface="仿宋" panose="02010609060101010101" pitchFamily="49" charset="-122"/>
                <a:ea typeface="仿宋" panose="02010609060101010101" pitchFamily="49" charset="-122"/>
              </a:rPr>
              <a:t>田夫抛秧田妇接，小儿拔秧大儿插。</a:t>
            </a:r>
          </a:p>
          <a:p>
            <a:pPr algn="ctr"/>
            <a:r>
              <a:rPr lang="zh-CN" altLang="en-US" sz="3600" b="1" dirty="0">
                <a:latin typeface="仿宋" panose="02010609060101010101" pitchFamily="49" charset="-122"/>
                <a:ea typeface="仿宋" panose="02010609060101010101" pitchFamily="49" charset="-122"/>
              </a:rPr>
              <a:t>笠是兜鍪蓑是甲，雨从头上湿到胛。</a:t>
            </a:r>
          </a:p>
          <a:p>
            <a:pPr algn="ctr"/>
            <a:r>
              <a:rPr lang="zh-CN" altLang="en-US" sz="3600" b="1" dirty="0">
                <a:latin typeface="仿宋" panose="02010609060101010101" pitchFamily="49" charset="-122"/>
                <a:ea typeface="仿宋" panose="02010609060101010101" pitchFamily="49" charset="-122"/>
              </a:rPr>
              <a:t>唤渠朝餐歇半霎，低头折腰只不答：</a:t>
            </a:r>
          </a:p>
          <a:p>
            <a:pPr algn="ctr"/>
            <a:r>
              <a:rPr lang="zh-CN" altLang="en-US" sz="3600" b="1" dirty="0">
                <a:latin typeface="仿宋" panose="02010609060101010101" pitchFamily="49" charset="-122"/>
                <a:ea typeface="仿宋" panose="02010609060101010101" pitchFamily="49" charset="-122"/>
              </a:rPr>
              <a:t>“秧根未牢莳未匝，照管鹅儿与雏鸭。”</a:t>
            </a:r>
          </a:p>
        </p:txBody>
      </p:sp>
    </p:spTree>
    <p:extLst>
      <p:ext uri="{BB962C8B-B14F-4D97-AF65-F5344CB8AC3E}">
        <p14:creationId xmlns:p14="http://schemas.microsoft.com/office/powerpoint/2010/main" val="41275002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文本框 4">
            <a:extLst>
              <a:ext uri="{FF2B5EF4-FFF2-40B4-BE49-F238E27FC236}">
                <a16:creationId xmlns:a16="http://schemas.microsoft.com/office/drawing/2014/main" xmlns="" id="{EAECC01F-E43E-2B24-9294-D6455B755DED}"/>
              </a:ext>
            </a:extLst>
          </p:cNvPr>
          <p:cNvSpPr txBox="1"/>
          <p:nvPr/>
        </p:nvSpPr>
        <p:spPr>
          <a:xfrm>
            <a:off x="154655" y="124691"/>
            <a:ext cx="11912654" cy="6093976"/>
          </a:xfrm>
          <a:prstGeom prst="rect">
            <a:avLst/>
          </a:prstGeom>
          <a:noFill/>
        </p:spPr>
        <p:txBody>
          <a:bodyPr wrap="square">
            <a:spAutoFit/>
          </a:bodyPr>
          <a:lstStyle/>
          <a:p>
            <a:r>
              <a:rPr lang="zh-CN" altLang="en-US" sz="2600" b="1" dirty="0">
                <a:latin typeface="仿宋" panose="02010609060101010101" pitchFamily="49" charset="-122"/>
                <a:ea typeface="仿宋" panose="02010609060101010101" pitchFamily="49" charset="-122"/>
              </a:rPr>
              <a:t>阅读下面这首唐诗，完成下面小题。</a:t>
            </a:r>
          </a:p>
          <a:p>
            <a:pPr algn="ctr"/>
            <a:r>
              <a:rPr lang="zh-CN" altLang="en-US" sz="2600" b="1" dirty="0">
                <a:latin typeface="楷体" panose="02010609060101010101" pitchFamily="49" charset="-122"/>
                <a:ea typeface="楷体" panose="02010609060101010101" pitchFamily="49" charset="-122"/>
              </a:rPr>
              <a:t>插田歌（节选）</a:t>
            </a:r>
          </a:p>
          <a:p>
            <a:pPr algn="ctr"/>
            <a:r>
              <a:rPr lang="zh-CN" altLang="en-US" sz="2600" b="1" dirty="0">
                <a:latin typeface="楷体" panose="02010609060101010101" pitchFamily="49" charset="-122"/>
                <a:ea typeface="楷体" panose="02010609060101010101" pitchFamily="49" charset="-122"/>
              </a:rPr>
              <a:t>刘禹锡</a:t>
            </a:r>
          </a:p>
          <a:p>
            <a:pPr algn="ctr"/>
            <a:r>
              <a:rPr lang="zh-CN" altLang="en-US" sz="2600" b="1" dirty="0">
                <a:latin typeface="楷体" panose="02010609060101010101" pitchFamily="49" charset="-122"/>
                <a:ea typeface="楷体" panose="02010609060101010101" pitchFamily="49" charset="-122"/>
              </a:rPr>
              <a:t>冈头花草齐，燕子东西飞。</a:t>
            </a:r>
          </a:p>
          <a:p>
            <a:pPr algn="ctr"/>
            <a:r>
              <a:rPr lang="zh-CN" altLang="en-US" sz="2600" b="1" dirty="0">
                <a:latin typeface="楷体" panose="02010609060101010101" pitchFamily="49" charset="-122"/>
                <a:ea typeface="楷体" panose="02010609060101010101" pitchFamily="49" charset="-122"/>
              </a:rPr>
              <a:t>田塍望如线，白水光参差。</a:t>
            </a:r>
          </a:p>
          <a:p>
            <a:pPr algn="ctr"/>
            <a:r>
              <a:rPr lang="zh-CN" altLang="en-US" sz="2600" b="1" dirty="0">
                <a:latin typeface="楷体" panose="02010609060101010101" pitchFamily="49" charset="-122"/>
                <a:ea typeface="楷体" panose="02010609060101010101" pitchFamily="49" charset="-122"/>
              </a:rPr>
              <a:t>农妇白纻裙，农父绿蓑衣。</a:t>
            </a:r>
          </a:p>
          <a:p>
            <a:pPr algn="ctr"/>
            <a:r>
              <a:rPr lang="zh-CN" altLang="en-US" sz="2600" b="1" dirty="0">
                <a:latin typeface="楷体" panose="02010609060101010101" pitchFamily="49" charset="-122"/>
                <a:ea typeface="楷体" panose="02010609060101010101" pitchFamily="49" charset="-122"/>
              </a:rPr>
              <a:t>    齐唱郢中歌，嘤咛如</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竹枝</a:t>
            </a:r>
            <a:r>
              <a:rPr lang="en-US" altLang="zh-CN" sz="2600" b="1" dirty="0">
                <a:latin typeface="楷体" panose="02010609060101010101" pitchFamily="49" charset="-122"/>
                <a:ea typeface="楷体" panose="02010609060101010101" pitchFamily="49" charset="-122"/>
              </a:rPr>
              <a:t>》</a:t>
            </a:r>
            <a:r>
              <a:rPr lang="zh-CN" altLang="en-US" sz="2600" b="1" dirty="0" smtClean="0">
                <a:latin typeface="楷体" panose="02010609060101010101" pitchFamily="49" charset="-122"/>
                <a:ea typeface="楷体" panose="02010609060101010101" pitchFamily="49" charset="-122"/>
              </a:rPr>
              <a:t>。</a:t>
            </a:r>
            <a:endParaRPr lang="en-US" altLang="zh-CN" sz="2600" b="1" dirty="0" smtClean="0">
              <a:latin typeface="楷体" panose="02010609060101010101" pitchFamily="49" charset="-122"/>
              <a:ea typeface="楷体" panose="02010609060101010101" pitchFamily="49" charset="-122"/>
            </a:endParaRPr>
          </a:p>
          <a:p>
            <a:pPr algn="ctr"/>
            <a:endParaRPr lang="zh-CN" altLang="en-US" sz="2600" b="1" dirty="0">
              <a:latin typeface="楷体" panose="02010609060101010101" pitchFamily="49" charset="-122"/>
              <a:ea typeface="楷体" panose="02010609060101010101" pitchFamily="49" charset="-122"/>
            </a:endParaRPr>
          </a:p>
          <a:p>
            <a:r>
              <a:rPr lang="en-US" altLang="zh-CN" sz="2600" b="1" dirty="0">
                <a:latin typeface="楷体" panose="02010609060101010101" pitchFamily="49" charset="-122"/>
                <a:ea typeface="楷体" panose="02010609060101010101" pitchFamily="49" charset="-122"/>
              </a:rPr>
              <a:t>1</a:t>
            </a:r>
            <a:r>
              <a:rPr lang="zh-CN" altLang="en-US" sz="2600" b="1" dirty="0">
                <a:latin typeface="楷体" panose="02010609060101010101" pitchFamily="49" charset="-122"/>
                <a:ea typeface="楷体" panose="02010609060101010101" pitchFamily="49" charset="-122"/>
              </a:rPr>
              <a:t>．下列对本诗的赏析，不正确的一项是</a:t>
            </a:r>
          </a:p>
          <a:p>
            <a:r>
              <a:rPr lang="en-US" altLang="zh-CN" sz="2600" b="1" dirty="0">
                <a:latin typeface="楷体" panose="02010609060101010101" pitchFamily="49" charset="-122"/>
                <a:ea typeface="楷体" panose="02010609060101010101" pitchFamily="49" charset="-122"/>
              </a:rPr>
              <a:t>A</a:t>
            </a:r>
            <a:r>
              <a:rPr lang="zh-CN" altLang="en-US" sz="2600" b="1" dirty="0">
                <a:latin typeface="楷体" panose="02010609060101010101" pitchFamily="49" charset="-122"/>
                <a:ea typeface="楷体" panose="02010609060101010101" pitchFamily="49" charset="-122"/>
              </a:rPr>
              <a:t>．诗歌以花鸟发端，通过简练的笔触，勾勒出一幅意趣盎然的美丽画面。</a:t>
            </a:r>
          </a:p>
          <a:p>
            <a:r>
              <a:rPr lang="en-US" altLang="zh-CN" sz="2600" b="1" dirty="0">
                <a:latin typeface="楷体" panose="02010609060101010101" pitchFamily="49" charset="-122"/>
                <a:ea typeface="楷体" panose="02010609060101010101" pitchFamily="49" charset="-122"/>
              </a:rPr>
              <a:t>B</a:t>
            </a:r>
            <a:r>
              <a:rPr lang="zh-CN" altLang="en-US" sz="2600" b="1" dirty="0">
                <a:latin typeface="楷体" panose="02010609060101010101" pitchFamily="49" charset="-122"/>
                <a:ea typeface="楷体" panose="02010609060101010101" pitchFamily="49" charset="-122"/>
              </a:rPr>
              <a:t>．诗人举目眺望，能看到远处田埂在粼粼的波光中蜿蜒起伏，时隐时现。</a:t>
            </a:r>
          </a:p>
          <a:p>
            <a:r>
              <a:rPr lang="en-US" altLang="zh-CN" sz="2600" b="1" dirty="0">
                <a:latin typeface="楷体" panose="02010609060101010101" pitchFamily="49" charset="-122"/>
                <a:ea typeface="楷体" panose="02010609060101010101" pitchFamily="49" charset="-122"/>
              </a:rPr>
              <a:t>C</a:t>
            </a:r>
            <a:r>
              <a:rPr lang="zh-CN" altLang="en-US" sz="2600" b="1" dirty="0">
                <a:latin typeface="楷体" panose="02010609060101010101" pitchFamily="49" charset="-122"/>
                <a:ea typeface="楷体" panose="02010609060101010101" pitchFamily="49" charset="-122"/>
              </a:rPr>
              <a:t>．诗中写到了农父农妇的衣着，白裙绿水映照绿苗白水，色调分外和谐。</a:t>
            </a:r>
          </a:p>
          <a:p>
            <a:r>
              <a:rPr lang="en-US" altLang="zh-CN" sz="2600" b="1" dirty="0">
                <a:latin typeface="楷体" panose="02010609060101010101" pitchFamily="49" charset="-122"/>
                <a:ea typeface="楷体" panose="02010609060101010101" pitchFamily="49" charset="-122"/>
              </a:rPr>
              <a:t>D</a:t>
            </a:r>
            <a:r>
              <a:rPr lang="zh-CN" altLang="en-US" sz="2600" b="1" dirty="0">
                <a:latin typeface="楷体" panose="02010609060101010101" pitchFamily="49" charset="-122"/>
                <a:ea typeface="楷体" panose="02010609060101010101" pitchFamily="49" charset="-122"/>
              </a:rPr>
              <a:t>．诗的七、八两句通过听觉描写，表现农民们的劳动场面以及愉悦心情</a:t>
            </a:r>
            <a:r>
              <a:rPr lang="zh-CN" altLang="en-US" sz="2600" b="1" dirty="0" smtClean="0">
                <a:latin typeface="楷体" panose="02010609060101010101" pitchFamily="49" charset="-122"/>
                <a:ea typeface="楷体" panose="02010609060101010101" pitchFamily="49" charset="-122"/>
              </a:rPr>
              <a:t>。</a:t>
            </a:r>
            <a:endParaRPr lang="en-US" altLang="zh-CN" sz="2600" b="1" dirty="0" smtClean="0">
              <a:latin typeface="楷体" panose="02010609060101010101" pitchFamily="49" charset="-122"/>
              <a:ea typeface="楷体" panose="02010609060101010101" pitchFamily="49" charset="-122"/>
            </a:endParaRPr>
          </a:p>
          <a:p>
            <a:endParaRPr lang="zh-CN" altLang="en-US" sz="2600" b="1" dirty="0">
              <a:latin typeface="楷体" panose="02010609060101010101" pitchFamily="49" charset="-122"/>
              <a:ea typeface="楷体" panose="02010609060101010101" pitchFamily="49" charset="-122"/>
            </a:endParaRPr>
          </a:p>
          <a:p>
            <a:r>
              <a:rPr lang="en-US" altLang="zh-CN" sz="2600" b="1" dirty="0">
                <a:latin typeface="楷体" panose="02010609060101010101" pitchFamily="49" charset="-122"/>
                <a:ea typeface="楷体" panose="02010609060101010101" pitchFamily="49" charset="-122"/>
              </a:rPr>
              <a:t>2</a:t>
            </a:r>
            <a:r>
              <a:rPr lang="zh-CN" altLang="en-US" sz="2600" b="1" dirty="0">
                <a:latin typeface="楷体" panose="02010609060101010101" pitchFamily="49" charset="-122"/>
                <a:ea typeface="楷体" panose="02010609060101010101" pitchFamily="49" charset="-122"/>
              </a:rPr>
              <a:t>．与</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酬乐天扬州初逢席上见赠</a:t>
            </a:r>
            <a:r>
              <a:rPr lang="en-US" altLang="zh-CN" sz="2600" b="1" dirty="0">
                <a:latin typeface="楷体" panose="02010609060101010101" pitchFamily="49" charset="-122"/>
                <a:ea typeface="楷体" panose="02010609060101010101" pitchFamily="49" charset="-122"/>
              </a:rPr>
              <a:t>》</a:t>
            </a:r>
            <a:r>
              <a:rPr lang="zh-CN" altLang="en-US" sz="2600" b="1" dirty="0">
                <a:latin typeface="楷体" panose="02010609060101010101" pitchFamily="49" charset="-122"/>
                <a:ea typeface="楷体" panose="02010609060101010101" pitchFamily="49" charset="-122"/>
              </a:rPr>
              <a:t>相比，这几句诗的语言风格有什么不同？</a:t>
            </a:r>
          </a:p>
        </p:txBody>
      </p:sp>
    </p:spTree>
    <p:extLst>
      <p:ext uri="{BB962C8B-B14F-4D97-AF65-F5344CB8AC3E}">
        <p14:creationId xmlns:p14="http://schemas.microsoft.com/office/powerpoint/2010/main" val="206801658"/>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木材纹理">
  <a:themeElements>
    <a:clrScheme name="木材纹理">
      <a:dk1>
        <a:sysClr val="windowText" lastClr="000000"/>
      </a:dk1>
      <a:lt1>
        <a:sysClr val="window" lastClr="FFFFFF"/>
      </a:lt1>
      <a:dk2>
        <a:srgbClr val="696464"/>
      </a:dk2>
      <a:lt2>
        <a:srgbClr val="E9E5DC"/>
      </a:lt2>
      <a:accent1>
        <a:srgbClr val="D34817"/>
      </a:accent1>
      <a:accent2>
        <a:srgbClr val="9B2D1F"/>
      </a:accent2>
      <a:accent3>
        <a:srgbClr val="A28E6A"/>
      </a:accent3>
      <a:accent4>
        <a:srgbClr val="956251"/>
      </a:accent4>
      <a:accent5>
        <a:srgbClr val="918485"/>
      </a:accent5>
      <a:accent6>
        <a:srgbClr val="855D5D"/>
      </a:accent6>
      <a:hlink>
        <a:srgbClr val="CC9900"/>
      </a:hlink>
      <a:folHlink>
        <a:srgbClr val="96A9A9"/>
      </a:folHlink>
    </a:clrScheme>
    <a:fontScheme name="木材纹理">
      <a:majorFont>
        <a:latin typeface="Rockwell Condensed" panose="02060603050405020104"/>
        <a:ea typeface=""/>
        <a:cs typeface=""/>
        <a:font script="Grek" typeface="Cambria"/>
        <a:font script="Cyrl" typeface="Cambria"/>
        <a:font script="Jpan" typeface="HG明朝B"/>
        <a:font script="Hang" typeface="바탕"/>
        <a:font script="Hans" typeface="方正姚体"/>
        <a:font script="Hant" typeface="微軟正黑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Rockwell" panose="02060603020205020403"/>
        <a:ea typeface=""/>
        <a:cs typeface=""/>
        <a:font script="Grek" typeface="Cambria"/>
        <a:font script="Cyrl" typeface="Cambria"/>
        <a:font script="Jpan" typeface="HG明朝B"/>
        <a:font script="Hang" typeface="바탕"/>
        <a:font script="Hans" typeface="方正姚体"/>
        <a:font script="Hant" typeface="標楷體"/>
        <a:font script="Arab" typeface="Times New Roman"/>
        <a:font script="Hebr" typeface="David"/>
        <a:font script="Thai" typeface="JasmineUPC"/>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木材纹理">
      <a:fillStyleLst>
        <a:solidFill>
          <a:schemeClr val="phClr"/>
        </a:solidFill>
        <a:blipFill rotWithShape="1">
          <a:blip xmlns:r="http://schemas.openxmlformats.org/officeDocument/2006/relationships" r:embed="rId1">
            <a:duotone>
              <a:schemeClr val="phClr">
                <a:tint val="70000"/>
                <a:shade val="63000"/>
              </a:schemeClr>
              <a:schemeClr val="phClr">
                <a:tint val="10000"/>
                <a:satMod val="150000"/>
              </a:schemeClr>
            </a:duotone>
          </a:blip>
          <a:tile tx="0" ty="0" sx="60000" sy="59000" flip="none" algn="tl"/>
        </a:blipFill>
        <a:blipFill rotWithShape="1">
          <a:blip xmlns:r="http://schemas.openxmlformats.org/officeDocument/2006/relationships" r:embed="rId1">
            <a:duotone>
              <a:schemeClr val="phClr">
                <a:shade val="36000"/>
                <a:satMod val="120000"/>
              </a:schemeClr>
              <a:schemeClr val="phClr">
                <a:tint val="40000"/>
              </a:schemeClr>
            </a:duotone>
          </a:blip>
          <a:tile tx="0" ty="0" sx="60000" sy="59000" flip="none" algn="tl"/>
        </a:blipFill>
      </a:fillStyleLst>
      <a:lnStyleLst>
        <a:ln w="6350" cap="flat" cmpd="sng" algn="ctr">
          <a:solidFill>
            <a:schemeClr val="phClr"/>
          </a:solidFill>
          <a:prstDash val="solid"/>
        </a:ln>
        <a:ln w="12700" cap="flat" cmpd="sng" algn="ctr">
          <a:solidFill>
            <a:schemeClr val="phClr"/>
          </a:solidFill>
          <a:prstDash val="solid"/>
        </a:ln>
        <a:ln w="19050" cap="flat" cmpd="sng" algn="ctr">
          <a:solidFill>
            <a:schemeClr val="phClr"/>
          </a:solidFill>
          <a:prstDash val="solid"/>
        </a:ln>
      </a:lnStyleLst>
      <a:effectStyleLst>
        <a:effectStyle>
          <a:effectLst/>
        </a:effectStyle>
        <a:effectStyle>
          <a:effectLst>
            <a:softEdge rad="12700"/>
          </a:effectLst>
        </a:effectStyle>
        <a:effectStyle>
          <a:effectLst>
            <a:outerShdw blurRad="50800" dist="19050" dir="5400000" algn="tl" rotWithShape="0">
              <a:srgbClr val="000000">
                <a:alpha val="60000"/>
              </a:srgbClr>
            </a:outerShdw>
            <a:softEdge rad="12700"/>
          </a:effectLst>
        </a:effectStyle>
      </a:effectStyleLst>
      <a:bgFillStyleLst>
        <a:solidFill>
          <a:schemeClr val="phClr"/>
        </a:solidFill>
        <a:solidFill>
          <a:schemeClr val="phClr">
            <a:shade val="97000"/>
            <a:satMod val="150000"/>
          </a:schemeClr>
        </a:solidFill>
        <a:blipFill rotWithShape="1">
          <a:blip xmlns:r="http://schemas.openxmlformats.org/officeDocument/2006/relationships" r:embed="rId1">
            <a:duotone>
              <a:schemeClr val="phClr">
                <a:tint val="75000"/>
                <a:shade val="58000"/>
                <a:satMod val="120000"/>
              </a:schemeClr>
              <a:schemeClr val="phClr">
                <a:tint val="50000"/>
                <a:shade val="96000"/>
              </a:schemeClr>
            </a:duotone>
          </a:blip>
          <a:tile tx="0" ty="0" sx="100000" sy="100000" flip="none" algn="tl"/>
        </a:blipFill>
      </a:bgFillStyleLst>
    </a:fmtScheme>
  </a:themeElements>
  <a:objectDefaults/>
  <a:extraClrSchemeLst/>
  <a:extLst>
    <a:ext uri="{05A4C25C-085E-4340-85A3-A5531E510DB2}">
      <thm15:themeFamily xmlns:thm15="http://schemas.microsoft.com/office/thememl/2012/main" name="Wood Type" id="{7ACABC62-BF99-48CF-A9DC-4DB89C7B13DC}" vid="{142A1326-48AB-42A9-8428-CB14AA30176D}"/>
    </a:ext>
  </a:extLst>
</a:theme>
</file>

<file path=docProps/app.xml><?xml version="1.0" encoding="utf-8"?>
<Properties xmlns="http://schemas.openxmlformats.org/officeDocument/2006/extended-properties" xmlns:vt="http://schemas.openxmlformats.org/officeDocument/2006/docPropsVTypes">
  <Template>木材纹理</Template>
  <TotalTime>129</TotalTime>
  <Words>1461</Words>
  <Application>Microsoft Office PowerPoint</Application>
  <PresentationFormat>宽屏</PresentationFormat>
  <Paragraphs>80</Paragraphs>
  <Slides>14</Slides>
  <Notes>0</Notes>
  <HiddenSlides>0</HiddenSlides>
  <MMClips>0</MMClips>
  <ScaleCrop>false</ScaleCrop>
  <HeadingPairs>
    <vt:vector size="6" baseType="variant">
      <vt:variant>
        <vt:lpstr>已用的字体</vt:lpstr>
      </vt:variant>
      <vt:variant>
        <vt:i4>6</vt:i4>
      </vt:variant>
      <vt:variant>
        <vt:lpstr>主题</vt:lpstr>
      </vt:variant>
      <vt:variant>
        <vt:i4>1</vt:i4>
      </vt:variant>
      <vt:variant>
        <vt:lpstr>幻灯片标题</vt:lpstr>
      </vt:variant>
      <vt:variant>
        <vt:i4>14</vt:i4>
      </vt:variant>
    </vt:vector>
  </HeadingPairs>
  <TitlesOfParts>
    <vt:vector size="21" baseType="lpstr">
      <vt:lpstr>Rockwell</vt:lpstr>
      <vt:lpstr>Rockwell Condensed</vt:lpstr>
      <vt:lpstr>方正姚体</vt:lpstr>
      <vt:lpstr>仿宋</vt:lpstr>
      <vt:lpstr>楷体</vt:lpstr>
      <vt:lpstr>Wingdings</vt:lpstr>
      <vt:lpstr>木材纹理</vt:lpstr>
      <vt:lpstr>   劳动中的诗意</vt:lpstr>
      <vt:lpstr>PowerPoint 演示文稿</vt:lpstr>
      <vt:lpstr> 芣苢（车前草） </vt:lpstr>
      <vt:lpstr>诗经中的植物</vt:lpstr>
      <vt:lpstr>PowerPoint 演示文稿</vt:lpstr>
      <vt:lpstr>重章叠句</vt:lpstr>
      <vt:lpstr>重章叠句</vt:lpstr>
      <vt:lpstr>PowerPoint 演示文稿</vt:lpstr>
      <vt:lpstr>PowerPoint 演示文稿</vt:lpstr>
      <vt:lpstr>PowerPoint 演示文稿</vt:lpstr>
      <vt:lpstr>PowerPoint 演示文稿</vt:lpstr>
      <vt:lpstr>PowerPoint 演示文稿</vt:lpstr>
      <vt:lpstr>PowerPoint 演示文稿</vt:lpstr>
      <vt:lpstr>PowerPoint 演示文稿</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演示文稿</dc:title>
  <dc:creator>君 孟</dc:creator>
  <cp:lastModifiedBy>a</cp:lastModifiedBy>
  <cp:revision>16</cp:revision>
  <dcterms:created xsi:type="dcterms:W3CDTF">2023-11-22T03:25:07Z</dcterms:created>
  <dcterms:modified xsi:type="dcterms:W3CDTF">2023-11-22T08:13:13Z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EASTEDU_PRESENTATION_CUSTOM_DATA">
    <vt:lpwstr>934116329874661376</vt:lpwstr>
  </property>
</Properties>
</file>