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29" r:id="rId2"/>
    <p:sldId id="430" r:id="rId3"/>
    <p:sldId id="431" r:id="rId4"/>
    <p:sldId id="410" r:id="rId5"/>
    <p:sldId id="432" r:id="rId6"/>
    <p:sldId id="427" r:id="rId7"/>
    <p:sldId id="434" r:id="rId8"/>
    <p:sldId id="277" r:id="rId9"/>
    <p:sldId id="416" r:id="rId10"/>
    <p:sldId id="419" r:id="rId11"/>
    <p:sldId id="411" r:id="rId12"/>
    <p:sldId id="415" r:id="rId13"/>
    <p:sldId id="414" r:id="rId14"/>
    <p:sldId id="421" r:id="rId15"/>
    <p:sldId id="258" r:id="rId16"/>
    <p:sldId id="260" r:id="rId17"/>
    <p:sldId id="435" r:id="rId18"/>
    <p:sldId id="436" r:id="rId19"/>
    <p:sldId id="424" r:id="rId20"/>
    <p:sldId id="428" r:id="rId21"/>
    <p:sldId id="299" r:id="rId22"/>
  </p:sldIdLst>
  <p:sldSz cx="12192000" cy="6858000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4" y="-112"/>
      </p:cViewPr>
      <p:guideLst>
        <p:guide orient="horz" pos="221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9A150-0752-49F7-864C-E4B5FB12D3F4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86F222D-EAA8-42FD-816C-775E409183AE}" type="parTrans" cxnId="{5BEDC165-15B1-4F7E-B6D6-BC9829CC68DA}">
      <dgm:prSet/>
      <dgm:spPr/>
      <dgm:t>
        <a:bodyPr/>
        <a:lstStyle/>
        <a:p>
          <a:endParaRPr lang="zh-CN" altLang="en-US"/>
        </a:p>
      </dgm:t>
    </dgm:pt>
    <dgm:pt modelId="{510ADF44-3E36-4D90-92CF-0399753F519E}">
      <dgm:prSet phldrT="[文本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altLang="zh-CN" sz="4400" b="1">
              <a:solidFill>
                <a:srgbClr val="FFFF00"/>
              </a:solidFill>
            </a:rPr>
            <a:t>1.</a:t>
          </a:r>
          <a:r>
            <a:rPr lang="zh-CN" altLang="en-US" sz="4400" b="1">
              <a:solidFill>
                <a:srgbClr val="FFFF00"/>
              </a:solidFill>
            </a:rPr>
            <a:t>乡土</a:t>
          </a:r>
          <a:endParaRPr lang="en-US" altLang="zh-CN" sz="4400" b="1">
            <a:solidFill>
              <a:srgbClr val="FFFF00"/>
            </a:solidFill>
          </a:endParaRPr>
        </a:p>
        <a:p>
          <a:r>
            <a:rPr lang="zh-CN" altLang="en-US" sz="4400" b="1">
              <a:solidFill>
                <a:srgbClr val="FFFF00"/>
              </a:solidFill>
            </a:rPr>
            <a:t>  本色</a:t>
          </a:r>
        </a:p>
      </dgm:t>
    </dgm:pt>
    <dgm:pt modelId="{26D80EF1-7345-4EF0-BF6A-7A7058C9AA27}" type="parTrans" cxnId="{75C1FE3F-4754-401B-B916-DD59CE12A84C}">
      <dgm:prSet custT="1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900"/>
        </a:p>
      </dgm:t>
    </dgm:pt>
    <dgm:pt modelId="{4C644E5F-BF7E-4DF1-9B05-CBADBFB98D65}">
      <dgm:prSet phldrT="[文本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altLang="zh-CN" sz="4400" b="1">
              <a:solidFill>
                <a:srgbClr val="FFFF00"/>
              </a:solidFill>
            </a:rPr>
            <a:t>4.</a:t>
          </a:r>
          <a:r>
            <a:rPr lang="zh-CN" altLang="en-US" sz="4400" b="1">
              <a:solidFill>
                <a:srgbClr val="FFFF00"/>
              </a:solidFill>
            </a:rPr>
            <a:t>差序</a:t>
          </a:r>
          <a:endParaRPr lang="en-US" altLang="zh-CN" sz="4400" b="1">
            <a:solidFill>
              <a:srgbClr val="FFFF00"/>
            </a:solidFill>
          </a:endParaRPr>
        </a:p>
        <a:p>
          <a:r>
            <a:rPr lang="zh-CN" altLang="en-US" sz="4400" b="1">
              <a:solidFill>
                <a:srgbClr val="FFFF00"/>
              </a:solidFill>
            </a:rPr>
            <a:t>  格局</a:t>
          </a:r>
        </a:p>
      </dgm:t>
    </dgm:pt>
    <dgm:pt modelId="{5D791373-AB48-4FB2-840D-714C422CBA5B}" type="parTrans" cxnId="{507E5043-8405-4256-BE92-1FF6AFB9C3AD}">
      <dgm:prSet custT="1"/>
      <dgm:spPr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900"/>
        </a:p>
      </dgm:t>
    </dgm:pt>
    <dgm:pt modelId="{67C80234-C7D9-4B06-9F71-619AF89CD509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altLang="zh-CN" sz="4400" b="1">
              <a:solidFill>
                <a:srgbClr val="FFFF00"/>
              </a:solidFill>
            </a:rPr>
            <a:t>6.</a:t>
          </a:r>
          <a:r>
            <a:rPr lang="zh-CN" altLang="en-US" sz="4400" b="1">
              <a:solidFill>
                <a:srgbClr val="FFFF00"/>
              </a:solidFill>
            </a:rPr>
            <a:t>家族</a:t>
          </a:r>
        </a:p>
      </dgm:t>
    </dgm:pt>
    <dgm:pt modelId="{86CE6579-B794-4701-947F-BDB7092D5EF8}" type="parTrans" cxnId="{52E97B29-B48F-43E8-B34E-3DE32653C698}">
      <dgm:prSet custT="1"/>
      <dgm:spPr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900"/>
        </a:p>
      </dgm:t>
    </dgm:pt>
    <dgm:pt modelId="{0F9B286B-B544-4942-8B43-E907C96EB5B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altLang="zh-CN" sz="4400" b="1">
              <a:solidFill>
                <a:srgbClr val="FFFF00"/>
              </a:solidFill>
            </a:rPr>
            <a:t>7.</a:t>
          </a:r>
          <a:r>
            <a:rPr lang="zh-CN" altLang="en-US" sz="4400" b="1">
              <a:solidFill>
                <a:srgbClr val="FFFF00"/>
              </a:solidFill>
            </a:rPr>
            <a:t>男女</a:t>
          </a:r>
          <a:endParaRPr lang="en-US" altLang="zh-CN" sz="4400" b="1">
            <a:solidFill>
              <a:srgbClr val="FFFF00"/>
            </a:solidFill>
          </a:endParaRPr>
        </a:p>
        <a:p>
          <a:r>
            <a:rPr lang="zh-CN" altLang="en-US" sz="4400" b="1">
              <a:solidFill>
                <a:srgbClr val="FFFF00"/>
              </a:solidFill>
            </a:rPr>
            <a:t>  有别</a:t>
          </a:r>
        </a:p>
      </dgm:t>
    </dgm:pt>
    <dgm:pt modelId="{73974539-62AF-48DA-B44E-89371FE9CAEC}" type="sibTrans" cxnId="{52E97B29-B48F-43E8-B34E-3DE32653C698}">
      <dgm:prSet/>
      <dgm:spPr/>
      <dgm:t>
        <a:bodyPr/>
        <a:lstStyle/>
        <a:p>
          <a:endParaRPr lang="zh-CN" altLang="en-US"/>
        </a:p>
      </dgm:t>
    </dgm:pt>
    <dgm:pt modelId="{EC6F59C0-3288-4D73-822E-B5BA23538914}" type="sibTrans" cxnId="{507E5043-8405-4256-BE92-1FF6AFB9C3AD}">
      <dgm:prSet/>
      <dgm:spPr/>
      <dgm:t>
        <a:bodyPr/>
        <a:lstStyle/>
        <a:p>
          <a:endParaRPr lang="zh-CN" altLang="en-US"/>
        </a:p>
      </dgm:t>
    </dgm:pt>
    <dgm:pt modelId="{9A7FA63E-EB51-4CBF-8007-9245D2093A79}" type="sibTrans" cxnId="{75C1FE3F-4754-401B-B916-DD59CE12A84C}">
      <dgm:prSet/>
      <dgm:spPr/>
      <dgm:t>
        <a:bodyPr/>
        <a:lstStyle/>
        <a:p>
          <a:endParaRPr lang="zh-CN" altLang="en-US"/>
        </a:p>
      </dgm:t>
    </dgm:pt>
    <dgm:pt modelId="{1F2D25B2-FB90-401A-8AE4-7F7A6DBB5837}" type="sibTrans" cxnId="{5BEDC165-15B1-4F7E-B6D6-BC9829CC68DA}">
      <dgm:prSet/>
      <dgm:spPr/>
      <dgm:t>
        <a:bodyPr/>
        <a:lstStyle/>
        <a:p>
          <a:endParaRPr lang="zh-CN" altLang="en-US"/>
        </a:p>
      </dgm:t>
    </dgm:pt>
    <dgm:pt modelId="{AEAFF4E7-D4C0-4201-A50E-7B6D58750758}" type="pres">
      <dgm:prSet presAssocID="{3CB9A150-0752-49F7-864C-E4B5FB12D3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41D358-9BA5-4460-903E-814E84FCA75A}" type="pres">
      <dgm:prSet presAssocID="{510ADF44-3E36-4D90-92CF-0399753F519E}" presName="root1" presStyleCnt="0"/>
      <dgm:spPr/>
    </dgm:pt>
    <dgm:pt modelId="{2F536B7E-35BC-4E99-9BD5-6FD4B6448655}" type="pres">
      <dgm:prSet presAssocID="{510ADF44-3E36-4D90-92CF-0399753F519E}" presName="LevelOneTextNode" presStyleLbl="node0" presStyleIdx="0" presStyleCnt="1" custScaleX="163201" custScaleY="252419">
        <dgm:presLayoutVars>
          <dgm:chPref val="3"/>
        </dgm:presLayoutVars>
      </dgm:prSet>
      <dgm:spPr/>
    </dgm:pt>
    <dgm:pt modelId="{0FFEA3F1-7634-4870-9E5A-DA693221F694}" type="pres">
      <dgm:prSet presAssocID="{510ADF44-3E36-4D90-92CF-0399753F519E}" presName="level2hierChild" presStyleCnt="0"/>
      <dgm:spPr/>
    </dgm:pt>
    <dgm:pt modelId="{3F029312-E4C5-4B52-9B59-4BC482D43BC5}" type="pres">
      <dgm:prSet presAssocID="{26D80EF1-7345-4EF0-BF6A-7A7058C9AA27}" presName="conn2-1" presStyleLbl="parChTrans1D2" presStyleIdx="0" presStyleCnt="1"/>
      <dgm:spPr/>
    </dgm:pt>
    <dgm:pt modelId="{9EF997F5-3D84-4C29-B60E-E13EE915B28D}" type="pres">
      <dgm:prSet presAssocID="{26D80EF1-7345-4EF0-BF6A-7A7058C9AA27}" presName="connTx" presStyleLbl="parChTrans1D2" presStyleIdx="0" presStyleCnt="1"/>
      <dgm:spPr/>
    </dgm:pt>
    <dgm:pt modelId="{15104E3C-13C2-4240-BDC5-266FA5CF66CD}" type="pres">
      <dgm:prSet presAssocID="{4C644E5F-BF7E-4DF1-9B05-CBADBFB98D65}" presName="root2" presStyleCnt="0"/>
      <dgm:spPr/>
    </dgm:pt>
    <dgm:pt modelId="{6807E3EB-155B-428A-A70D-40116F2B641E}" type="pres">
      <dgm:prSet presAssocID="{4C644E5F-BF7E-4DF1-9B05-CBADBFB98D65}" presName="LevelTwoTextNode" presStyleLbl="node2" presStyleIdx="0" presStyleCnt="1" custScaleX="167602" custScaleY="261057">
        <dgm:presLayoutVars>
          <dgm:chPref val="3"/>
        </dgm:presLayoutVars>
      </dgm:prSet>
      <dgm:spPr/>
    </dgm:pt>
    <dgm:pt modelId="{3FFA9A6E-EBFC-45B4-AC41-6985220585BC}" type="pres">
      <dgm:prSet presAssocID="{4C644E5F-BF7E-4DF1-9B05-CBADBFB98D65}" presName="level3hierChild" presStyleCnt="0"/>
      <dgm:spPr/>
    </dgm:pt>
    <dgm:pt modelId="{709A5547-D2B4-4B46-97A2-1C04571F611D}" type="pres">
      <dgm:prSet presAssocID="{5D791373-AB48-4FB2-840D-714C422CBA5B}" presName="conn2-1" presStyleLbl="parChTrans1D3" presStyleIdx="0" presStyleCnt="1"/>
      <dgm:spPr/>
    </dgm:pt>
    <dgm:pt modelId="{0571C5F7-C6AE-4B98-9C5F-9AA65FDCF7E1}" type="pres">
      <dgm:prSet presAssocID="{5D791373-AB48-4FB2-840D-714C422CBA5B}" presName="connTx" presStyleLbl="parChTrans1D3" presStyleIdx="0" presStyleCnt="1"/>
      <dgm:spPr/>
    </dgm:pt>
    <dgm:pt modelId="{EF494E38-7734-4033-9821-56FDC244BA19}" type="pres">
      <dgm:prSet presAssocID="{67C80234-C7D9-4B06-9F71-619AF89CD509}" presName="root2" presStyleCnt="0"/>
      <dgm:spPr/>
    </dgm:pt>
    <dgm:pt modelId="{6BD0192F-18F2-42FF-9803-7CCCA4F6BA51}" type="pres">
      <dgm:prSet presAssocID="{67C80234-C7D9-4B06-9F71-619AF89CD509}" presName="LevelTwoTextNode" presStyleLbl="node3" presStyleIdx="0" presStyleCnt="1" custScaleX="164833" custScaleY="243780">
        <dgm:presLayoutVars>
          <dgm:chPref val="3"/>
        </dgm:presLayoutVars>
      </dgm:prSet>
      <dgm:spPr/>
    </dgm:pt>
    <dgm:pt modelId="{64B92960-9E35-4E15-B76C-B37F696BC837}" type="pres">
      <dgm:prSet presAssocID="{67C80234-C7D9-4B06-9F71-619AF89CD509}" presName="level3hierChild" presStyleCnt="0"/>
      <dgm:spPr/>
    </dgm:pt>
    <dgm:pt modelId="{79925CED-0167-4D9F-952D-3D9411482C05}" type="pres">
      <dgm:prSet presAssocID="{86CE6579-B794-4701-947F-BDB7092D5EF8}" presName="conn2-1" presStyleLbl="parChTrans1D4" presStyleIdx="0" presStyleCnt="1"/>
      <dgm:spPr/>
    </dgm:pt>
    <dgm:pt modelId="{64774D94-8173-4690-8E99-4A8C307ADC40}" type="pres">
      <dgm:prSet presAssocID="{86CE6579-B794-4701-947F-BDB7092D5EF8}" presName="connTx" presStyleLbl="parChTrans1D4" presStyleIdx="0" presStyleCnt="1"/>
      <dgm:spPr/>
    </dgm:pt>
    <dgm:pt modelId="{CBE5F4B0-9E25-4865-99B4-1EE2A0DD6A33}" type="pres">
      <dgm:prSet presAssocID="{0F9B286B-B544-4942-8B43-E907C96EB5B3}" presName="root2" presStyleCnt="0"/>
      <dgm:spPr/>
    </dgm:pt>
    <dgm:pt modelId="{0BA8A9FC-DFE6-4AD5-9BC8-C278BD556D58}" type="pres">
      <dgm:prSet presAssocID="{0F9B286B-B544-4942-8B43-E907C96EB5B3}" presName="LevelTwoTextNode" presStyleLbl="node4" presStyleIdx="0" presStyleCnt="1" custScaleX="161344" custScaleY="255299">
        <dgm:presLayoutVars>
          <dgm:chPref val="3"/>
        </dgm:presLayoutVars>
      </dgm:prSet>
      <dgm:spPr/>
    </dgm:pt>
    <dgm:pt modelId="{6684C1FB-6E6C-4DB6-A5DD-80F0F53B5B52}" type="pres">
      <dgm:prSet presAssocID="{0F9B286B-B544-4942-8B43-E907C96EB5B3}" presName="level3hierChild" presStyleCnt="0"/>
      <dgm:spPr/>
    </dgm:pt>
  </dgm:ptLst>
  <dgm:cxnLst>
    <dgm:cxn modelId="{834CB704-C928-485A-BF49-FA39B10CD015}" type="presOf" srcId="{86CE6579-B794-4701-947F-BDB7092D5EF8}" destId="{64774D94-8173-4690-8E99-4A8C307ADC40}" srcOrd="1" destOrd="0" presId="urn:microsoft.com/office/officeart/2005/8/layout/hierarchy2#1"/>
    <dgm:cxn modelId="{7D701C13-30B4-431C-A817-67D3C966E106}" type="presOf" srcId="{5D791373-AB48-4FB2-840D-714C422CBA5B}" destId="{709A5547-D2B4-4B46-97A2-1C04571F611D}" srcOrd="0" destOrd="0" presId="urn:microsoft.com/office/officeart/2005/8/layout/hierarchy2#1"/>
    <dgm:cxn modelId="{52E97B29-B48F-43E8-B34E-3DE32653C698}" srcId="{67C80234-C7D9-4B06-9F71-619AF89CD509}" destId="{0F9B286B-B544-4942-8B43-E907C96EB5B3}" srcOrd="0" destOrd="0" parTransId="{86CE6579-B794-4701-947F-BDB7092D5EF8}" sibTransId="{73974539-62AF-48DA-B44E-89371FE9CAEC}"/>
    <dgm:cxn modelId="{E1A66E3B-0A40-4BA3-A703-D242DC9EF5B2}" type="presOf" srcId="{0F9B286B-B544-4942-8B43-E907C96EB5B3}" destId="{0BA8A9FC-DFE6-4AD5-9BC8-C278BD556D58}" srcOrd="0" destOrd="0" presId="urn:microsoft.com/office/officeart/2005/8/layout/hierarchy2#1"/>
    <dgm:cxn modelId="{75C1FE3F-4754-401B-B916-DD59CE12A84C}" srcId="{510ADF44-3E36-4D90-92CF-0399753F519E}" destId="{4C644E5F-BF7E-4DF1-9B05-CBADBFB98D65}" srcOrd="0" destOrd="0" parTransId="{26D80EF1-7345-4EF0-BF6A-7A7058C9AA27}" sibTransId="{9A7FA63E-EB51-4CBF-8007-9245D2093A79}"/>
    <dgm:cxn modelId="{B28AC55C-AD82-4381-9127-CA7E2060BDD8}" type="presOf" srcId="{510ADF44-3E36-4D90-92CF-0399753F519E}" destId="{2F536B7E-35BC-4E99-9BD5-6FD4B6448655}" srcOrd="0" destOrd="0" presId="urn:microsoft.com/office/officeart/2005/8/layout/hierarchy2#1"/>
    <dgm:cxn modelId="{507E5043-8405-4256-BE92-1FF6AFB9C3AD}" srcId="{4C644E5F-BF7E-4DF1-9B05-CBADBFB98D65}" destId="{67C80234-C7D9-4B06-9F71-619AF89CD509}" srcOrd="0" destOrd="0" parTransId="{5D791373-AB48-4FB2-840D-714C422CBA5B}" sibTransId="{EC6F59C0-3288-4D73-822E-B5BA23538914}"/>
    <dgm:cxn modelId="{5BEDC165-15B1-4F7E-B6D6-BC9829CC68DA}" srcId="{3CB9A150-0752-49F7-864C-E4B5FB12D3F4}" destId="{510ADF44-3E36-4D90-92CF-0399753F519E}" srcOrd="0" destOrd="0" parTransId="{686F222D-EAA8-42FD-816C-775E409183AE}" sibTransId="{1F2D25B2-FB90-401A-8AE4-7F7A6DBB5837}"/>
    <dgm:cxn modelId="{2DC78E7E-E9C4-4956-9AAD-F4ADA85488CC}" type="presOf" srcId="{86CE6579-B794-4701-947F-BDB7092D5EF8}" destId="{79925CED-0167-4D9F-952D-3D9411482C05}" srcOrd="0" destOrd="0" presId="urn:microsoft.com/office/officeart/2005/8/layout/hierarchy2#1"/>
    <dgm:cxn modelId="{BFA6F7B2-D94E-49DF-895D-971960B415AA}" type="presOf" srcId="{5D791373-AB48-4FB2-840D-714C422CBA5B}" destId="{0571C5F7-C6AE-4B98-9C5F-9AA65FDCF7E1}" srcOrd="1" destOrd="0" presId="urn:microsoft.com/office/officeart/2005/8/layout/hierarchy2#1"/>
    <dgm:cxn modelId="{06825EC8-B26C-4357-91F9-5F11F37664D8}" type="presOf" srcId="{3CB9A150-0752-49F7-864C-E4B5FB12D3F4}" destId="{AEAFF4E7-D4C0-4201-A50E-7B6D58750758}" srcOrd="0" destOrd="0" presId="urn:microsoft.com/office/officeart/2005/8/layout/hierarchy2#1"/>
    <dgm:cxn modelId="{6B6D47CD-6282-4428-9A76-E667E6EB5FA9}" type="presOf" srcId="{4C644E5F-BF7E-4DF1-9B05-CBADBFB98D65}" destId="{6807E3EB-155B-428A-A70D-40116F2B641E}" srcOrd="0" destOrd="0" presId="urn:microsoft.com/office/officeart/2005/8/layout/hierarchy2#1"/>
    <dgm:cxn modelId="{46F05AD1-2438-4EE8-B7C1-FD327BDFE337}" type="presOf" srcId="{26D80EF1-7345-4EF0-BF6A-7A7058C9AA27}" destId="{3F029312-E4C5-4B52-9B59-4BC482D43BC5}" srcOrd="0" destOrd="0" presId="urn:microsoft.com/office/officeart/2005/8/layout/hierarchy2#1"/>
    <dgm:cxn modelId="{44A1C4DD-6360-425C-98EE-71846B230A5D}" type="presOf" srcId="{67C80234-C7D9-4B06-9F71-619AF89CD509}" destId="{6BD0192F-18F2-42FF-9803-7CCCA4F6BA51}" srcOrd="0" destOrd="0" presId="urn:microsoft.com/office/officeart/2005/8/layout/hierarchy2#1"/>
    <dgm:cxn modelId="{34EA50EF-2A41-4DCD-B707-C5C911562497}" type="presOf" srcId="{26D80EF1-7345-4EF0-BF6A-7A7058C9AA27}" destId="{9EF997F5-3D84-4C29-B60E-E13EE915B28D}" srcOrd="1" destOrd="0" presId="urn:microsoft.com/office/officeart/2005/8/layout/hierarchy2#1"/>
    <dgm:cxn modelId="{027D5D87-39CC-4BCC-AA1D-169229EAECDA}" type="presParOf" srcId="{AEAFF4E7-D4C0-4201-A50E-7B6D58750758}" destId="{8E41D358-9BA5-4460-903E-814E84FCA75A}" srcOrd="0" destOrd="0" presId="urn:microsoft.com/office/officeart/2005/8/layout/hierarchy2#1"/>
    <dgm:cxn modelId="{B9382AAC-372F-4B77-B347-AA3753D07388}" type="presParOf" srcId="{8E41D358-9BA5-4460-903E-814E84FCA75A}" destId="{2F536B7E-35BC-4E99-9BD5-6FD4B6448655}" srcOrd="0" destOrd="0" presId="urn:microsoft.com/office/officeart/2005/8/layout/hierarchy2#1"/>
    <dgm:cxn modelId="{F31BDE2D-B774-4525-942A-8C16E0487C1E}" type="presParOf" srcId="{8E41D358-9BA5-4460-903E-814E84FCA75A}" destId="{0FFEA3F1-7634-4870-9E5A-DA693221F694}" srcOrd="1" destOrd="0" presId="urn:microsoft.com/office/officeart/2005/8/layout/hierarchy2#1"/>
    <dgm:cxn modelId="{A4747A87-7F95-4844-B9E1-C71AD50E30DA}" type="presParOf" srcId="{0FFEA3F1-7634-4870-9E5A-DA693221F694}" destId="{3F029312-E4C5-4B52-9B59-4BC482D43BC5}" srcOrd="0" destOrd="0" presId="urn:microsoft.com/office/officeart/2005/8/layout/hierarchy2#1"/>
    <dgm:cxn modelId="{BA7FB6CD-6430-41CA-8E39-62090D910BBD}" type="presParOf" srcId="{3F029312-E4C5-4B52-9B59-4BC482D43BC5}" destId="{9EF997F5-3D84-4C29-B60E-E13EE915B28D}" srcOrd="0" destOrd="0" presId="urn:microsoft.com/office/officeart/2005/8/layout/hierarchy2#1"/>
    <dgm:cxn modelId="{0B52CDA8-6F0D-47D3-AA72-ACFA88B9EE3C}" type="presParOf" srcId="{0FFEA3F1-7634-4870-9E5A-DA693221F694}" destId="{15104E3C-13C2-4240-BDC5-266FA5CF66CD}" srcOrd="1" destOrd="0" presId="urn:microsoft.com/office/officeart/2005/8/layout/hierarchy2#1"/>
    <dgm:cxn modelId="{4457CA0C-CE21-4FCE-A3A8-2CD170FBF482}" type="presParOf" srcId="{15104E3C-13C2-4240-BDC5-266FA5CF66CD}" destId="{6807E3EB-155B-428A-A70D-40116F2B641E}" srcOrd="0" destOrd="0" presId="urn:microsoft.com/office/officeart/2005/8/layout/hierarchy2#1"/>
    <dgm:cxn modelId="{3FA0AA95-BD6E-400D-AB47-B3FEC685B5F2}" type="presParOf" srcId="{15104E3C-13C2-4240-BDC5-266FA5CF66CD}" destId="{3FFA9A6E-EBFC-45B4-AC41-6985220585BC}" srcOrd="1" destOrd="0" presId="urn:microsoft.com/office/officeart/2005/8/layout/hierarchy2#1"/>
    <dgm:cxn modelId="{A3EF12D9-7692-4100-B313-0FA33A3A88BB}" type="presParOf" srcId="{3FFA9A6E-EBFC-45B4-AC41-6985220585BC}" destId="{709A5547-D2B4-4B46-97A2-1C04571F611D}" srcOrd="0" destOrd="0" presId="urn:microsoft.com/office/officeart/2005/8/layout/hierarchy2#1"/>
    <dgm:cxn modelId="{EDF49C4A-CB97-49D9-B22A-A96D5208734C}" type="presParOf" srcId="{709A5547-D2B4-4B46-97A2-1C04571F611D}" destId="{0571C5F7-C6AE-4B98-9C5F-9AA65FDCF7E1}" srcOrd="0" destOrd="0" presId="urn:microsoft.com/office/officeart/2005/8/layout/hierarchy2#1"/>
    <dgm:cxn modelId="{359310A5-FE20-47D7-8870-4F86354DC435}" type="presParOf" srcId="{3FFA9A6E-EBFC-45B4-AC41-6985220585BC}" destId="{EF494E38-7734-4033-9821-56FDC244BA19}" srcOrd="1" destOrd="0" presId="urn:microsoft.com/office/officeart/2005/8/layout/hierarchy2#1"/>
    <dgm:cxn modelId="{CB68BA28-FCFA-41BF-8FDC-288132B37510}" type="presParOf" srcId="{EF494E38-7734-4033-9821-56FDC244BA19}" destId="{6BD0192F-18F2-42FF-9803-7CCCA4F6BA51}" srcOrd="0" destOrd="0" presId="urn:microsoft.com/office/officeart/2005/8/layout/hierarchy2#1"/>
    <dgm:cxn modelId="{25E306BF-C327-4658-BA29-2826480CD53E}" type="presParOf" srcId="{EF494E38-7734-4033-9821-56FDC244BA19}" destId="{64B92960-9E35-4E15-B76C-B37F696BC837}" srcOrd="1" destOrd="0" presId="urn:microsoft.com/office/officeart/2005/8/layout/hierarchy2#1"/>
    <dgm:cxn modelId="{9F0B049F-7076-44E9-801D-50B031670E3A}" type="presParOf" srcId="{64B92960-9E35-4E15-B76C-B37F696BC837}" destId="{79925CED-0167-4D9F-952D-3D9411482C05}" srcOrd="0" destOrd="0" presId="urn:microsoft.com/office/officeart/2005/8/layout/hierarchy2#1"/>
    <dgm:cxn modelId="{B554413F-E167-4E45-BAD4-C8685FB7C3D6}" type="presParOf" srcId="{79925CED-0167-4D9F-952D-3D9411482C05}" destId="{64774D94-8173-4690-8E99-4A8C307ADC40}" srcOrd="0" destOrd="0" presId="urn:microsoft.com/office/officeart/2005/8/layout/hierarchy2#1"/>
    <dgm:cxn modelId="{E01AB3F1-EC68-466F-B2EC-42635240BCC2}" type="presParOf" srcId="{64B92960-9E35-4E15-B76C-B37F696BC837}" destId="{CBE5F4B0-9E25-4865-99B4-1EE2A0DD6A33}" srcOrd="1" destOrd="0" presId="urn:microsoft.com/office/officeart/2005/8/layout/hierarchy2#1"/>
    <dgm:cxn modelId="{C64F29FA-C5DB-4BAB-86A3-C9C42FBA0963}" type="presParOf" srcId="{CBE5F4B0-9E25-4865-99B4-1EE2A0DD6A33}" destId="{0BA8A9FC-DFE6-4AD5-9BC8-C278BD556D58}" srcOrd="0" destOrd="0" presId="urn:microsoft.com/office/officeart/2005/8/layout/hierarchy2#1"/>
    <dgm:cxn modelId="{E21C811D-5007-4E5E-8248-76A419F0B86D}" type="presParOf" srcId="{CBE5F4B0-9E25-4865-99B4-1EE2A0DD6A33}" destId="{6684C1FB-6E6C-4DB6-A5DD-80F0F53B5B52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6B7E-35BC-4E99-9BD5-6FD4B6448655}">
      <dsp:nvSpPr>
        <dsp:cNvPr id="0" name=""/>
        <dsp:cNvSpPr/>
      </dsp:nvSpPr>
      <dsp:spPr bwMode="white">
        <a:xfrm>
          <a:off x="11049" y="1311069"/>
          <a:ext cx="2466510" cy="1907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1" kern="1200">
              <a:solidFill>
                <a:srgbClr val="FFFF00"/>
              </a:solidFill>
            </a:rPr>
            <a:t>1.</a:t>
          </a:r>
          <a:r>
            <a:rPr lang="zh-CN" altLang="en-US" sz="4400" b="1" kern="1200">
              <a:solidFill>
                <a:srgbClr val="FFFF00"/>
              </a:solidFill>
            </a:rPr>
            <a:t>乡土</a:t>
          </a:r>
          <a:endParaRPr lang="en-US" altLang="zh-CN" sz="4400" b="1" kern="1200">
            <a:solidFill>
              <a:srgbClr val="FFFF00"/>
            </a:solidFill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>
              <a:solidFill>
                <a:srgbClr val="FFFF00"/>
              </a:solidFill>
            </a:rPr>
            <a:t>  本色</a:t>
          </a:r>
        </a:p>
      </dsp:txBody>
      <dsp:txXfrm>
        <a:off x="66916" y="1366936"/>
        <a:ext cx="2354776" cy="1795711"/>
      </dsp:txXfrm>
    </dsp:sp>
    <dsp:sp modelId="{3F029312-E4C5-4B52-9B59-4BC482D43BC5}">
      <dsp:nvSpPr>
        <dsp:cNvPr id="0" name=""/>
        <dsp:cNvSpPr/>
      </dsp:nvSpPr>
      <dsp:spPr bwMode="white">
        <a:xfrm>
          <a:off x="2477559" y="2249777"/>
          <a:ext cx="604533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604533" y="15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2764712" y="2249678"/>
        <a:ext cx="30226" cy="30226"/>
      </dsp:txXfrm>
    </dsp:sp>
    <dsp:sp modelId="{6807E3EB-155B-428A-A70D-40116F2B641E}">
      <dsp:nvSpPr>
        <dsp:cNvPr id="0" name=""/>
        <dsp:cNvSpPr/>
      </dsp:nvSpPr>
      <dsp:spPr bwMode="white">
        <a:xfrm>
          <a:off x="3082092" y="1278431"/>
          <a:ext cx="2533024" cy="1972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1" kern="1200">
              <a:solidFill>
                <a:srgbClr val="FFFF00"/>
              </a:solidFill>
            </a:rPr>
            <a:t>4.</a:t>
          </a:r>
          <a:r>
            <a:rPr lang="zh-CN" altLang="en-US" sz="4400" b="1" kern="1200">
              <a:solidFill>
                <a:srgbClr val="FFFF00"/>
              </a:solidFill>
            </a:rPr>
            <a:t>差序</a:t>
          </a:r>
          <a:endParaRPr lang="en-US" altLang="zh-CN" sz="4400" b="1" kern="1200">
            <a:solidFill>
              <a:srgbClr val="FFFF00"/>
            </a:solidFill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>
              <a:solidFill>
                <a:srgbClr val="FFFF00"/>
              </a:solidFill>
            </a:rPr>
            <a:t>  格局</a:t>
          </a:r>
        </a:p>
      </dsp:txBody>
      <dsp:txXfrm>
        <a:off x="3139871" y="1336210"/>
        <a:ext cx="2417466" cy="1857162"/>
      </dsp:txXfrm>
    </dsp:sp>
    <dsp:sp modelId="{709A5547-D2B4-4B46-97A2-1C04571F611D}">
      <dsp:nvSpPr>
        <dsp:cNvPr id="0" name=""/>
        <dsp:cNvSpPr/>
      </dsp:nvSpPr>
      <dsp:spPr bwMode="white">
        <a:xfrm>
          <a:off x="5615117" y="2249777"/>
          <a:ext cx="604533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604533" y="150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5902270" y="2249678"/>
        <a:ext cx="30226" cy="30226"/>
      </dsp:txXfrm>
    </dsp:sp>
    <dsp:sp modelId="{6BD0192F-18F2-42FF-9803-7CCCA4F6BA51}">
      <dsp:nvSpPr>
        <dsp:cNvPr id="0" name=""/>
        <dsp:cNvSpPr/>
      </dsp:nvSpPr>
      <dsp:spPr bwMode="white">
        <a:xfrm>
          <a:off x="6219650" y="1343710"/>
          <a:ext cx="2491175" cy="1842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1" kern="1200">
              <a:solidFill>
                <a:srgbClr val="FFFF00"/>
              </a:solidFill>
            </a:rPr>
            <a:t>6.</a:t>
          </a:r>
          <a:r>
            <a:rPr lang="zh-CN" altLang="en-US" sz="4400" b="1" kern="1200">
              <a:solidFill>
                <a:srgbClr val="FFFF00"/>
              </a:solidFill>
            </a:rPr>
            <a:t>家族</a:t>
          </a:r>
        </a:p>
      </dsp:txBody>
      <dsp:txXfrm>
        <a:off x="6273605" y="1397665"/>
        <a:ext cx="2383265" cy="1734253"/>
      </dsp:txXfrm>
    </dsp:sp>
    <dsp:sp modelId="{79925CED-0167-4D9F-952D-3D9411482C05}">
      <dsp:nvSpPr>
        <dsp:cNvPr id="0" name=""/>
        <dsp:cNvSpPr/>
      </dsp:nvSpPr>
      <dsp:spPr bwMode="white">
        <a:xfrm>
          <a:off x="8710825" y="2249777"/>
          <a:ext cx="604533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604533" y="150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8997978" y="2249678"/>
        <a:ext cx="30226" cy="30226"/>
      </dsp:txXfrm>
    </dsp:sp>
    <dsp:sp modelId="{0BA8A9FC-DFE6-4AD5-9BC8-C278BD556D58}">
      <dsp:nvSpPr>
        <dsp:cNvPr id="0" name=""/>
        <dsp:cNvSpPr/>
      </dsp:nvSpPr>
      <dsp:spPr bwMode="white">
        <a:xfrm>
          <a:off x="9315358" y="1300187"/>
          <a:ext cx="2438444" cy="192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b="1" kern="1200">
              <a:solidFill>
                <a:srgbClr val="FFFF00"/>
              </a:solidFill>
            </a:rPr>
            <a:t>7.</a:t>
          </a:r>
          <a:r>
            <a:rPr lang="zh-CN" altLang="en-US" sz="4400" b="1" kern="1200">
              <a:solidFill>
                <a:srgbClr val="FFFF00"/>
              </a:solidFill>
            </a:rPr>
            <a:t>男女</a:t>
          </a:r>
          <a:endParaRPr lang="en-US" altLang="zh-CN" sz="4400" b="1" kern="1200">
            <a:solidFill>
              <a:srgbClr val="FFFF00"/>
            </a:solidFill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>
              <a:solidFill>
                <a:srgbClr val="FFFF00"/>
              </a:solidFill>
            </a:rPr>
            <a:t>  有别</a:t>
          </a:r>
        </a:p>
      </dsp:txBody>
      <dsp:txXfrm>
        <a:off x="9371863" y="1356692"/>
        <a:ext cx="2325434" cy="1816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7.png"/><Relationship Id="rId3" Type="http://schemas.openxmlformats.org/officeDocument/2006/relationships/tags" Target="../tags/tag70.xml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7.xml"/><Relationship Id="rId11" Type="http://schemas.microsoft.com/office/2007/relationships/diagramDrawing" Target="../diagrams/drawing1.xml"/><Relationship Id="rId5" Type="http://schemas.openxmlformats.org/officeDocument/2006/relationships/tags" Target="../tags/tag72.xml"/><Relationship Id="rId10" Type="http://schemas.openxmlformats.org/officeDocument/2006/relationships/diagramColors" Target="../diagrams/colors1.xml"/><Relationship Id="rId4" Type="http://schemas.openxmlformats.org/officeDocument/2006/relationships/tags" Target="../tags/tag7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448D7A9-8E08-5CA0-4985-D0C912DEB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你如何回答以下问题？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D1CC5414-FD63-C669-615C-946535867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41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b="42441"/>
          <a:stretch>
            <a:fillRect/>
          </a:stretch>
        </p:blipFill>
        <p:spPr>
          <a:xfrm rot="16200000">
            <a:off x="6786563" y="1452563"/>
            <a:ext cx="6858000" cy="3952874"/>
          </a:xfrm>
          <a:custGeom>
            <a:avLst/>
            <a:gdLst>
              <a:gd name="connsiteX0" fmla="*/ 6858000 w 6858000"/>
              <a:gd name="connsiteY0" fmla="*/ 0 h 3952874"/>
              <a:gd name="connsiteX1" fmla="*/ 6858000 w 6858000"/>
              <a:gd name="connsiteY1" fmla="*/ 3952874 h 3952874"/>
              <a:gd name="connsiteX2" fmla="*/ 0 w 6858000"/>
              <a:gd name="connsiteY2" fmla="*/ 3952874 h 3952874"/>
              <a:gd name="connsiteX3" fmla="*/ 0 w 6858000"/>
              <a:gd name="connsiteY3" fmla="*/ 0 h 39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52873">
                <a:moveTo>
                  <a:pt x="6858000" y="0"/>
                </a:moveTo>
                <a:lnTo>
                  <a:pt x="6858000" y="3952874"/>
                </a:lnTo>
                <a:lnTo>
                  <a:pt x="0" y="39528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46741"/>
          <a:stretch>
            <a:fillRect/>
          </a:stretch>
        </p:blipFill>
        <p:spPr>
          <a:xfrm rot="16200000">
            <a:off x="-1600200" y="1600200"/>
            <a:ext cx="6858000" cy="3657600"/>
          </a:xfrm>
          <a:custGeom>
            <a:avLst/>
            <a:gdLst>
              <a:gd name="connsiteX0" fmla="*/ 6858000 w 6858000"/>
              <a:gd name="connsiteY0" fmla="*/ 0 h 3657600"/>
              <a:gd name="connsiteX1" fmla="*/ 6858000 w 6858000"/>
              <a:gd name="connsiteY1" fmla="*/ 3657600 h 3657600"/>
              <a:gd name="connsiteX2" fmla="*/ 0 w 6858000"/>
              <a:gd name="connsiteY2" fmla="*/ 3657600 h 3657600"/>
              <a:gd name="connsiteX3" fmla="*/ 0 w 685800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657600">
                <a:moveTo>
                  <a:pt x="6858000" y="0"/>
                </a:moveTo>
                <a:lnTo>
                  <a:pt x="685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309562" y="444310"/>
            <a:ext cx="11572875" cy="6296025"/>
          </a:xfrm>
          <a:prstGeom prst="rect">
            <a:avLst/>
          </a:prstGeom>
          <a:solidFill>
            <a:schemeClr val="bg1"/>
          </a:solidFill>
          <a:ln w="28575">
            <a:solidFill>
              <a:srgbClr val="C6B2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/>
              <a:t>女子十七不嫁，其父母有罪；丈夫二十不取，其父母有罪。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42023" y="612140"/>
            <a:ext cx="310007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三、</a:t>
            </a:r>
            <a:r>
              <a:rPr lang="zh-CN" altLang="en-US" sz="32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早婚制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5" name="iconfont-1187-868615"/>
          <p:cNvSpPr>
            <a:spLocks noChangeAspect="1"/>
          </p:cNvSpPr>
          <p:nvPr/>
        </p:nvSpPr>
        <p:spPr bwMode="auto">
          <a:xfrm>
            <a:off x="6703416" y="4905376"/>
            <a:ext cx="564686" cy="564686"/>
          </a:xfrm>
          <a:custGeom>
            <a:avLst/>
            <a:gdLst>
              <a:gd name="T0" fmla="*/ 11414 w 12800"/>
              <a:gd name="T1" fmla="*/ 8069 h 12800"/>
              <a:gd name="T2" fmla="*/ 11319 w 12800"/>
              <a:gd name="T3" fmla="*/ 8958 h 12800"/>
              <a:gd name="T4" fmla="*/ 10532 w 12800"/>
              <a:gd name="T5" fmla="*/ 11319 h 12800"/>
              <a:gd name="T6" fmla="*/ 8764 w 12800"/>
              <a:gd name="T7" fmla="*/ 11125 h 12800"/>
              <a:gd name="T8" fmla="*/ 8070 w 12800"/>
              <a:gd name="T9" fmla="*/ 11687 h 12800"/>
              <a:gd name="T10" fmla="*/ 5844 w 12800"/>
              <a:gd name="T11" fmla="*/ 12800 h 12800"/>
              <a:gd name="T12" fmla="*/ 4731 w 12800"/>
              <a:gd name="T13" fmla="*/ 11414 h 12800"/>
              <a:gd name="T14" fmla="*/ 3842 w 12800"/>
              <a:gd name="T15" fmla="*/ 11319 h 12800"/>
              <a:gd name="T16" fmla="*/ 1481 w 12800"/>
              <a:gd name="T17" fmla="*/ 10532 h 12800"/>
              <a:gd name="T18" fmla="*/ 1675 w 12800"/>
              <a:gd name="T19" fmla="*/ 8763 h 12800"/>
              <a:gd name="T20" fmla="*/ 1113 w 12800"/>
              <a:gd name="T21" fmla="*/ 8069 h 12800"/>
              <a:gd name="T22" fmla="*/ 0 w 12800"/>
              <a:gd name="T23" fmla="*/ 5843 h 12800"/>
              <a:gd name="T24" fmla="*/ 1386 w 12800"/>
              <a:gd name="T25" fmla="*/ 4730 h 12800"/>
              <a:gd name="T26" fmla="*/ 1481 w 12800"/>
              <a:gd name="T27" fmla="*/ 3842 h 12800"/>
              <a:gd name="T28" fmla="*/ 2268 w 12800"/>
              <a:gd name="T29" fmla="*/ 1481 h 12800"/>
              <a:gd name="T30" fmla="*/ 4037 w 12800"/>
              <a:gd name="T31" fmla="*/ 1675 h 12800"/>
              <a:gd name="T32" fmla="*/ 4731 w 12800"/>
              <a:gd name="T33" fmla="*/ 1113 h 12800"/>
              <a:gd name="T34" fmla="*/ 6957 w 12800"/>
              <a:gd name="T35" fmla="*/ 0 h 12800"/>
              <a:gd name="T36" fmla="*/ 8070 w 12800"/>
              <a:gd name="T37" fmla="*/ 1386 h 12800"/>
              <a:gd name="T38" fmla="*/ 8958 w 12800"/>
              <a:gd name="T39" fmla="*/ 1481 h 12800"/>
              <a:gd name="T40" fmla="*/ 11319 w 12800"/>
              <a:gd name="T41" fmla="*/ 2268 h 12800"/>
              <a:gd name="T42" fmla="*/ 11125 w 12800"/>
              <a:gd name="T43" fmla="*/ 4036 h 12800"/>
              <a:gd name="T44" fmla="*/ 11687 w 12800"/>
              <a:gd name="T45" fmla="*/ 4730 h 12800"/>
              <a:gd name="T46" fmla="*/ 12800 w 12800"/>
              <a:gd name="T47" fmla="*/ 6956 h 12800"/>
              <a:gd name="T48" fmla="*/ 12244 w 12800"/>
              <a:gd name="T49" fmla="*/ 5843 h 12800"/>
              <a:gd name="T50" fmla="*/ 10995 w 12800"/>
              <a:gd name="T51" fmla="*/ 5287 h 12800"/>
              <a:gd name="T52" fmla="*/ 10839 w 12800"/>
              <a:gd name="T53" fmla="*/ 3535 h 12800"/>
              <a:gd name="T54" fmla="*/ 10926 w 12800"/>
              <a:gd name="T55" fmla="*/ 2662 h 12800"/>
              <a:gd name="T56" fmla="*/ 9352 w 12800"/>
              <a:gd name="T57" fmla="*/ 1874 h 12800"/>
              <a:gd name="T58" fmla="*/ 8855 w 12800"/>
              <a:gd name="T59" fmla="*/ 2371 h 12800"/>
              <a:gd name="T60" fmla="*/ 7513 w 12800"/>
              <a:gd name="T61" fmla="*/ 1113 h 12800"/>
              <a:gd name="T62" fmla="*/ 5844 w 12800"/>
              <a:gd name="T63" fmla="*/ 557 h 12800"/>
              <a:gd name="T64" fmla="*/ 5287 w 12800"/>
              <a:gd name="T65" fmla="*/ 1807 h 12800"/>
              <a:gd name="T66" fmla="*/ 3535 w 12800"/>
              <a:gd name="T67" fmla="*/ 1961 h 12800"/>
              <a:gd name="T68" fmla="*/ 2662 w 12800"/>
              <a:gd name="T69" fmla="*/ 1874 h 12800"/>
              <a:gd name="T70" fmla="*/ 1874 w 12800"/>
              <a:gd name="T71" fmla="*/ 3449 h 12800"/>
              <a:gd name="T72" fmla="*/ 2371 w 12800"/>
              <a:gd name="T73" fmla="*/ 3944 h 12800"/>
              <a:gd name="T74" fmla="*/ 1113 w 12800"/>
              <a:gd name="T75" fmla="*/ 5287 h 12800"/>
              <a:gd name="T76" fmla="*/ 557 w 12800"/>
              <a:gd name="T77" fmla="*/ 6956 h 12800"/>
              <a:gd name="T78" fmla="*/ 1805 w 12800"/>
              <a:gd name="T79" fmla="*/ 7513 h 12800"/>
              <a:gd name="T80" fmla="*/ 1961 w 12800"/>
              <a:gd name="T81" fmla="*/ 9265 h 12800"/>
              <a:gd name="T82" fmla="*/ 1875 w 12800"/>
              <a:gd name="T83" fmla="*/ 10138 h 12800"/>
              <a:gd name="T84" fmla="*/ 3449 w 12800"/>
              <a:gd name="T85" fmla="*/ 10925 h 12800"/>
              <a:gd name="T86" fmla="*/ 5287 w 12800"/>
              <a:gd name="T87" fmla="*/ 10992 h 12800"/>
              <a:gd name="T88" fmla="*/ 5844 w 12800"/>
              <a:gd name="T89" fmla="*/ 12243 h 12800"/>
              <a:gd name="T90" fmla="*/ 7513 w 12800"/>
              <a:gd name="T91" fmla="*/ 11686 h 12800"/>
              <a:gd name="T92" fmla="*/ 8855 w 12800"/>
              <a:gd name="T93" fmla="*/ 10428 h 12800"/>
              <a:gd name="T94" fmla="*/ 10138 w 12800"/>
              <a:gd name="T95" fmla="*/ 10925 h 12800"/>
              <a:gd name="T96" fmla="*/ 10925 w 12800"/>
              <a:gd name="T97" fmla="*/ 9351 h 12800"/>
              <a:gd name="T98" fmla="*/ 10430 w 12800"/>
              <a:gd name="T99" fmla="*/ 8855 h 12800"/>
              <a:gd name="T100" fmla="*/ 11687 w 12800"/>
              <a:gd name="T101" fmla="*/ 7513 h 12800"/>
              <a:gd name="T102" fmla="*/ 12243 w 12800"/>
              <a:gd name="T103" fmla="*/ 5843 h 12800"/>
              <a:gd name="T104" fmla="*/ 6400 w 12800"/>
              <a:gd name="T105" fmla="*/ 9182 h 12800"/>
              <a:gd name="T106" fmla="*/ 6400 w 12800"/>
              <a:gd name="T107" fmla="*/ 3617 h 12800"/>
              <a:gd name="T108" fmla="*/ 6400 w 12800"/>
              <a:gd name="T109" fmla="*/ 9182 h 12800"/>
              <a:gd name="T110" fmla="*/ 4149 w 12800"/>
              <a:gd name="T111" fmla="*/ 6400 h 12800"/>
              <a:gd name="T112" fmla="*/ 8602 w 12800"/>
              <a:gd name="T113" fmla="*/ 6400 h 12800"/>
              <a:gd name="T114" fmla="*/ 6400 w 12800"/>
              <a:gd name="T115" fmla="*/ 7513 h 12800"/>
              <a:gd name="T116" fmla="*/ 6400 w 12800"/>
              <a:gd name="T117" fmla="*/ 5287 h 12800"/>
              <a:gd name="T118" fmla="*/ 6400 w 12800"/>
              <a:gd name="T119" fmla="*/ 7513 h 12800"/>
              <a:gd name="T120" fmla="*/ 5823 w 12800"/>
              <a:gd name="T121" fmla="*/ 6400 h 12800"/>
              <a:gd name="T122" fmla="*/ 6936 w 12800"/>
              <a:gd name="T123" fmla="*/ 639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00" h="12800">
                <a:moveTo>
                  <a:pt x="11687" y="8069"/>
                </a:moveTo>
                <a:lnTo>
                  <a:pt x="11414" y="8069"/>
                </a:lnTo>
                <a:cubicBezTo>
                  <a:pt x="11334" y="8307"/>
                  <a:pt x="11237" y="8539"/>
                  <a:pt x="11125" y="8763"/>
                </a:cubicBezTo>
                <a:lnTo>
                  <a:pt x="11319" y="8958"/>
                </a:lnTo>
                <a:cubicBezTo>
                  <a:pt x="11754" y="9392"/>
                  <a:pt x="11754" y="10097"/>
                  <a:pt x="11319" y="10532"/>
                </a:cubicBezTo>
                <a:lnTo>
                  <a:pt x="10532" y="11319"/>
                </a:lnTo>
                <a:cubicBezTo>
                  <a:pt x="10098" y="11754"/>
                  <a:pt x="9393" y="11754"/>
                  <a:pt x="8958" y="11319"/>
                </a:cubicBezTo>
                <a:lnTo>
                  <a:pt x="8764" y="11125"/>
                </a:lnTo>
                <a:cubicBezTo>
                  <a:pt x="8540" y="11236"/>
                  <a:pt x="8310" y="11334"/>
                  <a:pt x="8070" y="11414"/>
                </a:cubicBezTo>
                <a:lnTo>
                  <a:pt x="8070" y="11687"/>
                </a:lnTo>
                <a:cubicBezTo>
                  <a:pt x="8070" y="12302"/>
                  <a:pt x="7572" y="12800"/>
                  <a:pt x="6957" y="12800"/>
                </a:cubicBezTo>
                <a:lnTo>
                  <a:pt x="5844" y="12800"/>
                </a:lnTo>
                <a:cubicBezTo>
                  <a:pt x="5229" y="12800"/>
                  <a:pt x="4731" y="12302"/>
                  <a:pt x="4731" y="11687"/>
                </a:cubicBezTo>
                <a:lnTo>
                  <a:pt x="4731" y="11414"/>
                </a:lnTo>
                <a:cubicBezTo>
                  <a:pt x="4491" y="11334"/>
                  <a:pt x="4260" y="11236"/>
                  <a:pt x="4037" y="11125"/>
                </a:cubicBezTo>
                <a:lnTo>
                  <a:pt x="3842" y="11319"/>
                </a:lnTo>
                <a:cubicBezTo>
                  <a:pt x="3408" y="11754"/>
                  <a:pt x="2703" y="11754"/>
                  <a:pt x="2268" y="11319"/>
                </a:cubicBezTo>
                <a:lnTo>
                  <a:pt x="1481" y="10532"/>
                </a:lnTo>
                <a:cubicBezTo>
                  <a:pt x="1046" y="10097"/>
                  <a:pt x="1046" y="9392"/>
                  <a:pt x="1481" y="8958"/>
                </a:cubicBezTo>
                <a:lnTo>
                  <a:pt x="1675" y="8763"/>
                </a:lnTo>
                <a:cubicBezTo>
                  <a:pt x="1563" y="8539"/>
                  <a:pt x="1466" y="8307"/>
                  <a:pt x="1386" y="8069"/>
                </a:cubicBezTo>
                <a:lnTo>
                  <a:pt x="1113" y="8069"/>
                </a:lnTo>
                <a:cubicBezTo>
                  <a:pt x="498" y="8069"/>
                  <a:pt x="0" y="7571"/>
                  <a:pt x="0" y="6956"/>
                </a:cubicBezTo>
                <a:lnTo>
                  <a:pt x="0" y="5843"/>
                </a:lnTo>
                <a:cubicBezTo>
                  <a:pt x="0" y="5229"/>
                  <a:pt x="498" y="4730"/>
                  <a:pt x="1113" y="4730"/>
                </a:cubicBezTo>
                <a:lnTo>
                  <a:pt x="1386" y="4730"/>
                </a:lnTo>
                <a:cubicBezTo>
                  <a:pt x="1467" y="4491"/>
                  <a:pt x="1564" y="4259"/>
                  <a:pt x="1675" y="4036"/>
                </a:cubicBezTo>
                <a:lnTo>
                  <a:pt x="1481" y="3842"/>
                </a:lnTo>
                <a:cubicBezTo>
                  <a:pt x="1046" y="3407"/>
                  <a:pt x="1046" y="2702"/>
                  <a:pt x="1481" y="2268"/>
                </a:cubicBezTo>
                <a:lnTo>
                  <a:pt x="2268" y="1481"/>
                </a:lnTo>
                <a:cubicBezTo>
                  <a:pt x="2703" y="1046"/>
                  <a:pt x="3408" y="1046"/>
                  <a:pt x="3842" y="1481"/>
                </a:cubicBezTo>
                <a:lnTo>
                  <a:pt x="4037" y="1675"/>
                </a:lnTo>
                <a:cubicBezTo>
                  <a:pt x="4261" y="1563"/>
                  <a:pt x="4493" y="1466"/>
                  <a:pt x="4731" y="1386"/>
                </a:cubicBezTo>
                <a:lnTo>
                  <a:pt x="4731" y="1113"/>
                </a:lnTo>
                <a:cubicBezTo>
                  <a:pt x="4731" y="498"/>
                  <a:pt x="5229" y="0"/>
                  <a:pt x="5844" y="0"/>
                </a:cubicBezTo>
                <a:lnTo>
                  <a:pt x="6957" y="0"/>
                </a:lnTo>
                <a:cubicBezTo>
                  <a:pt x="7572" y="0"/>
                  <a:pt x="8070" y="498"/>
                  <a:pt x="8070" y="1113"/>
                </a:cubicBezTo>
                <a:lnTo>
                  <a:pt x="8070" y="1386"/>
                </a:lnTo>
                <a:cubicBezTo>
                  <a:pt x="8309" y="1466"/>
                  <a:pt x="8540" y="1564"/>
                  <a:pt x="8764" y="1675"/>
                </a:cubicBezTo>
                <a:lnTo>
                  <a:pt x="8958" y="1481"/>
                </a:lnTo>
                <a:cubicBezTo>
                  <a:pt x="9393" y="1046"/>
                  <a:pt x="10098" y="1046"/>
                  <a:pt x="10532" y="1481"/>
                </a:cubicBezTo>
                <a:lnTo>
                  <a:pt x="11319" y="2268"/>
                </a:lnTo>
                <a:cubicBezTo>
                  <a:pt x="11754" y="2702"/>
                  <a:pt x="11754" y="3407"/>
                  <a:pt x="11319" y="3842"/>
                </a:cubicBezTo>
                <a:lnTo>
                  <a:pt x="11125" y="4036"/>
                </a:lnTo>
                <a:cubicBezTo>
                  <a:pt x="11237" y="4259"/>
                  <a:pt x="11334" y="4490"/>
                  <a:pt x="11414" y="4730"/>
                </a:cubicBezTo>
                <a:lnTo>
                  <a:pt x="11687" y="4730"/>
                </a:lnTo>
                <a:cubicBezTo>
                  <a:pt x="12302" y="4730"/>
                  <a:pt x="12800" y="5229"/>
                  <a:pt x="12800" y="5843"/>
                </a:cubicBezTo>
                <a:lnTo>
                  <a:pt x="12800" y="6956"/>
                </a:lnTo>
                <a:cubicBezTo>
                  <a:pt x="12800" y="7571"/>
                  <a:pt x="12302" y="8069"/>
                  <a:pt x="11687" y="8069"/>
                </a:cubicBezTo>
                <a:close/>
                <a:moveTo>
                  <a:pt x="12244" y="5843"/>
                </a:moveTo>
                <a:cubicBezTo>
                  <a:pt x="12244" y="5536"/>
                  <a:pt x="11994" y="5287"/>
                  <a:pt x="11687" y="5287"/>
                </a:cubicBezTo>
                <a:lnTo>
                  <a:pt x="10995" y="5287"/>
                </a:lnTo>
                <a:cubicBezTo>
                  <a:pt x="10879" y="4805"/>
                  <a:pt x="10682" y="4356"/>
                  <a:pt x="10430" y="3945"/>
                </a:cubicBezTo>
                <a:lnTo>
                  <a:pt x="10839" y="3535"/>
                </a:lnTo>
                <a:lnTo>
                  <a:pt x="10926" y="3449"/>
                </a:lnTo>
                <a:cubicBezTo>
                  <a:pt x="11143" y="3232"/>
                  <a:pt x="11143" y="2879"/>
                  <a:pt x="10926" y="2662"/>
                </a:cubicBezTo>
                <a:lnTo>
                  <a:pt x="10139" y="1874"/>
                </a:lnTo>
                <a:cubicBezTo>
                  <a:pt x="9921" y="1657"/>
                  <a:pt x="9569" y="1657"/>
                  <a:pt x="9352" y="1874"/>
                </a:cubicBezTo>
                <a:lnTo>
                  <a:pt x="9265" y="1961"/>
                </a:lnTo>
                <a:lnTo>
                  <a:pt x="8855" y="2371"/>
                </a:lnTo>
                <a:cubicBezTo>
                  <a:pt x="8444" y="2120"/>
                  <a:pt x="7995" y="1923"/>
                  <a:pt x="7513" y="1807"/>
                </a:cubicBezTo>
                <a:lnTo>
                  <a:pt x="7513" y="1113"/>
                </a:lnTo>
                <a:cubicBezTo>
                  <a:pt x="7513" y="806"/>
                  <a:pt x="7264" y="557"/>
                  <a:pt x="6957" y="557"/>
                </a:cubicBezTo>
                <a:lnTo>
                  <a:pt x="5844" y="557"/>
                </a:lnTo>
                <a:cubicBezTo>
                  <a:pt x="5537" y="557"/>
                  <a:pt x="5287" y="806"/>
                  <a:pt x="5287" y="1113"/>
                </a:cubicBezTo>
                <a:lnTo>
                  <a:pt x="5287" y="1807"/>
                </a:lnTo>
                <a:cubicBezTo>
                  <a:pt x="4805" y="1923"/>
                  <a:pt x="4358" y="2120"/>
                  <a:pt x="3946" y="2371"/>
                </a:cubicBezTo>
                <a:lnTo>
                  <a:pt x="3535" y="1961"/>
                </a:lnTo>
                <a:lnTo>
                  <a:pt x="3449" y="1874"/>
                </a:lnTo>
                <a:cubicBezTo>
                  <a:pt x="3232" y="1657"/>
                  <a:pt x="2880" y="1657"/>
                  <a:pt x="2662" y="1874"/>
                </a:cubicBezTo>
                <a:lnTo>
                  <a:pt x="1874" y="2662"/>
                </a:lnTo>
                <a:cubicBezTo>
                  <a:pt x="1657" y="2879"/>
                  <a:pt x="1657" y="3231"/>
                  <a:pt x="1874" y="3449"/>
                </a:cubicBezTo>
                <a:lnTo>
                  <a:pt x="1961" y="3534"/>
                </a:lnTo>
                <a:lnTo>
                  <a:pt x="2371" y="3944"/>
                </a:lnTo>
                <a:cubicBezTo>
                  <a:pt x="2119" y="4356"/>
                  <a:pt x="1922" y="4805"/>
                  <a:pt x="1805" y="5287"/>
                </a:cubicBezTo>
                <a:lnTo>
                  <a:pt x="1113" y="5287"/>
                </a:lnTo>
                <a:cubicBezTo>
                  <a:pt x="806" y="5287"/>
                  <a:pt x="557" y="5536"/>
                  <a:pt x="557" y="5843"/>
                </a:cubicBezTo>
                <a:lnTo>
                  <a:pt x="557" y="6956"/>
                </a:lnTo>
                <a:cubicBezTo>
                  <a:pt x="557" y="7263"/>
                  <a:pt x="806" y="7512"/>
                  <a:pt x="1113" y="7513"/>
                </a:cubicBezTo>
                <a:lnTo>
                  <a:pt x="1805" y="7513"/>
                </a:lnTo>
                <a:cubicBezTo>
                  <a:pt x="1922" y="7995"/>
                  <a:pt x="2119" y="8443"/>
                  <a:pt x="2371" y="8855"/>
                </a:cubicBezTo>
                <a:lnTo>
                  <a:pt x="1961" y="9265"/>
                </a:lnTo>
                <a:lnTo>
                  <a:pt x="1875" y="9351"/>
                </a:lnTo>
                <a:cubicBezTo>
                  <a:pt x="1657" y="9568"/>
                  <a:pt x="1657" y="9921"/>
                  <a:pt x="1875" y="10138"/>
                </a:cubicBezTo>
                <a:lnTo>
                  <a:pt x="2662" y="10925"/>
                </a:lnTo>
                <a:cubicBezTo>
                  <a:pt x="2880" y="11142"/>
                  <a:pt x="3232" y="11142"/>
                  <a:pt x="3449" y="10925"/>
                </a:cubicBezTo>
                <a:lnTo>
                  <a:pt x="3945" y="10428"/>
                </a:lnTo>
                <a:cubicBezTo>
                  <a:pt x="4357" y="10680"/>
                  <a:pt x="4805" y="10876"/>
                  <a:pt x="5287" y="10992"/>
                </a:cubicBezTo>
                <a:lnTo>
                  <a:pt x="5287" y="11686"/>
                </a:lnTo>
                <a:cubicBezTo>
                  <a:pt x="5287" y="11994"/>
                  <a:pt x="5537" y="12243"/>
                  <a:pt x="5844" y="12243"/>
                </a:cubicBezTo>
                <a:lnTo>
                  <a:pt x="6957" y="12243"/>
                </a:lnTo>
                <a:cubicBezTo>
                  <a:pt x="7264" y="12243"/>
                  <a:pt x="7513" y="11994"/>
                  <a:pt x="7513" y="11686"/>
                </a:cubicBezTo>
                <a:lnTo>
                  <a:pt x="7513" y="10992"/>
                </a:lnTo>
                <a:cubicBezTo>
                  <a:pt x="7995" y="10876"/>
                  <a:pt x="8444" y="10680"/>
                  <a:pt x="8855" y="10428"/>
                </a:cubicBezTo>
                <a:lnTo>
                  <a:pt x="9351" y="10925"/>
                </a:lnTo>
                <a:cubicBezTo>
                  <a:pt x="9569" y="11142"/>
                  <a:pt x="9921" y="11142"/>
                  <a:pt x="10138" y="10925"/>
                </a:cubicBezTo>
                <a:lnTo>
                  <a:pt x="10925" y="10138"/>
                </a:lnTo>
                <a:cubicBezTo>
                  <a:pt x="11143" y="9921"/>
                  <a:pt x="11143" y="9568"/>
                  <a:pt x="10925" y="9351"/>
                </a:cubicBezTo>
                <a:lnTo>
                  <a:pt x="10839" y="9265"/>
                </a:lnTo>
                <a:lnTo>
                  <a:pt x="10430" y="8855"/>
                </a:lnTo>
                <a:cubicBezTo>
                  <a:pt x="10682" y="8443"/>
                  <a:pt x="10879" y="7995"/>
                  <a:pt x="10995" y="7513"/>
                </a:cubicBezTo>
                <a:lnTo>
                  <a:pt x="11687" y="7513"/>
                </a:lnTo>
                <a:cubicBezTo>
                  <a:pt x="11994" y="7513"/>
                  <a:pt x="12243" y="7264"/>
                  <a:pt x="12243" y="6956"/>
                </a:cubicBezTo>
                <a:lnTo>
                  <a:pt x="12243" y="5843"/>
                </a:lnTo>
                <a:lnTo>
                  <a:pt x="12244" y="5843"/>
                </a:lnTo>
                <a:close/>
                <a:moveTo>
                  <a:pt x="6400" y="9182"/>
                </a:moveTo>
                <a:cubicBezTo>
                  <a:pt x="4863" y="9182"/>
                  <a:pt x="3618" y="7937"/>
                  <a:pt x="3618" y="6400"/>
                </a:cubicBezTo>
                <a:cubicBezTo>
                  <a:pt x="3618" y="4863"/>
                  <a:pt x="4863" y="3617"/>
                  <a:pt x="6400" y="3617"/>
                </a:cubicBezTo>
                <a:cubicBezTo>
                  <a:pt x="7937" y="3617"/>
                  <a:pt x="9183" y="4863"/>
                  <a:pt x="9183" y="6400"/>
                </a:cubicBezTo>
                <a:cubicBezTo>
                  <a:pt x="9183" y="7937"/>
                  <a:pt x="7937" y="9182"/>
                  <a:pt x="6400" y="9182"/>
                </a:cubicBezTo>
                <a:close/>
                <a:moveTo>
                  <a:pt x="6400" y="4174"/>
                </a:moveTo>
                <a:cubicBezTo>
                  <a:pt x="5161" y="4160"/>
                  <a:pt x="4149" y="5161"/>
                  <a:pt x="4149" y="6400"/>
                </a:cubicBezTo>
                <a:cubicBezTo>
                  <a:pt x="4149" y="7639"/>
                  <a:pt x="5161" y="8640"/>
                  <a:pt x="6400" y="8626"/>
                </a:cubicBezTo>
                <a:cubicBezTo>
                  <a:pt x="7620" y="8613"/>
                  <a:pt x="8602" y="7620"/>
                  <a:pt x="8602" y="6400"/>
                </a:cubicBezTo>
                <a:cubicBezTo>
                  <a:pt x="8602" y="5180"/>
                  <a:pt x="7620" y="4187"/>
                  <a:pt x="6400" y="4174"/>
                </a:cubicBezTo>
                <a:close/>
                <a:moveTo>
                  <a:pt x="6400" y="7513"/>
                </a:moveTo>
                <a:cubicBezTo>
                  <a:pt x="5785" y="7513"/>
                  <a:pt x="5287" y="7015"/>
                  <a:pt x="5287" y="6400"/>
                </a:cubicBezTo>
                <a:cubicBezTo>
                  <a:pt x="5287" y="5785"/>
                  <a:pt x="5785" y="5287"/>
                  <a:pt x="6400" y="5287"/>
                </a:cubicBezTo>
                <a:cubicBezTo>
                  <a:pt x="7015" y="5287"/>
                  <a:pt x="7513" y="5785"/>
                  <a:pt x="7513" y="6400"/>
                </a:cubicBezTo>
                <a:cubicBezTo>
                  <a:pt x="7513" y="7015"/>
                  <a:pt x="7015" y="7513"/>
                  <a:pt x="6400" y="7513"/>
                </a:cubicBezTo>
                <a:close/>
                <a:moveTo>
                  <a:pt x="6400" y="5843"/>
                </a:moveTo>
                <a:cubicBezTo>
                  <a:pt x="6085" y="5832"/>
                  <a:pt x="5823" y="6084"/>
                  <a:pt x="5823" y="6400"/>
                </a:cubicBezTo>
                <a:cubicBezTo>
                  <a:pt x="5823" y="6716"/>
                  <a:pt x="6085" y="6968"/>
                  <a:pt x="6401" y="6956"/>
                </a:cubicBezTo>
                <a:cubicBezTo>
                  <a:pt x="6700" y="6944"/>
                  <a:pt x="6936" y="6698"/>
                  <a:pt x="6936" y="6399"/>
                </a:cubicBezTo>
                <a:cubicBezTo>
                  <a:pt x="6936" y="6100"/>
                  <a:pt x="6699" y="5855"/>
                  <a:pt x="6400" y="58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92067" y="2850051"/>
            <a:ext cx="6376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四、</a:t>
            </a:r>
            <a:r>
              <a:rPr lang="zh-CN" altLang="en-US" sz="32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外婚制和同姓不婚制度</a:t>
            </a:r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南宋书局体" panose="02000000000000000000" pitchFamily="2" charset="-122"/>
              <a:ea typeface="南宋书局体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34913" y="4798695"/>
            <a:ext cx="4216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嫁出去的女儿泼出去的水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8595" y="1672272"/>
            <a:ext cx="981953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女子十七不嫁，其父母有罪；丈夫二十不取，其父母有罪。    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ClrTx/>
              <a:buSzTx/>
              <a:buFontTx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——《勾践灭吴》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81200" y="3592323"/>
            <a:ext cx="2413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同村不能结婚</a:t>
            </a: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同姓不能结婚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36170" y="5510950"/>
            <a:ext cx="4413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合两姓之好   结秦晋之好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08881" y="5166400"/>
            <a:ext cx="3414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缓和矛盾，利于稳定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24512" y="3765411"/>
            <a:ext cx="1757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违背人伦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2" grpId="0"/>
      <p:bldP spid="3" grpId="0"/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b="42441"/>
          <a:stretch>
            <a:fillRect/>
          </a:stretch>
        </p:blipFill>
        <p:spPr>
          <a:xfrm rot="16200000">
            <a:off x="6786563" y="1452563"/>
            <a:ext cx="6858000" cy="3952874"/>
          </a:xfrm>
          <a:custGeom>
            <a:avLst/>
            <a:gdLst>
              <a:gd name="connsiteX0" fmla="*/ 6858000 w 6858000"/>
              <a:gd name="connsiteY0" fmla="*/ 0 h 3952874"/>
              <a:gd name="connsiteX1" fmla="*/ 6858000 w 6858000"/>
              <a:gd name="connsiteY1" fmla="*/ 3952874 h 3952874"/>
              <a:gd name="connsiteX2" fmla="*/ 0 w 6858000"/>
              <a:gd name="connsiteY2" fmla="*/ 3952874 h 3952874"/>
              <a:gd name="connsiteX3" fmla="*/ 0 w 6858000"/>
              <a:gd name="connsiteY3" fmla="*/ 0 h 39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52873">
                <a:moveTo>
                  <a:pt x="6858000" y="0"/>
                </a:moveTo>
                <a:lnTo>
                  <a:pt x="6858000" y="3952874"/>
                </a:lnTo>
                <a:lnTo>
                  <a:pt x="0" y="39528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46741"/>
          <a:stretch>
            <a:fillRect/>
          </a:stretch>
        </p:blipFill>
        <p:spPr>
          <a:xfrm rot="16200000">
            <a:off x="-1600200" y="1600200"/>
            <a:ext cx="6858000" cy="3657600"/>
          </a:xfrm>
          <a:custGeom>
            <a:avLst/>
            <a:gdLst>
              <a:gd name="connsiteX0" fmla="*/ 6858000 w 6858000"/>
              <a:gd name="connsiteY0" fmla="*/ 0 h 3657600"/>
              <a:gd name="connsiteX1" fmla="*/ 6858000 w 6858000"/>
              <a:gd name="connsiteY1" fmla="*/ 3657600 h 3657600"/>
              <a:gd name="connsiteX2" fmla="*/ 0 w 6858000"/>
              <a:gd name="connsiteY2" fmla="*/ 3657600 h 3657600"/>
              <a:gd name="connsiteX3" fmla="*/ 0 w 685800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657600">
                <a:moveTo>
                  <a:pt x="6858000" y="0"/>
                </a:moveTo>
                <a:lnTo>
                  <a:pt x="685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472440" y="582930"/>
            <a:ext cx="11273790" cy="5692775"/>
          </a:xfrm>
          <a:prstGeom prst="rect">
            <a:avLst/>
          </a:prstGeom>
          <a:noFill/>
          <a:ln w="28575">
            <a:solidFill>
              <a:srgbClr val="C6B2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591175" y="1940560"/>
            <a:ext cx="1035685" cy="92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8015" y="1842770"/>
            <a:ext cx="10426700" cy="2738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乡土中国要有一种稳定的事业社群的结构，必然要求不能把婚姻寄托在变化多端的爱情激情上。而是要求夫妻间，像好朋友一样，成为生活的搭档。                       </a:t>
            </a: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《乡土中国》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6560" y="483235"/>
            <a:ext cx="1135888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男女有别，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然后父子亲；父子亲，然后义生。</a:t>
            </a:r>
            <a:endParaRPr lang="zh-CN" altLang="en-US" sz="32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《礼记》</a:t>
            </a:r>
            <a:endParaRPr lang="zh-CN" altLang="en-US" sz="32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男女有别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这一原则首先是要尽可能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促成和保证稳定的婚姻家庭关系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因为如果没有严格的男女有别，就可能有更多“发乎情”而不是“止乎礼”的结合。由于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“男女有别”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是稳定家庭的根本，因此就成为“齐家”的起点。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苏力《齐家：男女有别》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b="42441"/>
          <a:stretch>
            <a:fillRect/>
          </a:stretch>
        </p:blipFill>
        <p:spPr>
          <a:xfrm rot="16200000">
            <a:off x="6786563" y="1452563"/>
            <a:ext cx="6858000" cy="3952874"/>
          </a:xfrm>
          <a:custGeom>
            <a:avLst/>
            <a:gdLst>
              <a:gd name="connsiteX0" fmla="*/ 6858000 w 6858000"/>
              <a:gd name="connsiteY0" fmla="*/ 0 h 3952874"/>
              <a:gd name="connsiteX1" fmla="*/ 6858000 w 6858000"/>
              <a:gd name="connsiteY1" fmla="*/ 3952874 h 3952874"/>
              <a:gd name="connsiteX2" fmla="*/ 0 w 6858000"/>
              <a:gd name="connsiteY2" fmla="*/ 3952874 h 3952874"/>
              <a:gd name="connsiteX3" fmla="*/ 0 w 6858000"/>
              <a:gd name="connsiteY3" fmla="*/ 0 h 39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52873">
                <a:moveTo>
                  <a:pt x="6858000" y="0"/>
                </a:moveTo>
                <a:lnTo>
                  <a:pt x="6858000" y="3952874"/>
                </a:lnTo>
                <a:lnTo>
                  <a:pt x="0" y="39528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46741"/>
          <a:stretch>
            <a:fillRect/>
          </a:stretch>
        </p:blipFill>
        <p:spPr>
          <a:xfrm rot="16200000">
            <a:off x="-1600200" y="1600200"/>
            <a:ext cx="6858000" cy="3657600"/>
          </a:xfrm>
          <a:custGeom>
            <a:avLst/>
            <a:gdLst>
              <a:gd name="connsiteX0" fmla="*/ 6858000 w 6858000"/>
              <a:gd name="connsiteY0" fmla="*/ 0 h 3657600"/>
              <a:gd name="connsiteX1" fmla="*/ 6858000 w 6858000"/>
              <a:gd name="connsiteY1" fmla="*/ 3657600 h 3657600"/>
              <a:gd name="connsiteX2" fmla="*/ 0 w 6858000"/>
              <a:gd name="connsiteY2" fmla="*/ 3657600 h 3657600"/>
              <a:gd name="connsiteX3" fmla="*/ 0 w 685800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657600">
                <a:moveTo>
                  <a:pt x="6858000" y="0"/>
                </a:moveTo>
                <a:lnTo>
                  <a:pt x="685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309563" y="280988"/>
            <a:ext cx="11572875" cy="6296025"/>
          </a:xfrm>
          <a:prstGeom prst="rect">
            <a:avLst/>
          </a:prstGeom>
          <a:solidFill>
            <a:schemeClr val="bg1"/>
          </a:solidFill>
          <a:ln w="28575">
            <a:solidFill>
              <a:srgbClr val="C6B2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2800" y="1057910"/>
            <a:ext cx="101777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乡土社会中阻碍着共同生活的人充分了解的却是个人生理上的差别。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永远划分着人们生理差别的是男女两性。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《乡土中国》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b="42441"/>
          <a:stretch>
            <a:fillRect/>
          </a:stretch>
        </p:blipFill>
        <p:spPr>
          <a:xfrm rot="16200000">
            <a:off x="6786563" y="1452563"/>
            <a:ext cx="6858000" cy="3952874"/>
          </a:xfrm>
          <a:custGeom>
            <a:avLst/>
            <a:gdLst>
              <a:gd name="connsiteX0" fmla="*/ 6858000 w 6858000"/>
              <a:gd name="connsiteY0" fmla="*/ 0 h 3952874"/>
              <a:gd name="connsiteX1" fmla="*/ 6858000 w 6858000"/>
              <a:gd name="connsiteY1" fmla="*/ 3952874 h 3952874"/>
              <a:gd name="connsiteX2" fmla="*/ 0 w 6858000"/>
              <a:gd name="connsiteY2" fmla="*/ 3952874 h 3952874"/>
              <a:gd name="connsiteX3" fmla="*/ 0 w 6858000"/>
              <a:gd name="connsiteY3" fmla="*/ 0 h 39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52873">
                <a:moveTo>
                  <a:pt x="6858000" y="0"/>
                </a:moveTo>
                <a:lnTo>
                  <a:pt x="6858000" y="3952874"/>
                </a:lnTo>
                <a:lnTo>
                  <a:pt x="0" y="39528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46741"/>
          <a:stretch>
            <a:fillRect/>
          </a:stretch>
        </p:blipFill>
        <p:spPr>
          <a:xfrm rot="16200000">
            <a:off x="-1600200" y="1600200"/>
            <a:ext cx="6858000" cy="3657600"/>
          </a:xfrm>
          <a:custGeom>
            <a:avLst/>
            <a:gdLst>
              <a:gd name="connsiteX0" fmla="*/ 6858000 w 6858000"/>
              <a:gd name="connsiteY0" fmla="*/ 0 h 3657600"/>
              <a:gd name="connsiteX1" fmla="*/ 6858000 w 6858000"/>
              <a:gd name="connsiteY1" fmla="*/ 3657600 h 3657600"/>
              <a:gd name="connsiteX2" fmla="*/ 0 w 6858000"/>
              <a:gd name="connsiteY2" fmla="*/ 3657600 h 3657600"/>
              <a:gd name="connsiteX3" fmla="*/ 0 w 685800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657600">
                <a:moveTo>
                  <a:pt x="6858000" y="0"/>
                </a:moveTo>
                <a:lnTo>
                  <a:pt x="685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472440" y="582930"/>
            <a:ext cx="11273790" cy="5692775"/>
          </a:xfrm>
          <a:prstGeom prst="rect">
            <a:avLst/>
          </a:prstGeom>
          <a:noFill/>
          <a:ln w="28575">
            <a:solidFill>
              <a:srgbClr val="C6B2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591175" y="1940560"/>
            <a:ext cx="1035685" cy="92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220" y="1940560"/>
            <a:ext cx="92062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感情激动会改变原有的社会关系，不利于乡土社会的稳定，不利于作为长期绵续性事业社群的乡土社会家庭发展；而感情淡漠能稳定社会关系。所以乡土社会的感情定向是偏向同性交往遏止异性交往。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FBF9D8-4D47-4CBD-B3C0-80920D266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973" r="1273" b="5566"/>
          <a:stretch>
            <a:fillRect/>
          </a:stretch>
        </p:blipFill>
        <p:spPr>
          <a:xfrm>
            <a:off x="114300" y="0"/>
            <a:ext cx="12192000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39766A-B8B1-4A86-B1F5-B5A362B2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95276"/>
            <a:ext cx="11553825" cy="10858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为什么说乡土社会是亚普罗式的，而现代社会是浮士德式的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726ADB-0EF2-4BDF-8355-1687A4DC90E8}"/>
              </a:ext>
            </a:extLst>
          </p:cNvPr>
          <p:cNvSpPr txBox="1"/>
          <p:nvPr/>
        </p:nvSpPr>
        <p:spPr>
          <a:xfrm>
            <a:off x="495300" y="1544425"/>
            <a:ext cx="53340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）因为乡土社会是靠亲密和长期的共同生活来配合各个人的相互行为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社会的联系是长成的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是熟习的；社会关系是生下来就决定的；男女间的关系必须有一种安排，就是“男女有别”；家族是以同性为主、异性为辅的单系组合；乡土社会高度稳定。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C3ACC6-4D41-4F60-881C-B10B056720CB}"/>
              </a:ext>
            </a:extLst>
          </p:cNvPr>
          <p:cNvSpPr txBox="1"/>
          <p:nvPr/>
        </p:nvSpPr>
        <p:spPr>
          <a:xfrm>
            <a:off x="6210300" y="1544424"/>
            <a:ext cx="57150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在现代社会里，浮士德是感情的象征，是把感情的激动，不断的变，作为生命的主脉。恋爱不是一种生育的手段，而是一项探险，是对未知的摸索；恋爱的持续依赖于推陈出新，不断地克服阻碍，也是不断地发现阻碍，要得到的是这一个过程，而不是这过程的结果。</a:t>
            </a:r>
          </a:p>
        </p:txBody>
      </p:sp>
    </p:spTree>
    <p:extLst>
      <p:ext uri="{BB962C8B-B14F-4D97-AF65-F5344CB8AC3E}">
        <p14:creationId xmlns:p14="http://schemas.microsoft.com/office/powerpoint/2010/main" val="1387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9C8016-A187-41AD-B758-96D6C85A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9973" r="1273" b="55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8B5CE0-A1DB-466D-B4DC-FC37EB35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714375"/>
            <a:ext cx="11087100" cy="5962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文中说恋爱“使社会关系不能稳定，使依赖于社会关系的事业不能顺利经营”，可恋爱不是同样能够重组新的社会关系吗？你怎么看？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400" dirty="0">
                <a:latin typeface="楷体" panose="02010609060101010101" pitchFamily="49" charset="-122"/>
                <a:ea typeface="楷体" panose="02010609060101010101" pitchFamily="49" charset="-122"/>
              </a:rPr>
              <a:t>恋爱的持续倚于推陈出新，不断地克服阻碍，也是不断地发现阻碍，从结果说可以是毫无成就的。非但毫无成就，而且使社会关系不能稳定，使依赖于社会关系的事业不能顺利经营。</a:t>
            </a:r>
            <a:endParaRPr lang="en-US" altLang="zh-CN" sz="3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400" dirty="0">
                <a:latin typeface="楷体" panose="02010609060101010101" pitchFamily="49" charset="-122"/>
                <a:ea typeface="楷体" panose="02010609060101010101" pitchFamily="49" charset="-122"/>
              </a:rPr>
              <a:t>依现代文化来看，男女间感情激动的发达已使生育的事业摇摇欲坠。恋爱打破了旧有的社会关系，在相当长的时间里，新的社会关系不会马上形成，因此恋爱无法形成稳定的社会关系。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8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9FD3EBB-7C08-98C6-3E97-B3CDB9C08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664" y="1461155"/>
            <a:ext cx="10460672" cy="2570400"/>
          </a:xfrm>
        </p:spPr>
        <p:txBody>
          <a:bodyPr/>
          <a:lstStyle/>
          <a:p>
            <a:pPr algn="l"/>
            <a:r>
              <a:rPr lang="zh-CN" altLang="en-US" dirty="0"/>
              <a:t>现在，能否回答前面的问题？</a:t>
            </a:r>
          </a:p>
        </p:txBody>
      </p:sp>
    </p:spTree>
    <p:extLst>
      <p:ext uri="{BB962C8B-B14F-4D97-AF65-F5344CB8AC3E}">
        <p14:creationId xmlns:p14="http://schemas.microsoft.com/office/powerpoint/2010/main" val="419171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A463-F883-15BC-3DAC-1B5D772D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4" y="120674"/>
            <a:ext cx="11973612" cy="6616652"/>
          </a:xfrm>
        </p:spPr>
        <p:txBody>
          <a:bodyPr>
            <a:noAutofit/>
          </a:bodyPr>
          <a:lstStyle/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在小说《百合花》中，通讯员小战士与“我”同行，为何要与“我”保持“几丈远”的距离？关于这一点，原文解说道：“我晓得这一定又因为我是个女同志。”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你如何理解这个情节？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在小说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哦，香雪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中，凤娇对“说北京话的列车员”的感情如何理解？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在小说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中，林黛玉和贾宝玉共读的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西厢记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，为什么在当时是禁书，甚至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在清代也是禁书？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为什么才子佳人的套路故事经久不衰，甚至在现在也很受欢迎？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贾母是在吐槽故事老套吗？如何理解红楼梦中的“金石良缘”和“木石前盟？”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为何陆母要拆散陆游和唐婉的婚姻？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为什么我们的家长、老师一听说学生谈恋爱，他们的本能反应就是不能让他们谈？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为什么我国的父母总热衷于给孩子选择“稳定”的工作？在孩子大学毕业后热衷于催孩子相亲恋爱结婚生子？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i="0" dirty="0">
              <a:solidFill>
                <a:srgbClr val="333333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46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828675"/>
            <a:ext cx="809625" cy="466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"/>
            <a:ext cx="10667999" cy="6667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38425" y="936337"/>
            <a:ext cx="127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亚普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C9F6AB-E862-0E62-62DC-3848E394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887085"/>
            <a:ext cx="11594970" cy="4759200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在小说《百合花》中，通讯员小战士与“我”同行，为何要与“我”保持“几丈远”的距离？关于这一点，原文解说道：“我晓得这一定又因为我是个女同志。”</a:t>
            </a:r>
            <a:r>
              <a:rPr lang="zh-CN" altLang="en-US" sz="28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你如何理解这个情节？</a:t>
            </a:r>
            <a:endParaRPr lang="en-US" altLang="zh-CN" sz="28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在小说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哦，香雪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中，凤娇对“说北京话的列车员”的感情如何理解？</a:t>
            </a:r>
            <a:endParaRPr lang="en-US" altLang="zh-CN" sz="28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在小说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红楼梦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中，林黛玉和贾宝玉共读的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西厢记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，为什么在当时是禁书，甚至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红楼梦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在清代也是禁书？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2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99160" y="1198245"/>
          <a:ext cx="10732770" cy="5211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5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05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篇名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核心观点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关键概念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论证思路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920">
                <a:tc>
                  <a:txBody>
                    <a:bodyPr/>
                    <a:lstStyle/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/>
                        <a:t>男女</a:t>
                      </a:r>
                    </a:p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/>
                        <a:t>有别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/>
                        <a:t>乡土社会强调男女有别，鼓励同性交往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/>
                        <a:t>感情定向</a:t>
                      </a:r>
                    </a:p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/>
                        <a:t>亚普罗式</a:t>
                      </a:r>
                    </a:p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/>
                        <a:t>浮士德式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 dirty="0"/>
                        <a:t>先界定与感情定向相关的概念，再用这些概念来分析中国乡土社会现象，论证强调男女有别</a:t>
                      </a:r>
                    </a:p>
                    <a:p>
                      <a:pPr fontAlgn="auto">
                        <a:lnSpc>
                          <a:spcPts val="4000"/>
                        </a:lnSpc>
                        <a:buNone/>
                      </a:pPr>
                      <a:r>
                        <a:rPr lang="zh-CN" altLang="en-US" sz="2800" dirty="0"/>
                        <a:t>主要是出于维持社会秩序的考虑。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75335" y="40513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回顾小结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custDataLst>
              <p:tags r:id="rId1"/>
            </p:custDataLst>
          </p:nvPr>
        </p:nvGraphicFramePr>
        <p:xfrm>
          <a:off x="287558" y="1807592"/>
          <a:ext cx="11764853" cy="452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思想气泡: 云 11"/>
          <p:cNvSpPr/>
          <p:nvPr>
            <p:custDataLst>
              <p:tags r:id="rId2"/>
            </p:custDataLst>
          </p:nvPr>
        </p:nvSpPr>
        <p:spPr>
          <a:xfrm>
            <a:off x="-114300" y="279908"/>
            <a:ext cx="10014061" cy="224421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6"/>
          <p:cNvSpPr txBox="1"/>
          <p:nvPr>
            <p:custDataLst>
              <p:tags r:id="rId3"/>
            </p:custDataLst>
          </p:nvPr>
        </p:nvSpPr>
        <p:spPr>
          <a:xfrm>
            <a:off x="381903" y="987646"/>
            <a:ext cx="1001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“中国社会的基层是乡土性的”</a:t>
            </a:r>
            <a:r>
              <a:rPr lang="zh-CN" altLang="en-US" sz="3200" b="1"/>
              <a:t> ：不流动、定居 </a:t>
            </a:r>
            <a:endParaRPr lang="zh-CN" altLang="en-US" sz="3200" b="1">
              <a:solidFill>
                <a:srgbClr val="7030A0"/>
              </a:solidFill>
            </a:endParaRPr>
          </a:p>
        </p:txBody>
      </p:sp>
      <p:pic>
        <p:nvPicPr>
          <p:cNvPr id="15" name="New picture"/>
          <p:cNvPicPr/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344400" y="11061700"/>
            <a:ext cx="304800" cy="228600"/>
          </a:xfrm>
          <a:prstGeom prst="cube">
            <a:avLst/>
          </a:prstGeom>
        </p:spPr>
      </p:pic>
      <p:pic>
        <p:nvPicPr>
          <p:cNvPr id="16" name="New picture"/>
          <p:cNvPicPr/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280900" y="11112500"/>
            <a:ext cx="3175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F84F9E-E3E4-988C-9E03-F6145A1D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3" y="368609"/>
            <a:ext cx="11592498" cy="5598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红楼梦</a:t>
            </a:r>
            <a:r>
              <a:rPr lang="en-US" altLang="zh-CN" sz="2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第五十四回“史太君破陈腐旧套，王熙凤效戏彩斑衣”中贾母点评古代的才子佳人小说说：</a:t>
            </a:r>
          </a:p>
          <a:p>
            <a:pPr marL="0" indent="0" algn="l">
              <a:buNone/>
            </a:pPr>
            <a:r>
              <a:rPr lang="zh-CN" altLang="en-US" sz="2000" b="1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这些书都是一个套子，左不过是些佳人才子，最没趣儿。把人家女儿说得那样坏，还说是佳人，编得连个影儿也没有了。开口都是书香门第，父亲不是尚书就是宰相，生一个小姐，必是爱如珍宝。这小姐必是通文知礼，无所不晓，竟是个绝色佳人。只一见了一个清俊的男人，不管是亲是友，便想起终生大事来，父母也忘了，书礼也忘了，鬼不成鬼，贼不成贼，那一点是佳人？便是满腹文章，做出这些事来，也算不得佳人。比如男人满腹文章去做贼，难道那王法看他是才子，就不如贼情一案不成？可知那编书的自己塞了自己的嘴。再者，既说是世宦书香大家小姐都知礼读书，连夫人都知书识礼，便自告老还家，自然这样大家人口不少，奶母丫鬟伏侍小姐的人也不少，怎么这些书上凡有这样的事，就只小姐和紧跟的一个丫鬟？你们白想想，那些人都是管什么的，可是前言不答后</a:t>
            </a:r>
            <a:r>
              <a:rPr lang="zh-CN" altLang="en-US" sz="2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语？”</a:t>
            </a:r>
            <a:endParaRPr lang="en-US" altLang="zh-CN" sz="20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但是这样的套路故事为什么经久不衰，甚至在现在也很受欢迎？</a:t>
            </a:r>
            <a:endParaRPr lang="zh-CN" altLang="en-US" sz="2400" b="1" i="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F1256-019B-0449-FFBE-72891D348984}"/>
              </a:ext>
            </a:extLst>
          </p:cNvPr>
          <p:cNvSpPr txBox="1"/>
          <p:nvPr/>
        </p:nvSpPr>
        <p:spPr>
          <a:xfrm>
            <a:off x="169682" y="5736333"/>
            <a:ext cx="1086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贾母究竟在吐槽什么？如何理解红楼梦中的“金石良缘”和“木石前盟？”</a:t>
            </a:r>
          </a:p>
        </p:txBody>
      </p:sp>
    </p:spTree>
    <p:extLst>
      <p:ext uri="{BB962C8B-B14F-4D97-AF65-F5344CB8AC3E}">
        <p14:creationId xmlns:p14="http://schemas.microsoft.com/office/powerpoint/2010/main" val="42501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b="42441"/>
          <a:stretch>
            <a:fillRect/>
          </a:stretch>
        </p:blipFill>
        <p:spPr>
          <a:xfrm rot="16200000">
            <a:off x="6786563" y="1452563"/>
            <a:ext cx="6858000" cy="3952874"/>
          </a:xfrm>
          <a:custGeom>
            <a:avLst/>
            <a:gdLst>
              <a:gd name="connsiteX0" fmla="*/ 6858000 w 6858000"/>
              <a:gd name="connsiteY0" fmla="*/ 0 h 3952874"/>
              <a:gd name="connsiteX1" fmla="*/ 6858000 w 6858000"/>
              <a:gd name="connsiteY1" fmla="*/ 3952874 h 3952874"/>
              <a:gd name="connsiteX2" fmla="*/ 0 w 6858000"/>
              <a:gd name="connsiteY2" fmla="*/ 3952874 h 3952874"/>
              <a:gd name="connsiteX3" fmla="*/ 0 w 6858000"/>
              <a:gd name="connsiteY3" fmla="*/ 0 h 39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52873">
                <a:moveTo>
                  <a:pt x="6858000" y="0"/>
                </a:moveTo>
                <a:lnTo>
                  <a:pt x="6858000" y="3952874"/>
                </a:lnTo>
                <a:lnTo>
                  <a:pt x="0" y="39528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46741"/>
          <a:stretch>
            <a:fillRect/>
          </a:stretch>
        </p:blipFill>
        <p:spPr>
          <a:xfrm rot="16200000">
            <a:off x="-1600200" y="1600200"/>
            <a:ext cx="6858000" cy="3657600"/>
          </a:xfrm>
          <a:custGeom>
            <a:avLst/>
            <a:gdLst>
              <a:gd name="connsiteX0" fmla="*/ 6858000 w 6858000"/>
              <a:gd name="connsiteY0" fmla="*/ 0 h 3657600"/>
              <a:gd name="connsiteX1" fmla="*/ 6858000 w 6858000"/>
              <a:gd name="connsiteY1" fmla="*/ 3657600 h 3657600"/>
              <a:gd name="connsiteX2" fmla="*/ 0 w 6858000"/>
              <a:gd name="connsiteY2" fmla="*/ 3657600 h 3657600"/>
              <a:gd name="connsiteX3" fmla="*/ 0 w 685800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657600">
                <a:moveTo>
                  <a:pt x="6858000" y="0"/>
                </a:moveTo>
                <a:lnTo>
                  <a:pt x="685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309563" y="280988"/>
            <a:ext cx="11572875" cy="6296025"/>
          </a:xfrm>
          <a:prstGeom prst="rect">
            <a:avLst/>
          </a:prstGeom>
          <a:solidFill>
            <a:schemeClr val="bg1"/>
          </a:solidFill>
          <a:ln w="28575">
            <a:solidFill>
              <a:srgbClr val="C6B2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1530" y="436245"/>
            <a:ext cx="1056957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钗头凤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红酥手，黄藤酒，满城春色宫墙。东风恶，欢情薄。一怀愁绪，几年离索。错、错、错！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春如旧，人空瘦，泪痕红浥鲛绡透。桃花落，闲池阁。山盟虽在，锦书难托。莫、莫、莫！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41575" y="4076065"/>
            <a:ext cx="7309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为何陆母要拆散陆游和唐婉的婚姻？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2C6DD1D-E9E9-3C51-3662-FFE0154F0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53" y="1065230"/>
            <a:ext cx="11511698" cy="469534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为什么我们的家长、老师一听说学生谈恋爱，他们的本能反应就是不能让他们谈？</a:t>
            </a:r>
            <a:br>
              <a:rPr lang="en-US" altLang="zh-CN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为什么我国的父母总热衷于给孩子选择“稳定”的工作？在孩子大学毕业后热衷于催孩子相亲恋爱结婚生子？</a:t>
            </a:r>
            <a:b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4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5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8517" y="1917817"/>
            <a:ext cx="11356340" cy="3248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情不知所起，一往而深，生者可以死，死可以生。生而不可与死，死而不可复生者，皆非情之至也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。”</a:t>
            </a:r>
            <a:r>
              <a:rPr lang="en-US" altLang="zh-CN" sz="2800" dirty="0">
                <a:solidFill>
                  <a:srgbClr val="FF0000"/>
                </a:solidFill>
              </a:rPr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                                                                   ------------</a:t>
            </a:r>
            <a:r>
              <a:rPr sz="2800" dirty="0">
                <a:solidFill>
                  <a:srgbClr val="FF0000"/>
                </a:solidFill>
              </a:rPr>
              <a:t>汤显祖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/>
              <a:t>在当时是离经叛道，在清代</a:t>
            </a:r>
            <a:r>
              <a:rPr lang="en-US" altLang="zh-CN" sz="2800" dirty="0"/>
              <a:t>《</a:t>
            </a:r>
            <a:r>
              <a:rPr lang="zh-CN" altLang="en-US" sz="2800" dirty="0"/>
              <a:t>牡丹亭</a:t>
            </a:r>
            <a:r>
              <a:rPr lang="en-US" altLang="zh-CN" sz="2800" dirty="0"/>
              <a:t>》</a:t>
            </a:r>
            <a:r>
              <a:rPr lang="zh-CN" altLang="en-US" sz="2800" dirty="0"/>
              <a:t>成为了禁书。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71BFD-0F99-E8C9-9F23-3CAD8F15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4" y="255934"/>
            <a:ext cx="10969200" cy="705600"/>
          </a:xfrm>
        </p:spPr>
        <p:txBody>
          <a:bodyPr/>
          <a:lstStyle/>
          <a:p>
            <a:r>
              <a:rPr lang="zh-CN" altLang="en-US" dirty="0"/>
              <a:t>根据以下概括，自主阅读第七章，注意批注圈画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84911F-DCE0-292D-A4A9-C0C47F22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图片">
            <a:extLst>
              <a:ext uri="{FF2B5EF4-FFF2-40B4-BE49-F238E27FC236}">
                <a16:creationId xmlns:a16="http://schemas.microsoft.com/office/drawing/2014/main" id="{D7D20CE1-A70B-2BAC-9E08-C84EAE59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" y="1192917"/>
            <a:ext cx="11877772" cy="566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1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30980" y="0"/>
            <a:ext cx="3962400" cy="7689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</a:rPr>
              <a:t>重要</a:t>
            </a:r>
            <a:r>
              <a:rPr lang="zh-CN" altLang="en-US" sz="4000" b="1" dirty="0">
                <a:solidFill>
                  <a:srgbClr val="1F2DA8"/>
                </a:solidFill>
                <a:latin typeface="微软雅黑" panose="020B0503020204020204" charset="-122"/>
                <a:ea typeface="微软雅黑" panose="020B0503020204020204" charset="-122"/>
              </a:rPr>
              <a:t>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287" y="747712"/>
            <a:ext cx="11831425" cy="5362575"/>
          </a:xfrm>
        </p:spPr>
        <p:txBody>
          <a:bodyPr/>
          <a:lstStyle/>
          <a:p>
            <a:pPr indent="0">
              <a:lnSpc>
                <a:spcPts val="326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男女有别：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男女只在行为上按着一定的规则经营分工合作的经济和生育的事业，不向对方希望心理上契合。</a:t>
            </a:r>
          </a:p>
          <a:p>
            <a:pPr indent="0">
              <a:lnSpc>
                <a:spcPts val="326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男女求同：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男女结合不仅仅是为了生育这个社会事业，而且是为了感情的契合。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marR="0" lvl="0" indent="0" algn="l" defTabSz="914400" rtl="0" eaLnBrk="0" fontAlgn="base" hangingPunct="0">
              <a:lnSpc>
                <a:spcPts val="32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感情定向：</a:t>
            </a:r>
            <a:r>
              <a:rPr kumimoji="0" lang="zh-CN" altLang="en-US" sz="2400" b="1" i="0" u="none" strike="noStrike" kern="1200" cap="none" spc="0" normalizeH="0" baseline="0" dirty="0">
                <a:latin typeface="宋体" panose="02010600030101010101" pitchFamily="2" charset="-122"/>
                <a:ea typeface="宋体" panose="02010600030101010101" pitchFamily="2" charset="-122"/>
              </a:rPr>
              <a:t>文化所规定个人感情可以发展的方向。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59411" y="3336925"/>
            <a:ext cx="1141222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亚普罗式的文化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这种文化认定宇宙的安排有一个完善的秩序，这个秩序超于人力的创造，人不过是去接受它，安于其位，维持它。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14020" y="4290060"/>
            <a:ext cx="1141222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浮士德式的文化：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种文化把冲突看成存在的基础，生命是阻碍的克服；没有了阻碍，生命也就失去了意义；把前途看成无尽的创造过程，不断的变；恋爱是一项探险，是对未知的摸索，恋爱的持续依赖于推陈出新，不断地克服阻碍，也是不断地发现阻碍，要得到的是这一个过程，而不是这过程的结果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b="42441"/>
          <a:stretch>
            <a:fillRect/>
          </a:stretch>
        </p:blipFill>
        <p:spPr>
          <a:xfrm rot="16200000">
            <a:off x="6786563" y="1452563"/>
            <a:ext cx="6858000" cy="3952874"/>
          </a:xfrm>
          <a:custGeom>
            <a:avLst/>
            <a:gdLst>
              <a:gd name="connsiteX0" fmla="*/ 6858000 w 6858000"/>
              <a:gd name="connsiteY0" fmla="*/ 0 h 3952874"/>
              <a:gd name="connsiteX1" fmla="*/ 6858000 w 6858000"/>
              <a:gd name="connsiteY1" fmla="*/ 3952874 h 3952874"/>
              <a:gd name="connsiteX2" fmla="*/ 0 w 6858000"/>
              <a:gd name="connsiteY2" fmla="*/ 3952874 h 3952874"/>
              <a:gd name="connsiteX3" fmla="*/ 0 w 6858000"/>
              <a:gd name="connsiteY3" fmla="*/ 0 h 39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952873">
                <a:moveTo>
                  <a:pt x="6858000" y="0"/>
                </a:moveTo>
                <a:lnTo>
                  <a:pt x="6858000" y="3952874"/>
                </a:lnTo>
                <a:lnTo>
                  <a:pt x="0" y="39528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alphaModFix amt="8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46741"/>
          <a:stretch>
            <a:fillRect/>
          </a:stretch>
        </p:blipFill>
        <p:spPr>
          <a:xfrm rot="16200000">
            <a:off x="-1600200" y="1600200"/>
            <a:ext cx="6858000" cy="3657600"/>
          </a:xfrm>
          <a:custGeom>
            <a:avLst/>
            <a:gdLst>
              <a:gd name="connsiteX0" fmla="*/ 6858000 w 6858000"/>
              <a:gd name="connsiteY0" fmla="*/ 0 h 3657600"/>
              <a:gd name="connsiteX1" fmla="*/ 6858000 w 6858000"/>
              <a:gd name="connsiteY1" fmla="*/ 3657600 h 3657600"/>
              <a:gd name="connsiteX2" fmla="*/ 0 w 6858000"/>
              <a:gd name="connsiteY2" fmla="*/ 3657600 h 3657600"/>
              <a:gd name="connsiteX3" fmla="*/ 0 w 685800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657600">
                <a:moveTo>
                  <a:pt x="6858000" y="0"/>
                </a:moveTo>
                <a:lnTo>
                  <a:pt x="685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矩形 22"/>
          <p:cNvSpPr/>
          <p:nvPr/>
        </p:nvSpPr>
        <p:spPr>
          <a:xfrm>
            <a:off x="309563" y="280353"/>
            <a:ext cx="11572875" cy="6296025"/>
          </a:xfrm>
          <a:prstGeom prst="rect">
            <a:avLst/>
          </a:prstGeom>
          <a:solidFill>
            <a:schemeClr val="bg1"/>
          </a:solidFill>
          <a:ln w="28575">
            <a:solidFill>
              <a:srgbClr val="C6B2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59130" y="511175"/>
            <a:ext cx="47104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rgbClr val="FF0000"/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男女有别的原则</a:t>
            </a:r>
          </a:p>
        </p:txBody>
      </p:sp>
      <p:sp>
        <p:nvSpPr>
          <p:cNvPr id="24" name="矩形 23"/>
          <p:cNvSpPr/>
          <p:nvPr/>
        </p:nvSpPr>
        <p:spPr>
          <a:xfrm>
            <a:off x="897255" y="1346200"/>
            <a:ext cx="42348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pc="60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一、</a:t>
            </a:r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生理</a:t>
            </a:r>
            <a:r>
              <a:rPr lang="zh-CN" altLang="en-US" sz="2800" spc="60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上的隔绝</a:t>
            </a:r>
          </a:p>
        </p:txBody>
      </p:sp>
      <p:sp>
        <p:nvSpPr>
          <p:cNvPr id="5" name="iconfont-1187-868615"/>
          <p:cNvSpPr>
            <a:spLocks noChangeAspect="1"/>
          </p:cNvSpPr>
          <p:nvPr/>
        </p:nvSpPr>
        <p:spPr bwMode="auto">
          <a:xfrm>
            <a:off x="6703416" y="4905376"/>
            <a:ext cx="564686" cy="564686"/>
          </a:xfrm>
          <a:custGeom>
            <a:avLst/>
            <a:gdLst>
              <a:gd name="T0" fmla="*/ 11414 w 12800"/>
              <a:gd name="T1" fmla="*/ 8069 h 12800"/>
              <a:gd name="T2" fmla="*/ 11319 w 12800"/>
              <a:gd name="T3" fmla="*/ 8958 h 12800"/>
              <a:gd name="T4" fmla="*/ 10532 w 12800"/>
              <a:gd name="T5" fmla="*/ 11319 h 12800"/>
              <a:gd name="T6" fmla="*/ 8764 w 12800"/>
              <a:gd name="T7" fmla="*/ 11125 h 12800"/>
              <a:gd name="T8" fmla="*/ 8070 w 12800"/>
              <a:gd name="T9" fmla="*/ 11687 h 12800"/>
              <a:gd name="T10" fmla="*/ 5844 w 12800"/>
              <a:gd name="T11" fmla="*/ 12800 h 12800"/>
              <a:gd name="T12" fmla="*/ 4731 w 12800"/>
              <a:gd name="T13" fmla="*/ 11414 h 12800"/>
              <a:gd name="T14" fmla="*/ 3842 w 12800"/>
              <a:gd name="T15" fmla="*/ 11319 h 12800"/>
              <a:gd name="T16" fmla="*/ 1481 w 12800"/>
              <a:gd name="T17" fmla="*/ 10532 h 12800"/>
              <a:gd name="T18" fmla="*/ 1675 w 12800"/>
              <a:gd name="T19" fmla="*/ 8763 h 12800"/>
              <a:gd name="T20" fmla="*/ 1113 w 12800"/>
              <a:gd name="T21" fmla="*/ 8069 h 12800"/>
              <a:gd name="T22" fmla="*/ 0 w 12800"/>
              <a:gd name="T23" fmla="*/ 5843 h 12800"/>
              <a:gd name="T24" fmla="*/ 1386 w 12800"/>
              <a:gd name="T25" fmla="*/ 4730 h 12800"/>
              <a:gd name="T26" fmla="*/ 1481 w 12800"/>
              <a:gd name="T27" fmla="*/ 3842 h 12800"/>
              <a:gd name="T28" fmla="*/ 2268 w 12800"/>
              <a:gd name="T29" fmla="*/ 1481 h 12800"/>
              <a:gd name="T30" fmla="*/ 4037 w 12800"/>
              <a:gd name="T31" fmla="*/ 1675 h 12800"/>
              <a:gd name="T32" fmla="*/ 4731 w 12800"/>
              <a:gd name="T33" fmla="*/ 1113 h 12800"/>
              <a:gd name="T34" fmla="*/ 6957 w 12800"/>
              <a:gd name="T35" fmla="*/ 0 h 12800"/>
              <a:gd name="T36" fmla="*/ 8070 w 12800"/>
              <a:gd name="T37" fmla="*/ 1386 h 12800"/>
              <a:gd name="T38" fmla="*/ 8958 w 12800"/>
              <a:gd name="T39" fmla="*/ 1481 h 12800"/>
              <a:gd name="T40" fmla="*/ 11319 w 12800"/>
              <a:gd name="T41" fmla="*/ 2268 h 12800"/>
              <a:gd name="T42" fmla="*/ 11125 w 12800"/>
              <a:gd name="T43" fmla="*/ 4036 h 12800"/>
              <a:gd name="T44" fmla="*/ 11687 w 12800"/>
              <a:gd name="T45" fmla="*/ 4730 h 12800"/>
              <a:gd name="T46" fmla="*/ 12800 w 12800"/>
              <a:gd name="T47" fmla="*/ 6956 h 12800"/>
              <a:gd name="T48" fmla="*/ 12244 w 12800"/>
              <a:gd name="T49" fmla="*/ 5843 h 12800"/>
              <a:gd name="T50" fmla="*/ 10995 w 12800"/>
              <a:gd name="T51" fmla="*/ 5287 h 12800"/>
              <a:gd name="T52" fmla="*/ 10839 w 12800"/>
              <a:gd name="T53" fmla="*/ 3535 h 12800"/>
              <a:gd name="T54" fmla="*/ 10926 w 12800"/>
              <a:gd name="T55" fmla="*/ 2662 h 12800"/>
              <a:gd name="T56" fmla="*/ 9352 w 12800"/>
              <a:gd name="T57" fmla="*/ 1874 h 12800"/>
              <a:gd name="T58" fmla="*/ 8855 w 12800"/>
              <a:gd name="T59" fmla="*/ 2371 h 12800"/>
              <a:gd name="T60" fmla="*/ 7513 w 12800"/>
              <a:gd name="T61" fmla="*/ 1113 h 12800"/>
              <a:gd name="T62" fmla="*/ 5844 w 12800"/>
              <a:gd name="T63" fmla="*/ 557 h 12800"/>
              <a:gd name="T64" fmla="*/ 5287 w 12800"/>
              <a:gd name="T65" fmla="*/ 1807 h 12800"/>
              <a:gd name="T66" fmla="*/ 3535 w 12800"/>
              <a:gd name="T67" fmla="*/ 1961 h 12800"/>
              <a:gd name="T68" fmla="*/ 2662 w 12800"/>
              <a:gd name="T69" fmla="*/ 1874 h 12800"/>
              <a:gd name="T70" fmla="*/ 1874 w 12800"/>
              <a:gd name="T71" fmla="*/ 3449 h 12800"/>
              <a:gd name="T72" fmla="*/ 2371 w 12800"/>
              <a:gd name="T73" fmla="*/ 3944 h 12800"/>
              <a:gd name="T74" fmla="*/ 1113 w 12800"/>
              <a:gd name="T75" fmla="*/ 5287 h 12800"/>
              <a:gd name="T76" fmla="*/ 557 w 12800"/>
              <a:gd name="T77" fmla="*/ 6956 h 12800"/>
              <a:gd name="T78" fmla="*/ 1805 w 12800"/>
              <a:gd name="T79" fmla="*/ 7513 h 12800"/>
              <a:gd name="T80" fmla="*/ 1961 w 12800"/>
              <a:gd name="T81" fmla="*/ 9265 h 12800"/>
              <a:gd name="T82" fmla="*/ 1875 w 12800"/>
              <a:gd name="T83" fmla="*/ 10138 h 12800"/>
              <a:gd name="T84" fmla="*/ 3449 w 12800"/>
              <a:gd name="T85" fmla="*/ 10925 h 12800"/>
              <a:gd name="T86" fmla="*/ 5287 w 12800"/>
              <a:gd name="T87" fmla="*/ 10992 h 12800"/>
              <a:gd name="T88" fmla="*/ 5844 w 12800"/>
              <a:gd name="T89" fmla="*/ 12243 h 12800"/>
              <a:gd name="T90" fmla="*/ 7513 w 12800"/>
              <a:gd name="T91" fmla="*/ 11686 h 12800"/>
              <a:gd name="T92" fmla="*/ 8855 w 12800"/>
              <a:gd name="T93" fmla="*/ 10428 h 12800"/>
              <a:gd name="T94" fmla="*/ 10138 w 12800"/>
              <a:gd name="T95" fmla="*/ 10925 h 12800"/>
              <a:gd name="T96" fmla="*/ 10925 w 12800"/>
              <a:gd name="T97" fmla="*/ 9351 h 12800"/>
              <a:gd name="T98" fmla="*/ 10430 w 12800"/>
              <a:gd name="T99" fmla="*/ 8855 h 12800"/>
              <a:gd name="T100" fmla="*/ 11687 w 12800"/>
              <a:gd name="T101" fmla="*/ 7513 h 12800"/>
              <a:gd name="T102" fmla="*/ 12243 w 12800"/>
              <a:gd name="T103" fmla="*/ 5843 h 12800"/>
              <a:gd name="T104" fmla="*/ 6400 w 12800"/>
              <a:gd name="T105" fmla="*/ 9182 h 12800"/>
              <a:gd name="T106" fmla="*/ 6400 w 12800"/>
              <a:gd name="T107" fmla="*/ 3617 h 12800"/>
              <a:gd name="T108" fmla="*/ 6400 w 12800"/>
              <a:gd name="T109" fmla="*/ 9182 h 12800"/>
              <a:gd name="T110" fmla="*/ 4149 w 12800"/>
              <a:gd name="T111" fmla="*/ 6400 h 12800"/>
              <a:gd name="T112" fmla="*/ 8602 w 12800"/>
              <a:gd name="T113" fmla="*/ 6400 h 12800"/>
              <a:gd name="T114" fmla="*/ 6400 w 12800"/>
              <a:gd name="T115" fmla="*/ 7513 h 12800"/>
              <a:gd name="T116" fmla="*/ 6400 w 12800"/>
              <a:gd name="T117" fmla="*/ 5287 h 12800"/>
              <a:gd name="T118" fmla="*/ 6400 w 12800"/>
              <a:gd name="T119" fmla="*/ 7513 h 12800"/>
              <a:gd name="T120" fmla="*/ 5823 w 12800"/>
              <a:gd name="T121" fmla="*/ 6400 h 12800"/>
              <a:gd name="T122" fmla="*/ 6936 w 12800"/>
              <a:gd name="T123" fmla="*/ 6399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00" h="12800">
                <a:moveTo>
                  <a:pt x="11687" y="8069"/>
                </a:moveTo>
                <a:lnTo>
                  <a:pt x="11414" y="8069"/>
                </a:lnTo>
                <a:cubicBezTo>
                  <a:pt x="11334" y="8307"/>
                  <a:pt x="11237" y="8539"/>
                  <a:pt x="11125" y="8763"/>
                </a:cubicBezTo>
                <a:lnTo>
                  <a:pt x="11319" y="8958"/>
                </a:lnTo>
                <a:cubicBezTo>
                  <a:pt x="11754" y="9392"/>
                  <a:pt x="11754" y="10097"/>
                  <a:pt x="11319" y="10532"/>
                </a:cubicBezTo>
                <a:lnTo>
                  <a:pt x="10532" y="11319"/>
                </a:lnTo>
                <a:cubicBezTo>
                  <a:pt x="10098" y="11754"/>
                  <a:pt x="9393" y="11754"/>
                  <a:pt x="8958" y="11319"/>
                </a:cubicBezTo>
                <a:lnTo>
                  <a:pt x="8764" y="11125"/>
                </a:lnTo>
                <a:cubicBezTo>
                  <a:pt x="8540" y="11236"/>
                  <a:pt x="8310" y="11334"/>
                  <a:pt x="8070" y="11414"/>
                </a:cubicBezTo>
                <a:lnTo>
                  <a:pt x="8070" y="11687"/>
                </a:lnTo>
                <a:cubicBezTo>
                  <a:pt x="8070" y="12302"/>
                  <a:pt x="7572" y="12800"/>
                  <a:pt x="6957" y="12800"/>
                </a:cubicBezTo>
                <a:lnTo>
                  <a:pt x="5844" y="12800"/>
                </a:lnTo>
                <a:cubicBezTo>
                  <a:pt x="5229" y="12800"/>
                  <a:pt x="4731" y="12302"/>
                  <a:pt x="4731" y="11687"/>
                </a:cubicBezTo>
                <a:lnTo>
                  <a:pt x="4731" y="11414"/>
                </a:lnTo>
                <a:cubicBezTo>
                  <a:pt x="4491" y="11334"/>
                  <a:pt x="4260" y="11236"/>
                  <a:pt x="4037" y="11125"/>
                </a:cubicBezTo>
                <a:lnTo>
                  <a:pt x="3842" y="11319"/>
                </a:lnTo>
                <a:cubicBezTo>
                  <a:pt x="3408" y="11754"/>
                  <a:pt x="2703" y="11754"/>
                  <a:pt x="2268" y="11319"/>
                </a:cubicBezTo>
                <a:lnTo>
                  <a:pt x="1481" y="10532"/>
                </a:lnTo>
                <a:cubicBezTo>
                  <a:pt x="1046" y="10097"/>
                  <a:pt x="1046" y="9392"/>
                  <a:pt x="1481" y="8958"/>
                </a:cubicBezTo>
                <a:lnTo>
                  <a:pt x="1675" y="8763"/>
                </a:lnTo>
                <a:cubicBezTo>
                  <a:pt x="1563" y="8539"/>
                  <a:pt x="1466" y="8307"/>
                  <a:pt x="1386" y="8069"/>
                </a:cubicBezTo>
                <a:lnTo>
                  <a:pt x="1113" y="8069"/>
                </a:lnTo>
                <a:cubicBezTo>
                  <a:pt x="498" y="8069"/>
                  <a:pt x="0" y="7571"/>
                  <a:pt x="0" y="6956"/>
                </a:cubicBezTo>
                <a:lnTo>
                  <a:pt x="0" y="5843"/>
                </a:lnTo>
                <a:cubicBezTo>
                  <a:pt x="0" y="5229"/>
                  <a:pt x="498" y="4730"/>
                  <a:pt x="1113" y="4730"/>
                </a:cubicBezTo>
                <a:lnTo>
                  <a:pt x="1386" y="4730"/>
                </a:lnTo>
                <a:cubicBezTo>
                  <a:pt x="1467" y="4491"/>
                  <a:pt x="1564" y="4259"/>
                  <a:pt x="1675" y="4036"/>
                </a:cubicBezTo>
                <a:lnTo>
                  <a:pt x="1481" y="3842"/>
                </a:lnTo>
                <a:cubicBezTo>
                  <a:pt x="1046" y="3407"/>
                  <a:pt x="1046" y="2702"/>
                  <a:pt x="1481" y="2268"/>
                </a:cubicBezTo>
                <a:lnTo>
                  <a:pt x="2268" y="1481"/>
                </a:lnTo>
                <a:cubicBezTo>
                  <a:pt x="2703" y="1046"/>
                  <a:pt x="3408" y="1046"/>
                  <a:pt x="3842" y="1481"/>
                </a:cubicBezTo>
                <a:lnTo>
                  <a:pt x="4037" y="1675"/>
                </a:lnTo>
                <a:cubicBezTo>
                  <a:pt x="4261" y="1563"/>
                  <a:pt x="4493" y="1466"/>
                  <a:pt x="4731" y="1386"/>
                </a:cubicBezTo>
                <a:lnTo>
                  <a:pt x="4731" y="1113"/>
                </a:lnTo>
                <a:cubicBezTo>
                  <a:pt x="4731" y="498"/>
                  <a:pt x="5229" y="0"/>
                  <a:pt x="5844" y="0"/>
                </a:cubicBezTo>
                <a:lnTo>
                  <a:pt x="6957" y="0"/>
                </a:lnTo>
                <a:cubicBezTo>
                  <a:pt x="7572" y="0"/>
                  <a:pt x="8070" y="498"/>
                  <a:pt x="8070" y="1113"/>
                </a:cubicBezTo>
                <a:lnTo>
                  <a:pt x="8070" y="1386"/>
                </a:lnTo>
                <a:cubicBezTo>
                  <a:pt x="8309" y="1466"/>
                  <a:pt x="8540" y="1564"/>
                  <a:pt x="8764" y="1675"/>
                </a:cubicBezTo>
                <a:lnTo>
                  <a:pt x="8958" y="1481"/>
                </a:lnTo>
                <a:cubicBezTo>
                  <a:pt x="9393" y="1046"/>
                  <a:pt x="10098" y="1046"/>
                  <a:pt x="10532" y="1481"/>
                </a:cubicBezTo>
                <a:lnTo>
                  <a:pt x="11319" y="2268"/>
                </a:lnTo>
                <a:cubicBezTo>
                  <a:pt x="11754" y="2702"/>
                  <a:pt x="11754" y="3407"/>
                  <a:pt x="11319" y="3842"/>
                </a:cubicBezTo>
                <a:lnTo>
                  <a:pt x="11125" y="4036"/>
                </a:lnTo>
                <a:cubicBezTo>
                  <a:pt x="11237" y="4259"/>
                  <a:pt x="11334" y="4490"/>
                  <a:pt x="11414" y="4730"/>
                </a:cubicBezTo>
                <a:lnTo>
                  <a:pt x="11687" y="4730"/>
                </a:lnTo>
                <a:cubicBezTo>
                  <a:pt x="12302" y="4730"/>
                  <a:pt x="12800" y="5229"/>
                  <a:pt x="12800" y="5843"/>
                </a:cubicBezTo>
                <a:lnTo>
                  <a:pt x="12800" y="6956"/>
                </a:lnTo>
                <a:cubicBezTo>
                  <a:pt x="12800" y="7571"/>
                  <a:pt x="12302" y="8069"/>
                  <a:pt x="11687" y="8069"/>
                </a:cubicBezTo>
                <a:close/>
                <a:moveTo>
                  <a:pt x="12244" y="5843"/>
                </a:moveTo>
                <a:cubicBezTo>
                  <a:pt x="12244" y="5536"/>
                  <a:pt x="11994" y="5287"/>
                  <a:pt x="11687" y="5287"/>
                </a:cubicBezTo>
                <a:lnTo>
                  <a:pt x="10995" y="5287"/>
                </a:lnTo>
                <a:cubicBezTo>
                  <a:pt x="10879" y="4805"/>
                  <a:pt x="10682" y="4356"/>
                  <a:pt x="10430" y="3945"/>
                </a:cubicBezTo>
                <a:lnTo>
                  <a:pt x="10839" y="3535"/>
                </a:lnTo>
                <a:lnTo>
                  <a:pt x="10926" y="3449"/>
                </a:lnTo>
                <a:cubicBezTo>
                  <a:pt x="11143" y="3232"/>
                  <a:pt x="11143" y="2879"/>
                  <a:pt x="10926" y="2662"/>
                </a:cubicBezTo>
                <a:lnTo>
                  <a:pt x="10139" y="1874"/>
                </a:lnTo>
                <a:cubicBezTo>
                  <a:pt x="9921" y="1657"/>
                  <a:pt x="9569" y="1657"/>
                  <a:pt x="9352" y="1874"/>
                </a:cubicBezTo>
                <a:lnTo>
                  <a:pt x="9265" y="1961"/>
                </a:lnTo>
                <a:lnTo>
                  <a:pt x="8855" y="2371"/>
                </a:lnTo>
                <a:cubicBezTo>
                  <a:pt x="8444" y="2120"/>
                  <a:pt x="7995" y="1923"/>
                  <a:pt x="7513" y="1807"/>
                </a:cubicBezTo>
                <a:lnTo>
                  <a:pt x="7513" y="1113"/>
                </a:lnTo>
                <a:cubicBezTo>
                  <a:pt x="7513" y="806"/>
                  <a:pt x="7264" y="557"/>
                  <a:pt x="6957" y="557"/>
                </a:cubicBezTo>
                <a:lnTo>
                  <a:pt x="5844" y="557"/>
                </a:lnTo>
                <a:cubicBezTo>
                  <a:pt x="5537" y="557"/>
                  <a:pt x="5287" y="806"/>
                  <a:pt x="5287" y="1113"/>
                </a:cubicBezTo>
                <a:lnTo>
                  <a:pt x="5287" y="1807"/>
                </a:lnTo>
                <a:cubicBezTo>
                  <a:pt x="4805" y="1923"/>
                  <a:pt x="4358" y="2120"/>
                  <a:pt x="3946" y="2371"/>
                </a:cubicBezTo>
                <a:lnTo>
                  <a:pt x="3535" y="1961"/>
                </a:lnTo>
                <a:lnTo>
                  <a:pt x="3449" y="1874"/>
                </a:lnTo>
                <a:cubicBezTo>
                  <a:pt x="3232" y="1657"/>
                  <a:pt x="2880" y="1657"/>
                  <a:pt x="2662" y="1874"/>
                </a:cubicBezTo>
                <a:lnTo>
                  <a:pt x="1874" y="2662"/>
                </a:lnTo>
                <a:cubicBezTo>
                  <a:pt x="1657" y="2879"/>
                  <a:pt x="1657" y="3231"/>
                  <a:pt x="1874" y="3449"/>
                </a:cubicBezTo>
                <a:lnTo>
                  <a:pt x="1961" y="3534"/>
                </a:lnTo>
                <a:lnTo>
                  <a:pt x="2371" y="3944"/>
                </a:lnTo>
                <a:cubicBezTo>
                  <a:pt x="2119" y="4356"/>
                  <a:pt x="1922" y="4805"/>
                  <a:pt x="1805" y="5287"/>
                </a:cubicBezTo>
                <a:lnTo>
                  <a:pt x="1113" y="5287"/>
                </a:lnTo>
                <a:cubicBezTo>
                  <a:pt x="806" y="5287"/>
                  <a:pt x="557" y="5536"/>
                  <a:pt x="557" y="5843"/>
                </a:cubicBezTo>
                <a:lnTo>
                  <a:pt x="557" y="6956"/>
                </a:lnTo>
                <a:cubicBezTo>
                  <a:pt x="557" y="7263"/>
                  <a:pt x="806" y="7512"/>
                  <a:pt x="1113" y="7513"/>
                </a:cubicBezTo>
                <a:lnTo>
                  <a:pt x="1805" y="7513"/>
                </a:lnTo>
                <a:cubicBezTo>
                  <a:pt x="1922" y="7995"/>
                  <a:pt x="2119" y="8443"/>
                  <a:pt x="2371" y="8855"/>
                </a:cubicBezTo>
                <a:lnTo>
                  <a:pt x="1961" y="9265"/>
                </a:lnTo>
                <a:lnTo>
                  <a:pt x="1875" y="9351"/>
                </a:lnTo>
                <a:cubicBezTo>
                  <a:pt x="1657" y="9568"/>
                  <a:pt x="1657" y="9921"/>
                  <a:pt x="1875" y="10138"/>
                </a:cubicBezTo>
                <a:lnTo>
                  <a:pt x="2662" y="10925"/>
                </a:lnTo>
                <a:cubicBezTo>
                  <a:pt x="2880" y="11142"/>
                  <a:pt x="3232" y="11142"/>
                  <a:pt x="3449" y="10925"/>
                </a:cubicBezTo>
                <a:lnTo>
                  <a:pt x="3945" y="10428"/>
                </a:lnTo>
                <a:cubicBezTo>
                  <a:pt x="4357" y="10680"/>
                  <a:pt x="4805" y="10876"/>
                  <a:pt x="5287" y="10992"/>
                </a:cubicBezTo>
                <a:lnTo>
                  <a:pt x="5287" y="11686"/>
                </a:lnTo>
                <a:cubicBezTo>
                  <a:pt x="5287" y="11994"/>
                  <a:pt x="5537" y="12243"/>
                  <a:pt x="5844" y="12243"/>
                </a:cubicBezTo>
                <a:lnTo>
                  <a:pt x="6957" y="12243"/>
                </a:lnTo>
                <a:cubicBezTo>
                  <a:pt x="7264" y="12243"/>
                  <a:pt x="7513" y="11994"/>
                  <a:pt x="7513" y="11686"/>
                </a:cubicBezTo>
                <a:lnTo>
                  <a:pt x="7513" y="10992"/>
                </a:lnTo>
                <a:cubicBezTo>
                  <a:pt x="7995" y="10876"/>
                  <a:pt x="8444" y="10680"/>
                  <a:pt x="8855" y="10428"/>
                </a:cubicBezTo>
                <a:lnTo>
                  <a:pt x="9351" y="10925"/>
                </a:lnTo>
                <a:cubicBezTo>
                  <a:pt x="9569" y="11142"/>
                  <a:pt x="9921" y="11142"/>
                  <a:pt x="10138" y="10925"/>
                </a:cubicBezTo>
                <a:lnTo>
                  <a:pt x="10925" y="10138"/>
                </a:lnTo>
                <a:cubicBezTo>
                  <a:pt x="11143" y="9921"/>
                  <a:pt x="11143" y="9568"/>
                  <a:pt x="10925" y="9351"/>
                </a:cubicBezTo>
                <a:lnTo>
                  <a:pt x="10839" y="9265"/>
                </a:lnTo>
                <a:lnTo>
                  <a:pt x="10430" y="8855"/>
                </a:lnTo>
                <a:cubicBezTo>
                  <a:pt x="10682" y="8443"/>
                  <a:pt x="10879" y="7995"/>
                  <a:pt x="10995" y="7513"/>
                </a:cubicBezTo>
                <a:lnTo>
                  <a:pt x="11687" y="7513"/>
                </a:lnTo>
                <a:cubicBezTo>
                  <a:pt x="11994" y="7513"/>
                  <a:pt x="12243" y="7264"/>
                  <a:pt x="12243" y="6956"/>
                </a:cubicBezTo>
                <a:lnTo>
                  <a:pt x="12243" y="5843"/>
                </a:lnTo>
                <a:lnTo>
                  <a:pt x="12244" y="5843"/>
                </a:lnTo>
                <a:close/>
                <a:moveTo>
                  <a:pt x="6400" y="9182"/>
                </a:moveTo>
                <a:cubicBezTo>
                  <a:pt x="4863" y="9182"/>
                  <a:pt x="3618" y="7937"/>
                  <a:pt x="3618" y="6400"/>
                </a:cubicBezTo>
                <a:cubicBezTo>
                  <a:pt x="3618" y="4863"/>
                  <a:pt x="4863" y="3617"/>
                  <a:pt x="6400" y="3617"/>
                </a:cubicBezTo>
                <a:cubicBezTo>
                  <a:pt x="7937" y="3617"/>
                  <a:pt x="9183" y="4863"/>
                  <a:pt x="9183" y="6400"/>
                </a:cubicBezTo>
                <a:cubicBezTo>
                  <a:pt x="9183" y="7937"/>
                  <a:pt x="7937" y="9182"/>
                  <a:pt x="6400" y="9182"/>
                </a:cubicBezTo>
                <a:close/>
                <a:moveTo>
                  <a:pt x="6400" y="4174"/>
                </a:moveTo>
                <a:cubicBezTo>
                  <a:pt x="5161" y="4160"/>
                  <a:pt x="4149" y="5161"/>
                  <a:pt x="4149" y="6400"/>
                </a:cubicBezTo>
                <a:cubicBezTo>
                  <a:pt x="4149" y="7639"/>
                  <a:pt x="5161" y="8640"/>
                  <a:pt x="6400" y="8626"/>
                </a:cubicBezTo>
                <a:cubicBezTo>
                  <a:pt x="7620" y="8613"/>
                  <a:pt x="8602" y="7620"/>
                  <a:pt x="8602" y="6400"/>
                </a:cubicBezTo>
                <a:cubicBezTo>
                  <a:pt x="8602" y="5180"/>
                  <a:pt x="7620" y="4187"/>
                  <a:pt x="6400" y="4174"/>
                </a:cubicBezTo>
                <a:close/>
                <a:moveTo>
                  <a:pt x="6400" y="7513"/>
                </a:moveTo>
                <a:cubicBezTo>
                  <a:pt x="5785" y="7513"/>
                  <a:pt x="5287" y="7015"/>
                  <a:pt x="5287" y="6400"/>
                </a:cubicBezTo>
                <a:cubicBezTo>
                  <a:pt x="5287" y="5785"/>
                  <a:pt x="5785" y="5287"/>
                  <a:pt x="6400" y="5287"/>
                </a:cubicBezTo>
                <a:cubicBezTo>
                  <a:pt x="7015" y="5287"/>
                  <a:pt x="7513" y="5785"/>
                  <a:pt x="7513" y="6400"/>
                </a:cubicBezTo>
                <a:cubicBezTo>
                  <a:pt x="7513" y="7015"/>
                  <a:pt x="7015" y="7513"/>
                  <a:pt x="6400" y="7513"/>
                </a:cubicBezTo>
                <a:close/>
                <a:moveTo>
                  <a:pt x="6400" y="5843"/>
                </a:moveTo>
                <a:cubicBezTo>
                  <a:pt x="6085" y="5832"/>
                  <a:pt x="5823" y="6084"/>
                  <a:pt x="5823" y="6400"/>
                </a:cubicBezTo>
                <a:cubicBezTo>
                  <a:pt x="5823" y="6716"/>
                  <a:pt x="6085" y="6968"/>
                  <a:pt x="6401" y="6956"/>
                </a:cubicBezTo>
                <a:cubicBezTo>
                  <a:pt x="6700" y="6944"/>
                  <a:pt x="6936" y="6698"/>
                  <a:pt x="6936" y="6399"/>
                </a:cubicBezTo>
                <a:cubicBezTo>
                  <a:pt x="6936" y="6100"/>
                  <a:pt x="6699" y="5855"/>
                  <a:pt x="6400" y="58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63065" y="2068830"/>
            <a:ext cx="3288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男女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七岁不同席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63065" y="2740025"/>
            <a:ext cx="76727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男女授受不亲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，礼与？孟子曰：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“礼也。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《孟子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离娄上》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43245" y="2068830"/>
            <a:ext cx="3892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大门不出，二门不迈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sp>
        <p:nvSpPr>
          <p:cNvPr id="27" name="矩形 26"/>
          <p:cNvSpPr/>
          <p:nvPr/>
        </p:nvSpPr>
        <p:spPr>
          <a:xfrm>
            <a:off x="970915" y="3788410"/>
            <a:ext cx="42348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spc="60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二、</a:t>
            </a:r>
            <a:r>
              <a:rPr lang="zh-CN" altLang="en-US" sz="32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心理</a:t>
            </a:r>
            <a:r>
              <a:rPr lang="zh-CN" altLang="en-US" sz="3200" spc="600">
                <a:solidFill>
                  <a:schemeClr val="tx1">
                    <a:lumMod val="75000"/>
                    <a:lumOff val="25000"/>
                  </a:schemeClr>
                </a:solidFill>
                <a:latin typeface="南宋书局体" panose="02000000000000000000" pitchFamily="2" charset="-122"/>
                <a:ea typeface="南宋书局体" panose="02000000000000000000" pitchFamily="2" charset="-122"/>
              </a:rPr>
              <a:t>上的隔绝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63065" y="4624070"/>
            <a:ext cx="80778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男女只在行为上，按照一定的规则经营分工合作的经济和生育的事业，彼此并不要求对方心理上的融洽与理解。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74870" y="5650230"/>
            <a:ext cx="1648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相敬如宾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9a87b5b-88cf-4c18-af76-a670b33f33cf}"/>
  <p:tag name="TABLE_ENDDRAG_ORIGIN_RECT" val="845*410"/>
  <p:tag name="TABLE_ENDDRAG_RECT" val="64*40*845*4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1800</Words>
  <Application>Microsoft Office PowerPoint</Application>
  <PresentationFormat>宽屏</PresentationFormat>
  <Paragraphs>100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华文行楷</vt:lpstr>
      <vt:lpstr>楷体</vt:lpstr>
      <vt:lpstr>隶书</vt:lpstr>
      <vt:lpstr>南宋书局体</vt:lpstr>
      <vt:lpstr>宋体</vt:lpstr>
      <vt:lpstr>微软雅黑</vt:lpstr>
      <vt:lpstr>Arial</vt:lpstr>
      <vt:lpstr>Calibri</vt:lpstr>
      <vt:lpstr>Wingdings</vt:lpstr>
      <vt:lpstr>Office 主题​​</vt:lpstr>
      <vt:lpstr>你如何回答以下问题？</vt:lpstr>
      <vt:lpstr>PowerPoint 演示文稿</vt:lpstr>
      <vt:lpstr>PowerPoint 演示文稿</vt:lpstr>
      <vt:lpstr>PowerPoint 演示文稿</vt:lpstr>
      <vt:lpstr>为什么我们的家长、老师一听说学生谈恋爱，他们的本能反应就是不能让他们谈？  为什么我国的父母总热衷于给孩子选择“稳定”的工作？在孩子大学毕业后热衷于催孩子相亲恋爱结婚生子？ </vt:lpstr>
      <vt:lpstr>PowerPoint 演示文稿</vt:lpstr>
      <vt:lpstr>根据以下概括，自主阅读第七章，注意批注圈画</vt:lpstr>
      <vt:lpstr>重要概念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现在，能否回答前面的问题？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刘源</dc:creator>
  <cp:lastModifiedBy>源 刘</cp:lastModifiedBy>
  <cp:revision>181</cp:revision>
  <cp:lastPrinted>2023-11-30T04:29:01Z</cp:lastPrinted>
  <dcterms:created xsi:type="dcterms:W3CDTF">2019-06-19T02:08:00Z</dcterms:created>
  <dcterms:modified xsi:type="dcterms:W3CDTF">2023-11-30T11:50:22Z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