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3" r:id="rId8"/>
    <p:sldId id="262" r:id="rId9"/>
    <p:sldId id="261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2" autoAdjust="0"/>
    <p:restoredTop sz="94660"/>
  </p:normalViewPr>
  <p:slideViewPr>
    <p:cSldViewPr snapToGrid="0">
      <p:cViewPr varScale="1">
        <p:scale>
          <a:sx n="90" d="100"/>
          <a:sy n="90" d="100"/>
        </p:scale>
        <p:origin x="84" y="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43EBA17-D8C7-48EF-A334-6928C56D1A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C4DF159-0689-4863-AEE8-46E3DE727A75}" type="slidenum">
              <a:rPr lang="zh-CN" altLang="en-US" smtClean="0"/>
            </a:fld>
            <a:endParaRPr lang="zh-CN" alt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EBA17-D8C7-48EF-A334-6928C56D1A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DF159-0689-4863-AEE8-46E3DE727A7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EBA17-D8C7-48EF-A334-6928C56D1A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DF159-0689-4863-AEE8-46E3DE727A7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EBA17-D8C7-48EF-A334-6928C56D1A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DF159-0689-4863-AEE8-46E3DE727A7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3EBA17-D8C7-48EF-A334-6928C56D1A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4DF159-0689-4863-AEE8-46E3DE727A75}" type="slidenum">
              <a:rPr lang="zh-CN" altLang="en-US" smtClean="0"/>
            </a:fld>
            <a:endParaRPr lang="zh-CN" alt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EBA17-D8C7-48EF-A334-6928C56D1A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DF159-0689-4863-AEE8-46E3DE727A7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EBA17-D8C7-48EF-A334-6928C56D1A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DF159-0689-4863-AEE8-46E3DE727A7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EBA17-D8C7-48EF-A334-6928C56D1A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DF159-0689-4863-AEE8-46E3DE727A7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EBA17-D8C7-48EF-A334-6928C56D1A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DF159-0689-4863-AEE8-46E3DE727A7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3EBA17-D8C7-48EF-A334-6928C56D1A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4DF159-0689-4863-AEE8-46E3DE727A75}" type="slidenum">
              <a:rPr lang="zh-CN" altLang="en-US" smtClean="0"/>
            </a:fld>
            <a:endParaRPr lang="zh-CN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3EBA17-D8C7-48EF-A334-6928C56D1A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4DF159-0689-4863-AEE8-46E3DE727A75}" type="slidenum">
              <a:rPr lang="zh-CN" altLang="en-US" smtClean="0"/>
            </a:fld>
            <a:endParaRPr lang="zh-CN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243EBA17-D8C7-48EF-A334-6928C56D1A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C4DF159-0689-4863-AEE8-46E3DE727A75}" type="slidenum">
              <a:rPr lang="zh-CN" altLang="en-US" smtClean="0"/>
            </a:fld>
            <a:endParaRPr lang="zh-CN" alt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175" indent="-384175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175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175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175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175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175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175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175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175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sz="8800" dirty="0">
                <a:latin typeface="黑体" panose="02010609060101010101" pitchFamily="49" charset="-122"/>
                <a:ea typeface="黑体" panose="02010609060101010101" pitchFamily="49" charset="-122"/>
              </a:rPr>
              <a:t>师说</a:t>
            </a:r>
            <a:endParaRPr lang="zh-CN" altLang="en-US" sz="8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/>
              <a:t>韩愈</a:t>
            </a:r>
            <a:endParaRPr lang="zh-CN" alt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zh-CN" altLang="en-US" sz="5400" b="1" dirty="0"/>
            </a:br>
            <a:endParaRPr lang="zh-CN" altLang="en-US" sz="54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800" dirty="0">
                <a:latin typeface="黑体" panose="02010609060101010101" pitchFamily="49" charset="-122"/>
                <a:ea typeface="黑体" panose="02010609060101010101" pitchFamily="49" charset="-122"/>
              </a:rPr>
              <a:t>文起八代之衰</a:t>
            </a:r>
            <a:endParaRPr lang="zh-CN" altLang="en-US" sz="4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71600" y="2286000"/>
            <a:ext cx="10629014" cy="3581400"/>
          </a:xfrm>
        </p:spPr>
        <p:txBody>
          <a:bodyPr/>
          <a:lstStyle/>
          <a:p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韩愈，字退之，河南河阳（今河南孟县）人，自称郡望昌黎，世称韩昌黎；晚年任吏部侍郎，又称韩吏部。谥文，世称韩文公。</a:t>
            </a:r>
            <a:endParaRPr lang="en-US" altLang="zh-CN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与柳宗元是当时古文运动的推行者，合称“韩柳”。苏轼称赞他“文起八代之衰， 道济天下之溺，忠犯人主之怒，勇夺三军之帅”。</a:t>
            </a:r>
            <a:endParaRPr lang="zh-CN" altLang="en-US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5400" dirty="0">
                <a:latin typeface="黑体" panose="02010609060101010101" pitchFamily="49" charset="-122"/>
                <a:ea typeface="黑体" panose="02010609060101010101" pitchFamily="49" charset="-122"/>
              </a:rPr>
              <a:t>写作背景：</a:t>
            </a:r>
            <a:endParaRPr lang="zh-CN" altLang="en-US" sz="5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71599" y="2286000"/>
            <a:ext cx="10380921" cy="3581400"/>
          </a:xfrm>
        </p:spPr>
        <p:txBody>
          <a:bodyPr/>
          <a:lstStyle/>
          <a:p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柳宗元</a:t>
            </a:r>
            <a:r>
              <a:rPr lang="en-US" altLang="zh-CN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答韦中立论师道书</a:t>
            </a:r>
            <a:r>
              <a:rPr lang="en-US" altLang="zh-CN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：孟子称人之患在好为人师。由魏晋氏以下，人益不事师。今之世不闻有师。有辄哗笑之以为狂人。独韩愈奋不顾流俗，犯笑侮，收召后学，作</a:t>
            </a:r>
            <a:r>
              <a:rPr lang="en-US" altLang="zh-CN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师说</a:t>
            </a:r>
            <a:r>
              <a:rPr lang="en-US" altLang="zh-CN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，抗颜而为师，世果群怪聚骂，指目牵引，而增与为言词，愈以是得狂名。</a:t>
            </a:r>
            <a:endParaRPr lang="zh-CN" altLang="en-US" sz="32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zh-CN" altLang="en-US" dirty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9492" y="185858"/>
            <a:ext cx="11571211" cy="1609483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99492" y="1481470"/>
            <a:ext cx="11229475" cy="530919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师说</a:t>
            </a:r>
            <a:endParaRPr lang="zh-CN" altLang="en-US" sz="3200" b="1" dirty="0">
              <a:solidFill>
                <a:srgbClr val="FF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   古之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学者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必有师。</a:t>
            </a:r>
            <a:r>
              <a:rPr lang="zh-CN" altLang="en-US" sz="3200" b="1" u="sng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师者，所以传道受业解惑也。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人非生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而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知之者，孰能无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惑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？惑而不从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师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，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其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为惑也，终不解矣。生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乎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吾前，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其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闻道也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固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先乎吾，吾从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而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师之；生乎吾后，其闻道也亦先乎吾，吾从而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师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之。吾师道也，夫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庸知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其年之先后生于吾乎？是故无贵无贱，无长无少，</a:t>
            </a:r>
            <a:r>
              <a:rPr lang="zh-CN" altLang="en-US" sz="3200" b="1" u="sng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道之所存，师之所存也。</a:t>
            </a:r>
            <a:endParaRPr lang="zh-CN" altLang="en-US" sz="3200" b="1" u="sng" dirty="0">
              <a:solidFill>
                <a:srgbClr val="FF0000"/>
              </a:solidFill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marL="0" indent="0"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79721" y="329610"/>
            <a:ext cx="11128744" cy="652839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800" dirty="0"/>
              <a:t>       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嗟乎！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师道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之不传也久矣！欲人之无惑也难矣！古之圣人，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其</a:t>
            </a:r>
            <a:r>
              <a:rPr lang="zh-CN" altLang="en-US" sz="3200" b="1" u="sng" dirty="0">
                <a:latin typeface="仿宋" panose="02010609060101010101" pitchFamily="49" charset="-122"/>
                <a:ea typeface="仿宋" panose="02010609060101010101" pitchFamily="49" charset="-122"/>
              </a:rPr>
              <a:t>出人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也远矣，犹且从师而问焉；今之众人，其下圣人也亦远矣，而</a:t>
            </a:r>
            <a:r>
              <a:rPr lang="zh-CN" altLang="en-US" sz="3200" b="1" u="sng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耻学于师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。是故</a:t>
            </a:r>
            <a:r>
              <a:rPr lang="zh-CN" altLang="en-US" sz="3200" b="1" u="sng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圣益圣，愚益愚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。圣人</a:t>
            </a:r>
            <a:r>
              <a:rPr lang="zh-CN" altLang="en-US" sz="3200" b="1" u="sng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之所以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为圣，愚人之所以为愚，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其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皆出于此乎？爱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其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子，择师而教之；于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其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身也，则耻师焉，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惑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矣。彼童子之师，授之书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而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习其句读者，非吾所谓传其道解其惑者也。</a:t>
            </a:r>
            <a:r>
              <a:rPr lang="zh-CN" altLang="en-US" sz="3200" b="1" u="sng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句读之不知，惑之不解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，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或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师焉，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或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不焉，小学而大遗，吾未见其明也。</a:t>
            </a:r>
            <a:endParaRPr lang="zh-CN" altLang="en-US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73126" y="1085407"/>
            <a:ext cx="10529776" cy="35814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200" b="1" u="sng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巫医乐师百工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之人，</a:t>
            </a:r>
            <a:r>
              <a:rPr lang="zh-CN" altLang="en-US" sz="3200" b="1" u="sng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不耻相师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。士大夫之族，曰师曰弟子云者，则群聚而笑之。问之，则曰：“彼与彼年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相若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也，道相似也，</a:t>
            </a:r>
            <a:r>
              <a:rPr lang="zh-CN" altLang="en-US" sz="3200" b="1" u="sng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位卑则足羞，官盛则近谀。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”呜呼！师道之不复可知矣。巫医乐师百工之人，君子不齿，今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其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智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乃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反不能及，</a:t>
            </a:r>
            <a:r>
              <a:rPr lang="zh-CN" altLang="en-US" sz="3200" b="1" u="sng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其可怪也欤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！</a:t>
            </a:r>
            <a:endParaRPr lang="zh-CN" altLang="en-US" sz="32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19199" y="850605"/>
            <a:ext cx="10753061" cy="501679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200" dirty="0"/>
              <a:t>       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圣人无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常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师。孔子师郯子、苌弘、师襄、老聃。郯子之徒，其贤不及孔子。孔子曰：“三人行，则必有我师”。</a:t>
            </a:r>
            <a:r>
              <a:rPr lang="zh-CN" altLang="en-US" sz="3200" b="1" u="sng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是故弟子不必不如师，师不必贤于弟子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。</a:t>
            </a:r>
            <a:r>
              <a:rPr lang="zh-CN" altLang="en-US" sz="3200" b="1" u="sng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闻道有先后，术业有专攻，如是而已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。李氏子蟠，年十七，好古文，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六艺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经传皆通习之，不拘于时，学于余。余嘉其能行古道，作</a:t>
            </a:r>
            <a:r>
              <a:rPr lang="en-US" altLang="zh-CN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《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师说</a:t>
            </a:r>
            <a:r>
              <a:rPr lang="en-US" altLang="zh-CN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》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以</a:t>
            </a:r>
            <a:r>
              <a:rPr lang="zh-CN" altLang="en-US" sz="3200" b="1" dirty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贻</a:t>
            </a:r>
            <a:r>
              <a:rPr lang="zh-CN" altLang="en-US" sz="3200" b="1" dirty="0">
                <a:latin typeface="仿宋" panose="02010609060101010101" pitchFamily="49" charset="-122"/>
                <a:ea typeface="仿宋" panose="02010609060101010101" pitchFamily="49" charset="-122"/>
              </a:rPr>
              <a:t>之。</a:t>
            </a:r>
            <a:endParaRPr lang="zh-CN" altLang="en-US" sz="32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虚词：其的用法</a:t>
            </a:r>
            <a:endParaRPr lang="zh-CN" altLang="en-US" sz="4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作代词，可译为人称代词，你我他她它，你们我们他们它们，自己。</a:t>
            </a:r>
            <a:endParaRPr lang="en-US" altLang="zh-CN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指示代词：这那，这些那些，这里那里，其中的等。</a:t>
            </a:r>
            <a:endParaRPr lang="en-US" altLang="zh-CN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作连词，表示假设，可译为如果，假如。例如：沛然下雨，则苗浡然兴之矣。其若是，孰能御之。</a:t>
            </a:r>
            <a:endParaRPr lang="zh-CN" altLang="en-US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7191" y="1481471"/>
            <a:ext cx="11277600" cy="5376530"/>
          </a:xfrm>
        </p:spPr>
        <p:txBody>
          <a:bodyPr>
            <a:normAutofit/>
          </a:bodyPr>
          <a:lstStyle/>
          <a:p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作副词，表感叹语气，译为：多么。例：至于誓天断发，泣下沾襟，何其衰也。</a:t>
            </a:r>
            <a:endParaRPr lang="en-US" altLang="zh-CN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表祈使语气，译为：一定，可要。例：寡人欲以五百里之地易安陵，安陵君其许寡人。其：一定。例：与尔三矢，尔其无忘乃父之志</a:t>
            </a:r>
            <a:endParaRPr lang="en-US" altLang="zh-CN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表委婉商量语气。译为：还是。例：因人之力而敝之，不仁；失其所与，不知；以乱易整，不武。吾其还也。（吾其还也：我们还是回去吧。）</a:t>
            </a:r>
            <a:endParaRPr lang="en-US" altLang="zh-CN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r>
              <a:rPr lang="zh-CN" altLang="en-US" sz="2800" b="1" dirty="0">
                <a:latin typeface="仿宋" panose="02010609060101010101" pitchFamily="49" charset="-122"/>
                <a:ea typeface="仿宋" panose="02010609060101010101" pitchFamily="49" charset="-122"/>
              </a:rPr>
              <a:t>表示反问语气，译为：难道怎么。例如：以残年余力，曾不能毁山之一毛，其如土石何。</a:t>
            </a:r>
            <a:endParaRPr lang="zh-CN" altLang="en-US" sz="28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960475" y="215309"/>
            <a:ext cx="9601200" cy="14859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虚词：其的用法</a:t>
            </a:r>
            <a:endParaRPr lang="zh-CN" altLang="en-US" sz="4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剪切">
  <a:themeElements>
    <a:clrScheme name="剪切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剪切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剪切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剪切</Template>
  <TotalTime>0</TotalTime>
  <Words>1118</Words>
  <Application>WPS 演示</Application>
  <PresentationFormat>宽屏</PresentationFormat>
  <Paragraphs>42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1" baseType="lpstr">
      <vt:lpstr>Arial</vt:lpstr>
      <vt:lpstr>宋体</vt:lpstr>
      <vt:lpstr>Wingdings</vt:lpstr>
      <vt:lpstr>Franklin Gothic Book</vt:lpstr>
      <vt:lpstr>黑体</vt:lpstr>
      <vt:lpstr>仿宋</vt:lpstr>
      <vt:lpstr>华文楷体</vt:lpstr>
      <vt:lpstr>微软雅黑</vt:lpstr>
      <vt:lpstr>Arial Unicode MS</vt:lpstr>
      <vt:lpstr>Calibri</vt:lpstr>
      <vt:lpstr>剪切</vt:lpstr>
      <vt:lpstr>师说</vt:lpstr>
      <vt:lpstr>文起八代之衰</vt:lpstr>
      <vt:lpstr>写作背景：</vt:lpstr>
      <vt:lpstr>PowerPoint 演示文稿</vt:lpstr>
      <vt:lpstr>PowerPoint 演示文稿</vt:lpstr>
      <vt:lpstr>PowerPoint 演示文稿</vt:lpstr>
      <vt:lpstr>PowerPoint 演示文稿</vt:lpstr>
      <vt:lpstr>虚词：其的用法</vt:lpstr>
      <vt:lpstr>虚词：其的用法</vt:lpstr>
      <vt:lpstr>元旦节作业：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师说</dc:title>
  <dc:creator>君 孟</dc:creator>
  <cp:lastModifiedBy>Administrator</cp:lastModifiedBy>
  <cp:revision>3</cp:revision>
  <dcterms:created xsi:type="dcterms:W3CDTF">2023-12-28T02:33:00Z</dcterms:created>
  <dcterms:modified xsi:type="dcterms:W3CDTF">2025-03-20T01:24:08Z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ASTEDU_PRESENTATION_CUSTOM_DATA">
    <vt:lpwstr>947089813395116032</vt:lpwstr>
  </property>
  <property fmtid="{D5CDD505-2E9C-101B-9397-08002B2CF9AE}" pid="3" name="ICV">
    <vt:lpwstr>1CD05B6A9AF6470E9067CE55149AD19B</vt:lpwstr>
  </property>
  <property fmtid="{D5CDD505-2E9C-101B-9397-08002B2CF9AE}" pid="4" name="KSOProductBuildVer">
    <vt:lpwstr>2052-11.8.2.12094</vt:lpwstr>
  </property>
</Properties>
</file>