
<file path=[Content_Types].xml><?xml version="1.0" encoding="utf-8"?>
<Types xmlns="http://schemas.openxmlformats.org/package/2006/content-types">
  <Default Extension="jpeg" ContentType="image/jpeg"/>
  <Default Extension="JPG" ContentType="image/.jp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sldIdLst>
    <p:sldId id="264" r:id="rId6"/>
    <p:sldId id="265" r:id="rId7"/>
    <p:sldId id="266" r:id="rId8"/>
    <p:sldId id="267" r:id="rId9"/>
    <p:sldId id="268" r:id="rId10"/>
    <p:sldId id="269" r:id="rId11"/>
    <p:sldId id="273" r:id="rId12"/>
    <p:sldId id="271" r:id="rId13"/>
    <p:sldId id="272" r:id="rId14"/>
    <p:sldId id="270" r:id="rId15"/>
    <p:sldId id="275" r:id="rId16"/>
    <p:sldId id="276" r:id="rId17"/>
    <p:sldId id="277"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2" autoAdjust="0"/>
    <p:restoredTop sz="94660"/>
  </p:normalViewPr>
  <p:slideViewPr>
    <p:cSldViewPr snapToGrid="0">
      <p:cViewPr varScale="1">
        <p:scale>
          <a:sx n="77" d="100"/>
          <a:sy n="77" d="100"/>
        </p:scale>
        <p:origin x="46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5" Type="http://schemas.microsoft.com/office/2007/relationships/hdphoto" Target="../media/image4.wdp"/><Relationship Id="rId4" Type="http://schemas.openxmlformats.org/officeDocument/2006/relationships/image" Target="../media/image3.png"/><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5" Type="http://schemas.microsoft.com/office/2007/relationships/hdphoto" Target="../media/image4.wdp"/><Relationship Id="rId4" Type="http://schemas.openxmlformats.org/officeDocument/2006/relationships/image" Target="../media/image3.png"/><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5" Type="http://schemas.microsoft.com/office/2007/relationships/hdphoto" Target="../media/image4.wdp"/><Relationship Id="rId4" Type="http://schemas.openxmlformats.org/officeDocument/2006/relationships/image" Target="../media/image5.png"/><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5" Type="http://schemas.microsoft.com/office/2007/relationships/hdphoto" Target="../media/image4.wdp"/><Relationship Id="rId4" Type="http://schemas.openxmlformats.org/officeDocument/2006/relationships/image" Target="../media/image5.png"/><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845127" y="2507550"/>
            <a:ext cx="5156200" cy="368052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6172200" y="2507550"/>
            <a:ext cx="5181601" cy="368052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a:p>
        </p:txBody>
      </p:sp>
      <p:sp>
        <p:nvSpPr>
          <p:cNvPr id="7" name="Date Placeholder 6"/>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1F8D0CD-D3CC-4401-B072-42A9FE205484}" type="slidenum">
              <a:rPr lang="zh-CN" altLang="en-US" smtClean="0"/>
            </a:fld>
            <a:endParaRPr lang="zh-CN" altLang="en-US"/>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1F8D0CD-D3CC-4401-B072-42A9FE205484}" type="slidenum">
              <a:rPr lang="zh-CN" altLang="en-US" smtClean="0"/>
            </a:fld>
            <a:endParaRPr lang="zh-CN" altLang="en-US"/>
          </a:p>
        </p:txBody>
      </p:sp>
      <p:sp>
        <p:nvSpPr>
          <p:cNvPr id="6" name="Title 5"/>
          <p:cNvSpPr>
            <a:spLocks noGrp="1"/>
          </p:cNvSpPr>
          <p:nvPr>
            <p:ph type="title"/>
          </p:nvPr>
        </p:nvSpPr>
        <p:spPr/>
        <p:txBody>
          <a:bodyPr/>
          <a:lstStyle/>
          <a:p>
            <a:r>
              <a:rPr lang="zh-CN" altLang="en-US"/>
              <a:t>单击此处编辑母版标题样式</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zh-CN" altLang="en-US"/>
              <a:t>单击此处编辑母版标题样式</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zh-CN" altLang="en-US"/>
              <a:t>单击此处编辑母版标题样式</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845127" y="2507550"/>
            <a:ext cx="5156200" cy="368052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6172200" y="2507550"/>
            <a:ext cx="5181601" cy="368052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a:p>
        </p:txBody>
      </p:sp>
      <p:sp>
        <p:nvSpPr>
          <p:cNvPr id="7" name="Date Placeholder 6"/>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1F8D0CD-D3CC-4401-B072-42A9FE205484}" type="slidenum">
              <a:rPr lang="zh-CN" altLang="en-US" smtClean="0"/>
            </a:fld>
            <a:endParaRPr lang="zh-CN" altLang="en-US"/>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1F8D0CD-D3CC-4401-B072-42A9FE205484}" type="slidenum">
              <a:rPr lang="zh-CN" altLang="en-US" smtClean="0"/>
            </a:fld>
            <a:endParaRPr lang="zh-CN" altLang="en-US"/>
          </a:p>
        </p:txBody>
      </p:sp>
      <p:sp>
        <p:nvSpPr>
          <p:cNvPr id="6" name="Title 5"/>
          <p:cNvSpPr>
            <a:spLocks noGrp="1"/>
          </p:cNvSpPr>
          <p:nvPr>
            <p:ph type="title"/>
          </p:nvPr>
        </p:nvSpPr>
        <p:spPr/>
        <p:txBody>
          <a:bodyPr/>
          <a:lstStyle/>
          <a:p>
            <a:r>
              <a:rPr lang="zh-CN" altLang="en-US"/>
              <a:t>单击此处编辑母版标题样式</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zh-CN" altLang="en-US"/>
              <a:t>单击此处编辑母版标题样式</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zh-CN" altLang="en-US"/>
              <a:t>单击此处编辑母版标题样式</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1F8D0CD-D3CC-4401-B072-42A9FE205484}" type="slidenum">
              <a:rPr lang="zh-CN" altLang="en-US" smtClean="0"/>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a:xfrm>
            <a:off x="8593667" y="6272784"/>
            <a:ext cx="2644309" cy="365125"/>
          </a:xfrm>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a:xfrm>
            <a:off x="2182708" y="6272784"/>
            <a:ext cx="6327648" cy="365125"/>
          </a:xfrm>
        </p:spPr>
        <p:txBody>
          <a:bodyPr/>
          <a:lstStyle/>
          <a:p>
            <a:endParaRPr lang="zh-CN" alt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1F8D0CD-D3CC-4401-B072-42A9FE205484}" type="slidenum">
              <a:rPr lang="zh-CN" altLang="en-US" smtClean="0"/>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CN" altLang="en-US"/>
              <a:t>单击此处编辑母版标题样式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20000"/>
                        </a14:imgEffect>
                        <a14:imgEffect>
                          <a14:saturation sat="95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20000"/>
                        </a14:imgEffect>
                        <a14:imgEffect>
                          <a14:saturation sat="95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845127" y="2507550"/>
            <a:ext cx="5156200" cy="368052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6172200" y="2507550"/>
            <a:ext cx="5181601" cy="368052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a:p>
        </p:txBody>
      </p:sp>
      <p:sp>
        <p:nvSpPr>
          <p:cNvPr id="7" name="Date Placeholder 6"/>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1F8D0CD-D3CC-4401-B072-42A9FE205484}" type="slidenum">
              <a:rPr lang="zh-CN" altLang="en-US" smtClean="0"/>
            </a:fld>
            <a:endParaRPr lang="zh-CN" altLang="en-US"/>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1F8D0CD-D3CC-4401-B072-42A9FE205484}" type="slidenum">
              <a:rPr lang="zh-CN" altLang="en-US" smtClean="0"/>
            </a:fld>
            <a:endParaRPr lang="zh-CN" altLang="en-US"/>
          </a:p>
        </p:txBody>
      </p:sp>
      <p:sp>
        <p:nvSpPr>
          <p:cNvPr id="6" name="Title 5"/>
          <p:cNvSpPr>
            <a:spLocks noGrp="1"/>
          </p:cNvSpPr>
          <p:nvPr>
            <p:ph type="title"/>
          </p:nvPr>
        </p:nvSpPr>
        <p:spPr/>
        <p:txBody>
          <a:bodyPr/>
          <a:lstStyle/>
          <a:p>
            <a:r>
              <a:rPr lang="zh-CN" altLang="en-US"/>
              <a:t>单击此处编辑母版标题样式</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zh-CN" altLang="en-US"/>
              <a:t>单击此处编辑母版标题样式</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zh-CN" altLang="en-US"/>
              <a:t>单击此处编辑母版标题样式</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E1EDFE5-9BBA-4DD2-83D3-24A7F72BE2F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1F8D0CD-D3CC-4401-B072-42A9FE20548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5" Type="http://schemas.openxmlformats.org/officeDocument/2006/relationships/theme" Target="../theme/theme4.xml"/><Relationship Id="rId14" Type="http://schemas.openxmlformats.org/officeDocument/2006/relationships/image" Target="../media/image3.png"/><Relationship Id="rId13" Type="http://schemas.microsoft.com/office/2007/relationships/hdphoto" Target="../media/image4.wdp"/><Relationship Id="rId12" Type="http://schemas.openxmlformats.org/officeDocument/2006/relationships/image" Target="../media/image5.pn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zh-CN"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31F8D0CD-D3CC-4401-B072-42A9FE20548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anose="05020102010507070707"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anose="05020102010507070707"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anose="05020102010507070707"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anose="05020102010507070707"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anose="05020102010507070707"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zh-CN"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31F8D0CD-D3CC-4401-B072-42A9FE20548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anose="05020102010507070707"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anose="05020102010507070707"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anose="05020102010507070707"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anose="05020102010507070707"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anose="05020102010507070707"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zh-CN"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31F8D0CD-D3CC-4401-B072-42A9FE20548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anose="05020102010507070707"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anose="05020102010507070707"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anose="05020102010507070707"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anose="05020102010507070707"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anose="05020102010507070707"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anose="05020102010507070707"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E1EDFE5-9BBA-4DD2-83D3-24A7F72BE2F8}" type="datetimeFigureOut">
              <a:rPr lang="zh-CN" altLang="en-US" smtClean="0"/>
            </a:fld>
            <a:endParaRPr lang="zh-CN"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CN"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2">
                <a:duotone>
                  <a:schemeClr val="accent1">
                    <a:shade val="45000"/>
                    <a:satMod val="135000"/>
                  </a:schemeClr>
                  <a:prstClr val="white"/>
                </a:duotone>
                <a:extLst>
                  <a:ext uri="{BEBA8EAE-BF5A-486C-A8C5-ECC9F3942E4B}">
                    <a14:imgProps xmlns:a14="http://schemas.microsoft.com/office/drawing/2010/main">
                      <a14:imgLayer r:embed="rId13">
                        <a14:imgEffect>
                          <a14:brightnessContrast bright="-40000" contrast="20000"/>
                        </a14:imgEffect>
                        <a14:imgEffect>
                          <a14:saturation sat="95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1F8D0CD-D3CC-4401-B072-42A9FE20548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5400" kern="1200" cap="all" baseline="0">
          <a:blipFill>
            <a:blip r:embed="rId14">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anose="05000000000000000000"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600" kern="1200">
          <a:solidFill>
            <a:schemeClr val="tx1"/>
          </a:solidFill>
          <a:latin typeface="+mn-lt"/>
          <a:ea typeface="+mn-ea"/>
          <a:cs typeface="+mn-cs"/>
        </a:defRPr>
      </a:lvl5pPr>
      <a:lvl6pPr marL="1600200" indent="-22860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600" kern="1200">
          <a:solidFill>
            <a:schemeClr val="tx1"/>
          </a:solidFill>
          <a:latin typeface="+mn-lt"/>
          <a:ea typeface="+mn-ea"/>
          <a:cs typeface="+mn-cs"/>
        </a:defRPr>
      </a:lvl6pPr>
      <a:lvl7pPr marL="1899920" indent="-22860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600" kern="1200">
          <a:solidFill>
            <a:schemeClr val="tx1"/>
          </a:solidFill>
          <a:latin typeface="+mn-lt"/>
          <a:ea typeface="+mn-ea"/>
          <a:cs typeface="+mn-cs"/>
        </a:defRPr>
      </a:lvl7pPr>
      <a:lvl8pPr marL="2200275" indent="-22860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600" kern="1200">
          <a:solidFill>
            <a:schemeClr val="tx1"/>
          </a:solidFill>
          <a:latin typeface="+mn-lt"/>
          <a:ea typeface="+mn-ea"/>
          <a:cs typeface="+mn-cs"/>
        </a:defRPr>
      </a:lvl8pPr>
      <a:lvl9pPr marL="2499995" indent="-228600" algn="l" defTabSz="914400" rtl="0" eaLnBrk="1" latinLnBrk="0" hangingPunct="1">
        <a:lnSpc>
          <a:spcPct val="90000"/>
        </a:lnSpc>
        <a:spcBef>
          <a:spcPts val="400"/>
        </a:spcBef>
        <a:spcAft>
          <a:spcPts val="200"/>
        </a:spcAft>
        <a:buClr>
          <a:schemeClr val="accent1">
            <a:lumMod val="75000"/>
          </a:schemeClr>
        </a:buClr>
        <a:buSzPct val="85000"/>
        <a:buFont typeface="Wingdings" panose="05000000000000000000"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35.xml"/><Relationship Id="rId2" Type="http://schemas.openxmlformats.org/officeDocument/2006/relationships/hyperlink" Target="https://baike.baidu.com/item/%E4%BB%81%E6%94%BF/9755506?fromModule=lemma_inlink" TargetMode="External"/><Relationship Id="rId1" Type="http://schemas.openxmlformats.org/officeDocument/2006/relationships/hyperlink" Target="https://baike.baidu.com/item/%E7%A4%BC%E6%B2%BB/2697203?fromModule=lemma_inlin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1214734"/>
            <a:ext cx="10058400" cy="1609344"/>
          </a:xfrm>
        </p:spPr>
        <p:txBody>
          <a:bodyPr/>
          <a:lstStyle/>
          <a:p>
            <a:r>
              <a:rPr lang="zh-CN" altLang="en-US" b="1" dirty="0"/>
              <a:t>子路、曾皙、冉有、公西华侍坐</a:t>
            </a:r>
            <a:endParaRPr lang="zh-CN" altLang="en-US" b="1" dirty="0"/>
          </a:p>
        </p:txBody>
      </p:sp>
      <p:sp>
        <p:nvSpPr>
          <p:cNvPr id="3" name="内容占位符 2"/>
          <p:cNvSpPr>
            <a:spLocks noGrp="1"/>
          </p:cNvSpPr>
          <p:nvPr>
            <p:ph idx="1"/>
          </p:nvPr>
        </p:nvSpPr>
        <p:spPr>
          <a:xfrm>
            <a:off x="998964" y="3198841"/>
            <a:ext cx="10058400" cy="1307592"/>
          </a:xfrm>
        </p:spPr>
        <p:txBody>
          <a:bodyPr>
            <a:normAutofit/>
          </a:bodyPr>
          <a:lstStyle/>
          <a:p>
            <a:pPr marL="0" indent="0">
              <a:buNone/>
            </a:pPr>
            <a:r>
              <a:rPr lang="en-US" altLang="zh-CN" sz="4000" dirty="0"/>
              <a:t>                                                     </a:t>
            </a:r>
            <a:r>
              <a:rPr lang="en-US" altLang="zh-CN" sz="4000" b="1" dirty="0"/>
              <a:t>——《</a:t>
            </a:r>
            <a:r>
              <a:rPr lang="zh-CN" altLang="en-US" sz="4000" b="1" dirty="0"/>
              <a:t>论语</a:t>
            </a:r>
            <a:r>
              <a:rPr lang="en-US" altLang="zh-CN" sz="4000" b="1" dirty="0"/>
              <a:t>》</a:t>
            </a:r>
            <a:endParaRPr lang="zh-CN" altLang="en-US" sz="4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8199" y="276290"/>
            <a:ext cx="10547001" cy="1609344"/>
          </a:xfrm>
        </p:spPr>
        <p:txBody>
          <a:bodyPr/>
          <a:lstStyle/>
          <a:p>
            <a:r>
              <a:rPr lang="zh-CN" altLang="en-US" dirty="0"/>
              <a:t>任务二：赏析语言，概括人物形象。</a:t>
            </a:r>
            <a:endParaRPr lang="zh-CN" altLang="en-US" dirty="0"/>
          </a:p>
        </p:txBody>
      </p:sp>
      <p:sp>
        <p:nvSpPr>
          <p:cNvPr id="5" name="内容占位符 4"/>
          <p:cNvSpPr>
            <a:spLocks noGrp="1"/>
          </p:cNvSpPr>
          <p:nvPr>
            <p:ph idx="1"/>
          </p:nvPr>
        </p:nvSpPr>
        <p:spPr>
          <a:xfrm>
            <a:off x="578199" y="3712451"/>
            <a:ext cx="11067997" cy="1916271"/>
          </a:xfrm>
        </p:spPr>
        <p:txBody>
          <a:bodyPr>
            <a:normAutofit/>
          </a:bodyPr>
          <a:lstStyle/>
          <a:p>
            <a:pPr marL="0" indent="0">
              <a:buNone/>
            </a:pPr>
            <a:r>
              <a:rPr lang="zh-CN" altLang="en-US" sz="3200" dirty="0">
                <a:latin typeface="仿宋" panose="02010609060101010101" pitchFamily="49" charset="-122"/>
                <a:ea typeface="仿宋" panose="02010609060101010101" pitchFamily="49" charset="-122"/>
              </a:rPr>
              <a:t>子路率尔而对曰：“千乘之国，摄乎大国之间，加之以师旅，因之以饥馑；由也为之，比及三年，可使有勇，且知方也。”</a:t>
            </a:r>
            <a:endParaRPr lang="zh-CN" altLang="en-US"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夫子哂之。</a:t>
            </a:r>
            <a:endParaRPr lang="zh-CN" altLang="en-US" sz="3200" dirty="0">
              <a:latin typeface="仿宋" panose="02010609060101010101" pitchFamily="49" charset="-122"/>
              <a:ea typeface="仿宋" panose="02010609060101010101" pitchFamily="49" charset="-122"/>
            </a:endParaRPr>
          </a:p>
          <a:p>
            <a:pPr marL="0" indent="0">
              <a:buNone/>
            </a:pPr>
            <a:endParaRPr lang="zh-CN" altLang="en-US" dirty="0"/>
          </a:p>
        </p:txBody>
      </p:sp>
      <p:sp>
        <p:nvSpPr>
          <p:cNvPr id="7" name="文本框 6"/>
          <p:cNvSpPr txBox="1"/>
          <p:nvPr/>
        </p:nvSpPr>
        <p:spPr>
          <a:xfrm>
            <a:off x="578199" y="1738386"/>
            <a:ext cx="11067997" cy="1754326"/>
          </a:xfrm>
          <a:prstGeom prst="rect">
            <a:avLst/>
          </a:prstGeom>
          <a:noFill/>
        </p:spPr>
        <p:txBody>
          <a:bodyPr wrap="square">
            <a:spAutoFit/>
          </a:bodyPr>
          <a:lstStyle/>
          <a:p>
            <a:pPr marL="0" indent="0">
              <a:buNone/>
            </a:pPr>
            <a:r>
              <a:rPr lang="zh-CN" altLang="en-US" sz="3600" b="1" dirty="0">
                <a:latin typeface="+mn-ea"/>
              </a:rPr>
              <a:t>子路：有抱负，坦诚，性格也比较鲁莽、轻率，自信，知难而进，有军事政治才能。</a:t>
            </a:r>
            <a:endParaRPr lang="zh-CN" altLang="en-US" sz="3600" b="1" dirty="0">
              <a:latin typeface="+mn-ea"/>
            </a:endParaRPr>
          </a:p>
          <a:p>
            <a:pPr marL="0" indent="0">
              <a:buNone/>
            </a:pPr>
            <a:endParaRPr lang="en-US" altLang="zh-CN" sz="3600" dirty="0">
              <a:latin typeface="仿宋" panose="02010609060101010101" pitchFamily="49" charset="-122"/>
              <a:ea typeface="仿宋" panose="02010609060101010101" pitchFamily="49"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冉有：谦虚谨慎，说话很有分寸。</a:t>
            </a:r>
            <a:br>
              <a:rPr lang="zh-CN" altLang="en-US" dirty="0"/>
            </a:br>
            <a:endParaRPr lang="zh-CN" altLang="en-US" dirty="0"/>
          </a:p>
        </p:txBody>
      </p:sp>
      <p:sp>
        <p:nvSpPr>
          <p:cNvPr id="3" name="内容占位符 2"/>
          <p:cNvSpPr>
            <a:spLocks noGrp="1"/>
          </p:cNvSpPr>
          <p:nvPr>
            <p:ph idx="1"/>
          </p:nvPr>
        </p:nvSpPr>
        <p:spPr/>
        <p:txBody>
          <a:bodyPr/>
          <a:lstStyle/>
          <a:p>
            <a:pPr marL="0" indent="0">
              <a:buNone/>
            </a:pPr>
            <a:r>
              <a:rPr lang="zh-CN" altLang="en-US" sz="3200" dirty="0">
                <a:latin typeface="仿宋" panose="02010609060101010101" pitchFamily="49" charset="-122"/>
                <a:ea typeface="仿宋" panose="02010609060101010101" pitchFamily="49" charset="-122"/>
              </a:rPr>
              <a:t>“求，尔何如？”</a:t>
            </a:r>
            <a:endParaRPr lang="en-US" altLang="zh-CN"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对曰：“方六七十，如五六十，求也为之，比及三年，可使足民。如其礼乐，以俟君子。”</a:t>
            </a:r>
            <a:endParaRPr lang="zh-CN" altLang="en-US" sz="3200" dirty="0">
              <a:latin typeface="仿宋" panose="02010609060101010101" pitchFamily="49" charset="-122"/>
              <a:ea typeface="仿宋" panose="02010609060101010101" pitchFamily="49" charset="-122"/>
            </a:endParaRPr>
          </a:p>
          <a:p>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5301" y="711460"/>
            <a:ext cx="11447721" cy="1609344"/>
          </a:xfrm>
        </p:spPr>
        <p:txBody>
          <a:bodyPr>
            <a:normAutofit fontScale="90000"/>
          </a:bodyPr>
          <a:lstStyle/>
          <a:p>
            <a:r>
              <a:rPr lang="zh-CN" altLang="en-US" dirty="0"/>
              <a:t>公西华：谦恭有礼，说话委婉，娴于辞令，娴熟礼仪。</a:t>
            </a:r>
            <a:br>
              <a:rPr lang="zh-CN" altLang="en-US" dirty="0"/>
            </a:br>
            <a:endParaRPr lang="zh-CN" altLang="en-US" dirty="0"/>
          </a:p>
        </p:txBody>
      </p:sp>
      <p:sp>
        <p:nvSpPr>
          <p:cNvPr id="3" name="内容占位符 2"/>
          <p:cNvSpPr>
            <a:spLocks noGrp="1"/>
          </p:cNvSpPr>
          <p:nvPr>
            <p:ph idx="1"/>
          </p:nvPr>
        </p:nvSpPr>
        <p:spPr>
          <a:xfrm>
            <a:off x="672900" y="2475826"/>
            <a:ext cx="10058400" cy="4050792"/>
          </a:xfrm>
        </p:spPr>
        <p:txBody>
          <a:bodyPr/>
          <a:lstStyle/>
          <a:p>
            <a:pPr marL="0" indent="0">
              <a:buNone/>
            </a:pPr>
            <a:r>
              <a:rPr lang="zh-CN" altLang="en-US" sz="3200" dirty="0">
                <a:latin typeface="仿宋" panose="02010609060101010101" pitchFamily="49" charset="-122"/>
                <a:ea typeface="仿宋" panose="02010609060101010101" pitchFamily="49" charset="-122"/>
              </a:rPr>
              <a:t>“赤，尔何如？”</a:t>
            </a:r>
            <a:endParaRPr lang="zh-CN" altLang="en-US"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对曰：“非曰能之，愿学焉。宗庙之事，如会同，端章甫，愿为小相焉。”</a:t>
            </a:r>
            <a:endParaRPr lang="zh-CN" altLang="en-US" sz="3200" dirty="0">
              <a:latin typeface="仿宋" panose="02010609060101010101" pitchFamily="49" charset="-122"/>
              <a:ea typeface="仿宋" panose="02010609060101010101" pitchFamily="49" charset="-122"/>
            </a:endParaRPr>
          </a:p>
          <a:p>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62270" y="420836"/>
            <a:ext cx="11858846" cy="1609344"/>
          </a:xfrm>
        </p:spPr>
        <p:txBody>
          <a:bodyPr/>
          <a:lstStyle/>
          <a:p>
            <a:r>
              <a:rPr lang="zh-CN" altLang="en-US" dirty="0"/>
              <a:t>曾皙：懂礼爱乐，洒脱高雅，卓尔不群</a:t>
            </a:r>
            <a:endParaRPr lang="zh-CN" altLang="en-US" dirty="0"/>
          </a:p>
        </p:txBody>
      </p:sp>
      <p:sp>
        <p:nvSpPr>
          <p:cNvPr id="3" name="内容占位符 2"/>
          <p:cNvSpPr>
            <a:spLocks noGrp="1"/>
          </p:cNvSpPr>
          <p:nvPr>
            <p:ph idx="1"/>
          </p:nvPr>
        </p:nvSpPr>
        <p:spPr>
          <a:xfrm>
            <a:off x="970611" y="2263175"/>
            <a:ext cx="10058400" cy="4050792"/>
          </a:xfrm>
        </p:spPr>
        <p:txBody>
          <a:bodyPr/>
          <a:lstStyle/>
          <a:p>
            <a:pPr marL="0" indent="0">
              <a:buNone/>
            </a:pPr>
            <a:r>
              <a:rPr lang="zh-CN" altLang="en-US" sz="3200" dirty="0">
                <a:latin typeface="仿宋" panose="02010609060101010101" pitchFamily="49" charset="-122"/>
                <a:ea typeface="仿宋" panose="02010609060101010101" pitchFamily="49" charset="-122"/>
              </a:rPr>
              <a:t>“点，尔何如？”</a:t>
            </a:r>
            <a:endParaRPr lang="zh-CN" altLang="en-US"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鼓瑟希，铿尔，舍瑟而作，对曰：“异乎三子者之撰。”</a:t>
            </a:r>
            <a:endParaRPr lang="zh-CN" altLang="en-US"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子曰：“何伤乎？亦各言其志也！”</a:t>
            </a:r>
            <a:endParaRPr lang="zh-CN" altLang="en-US"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曰：“莫春者，春服既成，冠者五六人，童子六七人，浴乎沂，风乎舞雩，咏而归。</a:t>
            </a:r>
            <a:endParaRPr lang="en-US" altLang="zh-CN"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夫子喟然叹曰：“吾与点也。”</a:t>
            </a:r>
            <a:endParaRPr lang="zh-CN" altLang="en-US" sz="3200" dirty="0">
              <a:latin typeface="仿宋" panose="02010609060101010101" pitchFamily="49" charset="-122"/>
              <a:ea typeface="仿宋" panose="02010609060101010101" pitchFamily="49" charset="-122"/>
            </a:endParaRPr>
          </a:p>
          <a:p>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84788" y="243627"/>
            <a:ext cx="10058400" cy="1609344"/>
          </a:xfrm>
        </p:spPr>
        <p:txBody>
          <a:bodyPr/>
          <a:lstStyle/>
          <a:p>
            <a:r>
              <a:rPr lang="zh-CN" altLang="en-US" dirty="0"/>
              <a:t>孔子有什么样的理想？</a:t>
            </a:r>
            <a:endParaRPr lang="zh-CN" altLang="en-US" dirty="0"/>
          </a:p>
        </p:txBody>
      </p:sp>
      <p:sp>
        <p:nvSpPr>
          <p:cNvPr id="6" name="内容占位符 5"/>
          <p:cNvSpPr>
            <a:spLocks noGrp="1"/>
          </p:cNvSpPr>
          <p:nvPr>
            <p:ph idx="1"/>
          </p:nvPr>
        </p:nvSpPr>
        <p:spPr>
          <a:xfrm>
            <a:off x="1066800" y="1852971"/>
            <a:ext cx="10058400" cy="962034"/>
          </a:xfrm>
        </p:spPr>
        <p:txBody>
          <a:bodyPr/>
          <a:lstStyle/>
          <a:p>
            <a:pPr marL="0" indent="0">
              <a:buNone/>
            </a:pPr>
            <a:r>
              <a:rPr lang="zh-CN" altLang="en-US" sz="2800" dirty="0">
                <a:latin typeface="仿宋" panose="02010609060101010101" pitchFamily="49" charset="-122"/>
                <a:ea typeface="仿宋" panose="02010609060101010101" pitchFamily="49" charset="-122"/>
              </a:rPr>
              <a:t>夫子喟然叹曰：“吾与点也。”</a:t>
            </a:r>
            <a:endParaRPr lang="en-US" altLang="zh-CN" sz="2800" dirty="0">
              <a:latin typeface="仿宋" panose="02010609060101010101" pitchFamily="49" charset="-122"/>
              <a:ea typeface="仿宋" panose="02010609060101010101" pitchFamily="49" charset="-122"/>
            </a:endParaRPr>
          </a:p>
          <a:p>
            <a:endParaRPr lang="zh-CN" altLang="en-US" dirty="0"/>
          </a:p>
        </p:txBody>
      </p:sp>
      <p:sp>
        <p:nvSpPr>
          <p:cNvPr id="10" name="文本框 9"/>
          <p:cNvSpPr txBox="1"/>
          <p:nvPr/>
        </p:nvSpPr>
        <p:spPr>
          <a:xfrm>
            <a:off x="1045039" y="4519802"/>
            <a:ext cx="10675584" cy="1384995"/>
          </a:xfrm>
          <a:prstGeom prst="rect">
            <a:avLst/>
          </a:prstGeom>
          <a:noFill/>
        </p:spPr>
        <p:txBody>
          <a:bodyPr wrap="square">
            <a:spAutoFit/>
          </a:bodyPr>
          <a:lstStyle/>
          <a:p>
            <a:pPr algn="l"/>
            <a:r>
              <a:rPr lang="zh-CN" altLang="en-US" sz="2800" b="0" i="0">
                <a:solidFill>
                  <a:srgbClr val="333333"/>
                </a:solidFill>
                <a:effectLst/>
                <a:latin typeface="仿宋" panose="02010609060101010101" pitchFamily="49" charset="-122"/>
                <a:ea typeface="仿宋" panose="02010609060101010101" pitchFamily="49" charset="-122"/>
              </a:rPr>
              <a:t>曾皙主张</a:t>
            </a:r>
            <a:r>
              <a:rPr lang="zh-CN" altLang="en-US" sz="2800" b="0" i="0" dirty="0">
                <a:solidFill>
                  <a:srgbClr val="333333"/>
                </a:solidFill>
                <a:effectLst/>
                <a:latin typeface="仿宋" panose="02010609060101010101" pitchFamily="49" charset="-122"/>
                <a:ea typeface="仿宋" panose="02010609060101010101" pitchFamily="49" charset="-122"/>
              </a:rPr>
              <a:t>以</a:t>
            </a:r>
            <a:r>
              <a:rPr lang="zh-CN" altLang="en-US" sz="2800" b="0" i="0" strike="noStrike" dirty="0">
                <a:effectLst/>
                <a:latin typeface="仿宋" panose="02010609060101010101" pitchFamily="49" charset="-122"/>
                <a:ea typeface="仿宋" panose="02010609060101010101" pitchFamily="49" charset="-122"/>
                <a:hlinkClick r:id="rId1"/>
              </a:rPr>
              <a:t>礼治</a:t>
            </a:r>
            <a:r>
              <a:rPr lang="zh-CN" altLang="en-US" sz="2800" b="0" i="0" dirty="0">
                <a:solidFill>
                  <a:srgbClr val="333333"/>
                </a:solidFill>
                <a:effectLst/>
                <a:latin typeface="仿宋" panose="02010609060101010101" pitchFamily="49" charset="-122"/>
                <a:ea typeface="仿宋" panose="02010609060101010101" pitchFamily="49" charset="-122"/>
              </a:rPr>
              <a:t>国，他说的是礼治的结果，是太平盛世的图景，与孔子的“</a:t>
            </a:r>
            <a:r>
              <a:rPr lang="zh-CN" altLang="en-US" sz="2800" b="0" i="0" u="sng" strike="noStrike" dirty="0">
                <a:effectLst/>
                <a:latin typeface="仿宋" panose="02010609060101010101" pitchFamily="49" charset="-122"/>
                <a:ea typeface="仿宋" panose="02010609060101010101" pitchFamily="49" charset="-122"/>
                <a:hlinkClick r:id="rId2"/>
              </a:rPr>
              <a:t>仁政</a:t>
            </a:r>
            <a:r>
              <a:rPr lang="zh-CN" altLang="en-US" sz="2800" b="0" i="0" dirty="0">
                <a:solidFill>
                  <a:srgbClr val="333333"/>
                </a:solidFill>
                <a:effectLst/>
                <a:latin typeface="仿宋" panose="02010609060101010101" pitchFamily="49" charset="-122"/>
                <a:ea typeface="仿宋" panose="02010609060101010101" pitchFamily="49" charset="-122"/>
              </a:rPr>
              <a:t>”“礼治”“教化”的政治主张相符，因此孔子说“吾与点也”。</a:t>
            </a:r>
            <a:endParaRPr lang="zh-CN" altLang="en-US" sz="2800" b="0" i="0" dirty="0">
              <a:solidFill>
                <a:srgbClr val="333333"/>
              </a:solidFill>
              <a:effectLst/>
              <a:latin typeface="仿宋" panose="02010609060101010101" pitchFamily="49" charset="-122"/>
              <a:ea typeface="仿宋" panose="02010609060101010101" pitchFamily="49" charset="-122"/>
            </a:endParaRPr>
          </a:p>
        </p:txBody>
      </p:sp>
      <p:sp>
        <p:nvSpPr>
          <p:cNvPr id="12" name="文本框 11"/>
          <p:cNvSpPr txBox="1"/>
          <p:nvPr/>
        </p:nvSpPr>
        <p:spPr>
          <a:xfrm>
            <a:off x="1066800" y="2985261"/>
            <a:ext cx="9168809" cy="954107"/>
          </a:xfrm>
          <a:prstGeom prst="rect">
            <a:avLst/>
          </a:prstGeom>
          <a:noFill/>
        </p:spPr>
        <p:txBody>
          <a:bodyPr wrap="square">
            <a:spAutoFit/>
          </a:bodyPr>
          <a:lstStyle/>
          <a:p>
            <a:r>
              <a:rPr lang="zh-CN" altLang="en-US" sz="2800" dirty="0">
                <a:latin typeface="仿宋" panose="02010609060101010101" pitchFamily="49" charset="-122"/>
                <a:ea typeface="仿宋" panose="02010609060101010101" pitchFamily="49" charset="-122"/>
              </a:rPr>
              <a:t>“</a:t>
            </a:r>
            <a:r>
              <a:rPr lang="zh-CN" altLang="en-US" sz="2800" dirty="0">
                <a:solidFill>
                  <a:srgbClr val="FF0000"/>
                </a:solidFill>
                <a:latin typeface="仿宋" panose="02010609060101010101" pitchFamily="49" charset="-122"/>
                <a:ea typeface="仿宋" panose="02010609060101010101" pitchFamily="49" charset="-122"/>
              </a:rPr>
              <a:t>莫</a:t>
            </a:r>
            <a:r>
              <a:rPr lang="zh-CN" altLang="en-US" sz="2800" dirty="0">
                <a:latin typeface="仿宋" panose="02010609060101010101" pitchFamily="49" charset="-122"/>
                <a:ea typeface="仿宋" panose="02010609060101010101" pitchFamily="49" charset="-122"/>
              </a:rPr>
              <a:t>春者，春服既成，</a:t>
            </a:r>
            <a:r>
              <a:rPr lang="zh-CN" altLang="en-US" sz="2800" dirty="0">
                <a:solidFill>
                  <a:srgbClr val="FF0000"/>
                </a:solidFill>
                <a:latin typeface="仿宋" panose="02010609060101010101" pitchFamily="49" charset="-122"/>
                <a:ea typeface="仿宋" panose="02010609060101010101" pitchFamily="49" charset="-122"/>
              </a:rPr>
              <a:t>冠者</a:t>
            </a:r>
            <a:r>
              <a:rPr lang="zh-CN" altLang="en-US" sz="2800" dirty="0">
                <a:latin typeface="仿宋" panose="02010609060101010101" pitchFamily="49" charset="-122"/>
                <a:ea typeface="仿宋" panose="02010609060101010101" pitchFamily="49" charset="-122"/>
              </a:rPr>
              <a:t>五六人，童子六七人，</a:t>
            </a:r>
            <a:r>
              <a:rPr lang="zh-CN" altLang="en-US" sz="2800" dirty="0">
                <a:solidFill>
                  <a:srgbClr val="FF0000"/>
                </a:solidFill>
                <a:latin typeface="仿宋" panose="02010609060101010101" pitchFamily="49" charset="-122"/>
                <a:ea typeface="仿宋" panose="02010609060101010101" pitchFamily="49" charset="-122"/>
              </a:rPr>
              <a:t>浴</a:t>
            </a:r>
            <a:r>
              <a:rPr lang="zh-CN" altLang="en-US" sz="2800" dirty="0">
                <a:latin typeface="仿宋" panose="02010609060101010101" pitchFamily="49" charset="-122"/>
                <a:ea typeface="仿宋" panose="02010609060101010101" pitchFamily="49" charset="-122"/>
              </a:rPr>
              <a:t>乎沂，</a:t>
            </a:r>
            <a:r>
              <a:rPr lang="zh-CN" altLang="en-US" sz="2800" dirty="0">
                <a:solidFill>
                  <a:srgbClr val="FF0000"/>
                </a:solidFill>
                <a:latin typeface="仿宋" panose="02010609060101010101" pitchFamily="49" charset="-122"/>
                <a:ea typeface="仿宋" panose="02010609060101010101" pitchFamily="49" charset="-122"/>
              </a:rPr>
              <a:t>风</a:t>
            </a:r>
            <a:r>
              <a:rPr lang="zh-CN" altLang="en-US" sz="2800" dirty="0">
                <a:latin typeface="仿宋" panose="02010609060101010101" pitchFamily="49" charset="-122"/>
                <a:ea typeface="仿宋" panose="02010609060101010101" pitchFamily="49" charset="-122"/>
              </a:rPr>
              <a:t>乎舞雩，咏而归。</a:t>
            </a:r>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10"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t>关于</a:t>
            </a:r>
            <a:r>
              <a:rPr lang="en-US" altLang="zh-CN" b="1" dirty="0"/>
              <a:t>《</a:t>
            </a:r>
            <a:r>
              <a:rPr lang="zh-CN" altLang="en-US" b="1" dirty="0"/>
              <a:t>论语</a:t>
            </a:r>
            <a:r>
              <a:rPr lang="en-US" altLang="zh-CN" b="1" dirty="0"/>
              <a:t>》</a:t>
            </a:r>
            <a:r>
              <a:rPr lang="zh-CN" altLang="en-US" b="1" dirty="0"/>
              <a:t>和本文</a:t>
            </a:r>
            <a:endParaRPr lang="zh-CN" altLang="en-US" b="1" dirty="0"/>
          </a:p>
        </p:txBody>
      </p:sp>
      <p:sp>
        <p:nvSpPr>
          <p:cNvPr id="3" name="内容占位符 2"/>
          <p:cNvSpPr>
            <a:spLocks noGrp="1"/>
          </p:cNvSpPr>
          <p:nvPr>
            <p:ph idx="1"/>
          </p:nvPr>
        </p:nvSpPr>
        <p:spPr/>
        <p:txBody>
          <a:bodyPr>
            <a:normAutofit/>
          </a:bodyPr>
          <a:lstStyle/>
          <a:p>
            <a:r>
              <a:rPr lang="en-US" altLang="zh-CN" sz="2800" b="1" dirty="0">
                <a:latin typeface="仿宋" panose="02010609060101010101" pitchFamily="49" charset="-122"/>
                <a:ea typeface="仿宋" panose="02010609060101010101" pitchFamily="49" charset="-122"/>
              </a:rPr>
              <a:t>《</a:t>
            </a:r>
            <a:r>
              <a:rPr lang="zh-CN" altLang="en-US" sz="2800" b="1" dirty="0">
                <a:latin typeface="仿宋" panose="02010609060101010101" pitchFamily="49" charset="-122"/>
                <a:ea typeface="仿宋" panose="02010609060101010101" pitchFamily="49" charset="-122"/>
              </a:rPr>
              <a:t>论语</a:t>
            </a:r>
            <a:r>
              <a:rPr lang="en-US" altLang="zh-CN" sz="2800" b="1" dirty="0">
                <a:latin typeface="仿宋" panose="02010609060101010101" pitchFamily="49" charset="-122"/>
                <a:ea typeface="仿宋" panose="02010609060101010101" pitchFamily="49" charset="-122"/>
              </a:rPr>
              <a:t>》</a:t>
            </a:r>
            <a:r>
              <a:rPr lang="zh-CN" altLang="en-US" sz="2800" b="1" dirty="0">
                <a:latin typeface="仿宋" panose="02010609060101010101" pitchFamily="49" charset="-122"/>
                <a:ea typeface="仿宋" panose="02010609060101010101" pitchFamily="49" charset="-122"/>
              </a:rPr>
              <a:t>，读作（</a:t>
            </a:r>
            <a:r>
              <a:rPr lang="en-US" altLang="zh-CN" sz="2800" b="1" dirty="0" err="1">
                <a:latin typeface="仿宋" panose="02010609060101010101" pitchFamily="49" charset="-122"/>
                <a:ea typeface="仿宋" panose="02010609060101010101" pitchFamily="49" charset="-122"/>
              </a:rPr>
              <a:t>lún</a:t>
            </a:r>
            <a:r>
              <a:rPr lang="en-US" altLang="zh-CN" sz="2800" b="1" dirty="0">
                <a:latin typeface="仿宋" panose="02010609060101010101" pitchFamily="49" charset="-122"/>
                <a:ea typeface="仿宋" panose="02010609060101010101" pitchFamily="49" charset="-122"/>
              </a:rPr>
              <a:t> </a:t>
            </a:r>
            <a:r>
              <a:rPr lang="en-US" altLang="zh-CN" sz="2800" b="1" dirty="0" err="1">
                <a:latin typeface="仿宋" panose="02010609060101010101" pitchFamily="49" charset="-122"/>
                <a:ea typeface="仿宋" panose="02010609060101010101" pitchFamily="49" charset="-122"/>
              </a:rPr>
              <a:t>yǔ</a:t>
            </a:r>
            <a:r>
              <a:rPr lang="zh-CN" altLang="en-US" sz="2800" b="1" dirty="0">
                <a:latin typeface="仿宋" panose="02010609060101010101" pitchFamily="49" charset="-122"/>
                <a:ea typeface="仿宋" panose="02010609060101010101" pitchFamily="49" charset="-122"/>
              </a:rPr>
              <a:t>），论者，编撰也。</a:t>
            </a:r>
            <a:endParaRPr lang="en-US" altLang="zh-CN"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a:t>
            </a:r>
            <a:r>
              <a:rPr lang="zh-CN" altLang="en-US" sz="2800" b="1" dirty="0">
                <a:latin typeface="仿宋" panose="02010609060101010101" pitchFamily="49" charset="-122"/>
                <a:ea typeface="仿宋" panose="02010609060101010101" pitchFamily="49" charset="-122"/>
              </a:rPr>
              <a:t>论语</a:t>
            </a:r>
            <a:r>
              <a:rPr lang="en-US" altLang="zh-CN" sz="2800" b="1" dirty="0">
                <a:latin typeface="仿宋" panose="02010609060101010101" pitchFamily="49" charset="-122"/>
                <a:ea typeface="仿宋" panose="02010609060101010101" pitchFamily="49" charset="-122"/>
              </a:rPr>
              <a:t>》</a:t>
            </a:r>
            <a:r>
              <a:rPr lang="zh-CN" altLang="en-US" sz="2800" b="1" dirty="0">
                <a:latin typeface="仿宋" panose="02010609060101010101" pitchFamily="49" charset="-122"/>
                <a:ea typeface="仿宋" panose="02010609060101010101" pitchFamily="49" charset="-122"/>
              </a:rPr>
              <a:t>是一部以记言为主的</a:t>
            </a:r>
            <a:r>
              <a:rPr lang="zh-CN" altLang="en-US" sz="2800" b="1" dirty="0">
                <a:solidFill>
                  <a:srgbClr val="FF0000"/>
                </a:solidFill>
                <a:latin typeface="仿宋" panose="02010609060101010101" pitchFamily="49" charset="-122"/>
                <a:ea typeface="仿宋" panose="02010609060101010101" pitchFamily="49" charset="-122"/>
              </a:rPr>
              <a:t>语录体</a:t>
            </a:r>
            <a:r>
              <a:rPr lang="zh-CN" altLang="en-US" sz="2800" b="1" dirty="0">
                <a:latin typeface="仿宋" panose="02010609060101010101" pitchFamily="49" charset="-122"/>
                <a:ea typeface="仿宋" panose="02010609060101010101" pitchFamily="49" charset="-122"/>
              </a:rPr>
              <a:t>散文集，主要以语录和对话文体的形式记录了孔子及其弟子的言行，集中体现了孔子的政治、审美、道德伦理等价值思想。</a:t>
            </a:r>
            <a:endParaRPr lang="en-US" altLang="zh-CN"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a:t>
            </a:r>
            <a:r>
              <a:rPr lang="zh-CN" altLang="en-US" sz="2800" b="1" dirty="0">
                <a:latin typeface="仿宋" panose="02010609060101010101" pitchFamily="49" charset="-122"/>
                <a:ea typeface="仿宋" panose="02010609060101010101" pitchFamily="49" charset="-122"/>
              </a:rPr>
              <a:t>论语</a:t>
            </a:r>
            <a:r>
              <a:rPr lang="en-US" altLang="zh-CN" sz="2800" b="1" dirty="0">
                <a:latin typeface="仿宋" panose="02010609060101010101" pitchFamily="49" charset="-122"/>
                <a:ea typeface="仿宋" panose="02010609060101010101" pitchFamily="49" charset="-122"/>
              </a:rPr>
              <a:t>》</a:t>
            </a:r>
            <a:r>
              <a:rPr lang="zh-CN" altLang="en-US" sz="2800" b="1" dirty="0">
                <a:latin typeface="仿宋" panose="02010609060101010101" pitchFamily="49" charset="-122"/>
                <a:ea typeface="仿宋" panose="02010609060101010101" pitchFamily="49" charset="-122"/>
              </a:rPr>
              <a:t>共二十章，篇名通常取开篇前两个字作为篇名；若开篇前两个字是“子曰”，则跳过取句中的前两个字；若开篇三个字是一个词，则取前三个字。篇名与其中的各章没有意义上的逻辑关系。</a:t>
            </a:r>
            <a:endParaRPr lang="zh-CN" altLang="en-US" sz="2800" b="1" dirty="0">
              <a:latin typeface="仿宋" panose="02010609060101010101" pitchFamily="49" charset="-122"/>
              <a:ea typeface="仿宋"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91875" y="222362"/>
            <a:ext cx="10058400" cy="1609344"/>
          </a:xfrm>
        </p:spPr>
        <p:txBody>
          <a:bodyPr/>
          <a:lstStyle/>
          <a:p>
            <a:r>
              <a:rPr lang="zh-CN" altLang="en-US" dirty="0"/>
              <a:t>本文简称侍坐章</a:t>
            </a:r>
            <a:endParaRPr lang="zh-CN" altLang="en-US" dirty="0"/>
          </a:p>
        </p:txBody>
      </p:sp>
      <p:sp>
        <p:nvSpPr>
          <p:cNvPr id="3" name="内容占位符 2"/>
          <p:cNvSpPr>
            <a:spLocks noGrp="1"/>
          </p:cNvSpPr>
          <p:nvPr>
            <p:ph idx="1"/>
          </p:nvPr>
        </p:nvSpPr>
        <p:spPr>
          <a:xfrm>
            <a:off x="1066800" y="1901668"/>
            <a:ext cx="10058400" cy="4050792"/>
          </a:xfrm>
        </p:spPr>
        <p:txBody>
          <a:bodyPr>
            <a:normAutofit/>
          </a:bodyPr>
          <a:lstStyle/>
          <a:p>
            <a:r>
              <a:rPr lang="zh-CN" altLang="en-US" sz="2800" dirty="0">
                <a:latin typeface="仿宋" panose="02010609060101010101" pitchFamily="49" charset="-122"/>
                <a:ea typeface="仿宋" panose="02010609060101010101" pitchFamily="49" charset="-122"/>
              </a:rPr>
              <a:t>选自</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论语</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先进</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，先进第十一章，记录孔子教育言论和对其弟子的评论。</a:t>
            </a:r>
            <a:endParaRPr lang="en-US" altLang="zh-CN"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本文标题为后人所加。文章记录的是孔子和子路、曾皙、冉有、公西华这四个弟子“言志”的一段话。</a:t>
            </a:r>
            <a:endParaRPr lang="en-US" altLang="zh-CN"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本篇是</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论语</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中</a:t>
            </a:r>
            <a:r>
              <a:rPr lang="zh-CN" altLang="en-US" sz="2800" dirty="0">
                <a:solidFill>
                  <a:srgbClr val="FF0000"/>
                </a:solidFill>
                <a:latin typeface="仿宋" panose="02010609060101010101" pitchFamily="49" charset="-122"/>
                <a:ea typeface="仿宋" panose="02010609060101010101" pitchFamily="49" charset="-122"/>
              </a:rPr>
              <a:t>文学性最强</a:t>
            </a:r>
            <a:r>
              <a:rPr lang="zh-CN" altLang="en-US" sz="2800" dirty="0">
                <a:latin typeface="仿宋" panose="02010609060101010101" pitchFamily="49" charset="-122"/>
                <a:ea typeface="仿宋" panose="02010609060101010101" pitchFamily="49" charset="-122"/>
              </a:rPr>
              <a:t>的一章。尤其是本篇所记载的富有个性的人物语言和对于人物的不同神态的刻画，不仅体现了</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论语</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蕴藉含蓄、简淡不厌的语言特色，代表了全书的文学成就。</a:t>
            </a:r>
            <a:endParaRPr lang="zh-CN" altLang="en-US" sz="2800" dirty="0">
              <a:latin typeface="仿宋" panose="02010609060101010101" pitchFamily="49" charset="-122"/>
              <a:ea typeface="仿宋"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9609" y="94773"/>
            <a:ext cx="10058400" cy="1609344"/>
          </a:xfrm>
        </p:spPr>
        <p:txBody>
          <a:bodyPr/>
          <a:lstStyle/>
          <a:p>
            <a:r>
              <a:rPr lang="zh-CN" altLang="en-US" dirty="0"/>
              <a:t>任务一：诵读课文，梳理文意</a:t>
            </a:r>
            <a:endParaRPr lang="zh-CN" altLang="en-US" dirty="0"/>
          </a:p>
        </p:txBody>
      </p:sp>
      <p:sp>
        <p:nvSpPr>
          <p:cNvPr id="5" name="文本框 4"/>
          <p:cNvSpPr txBox="1"/>
          <p:nvPr/>
        </p:nvSpPr>
        <p:spPr>
          <a:xfrm>
            <a:off x="233916" y="1531088"/>
            <a:ext cx="11887200" cy="5262979"/>
          </a:xfrm>
          <a:prstGeom prst="rect">
            <a:avLst/>
          </a:prstGeom>
          <a:noFill/>
        </p:spPr>
        <p:txBody>
          <a:bodyPr wrap="square">
            <a:spAutoFit/>
          </a:bodyPr>
          <a:lstStyle/>
          <a:p>
            <a:r>
              <a:rPr lang="zh-CN" altLang="en-US" sz="2800" dirty="0">
                <a:latin typeface="仿宋" panose="02010609060101010101" pitchFamily="49" charset="-122"/>
                <a:ea typeface="仿宋" panose="02010609060101010101" pitchFamily="49" charset="-122"/>
              </a:rPr>
              <a:t>子路、曾皙、冉有、公西华</a:t>
            </a:r>
            <a:r>
              <a:rPr lang="zh-CN" altLang="en-US" sz="2800" dirty="0">
                <a:solidFill>
                  <a:srgbClr val="FF0000"/>
                </a:solidFill>
                <a:latin typeface="仿宋" panose="02010609060101010101" pitchFamily="49" charset="-122"/>
                <a:ea typeface="仿宋" panose="02010609060101010101" pitchFamily="49" charset="-122"/>
              </a:rPr>
              <a:t>侍坐</a:t>
            </a:r>
            <a:r>
              <a:rPr lang="zh-CN" altLang="en-US" sz="2800" dirty="0">
                <a:latin typeface="仿宋" panose="02010609060101010101" pitchFamily="49" charset="-122"/>
                <a:ea typeface="仿宋" panose="02010609060101010101" pitchFamily="49" charset="-122"/>
              </a:rPr>
              <a:t>。</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子曰：“</a:t>
            </a:r>
            <a:r>
              <a:rPr lang="zh-CN" altLang="en-US" sz="2800" dirty="0">
                <a:solidFill>
                  <a:srgbClr val="FF0000"/>
                </a:solidFill>
                <a:latin typeface="仿宋" panose="02010609060101010101" pitchFamily="49" charset="-122"/>
                <a:ea typeface="仿宋" panose="02010609060101010101" pitchFamily="49" charset="-122"/>
              </a:rPr>
              <a:t>以吾一日长乎尔</a:t>
            </a:r>
            <a:r>
              <a:rPr lang="zh-CN" altLang="en-US" sz="2800" dirty="0">
                <a:latin typeface="仿宋" panose="02010609060101010101" pitchFamily="49" charset="-122"/>
                <a:ea typeface="仿宋" panose="02010609060101010101" pitchFamily="49" charset="-122"/>
              </a:rPr>
              <a:t>，毋吾以也。</a:t>
            </a:r>
            <a:r>
              <a:rPr lang="zh-CN" altLang="en-US" sz="2800" dirty="0">
                <a:solidFill>
                  <a:srgbClr val="FF0000"/>
                </a:solidFill>
                <a:latin typeface="仿宋" panose="02010609060101010101" pitchFamily="49" charset="-122"/>
                <a:ea typeface="仿宋" panose="02010609060101010101" pitchFamily="49" charset="-122"/>
              </a:rPr>
              <a:t>居</a:t>
            </a:r>
            <a:r>
              <a:rPr lang="zh-CN" altLang="en-US" sz="2800" dirty="0">
                <a:latin typeface="仿宋" panose="02010609060101010101" pitchFamily="49" charset="-122"/>
                <a:ea typeface="仿宋" panose="02010609060101010101" pitchFamily="49" charset="-122"/>
              </a:rPr>
              <a:t>则曰：‘不吾知也。’如或知尔，则何以哉？”</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子路</a:t>
            </a:r>
            <a:r>
              <a:rPr lang="zh-CN" altLang="en-US" sz="2800" dirty="0">
                <a:solidFill>
                  <a:srgbClr val="FF0000"/>
                </a:solidFill>
                <a:latin typeface="仿宋" panose="02010609060101010101" pitchFamily="49" charset="-122"/>
                <a:ea typeface="仿宋" panose="02010609060101010101" pitchFamily="49" charset="-122"/>
              </a:rPr>
              <a:t>率尔</a:t>
            </a:r>
            <a:r>
              <a:rPr lang="zh-CN" altLang="en-US" sz="2800" dirty="0">
                <a:latin typeface="仿宋" panose="02010609060101010101" pitchFamily="49" charset="-122"/>
                <a:ea typeface="仿宋" panose="02010609060101010101" pitchFamily="49" charset="-122"/>
              </a:rPr>
              <a:t>而对曰：“</a:t>
            </a:r>
            <a:r>
              <a:rPr lang="zh-CN" altLang="en-US" sz="2800" dirty="0">
                <a:solidFill>
                  <a:srgbClr val="FF0000"/>
                </a:solidFill>
                <a:latin typeface="仿宋" panose="02010609060101010101" pitchFamily="49" charset="-122"/>
                <a:ea typeface="仿宋" panose="02010609060101010101" pitchFamily="49" charset="-122"/>
              </a:rPr>
              <a:t>千乘</a:t>
            </a:r>
            <a:r>
              <a:rPr lang="zh-CN" altLang="en-US" sz="2800" dirty="0">
                <a:latin typeface="仿宋" panose="02010609060101010101" pitchFamily="49" charset="-122"/>
                <a:ea typeface="仿宋" panose="02010609060101010101" pitchFamily="49" charset="-122"/>
              </a:rPr>
              <a:t>之国，</a:t>
            </a:r>
            <a:r>
              <a:rPr lang="zh-CN" altLang="en-US" sz="2800" dirty="0">
                <a:solidFill>
                  <a:srgbClr val="FF0000"/>
                </a:solidFill>
                <a:latin typeface="仿宋" panose="02010609060101010101" pitchFamily="49" charset="-122"/>
                <a:ea typeface="仿宋" panose="02010609060101010101" pitchFamily="49" charset="-122"/>
              </a:rPr>
              <a:t>摄</a:t>
            </a:r>
            <a:r>
              <a:rPr lang="zh-CN" altLang="en-US" sz="2800" dirty="0">
                <a:latin typeface="仿宋" panose="02010609060101010101" pitchFamily="49" charset="-122"/>
                <a:ea typeface="仿宋" panose="02010609060101010101" pitchFamily="49" charset="-122"/>
              </a:rPr>
              <a:t>乎大国之间，</a:t>
            </a:r>
            <a:r>
              <a:rPr lang="zh-CN" altLang="en-US" sz="2800" dirty="0">
                <a:solidFill>
                  <a:srgbClr val="FF0000"/>
                </a:solidFill>
                <a:latin typeface="仿宋" panose="02010609060101010101" pitchFamily="49" charset="-122"/>
                <a:ea typeface="仿宋" panose="02010609060101010101" pitchFamily="49" charset="-122"/>
              </a:rPr>
              <a:t>加</a:t>
            </a:r>
            <a:r>
              <a:rPr lang="zh-CN" altLang="en-US" sz="2800" dirty="0">
                <a:latin typeface="仿宋" panose="02010609060101010101" pitchFamily="49" charset="-122"/>
                <a:ea typeface="仿宋" panose="02010609060101010101" pitchFamily="49" charset="-122"/>
              </a:rPr>
              <a:t>之以</a:t>
            </a:r>
            <a:r>
              <a:rPr lang="zh-CN" altLang="en-US" sz="2800" dirty="0">
                <a:solidFill>
                  <a:srgbClr val="FF0000"/>
                </a:solidFill>
                <a:latin typeface="仿宋" panose="02010609060101010101" pitchFamily="49" charset="-122"/>
                <a:ea typeface="仿宋" panose="02010609060101010101" pitchFamily="49" charset="-122"/>
              </a:rPr>
              <a:t>师旅</a:t>
            </a:r>
            <a:r>
              <a:rPr lang="zh-CN" altLang="en-US" sz="2800" dirty="0">
                <a:latin typeface="仿宋" panose="02010609060101010101" pitchFamily="49" charset="-122"/>
                <a:ea typeface="仿宋" panose="02010609060101010101" pitchFamily="49" charset="-122"/>
              </a:rPr>
              <a:t>，</a:t>
            </a:r>
            <a:r>
              <a:rPr lang="zh-CN" altLang="en-US" sz="2800" dirty="0">
                <a:solidFill>
                  <a:srgbClr val="FF0000"/>
                </a:solidFill>
                <a:latin typeface="仿宋" panose="02010609060101010101" pitchFamily="49" charset="-122"/>
                <a:ea typeface="仿宋" panose="02010609060101010101" pitchFamily="49" charset="-122"/>
              </a:rPr>
              <a:t>因</a:t>
            </a:r>
            <a:r>
              <a:rPr lang="zh-CN" altLang="en-US" sz="2800" dirty="0">
                <a:latin typeface="仿宋" panose="02010609060101010101" pitchFamily="49" charset="-122"/>
                <a:ea typeface="仿宋" panose="02010609060101010101" pitchFamily="49" charset="-122"/>
              </a:rPr>
              <a:t>之以饥馑；由也为之，比及三年，可使有勇，且知</a:t>
            </a:r>
            <a:r>
              <a:rPr lang="zh-CN" altLang="en-US" sz="2800" dirty="0">
                <a:solidFill>
                  <a:srgbClr val="FF0000"/>
                </a:solidFill>
                <a:latin typeface="仿宋" panose="02010609060101010101" pitchFamily="49" charset="-122"/>
                <a:ea typeface="仿宋" panose="02010609060101010101" pitchFamily="49" charset="-122"/>
              </a:rPr>
              <a:t>方</a:t>
            </a:r>
            <a:r>
              <a:rPr lang="zh-CN" altLang="en-US" sz="2800" dirty="0">
                <a:latin typeface="仿宋" panose="02010609060101010101" pitchFamily="49" charset="-122"/>
                <a:ea typeface="仿宋" panose="02010609060101010101" pitchFamily="49" charset="-122"/>
              </a:rPr>
              <a:t>也。”</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夫子</a:t>
            </a:r>
            <a:r>
              <a:rPr lang="zh-CN" altLang="en-US" sz="2800" dirty="0">
                <a:solidFill>
                  <a:srgbClr val="FF0000"/>
                </a:solidFill>
                <a:latin typeface="仿宋" panose="02010609060101010101" pitchFamily="49" charset="-122"/>
                <a:ea typeface="仿宋" panose="02010609060101010101" pitchFamily="49" charset="-122"/>
              </a:rPr>
              <a:t>哂</a:t>
            </a:r>
            <a:r>
              <a:rPr lang="zh-CN" altLang="en-US" sz="2800" dirty="0">
                <a:latin typeface="仿宋" panose="02010609060101010101" pitchFamily="49" charset="-122"/>
                <a:ea typeface="仿宋" panose="02010609060101010101" pitchFamily="49" charset="-122"/>
              </a:rPr>
              <a:t>之。</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“求，尔何如？”</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对曰：“方六七十，如五六十，求也为之，比及三年，可使足民。如其礼乐，以</a:t>
            </a:r>
            <a:r>
              <a:rPr lang="zh-CN" altLang="en-US" sz="2800" dirty="0">
                <a:solidFill>
                  <a:srgbClr val="FF0000"/>
                </a:solidFill>
                <a:latin typeface="仿宋" panose="02010609060101010101" pitchFamily="49" charset="-122"/>
                <a:ea typeface="仿宋" panose="02010609060101010101" pitchFamily="49" charset="-122"/>
              </a:rPr>
              <a:t>俟</a:t>
            </a:r>
            <a:r>
              <a:rPr lang="zh-CN" altLang="en-US" sz="2800" dirty="0">
                <a:latin typeface="仿宋" panose="02010609060101010101" pitchFamily="49" charset="-122"/>
                <a:ea typeface="仿宋" panose="02010609060101010101" pitchFamily="49" charset="-122"/>
              </a:rPr>
              <a:t>君子。”</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“赤，尔何如？”</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对曰：“非曰能之，愿学焉。宗庙之事，</a:t>
            </a:r>
            <a:r>
              <a:rPr lang="zh-CN" altLang="en-US" sz="2800" dirty="0">
                <a:solidFill>
                  <a:srgbClr val="FF0000"/>
                </a:solidFill>
                <a:latin typeface="仿宋" panose="02010609060101010101" pitchFamily="49" charset="-122"/>
                <a:ea typeface="仿宋" panose="02010609060101010101" pitchFamily="49" charset="-122"/>
              </a:rPr>
              <a:t>如会同，端章甫</a:t>
            </a:r>
            <a:r>
              <a:rPr lang="zh-CN" altLang="en-US" sz="2800" dirty="0">
                <a:latin typeface="仿宋" panose="02010609060101010101" pitchFamily="49" charset="-122"/>
                <a:ea typeface="仿宋" panose="02010609060101010101" pitchFamily="49" charset="-122"/>
              </a:rPr>
              <a:t>，愿为</a:t>
            </a:r>
            <a:r>
              <a:rPr lang="zh-CN" altLang="en-US" sz="2800" dirty="0">
                <a:solidFill>
                  <a:srgbClr val="FF0000"/>
                </a:solidFill>
                <a:latin typeface="仿宋" panose="02010609060101010101" pitchFamily="49" charset="-122"/>
                <a:ea typeface="仿宋" panose="02010609060101010101" pitchFamily="49" charset="-122"/>
              </a:rPr>
              <a:t>小相</a:t>
            </a:r>
            <a:r>
              <a:rPr lang="zh-CN" altLang="en-US" sz="2800" dirty="0">
                <a:latin typeface="仿宋" panose="02010609060101010101" pitchFamily="49" charset="-122"/>
                <a:ea typeface="仿宋" panose="02010609060101010101" pitchFamily="49" charset="-122"/>
              </a:rPr>
              <a:t>焉。”</a:t>
            </a:r>
            <a:endParaRPr lang="zh-CN" altLang="en-US" sz="2800" dirty="0">
              <a:latin typeface="仿宋" panose="02010609060101010101" pitchFamily="49" charset="-122"/>
              <a:ea typeface="仿宋" panose="02010609060101010101" pitchFamily="49" charset="-122"/>
            </a:endParaRPr>
          </a:p>
          <a:p>
            <a:endParaRPr lang="zh-CN" altLang="en-US" sz="2800" dirty="0">
              <a:latin typeface="仿宋" panose="02010609060101010101" pitchFamily="49" charset="-122"/>
              <a:ea typeface="仿宋"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595423" y="366623"/>
            <a:ext cx="10143460" cy="6124754"/>
          </a:xfrm>
          <a:prstGeom prst="rect">
            <a:avLst/>
          </a:prstGeom>
          <a:noFill/>
        </p:spPr>
        <p:txBody>
          <a:bodyPr wrap="square">
            <a:spAutoFit/>
          </a:bodyPr>
          <a:lstStyle/>
          <a:p>
            <a:r>
              <a:rPr lang="zh-CN" altLang="en-US" sz="2800" dirty="0">
                <a:latin typeface="仿宋" panose="02010609060101010101" pitchFamily="49" charset="-122"/>
                <a:ea typeface="仿宋" panose="02010609060101010101" pitchFamily="49" charset="-122"/>
              </a:rPr>
              <a:t>“点，尔何如？”</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鼓瑟希，</a:t>
            </a:r>
            <a:r>
              <a:rPr lang="zh-CN" altLang="en-US" sz="2800" dirty="0">
                <a:solidFill>
                  <a:srgbClr val="FF0000"/>
                </a:solidFill>
                <a:latin typeface="仿宋" panose="02010609060101010101" pitchFamily="49" charset="-122"/>
                <a:ea typeface="仿宋" panose="02010609060101010101" pitchFamily="49" charset="-122"/>
              </a:rPr>
              <a:t>铿</a:t>
            </a:r>
            <a:r>
              <a:rPr lang="zh-CN" altLang="en-US" sz="2800" dirty="0">
                <a:latin typeface="仿宋" panose="02010609060101010101" pitchFamily="49" charset="-122"/>
                <a:ea typeface="仿宋" panose="02010609060101010101" pitchFamily="49" charset="-122"/>
              </a:rPr>
              <a:t>尔，舍瑟而作，对曰：“异乎三子者之</a:t>
            </a:r>
            <a:r>
              <a:rPr lang="zh-CN" altLang="en-US" sz="2800" dirty="0">
                <a:solidFill>
                  <a:srgbClr val="FF0000"/>
                </a:solidFill>
                <a:latin typeface="仿宋" panose="02010609060101010101" pitchFamily="49" charset="-122"/>
                <a:ea typeface="仿宋" panose="02010609060101010101" pitchFamily="49" charset="-122"/>
              </a:rPr>
              <a:t>撰</a:t>
            </a:r>
            <a:r>
              <a:rPr lang="zh-CN" altLang="en-US" sz="2800" dirty="0">
                <a:latin typeface="仿宋" panose="02010609060101010101" pitchFamily="49" charset="-122"/>
                <a:ea typeface="仿宋" panose="02010609060101010101" pitchFamily="49" charset="-122"/>
              </a:rPr>
              <a:t>。”</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子曰：“何伤乎？亦各言其志也！”</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曰：“</a:t>
            </a:r>
            <a:r>
              <a:rPr lang="zh-CN" altLang="en-US" sz="2800" dirty="0">
                <a:solidFill>
                  <a:srgbClr val="FF0000"/>
                </a:solidFill>
                <a:latin typeface="仿宋" panose="02010609060101010101" pitchFamily="49" charset="-122"/>
                <a:ea typeface="仿宋" panose="02010609060101010101" pitchFamily="49" charset="-122"/>
              </a:rPr>
              <a:t>莫</a:t>
            </a:r>
            <a:r>
              <a:rPr lang="zh-CN" altLang="en-US" sz="2800" dirty="0">
                <a:latin typeface="仿宋" panose="02010609060101010101" pitchFamily="49" charset="-122"/>
                <a:ea typeface="仿宋" panose="02010609060101010101" pitchFamily="49" charset="-122"/>
              </a:rPr>
              <a:t>春者，春服既成，</a:t>
            </a:r>
            <a:r>
              <a:rPr lang="zh-CN" altLang="en-US" sz="2800" dirty="0">
                <a:solidFill>
                  <a:srgbClr val="FF0000"/>
                </a:solidFill>
                <a:latin typeface="仿宋" panose="02010609060101010101" pitchFamily="49" charset="-122"/>
                <a:ea typeface="仿宋" panose="02010609060101010101" pitchFamily="49" charset="-122"/>
              </a:rPr>
              <a:t>冠者</a:t>
            </a:r>
            <a:r>
              <a:rPr lang="zh-CN" altLang="en-US" sz="2800" dirty="0">
                <a:latin typeface="仿宋" panose="02010609060101010101" pitchFamily="49" charset="-122"/>
                <a:ea typeface="仿宋" panose="02010609060101010101" pitchFamily="49" charset="-122"/>
              </a:rPr>
              <a:t>五六人，童子六七人，</a:t>
            </a:r>
            <a:r>
              <a:rPr lang="zh-CN" altLang="en-US" sz="2800" dirty="0">
                <a:solidFill>
                  <a:srgbClr val="FF0000"/>
                </a:solidFill>
                <a:latin typeface="仿宋" panose="02010609060101010101" pitchFamily="49" charset="-122"/>
                <a:ea typeface="仿宋" panose="02010609060101010101" pitchFamily="49" charset="-122"/>
              </a:rPr>
              <a:t>浴</a:t>
            </a:r>
            <a:r>
              <a:rPr lang="zh-CN" altLang="en-US" sz="2800" dirty="0">
                <a:latin typeface="仿宋" panose="02010609060101010101" pitchFamily="49" charset="-122"/>
                <a:ea typeface="仿宋" panose="02010609060101010101" pitchFamily="49" charset="-122"/>
              </a:rPr>
              <a:t>乎沂，</a:t>
            </a:r>
            <a:r>
              <a:rPr lang="zh-CN" altLang="en-US" sz="2800" dirty="0">
                <a:solidFill>
                  <a:srgbClr val="FF0000"/>
                </a:solidFill>
                <a:latin typeface="仿宋" panose="02010609060101010101" pitchFamily="49" charset="-122"/>
                <a:ea typeface="仿宋" panose="02010609060101010101" pitchFamily="49" charset="-122"/>
              </a:rPr>
              <a:t>风</a:t>
            </a:r>
            <a:r>
              <a:rPr lang="zh-CN" altLang="en-US" sz="2800" dirty="0">
                <a:latin typeface="仿宋" panose="02010609060101010101" pitchFamily="49" charset="-122"/>
                <a:ea typeface="仿宋" panose="02010609060101010101" pitchFamily="49" charset="-122"/>
              </a:rPr>
              <a:t>乎舞雩，咏而归。</a:t>
            </a:r>
            <a:endParaRPr lang="en-US" altLang="zh-CN"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夫子喟然叹曰：“吾</a:t>
            </a:r>
            <a:r>
              <a:rPr lang="zh-CN" altLang="en-US" sz="2800" dirty="0">
                <a:solidFill>
                  <a:srgbClr val="FF0000"/>
                </a:solidFill>
                <a:latin typeface="仿宋" panose="02010609060101010101" pitchFamily="49" charset="-122"/>
                <a:ea typeface="仿宋" panose="02010609060101010101" pitchFamily="49" charset="-122"/>
              </a:rPr>
              <a:t>与</a:t>
            </a:r>
            <a:r>
              <a:rPr lang="zh-CN" altLang="en-US" sz="2800" dirty="0">
                <a:latin typeface="仿宋" panose="02010609060101010101" pitchFamily="49" charset="-122"/>
                <a:ea typeface="仿宋" panose="02010609060101010101" pitchFamily="49" charset="-122"/>
              </a:rPr>
              <a:t>点也。”</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三子者出，曾皙后。曾皙曰：“夫三子者之言何如？”</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子曰：“亦各言其志也已矣！”</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曰：“夫子何哂由也？”</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曰：“为国以礼，其言不</a:t>
            </a:r>
            <a:r>
              <a:rPr lang="zh-CN" altLang="en-US" sz="2800" dirty="0">
                <a:solidFill>
                  <a:srgbClr val="FF0000"/>
                </a:solidFill>
                <a:latin typeface="仿宋" panose="02010609060101010101" pitchFamily="49" charset="-122"/>
                <a:ea typeface="仿宋" panose="02010609060101010101" pitchFamily="49" charset="-122"/>
              </a:rPr>
              <a:t>让</a:t>
            </a:r>
            <a:r>
              <a:rPr lang="zh-CN" altLang="en-US" sz="2800" dirty="0">
                <a:latin typeface="仿宋" panose="02010609060101010101" pitchFamily="49" charset="-122"/>
                <a:ea typeface="仿宋" panose="02010609060101010101" pitchFamily="49" charset="-122"/>
              </a:rPr>
              <a:t>，是故哂之。”</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“唯求则非邦也与？”</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“安见方六七十，如五六十而非邦也者？”</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“唯赤则非邦也与？”</a:t>
            </a:r>
            <a:endParaRPr lang="zh-CN" altLang="en-US" sz="2800" dirty="0">
              <a:latin typeface="仿宋" panose="02010609060101010101" pitchFamily="49" charset="-122"/>
              <a:ea typeface="仿宋" panose="02010609060101010101" pitchFamily="49" charset="-122"/>
            </a:endParaRPr>
          </a:p>
          <a:p>
            <a:r>
              <a:rPr lang="zh-CN" altLang="en-US" sz="2800" dirty="0">
                <a:latin typeface="仿宋" panose="02010609060101010101" pitchFamily="49" charset="-122"/>
                <a:ea typeface="仿宋" panose="02010609060101010101" pitchFamily="49" charset="-122"/>
              </a:rPr>
              <a:t>“宗庙</a:t>
            </a:r>
            <a:r>
              <a:rPr lang="zh-CN" altLang="en-US" sz="2800" dirty="0">
                <a:solidFill>
                  <a:srgbClr val="FF0000"/>
                </a:solidFill>
                <a:latin typeface="仿宋" panose="02010609060101010101" pitchFamily="49" charset="-122"/>
                <a:ea typeface="仿宋" panose="02010609060101010101" pitchFamily="49" charset="-122"/>
              </a:rPr>
              <a:t>会同</a:t>
            </a:r>
            <a:r>
              <a:rPr lang="zh-CN" altLang="en-US" sz="2800" dirty="0">
                <a:latin typeface="仿宋" panose="02010609060101010101" pitchFamily="49" charset="-122"/>
                <a:ea typeface="仿宋" panose="02010609060101010101" pitchFamily="49" charset="-122"/>
              </a:rPr>
              <a:t>，非诸侯而何？赤也为之小，孰能为之大？”</a:t>
            </a:r>
            <a:endParaRPr lang="zh-CN" altLang="en-US" sz="2800" dirty="0">
              <a:latin typeface="仿宋" panose="02010609060101010101" pitchFamily="49" charset="-122"/>
              <a:ea typeface="仿宋" panose="02010609060101010101" pitchFamily="49"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6707" y="106326"/>
            <a:ext cx="12043144" cy="6684334"/>
          </a:xfrm>
        </p:spPr>
        <p:txBody>
          <a:bodyPr>
            <a:normAutofit fontScale="92500" lnSpcReduction="20000"/>
          </a:bodyPr>
          <a:lstStyle/>
          <a:p>
            <a:r>
              <a:rPr lang="zh-CN" altLang="en-US" sz="2800" dirty="0">
                <a:latin typeface="仿宋" panose="02010609060101010101" pitchFamily="49" charset="-122"/>
                <a:ea typeface="仿宋" panose="02010609060101010101" pitchFamily="49" charset="-122"/>
              </a:rPr>
              <a:t>重点词语：</a:t>
            </a:r>
            <a:endParaRPr lang="en-US" altLang="zh-CN"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1.</a:t>
            </a:r>
            <a:r>
              <a:rPr lang="zh-CN" altLang="en-US" sz="2800" dirty="0">
                <a:latin typeface="仿宋" panose="02010609060101010101" pitchFamily="49" charset="-122"/>
                <a:ea typeface="仿宋" panose="02010609060101010101" pitchFamily="49" charset="-122"/>
              </a:rPr>
              <a:t>侍：侍奉</a:t>
            </a:r>
            <a:r>
              <a:rPr lang="en-US" altLang="zh-CN" sz="2800" dirty="0">
                <a:latin typeface="仿宋" panose="02010609060101010101" pitchFamily="49" charset="-122"/>
                <a:ea typeface="仿宋" panose="02010609060101010101" pitchFamily="49" charset="-122"/>
              </a:rPr>
              <a:t>, </a:t>
            </a:r>
            <a:r>
              <a:rPr lang="zh-CN" altLang="en-US" sz="2800" dirty="0">
                <a:latin typeface="仿宋" panose="02010609060101010101" pitchFamily="49" charset="-122"/>
                <a:ea typeface="仿宋" panose="02010609060101010101" pitchFamily="49" charset="-122"/>
              </a:rPr>
              <a:t>本指侍立于尊者之旁 侍坐：此处指执弟子之礼，侍奉老师而坐。</a:t>
            </a:r>
            <a:endParaRPr lang="zh-CN" altLang="en-US" sz="2800" dirty="0">
              <a:latin typeface="仿宋" panose="02010609060101010101" pitchFamily="49" charset="-122"/>
              <a:ea typeface="仿宋" panose="02010609060101010101" pitchFamily="49" charset="-122"/>
            </a:endParaRPr>
          </a:p>
          <a:p>
            <a:pPr marL="0" indent="0">
              <a:lnSpc>
                <a:spcPct val="120000"/>
              </a:lnSpc>
              <a:buNone/>
            </a:pPr>
            <a:r>
              <a:rPr lang="en-US" altLang="zh-CN" sz="2800" dirty="0">
                <a:latin typeface="仿宋" panose="02010609060101010101" pitchFamily="49" charset="-122"/>
                <a:ea typeface="仿宋" panose="02010609060101010101" pitchFamily="49" charset="-122"/>
              </a:rPr>
              <a:t>2.</a:t>
            </a:r>
            <a:r>
              <a:rPr lang="zh-CN" altLang="en-US" sz="2800" dirty="0">
                <a:latin typeface="仿宋" panose="02010609060101010101" pitchFamily="49" charset="-122"/>
                <a:ea typeface="仿宋" panose="02010609060101010101" pitchFamily="49" charset="-122"/>
              </a:rPr>
              <a:t>以吾一日长乎尔：以， 因为；长，年长；毋吾以也：吾，作“以 ”的宾语，在否定句中代词宾语前置；以，“止”。</a:t>
            </a:r>
            <a:endParaRPr lang="zh-CN" altLang="en-US"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3.</a:t>
            </a:r>
            <a:r>
              <a:rPr lang="zh-CN" altLang="en-US" sz="2800" dirty="0">
                <a:latin typeface="仿宋" panose="02010609060101010101" pitchFamily="49" charset="-122"/>
                <a:ea typeface="仿宋" panose="02010609060101010101" pitchFamily="49" charset="-122"/>
              </a:rPr>
              <a:t> 居，平日，平时</a:t>
            </a:r>
            <a:endParaRPr lang="zh-CN" altLang="en-US"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4.</a:t>
            </a:r>
            <a:r>
              <a:rPr lang="zh-CN" altLang="en-US" sz="2800" dirty="0">
                <a:latin typeface="仿宋" panose="02010609060101010101" pitchFamily="49" charset="-122"/>
                <a:ea typeface="仿宋" panose="02010609060101010101" pitchFamily="49" charset="-122"/>
              </a:rPr>
              <a:t>何以：用什么（去实现自己的抱负）。以，动词，用。</a:t>
            </a:r>
            <a:endParaRPr lang="zh-CN" altLang="en-US"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5.</a:t>
            </a:r>
            <a:r>
              <a:rPr lang="zh-CN" altLang="en-US" sz="2800" dirty="0">
                <a:latin typeface="仿宋" panose="02010609060101010101" pitchFamily="49" charset="-122"/>
                <a:ea typeface="仿宋" panose="02010609060101010101" pitchFamily="49" charset="-122"/>
              </a:rPr>
              <a:t>率尔： 急遽而不加考虑的样子。尔， 相当于 “然”，</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的样子</a:t>
            </a:r>
            <a:endParaRPr lang="zh-CN" altLang="en-US" sz="2800" dirty="0">
              <a:latin typeface="仿宋" panose="02010609060101010101" pitchFamily="49" charset="-122"/>
              <a:ea typeface="仿宋" panose="02010609060101010101" pitchFamily="49" charset="-122"/>
            </a:endParaRPr>
          </a:p>
          <a:p>
            <a:pPr marL="0" indent="0">
              <a:lnSpc>
                <a:spcPct val="120000"/>
              </a:lnSpc>
              <a:buNone/>
            </a:pPr>
            <a:r>
              <a:rPr lang="en-US" altLang="zh-CN" sz="2800" dirty="0">
                <a:latin typeface="仿宋" panose="02010609060101010101" pitchFamily="49" charset="-122"/>
                <a:ea typeface="仿宋" panose="02010609060101010101" pitchFamily="49" charset="-122"/>
              </a:rPr>
              <a:t>6.</a:t>
            </a:r>
            <a:r>
              <a:rPr lang="zh-CN" altLang="en-US" sz="2800" dirty="0">
                <a:latin typeface="仿宋" panose="02010609060101010101" pitchFamily="49" charset="-122"/>
                <a:ea typeface="仿宋" panose="02010609060101010101" pitchFamily="49" charset="-122"/>
              </a:rPr>
              <a:t>千乘之国：有一千辆兵车的诸侯国。在春秋后期 ，千乘之国是中等国家。乘：兵车。古时一车四马为一乘。春秋时，一辆兵车配甲士</a:t>
            </a:r>
            <a:r>
              <a:rPr lang="en-US" altLang="zh-CN" sz="2800" dirty="0">
                <a:latin typeface="仿宋" panose="02010609060101010101" pitchFamily="49" charset="-122"/>
                <a:ea typeface="仿宋" panose="02010609060101010101" pitchFamily="49" charset="-122"/>
              </a:rPr>
              <a:t>3</a:t>
            </a:r>
            <a:r>
              <a:rPr lang="zh-CN" altLang="en-US" sz="2800" dirty="0">
                <a:latin typeface="仿宋" panose="02010609060101010101" pitchFamily="49" charset="-122"/>
                <a:ea typeface="仿宋" panose="02010609060101010101" pitchFamily="49" charset="-122"/>
              </a:rPr>
              <a:t>人，步卒</a:t>
            </a:r>
            <a:r>
              <a:rPr lang="en-US" altLang="zh-CN" sz="2800" dirty="0">
                <a:latin typeface="仿宋" panose="02010609060101010101" pitchFamily="49" charset="-122"/>
                <a:ea typeface="仿宋" panose="02010609060101010101" pitchFamily="49" charset="-122"/>
              </a:rPr>
              <a:t>72</a:t>
            </a:r>
            <a:r>
              <a:rPr lang="zh-CN" altLang="en-US" sz="2800" dirty="0">
                <a:latin typeface="仿宋" panose="02010609060101010101" pitchFamily="49" charset="-122"/>
                <a:ea typeface="仿宋" panose="02010609060101010101" pitchFamily="49" charset="-122"/>
              </a:rPr>
              <a:t>人。</a:t>
            </a:r>
            <a:endParaRPr lang="zh-CN" altLang="en-US"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7.</a:t>
            </a:r>
            <a:r>
              <a:rPr lang="zh-CN" altLang="en-US" sz="2800" dirty="0">
                <a:latin typeface="仿宋" panose="02010609060101010101" pitchFamily="49" charset="-122"/>
                <a:ea typeface="仿宋" panose="02010609060101010101" pitchFamily="49" charset="-122"/>
              </a:rPr>
              <a:t>摄，夹处；乎：于，在。</a:t>
            </a:r>
            <a:endParaRPr lang="zh-CN" altLang="en-US" sz="2800" dirty="0">
              <a:latin typeface="仿宋" panose="02010609060101010101" pitchFamily="49" charset="-122"/>
              <a:ea typeface="仿宋" panose="02010609060101010101" pitchFamily="49" charset="-122"/>
            </a:endParaRPr>
          </a:p>
          <a:p>
            <a:pPr marL="0" indent="0">
              <a:lnSpc>
                <a:spcPct val="120000"/>
              </a:lnSpc>
              <a:buNone/>
            </a:pPr>
            <a:r>
              <a:rPr lang="en-US" altLang="zh-CN" sz="2800" dirty="0">
                <a:latin typeface="仿宋" panose="02010609060101010101" pitchFamily="49" charset="-122"/>
                <a:ea typeface="仿宋" panose="02010609060101010101" pitchFamily="49" charset="-122"/>
              </a:rPr>
              <a:t>8.</a:t>
            </a:r>
            <a:r>
              <a:rPr lang="zh-CN" altLang="en-US" sz="2800" dirty="0">
                <a:latin typeface="仿宋" panose="02010609060101010101" pitchFamily="49" charset="-122"/>
                <a:ea typeface="仿宋" panose="02010609060101010101" pitchFamily="49" charset="-122"/>
              </a:rPr>
              <a:t>加之以师旅：有（别国的）军队来攻打它；加，加在上面；师旅，指军队，此特指侵略的军队。古时两千五百人为一师，五百人为一旅。</a:t>
            </a:r>
            <a:endParaRPr lang="zh-CN" altLang="en-US"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9.</a:t>
            </a:r>
            <a:r>
              <a:rPr lang="zh-CN" altLang="en-US" sz="2800" dirty="0">
                <a:latin typeface="仿宋" panose="02010609060101010101" pitchFamily="49" charset="-122"/>
                <a:ea typeface="仿宋" panose="02010609060101010101" pitchFamily="49" charset="-122"/>
              </a:rPr>
              <a:t>因之以饥馑：接连下来（国内） 又有饥荒。因，接续；饥馑，泛指饥荒。</a:t>
            </a:r>
            <a:endParaRPr lang="zh-CN" altLang="en-US"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10.</a:t>
            </a:r>
            <a:r>
              <a:rPr lang="zh-CN" altLang="en-US" sz="2800" dirty="0">
                <a:latin typeface="仿宋" panose="02010609060101010101" pitchFamily="49" charset="-122"/>
                <a:ea typeface="仿宋" panose="02010609060101010101" pitchFamily="49" charset="-122"/>
              </a:rPr>
              <a:t>方：合乎礼仪的行事准则</a:t>
            </a:r>
            <a:endParaRPr lang="zh-CN" altLang="en-US" sz="2800" dirty="0">
              <a:latin typeface="仿宋" panose="02010609060101010101" pitchFamily="49" charset="-122"/>
              <a:ea typeface="仿宋" panose="02010609060101010101" pitchFamily="49" charset="-122"/>
            </a:endParaRPr>
          </a:p>
          <a:p>
            <a:pPr marL="0" indent="0">
              <a:buNone/>
            </a:pPr>
            <a:r>
              <a:rPr lang="en-US" altLang="zh-CN" sz="2800" dirty="0">
                <a:latin typeface="仿宋" panose="02010609060101010101" pitchFamily="49" charset="-122"/>
                <a:ea typeface="仿宋" panose="02010609060101010101" pitchFamily="49" charset="-122"/>
              </a:rPr>
              <a:t>11.</a:t>
            </a:r>
            <a:r>
              <a:rPr lang="zh-CN" altLang="en-US" sz="2800" dirty="0">
                <a:latin typeface="仿宋" panose="02010609060101010101" pitchFamily="49" charset="-122"/>
                <a:ea typeface="仿宋" panose="02010609060101010101" pitchFamily="49" charset="-122"/>
              </a:rPr>
              <a:t>哂 （</a:t>
            </a:r>
            <a:r>
              <a:rPr lang="en-US" altLang="zh-CN" sz="2800" dirty="0" err="1">
                <a:latin typeface="仿宋" panose="02010609060101010101" pitchFamily="49" charset="-122"/>
                <a:ea typeface="仿宋" panose="02010609060101010101" pitchFamily="49" charset="-122"/>
              </a:rPr>
              <a:t>shěn</a:t>
            </a:r>
            <a:r>
              <a:rPr lang="zh-CN" altLang="en-US" sz="2800" dirty="0">
                <a:latin typeface="仿宋" panose="02010609060101010101" pitchFamily="49" charset="-122"/>
                <a:ea typeface="仿宋" panose="02010609060101010101" pitchFamily="49" charset="-122"/>
              </a:rPr>
              <a:t>）：微笑</a:t>
            </a:r>
            <a:endParaRPr lang="en-US" altLang="zh-CN" sz="2800" dirty="0">
              <a:latin typeface="仿宋" panose="02010609060101010101" pitchFamily="49" charset="-122"/>
              <a:ea typeface="仿宋" panose="02010609060101010101"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318975" y="191385"/>
            <a:ext cx="11320131" cy="6370975"/>
          </a:xfrm>
          <a:prstGeom prst="rect">
            <a:avLst/>
          </a:prstGeom>
          <a:noFill/>
        </p:spPr>
        <p:txBody>
          <a:bodyPr wrap="square">
            <a:spAutoFit/>
          </a:bodyPr>
          <a:lstStyle/>
          <a:p>
            <a:endParaRPr lang="zh-CN" altLang="en-US" sz="1600" dirty="0"/>
          </a:p>
          <a:p>
            <a:r>
              <a:rPr lang="en-US" altLang="zh-CN" sz="2800" dirty="0">
                <a:latin typeface="仿宋" panose="02010609060101010101" pitchFamily="49" charset="-122"/>
                <a:ea typeface="仿宋" panose="02010609060101010101" pitchFamily="49" charset="-122"/>
              </a:rPr>
              <a:t>1.</a:t>
            </a:r>
            <a:r>
              <a:rPr lang="zh-CN" altLang="en-US" sz="2800" dirty="0">
                <a:latin typeface="仿宋" panose="02010609060101010101" pitchFamily="49" charset="-122"/>
                <a:ea typeface="仿宋" panose="02010609060101010101" pitchFamily="49" charset="-122"/>
              </a:rPr>
              <a:t>俟：等待</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2.</a:t>
            </a:r>
            <a:r>
              <a:rPr lang="zh-CN" altLang="en-US" sz="2800" dirty="0">
                <a:latin typeface="仿宋" panose="02010609060101010101" pitchFamily="49" charset="-122"/>
                <a:ea typeface="仿宋" panose="02010609060101010101" pitchFamily="49" charset="-122"/>
              </a:rPr>
              <a:t>会：诸侯会盟</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3.</a:t>
            </a:r>
            <a:r>
              <a:rPr lang="zh-CN" altLang="en-US" sz="2800" dirty="0">
                <a:latin typeface="仿宋" panose="02010609060101010101" pitchFamily="49" charset="-122"/>
                <a:ea typeface="仿宋" panose="02010609060101010101" pitchFamily="49" charset="-122"/>
              </a:rPr>
              <a:t>同：诸侯共同朝见天子</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4.</a:t>
            </a:r>
            <a:r>
              <a:rPr lang="zh-CN" altLang="en-US" sz="2800" dirty="0">
                <a:latin typeface="仿宋" panose="02010609060101010101" pitchFamily="49" charset="-122"/>
                <a:ea typeface="仿宋" panose="02010609060101010101" pitchFamily="49" charset="-122"/>
              </a:rPr>
              <a:t>端：古代的一种礼服</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5.</a:t>
            </a:r>
            <a:r>
              <a:rPr lang="zh-CN" altLang="en-US" sz="2800" dirty="0">
                <a:latin typeface="仿宋" panose="02010609060101010101" pitchFamily="49" charset="-122"/>
                <a:ea typeface="仿宋" panose="02010609060101010101" pitchFamily="49" charset="-122"/>
              </a:rPr>
              <a:t>章甫：古代的一种礼帽。这里都是名词用作动词，意思是“穿着礼服，戴着礼帽”</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6.</a:t>
            </a:r>
            <a:r>
              <a:rPr lang="zh-CN" altLang="en-US" sz="2800" dirty="0">
                <a:latin typeface="仿宋" panose="02010609060101010101" pitchFamily="49" charset="-122"/>
                <a:ea typeface="仿宋" panose="02010609060101010101" pitchFamily="49" charset="-122"/>
              </a:rPr>
              <a:t>相：在祭祀、会盟或朝见天子时主持赞礼和司仪的人。</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7.</a:t>
            </a:r>
            <a:r>
              <a:rPr lang="zh-CN" altLang="en-US" sz="2800" dirty="0">
                <a:latin typeface="仿宋" panose="02010609060101010101" pitchFamily="49" charset="-122"/>
                <a:ea typeface="仿宋" panose="02010609060101010101" pitchFamily="49" charset="-122"/>
              </a:rPr>
              <a:t>舍：放下</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8.</a:t>
            </a:r>
            <a:r>
              <a:rPr lang="zh-CN" altLang="en-US" sz="2800" dirty="0">
                <a:latin typeface="仿宋" panose="02010609060101010101" pitchFamily="49" charset="-122"/>
                <a:ea typeface="仿宋" panose="02010609060101010101" pitchFamily="49" charset="-122"/>
              </a:rPr>
              <a:t>作：立起来，站起身</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9.</a:t>
            </a:r>
            <a:r>
              <a:rPr lang="zh-CN" altLang="en-US" sz="2800" dirty="0">
                <a:latin typeface="仿宋" panose="02010609060101010101" pitchFamily="49" charset="-122"/>
                <a:ea typeface="仿宋" panose="02010609060101010101" pitchFamily="49" charset="-122"/>
              </a:rPr>
              <a:t>撰：才具，才能</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10.</a:t>
            </a:r>
            <a:r>
              <a:rPr lang="zh-CN" altLang="en-US" sz="2800" dirty="0">
                <a:latin typeface="仿宋" panose="02010609060101010101" pitchFamily="49" charset="-122"/>
                <a:ea typeface="仿宋" panose="02010609060101010101" pitchFamily="49" charset="-122"/>
              </a:rPr>
              <a:t>伤：妨害</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11.</a:t>
            </a:r>
            <a:r>
              <a:rPr lang="zh-CN" altLang="en-US" sz="2800" dirty="0">
                <a:latin typeface="仿宋" panose="02010609060101010101" pitchFamily="49" charset="-122"/>
                <a:ea typeface="仿宋" panose="02010609060101010101" pitchFamily="49" charset="-122"/>
              </a:rPr>
              <a:t>莫春者，春服既成：莫春：指农历三月；莫，通“暮”；</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12.</a:t>
            </a:r>
            <a:r>
              <a:rPr lang="zh-CN" altLang="en-US" sz="2800" dirty="0">
                <a:latin typeface="仿宋" panose="02010609060101010101" pitchFamily="49" charset="-122"/>
                <a:ea typeface="仿宋" panose="02010609060101010101" pitchFamily="49" charset="-122"/>
              </a:rPr>
              <a:t>冠：古时男子二十岁为成年，束发加冠</a:t>
            </a:r>
            <a:endParaRPr lang="zh-CN" altLang="en-US" sz="2800" dirty="0">
              <a:latin typeface="仿宋" panose="02010609060101010101" pitchFamily="49" charset="-122"/>
              <a:ea typeface="仿宋" panose="02010609060101010101" pitchFamily="49" charset="-122"/>
            </a:endParaRPr>
          </a:p>
          <a:p>
            <a:r>
              <a:rPr lang="en-US" altLang="zh-CN" sz="2800" dirty="0">
                <a:latin typeface="仿宋" panose="02010609060101010101" pitchFamily="49" charset="-122"/>
                <a:ea typeface="仿宋" panose="02010609060101010101" pitchFamily="49" charset="-122"/>
              </a:rPr>
              <a:t>13.</a:t>
            </a:r>
            <a:r>
              <a:rPr lang="zh-CN" altLang="en-US" sz="2800" dirty="0">
                <a:latin typeface="仿宋" panose="02010609060101010101" pitchFamily="49" charset="-122"/>
                <a:ea typeface="仿宋" panose="02010609060101010101" pitchFamily="49" charset="-122"/>
              </a:rPr>
              <a:t>与：赞成</a:t>
            </a:r>
            <a:r>
              <a:rPr lang="zh-CN" altLang="en-US" dirty="0">
                <a:latin typeface="仿宋" panose="02010609060101010101" pitchFamily="49" charset="-122"/>
                <a:ea typeface="仿宋" panose="02010609060101010101" pitchFamily="49" charset="-122"/>
              </a:rPr>
              <a:t>。</a:t>
            </a:r>
            <a:endParaRPr lang="zh-CN" altLang="en-US" sz="2800" dirty="0">
              <a:latin typeface="仿宋" panose="02010609060101010101" pitchFamily="49" charset="-122"/>
              <a:ea typeface="仿宋" panose="02010609060101010101"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66163" y="582706"/>
            <a:ext cx="10856259" cy="5109091"/>
          </a:xfrm>
          <a:prstGeom prst="rect">
            <a:avLst/>
          </a:prstGeom>
          <a:noFill/>
        </p:spPr>
        <p:txBody>
          <a:bodyPr wrap="square">
            <a:spAutoFit/>
          </a:bodyPr>
          <a:lstStyle/>
          <a:p>
            <a:r>
              <a:rPr lang="zh-CN" altLang="en-US" sz="2800" b="1" dirty="0">
                <a:latin typeface="仿宋" panose="02010609060101010101" pitchFamily="49" charset="-122"/>
                <a:ea typeface="仿宋" panose="02010609060101010101" pitchFamily="49" charset="-122"/>
              </a:rPr>
              <a:t>通假字</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1</a:t>
            </a:r>
            <a:r>
              <a:rPr lang="zh-CN" altLang="en-US" sz="2800" b="1" dirty="0">
                <a:latin typeface="仿宋" panose="02010609060101010101" pitchFamily="49" charset="-122"/>
                <a:ea typeface="仿宋" panose="02010609060101010101" pitchFamily="49" charset="-122"/>
              </a:rPr>
              <a:t>、鼓瑟希（希，通“稀”，稀疏）</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2</a:t>
            </a:r>
            <a:r>
              <a:rPr lang="zh-CN" altLang="en-US" sz="2800" b="1" dirty="0">
                <a:latin typeface="仿宋" panose="02010609060101010101" pitchFamily="49" charset="-122"/>
                <a:ea typeface="仿宋" panose="02010609060101010101" pitchFamily="49" charset="-122"/>
              </a:rPr>
              <a:t>、莫春者（莫，通“暮”）</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3</a:t>
            </a:r>
            <a:r>
              <a:rPr lang="zh-CN" altLang="en-US" sz="2800" b="1" dirty="0">
                <a:latin typeface="仿宋" panose="02010609060101010101" pitchFamily="49" charset="-122"/>
                <a:ea typeface="仿宋" panose="02010609060101010101" pitchFamily="49" charset="-122"/>
              </a:rPr>
              <a:t>、唯求则非邦也与（与，通“欤”，语气词）</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4</a:t>
            </a:r>
            <a:r>
              <a:rPr lang="zh-CN" altLang="en-US" sz="2800" b="1" dirty="0">
                <a:latin typeface="仿宋" panose="02010609060101010101" pitchFamily="49" charset="-122"/>
                <a:ea typeface="仿宋" panose="02010609060101010101" pitchFamily="49" charset="-122"/>
              </a:rPr>
              <a:t>、毋吾以也（以，通“已”，停止）</a:t>
            </a:r>
            <a:endParaRPr lang="zh-CN" altLang="en-US" sz="2800" b="1" dirty="0">
              <a:latin typeface="仿宋" panose="02010609060101010101" pitchFamily="49" charset="-122"/>
              <a:ea typeface="仿宋" panose="02010609060101010101" pitchFamily="49" charset="-122"/>
            </a:endParaRPr>
          </a:p>
          <a:p>
            <a:r>
              <a:rPr lang="zh-CN" altLang="en-US" sz="2800" b="1" dirty="0">
                <a:latin typeface="仿宋" panose="02010609060101010101" pitchFamily="49" charset="-122"/>
                <a:ea typeface="仿宋" panose="02010609060101010101" pitchFamily="49" charset="-122"/>
              </a:rPr>
              <a:t>词类活用</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1</a:t>
            </a:r>
            <a:r>
              <a:rPr lang="zh-CN" altLang="en-US" sz="2800" b="1" dirty="0">
                <a:latin typeface="仿宋" panose="02010609060101010101" pitchFamily="49" charset="-122"/>
                <a:ea typeface="仿宋" panose="02010609060101010101" pitchFamily="49" charset="-122"/>
              </a:rPr>
              <a:t>、端章甫 （名词作动词，穿礼服、戴礼帽）</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2</a:t>
            </a:r>
            <a:r>
              <a:rPr lang="zh-CN" altLang="en-US" sz="2800" b="1" dirty="0">
                <a:latin typeface="仿宋" panose="02010609060101010101" pitchFamily="49" charset="-122"/>
                <a:ea typeface="仿宋" panose="02010609060101010101" pitchFamily="49" charset="-122"/>
              </a:rPr>
              <a:t>、鼓瑟希 （鼓：名词作动词，弹奏）</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3</a:t>
            </a:r>
            <a:r>
              <a:rPr lang="zh-CN" altLang="en-US" sz="2800" b="1" dirty="0">
                <a:latin typeface="仿宋" panose="02010609060101010101" pitchFamily="49" charset="-122"/>
                <a:ea typeface="仿宋" panose="02010609060101010101" pitchFamily="49" charset="-122"/>
              </a:rPr>
              <a:t>、风乎舞雩（风：名→动 ，吹风、乘凉）</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4</a:t>
            </a:r>
            <a:r>
              <a:rPr lang="zh-CN" altLang="en-US" sz="2800" b="1" dirty="0">
                <a:latin typeface="仿宋" panose="02010609060101010101" pitchFamily="49" charset="-122"/>
                <a:ea typeface="仿宋" panose="02010609060101010101" pitchFamily="49" charset="-122"/>
              </a:rPr>
              <a:t>、三子者出，曾皙后 （后：名词作动词，落在后面）</a:t>
            </a:r>
            <a:endParaRPr lang="zh-CN" altLang="en-US" sz="2800" b="1" dirty="0">
              <a:latin typeface="仿宋" panose="02010609060101010101" pitchFamily="49" charset="-122"/>
              <a:ea typeface="仿宋" panose="02010609060101010101" pitchFamily="49" charset="-122"/>
            </a:endParaRPr>
          </a:p>
          <a:p>
            <a:r>
              <a:rPr lang="en-US" altLang="zh-CN" sz="2800" b="1" dirty="0">
                <a:latin typeface="仿宋" panose="02010609060101010101" pitchFamily="49" charset="-122"/>
                <a:ea typeface="仿宋" panose="02010609060101010101" pitchFamily="49" charset="-122"/>
              </a:rPr>
              <a:t>5</a:t>
            </a:r>
            <a:r>
              <a:rPr lang="zh-CN" altLang="en-US" sz="2800" b="1" dirty="0">
                <a:latin typeface="仿宋" panose="02010609060101010101" pitchFamily="49" charset="-122"/>
                <a:ea typeface="仿宋" panose="02010609060101010101" pitchFamily="49" charset="-122"/>
              </a:rPr>
              <a:t>、赤也为之小，孰能为之大（小，大：形容词作名词，小事，大事）</a:t>
            </a:r>
            <a:endParaRPr lang="zh-CN" altLang="en-US" sz="2800" b="1" dirty="0">
              <a:latin typeface="仿宋" panose="02010609060101010101" pitchFamily="49" charset="-122"/>
              <a:ea typeface="仿宋" panose="02010609060101010101" pitchFamily="49" charset="-122"/>
            </a:endParaRPr>
          </a:p>
          <a:p>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645041" y="484333"/>
            <a:ext cx="8371367" cy="6001643"/>
          </a:xfrm>
          <a:prstGeom prst="rect">
            <a:avLst/>
          </a:prstGeom>
          <a:noFill/>
        </p:spPr>
        <p:txBody>
          <a:bodyPr wrap="square">
            <a:spAutoFit/>
          </a:bodyPr>
          <a:lstStyle/>
          <a:p>
            <a:r>
              <a:rPr lang="zh-CN" altLang="en-US" sz="3200" b="1" dirty="0">
                <a:latin typeface="仿宋" panose="02010609060101010101" pitchFamily="49" charset="-122"/>
                <a:ea typeface="仿宋" panose="02010609060101010101" pitchFamily="49" charset="-122"/>
              </a:rPr>
              <a:t>文言句式</a:t>
            </a:r>
            <a:endParaRPr lang="zh-CN" altLang="en-US" sz="3200" b="1" dirty="0">
              <a:latin typeface="仿宋" panose="02010609060101010101" pitchFamily="49" charset="-122"/>
              <a:ea typeface="仿宋" panose="02010609060101010101" pitchFamily="49" charset="-122"/>
            </a:endParaRPr>
          </a:p>
          <a:p>
            <a:r>
              <a:rPr lang="en-US" altLang="zh-CN" sz="3200" b="1" dirty="0">
                <a:latin typeface="仿宋" panose="02010609060101010101" pitchFamily="49" charset="-122"/>
                <a:ea typeface="仿宋" panose="02010609060101010101" pitchFamily="49" charset="-122"/>
              </a:rPr>
              <a:t>1</a:t>
            </a:r>
            <a:r>
              <a:rPr lang="zh-CN" altLang="en-US" sz="3200" b="1" dirty="0">
                <a:latin typeface="仿宋" panose="02010609060101010101" pitchFamily="49" charset="-122"/>
                <a:ea typeface="仿宋" panose="02010609060101010101" pitchFamily="49" charset="-122"/>
              </a:rPr>
              <a:t>、宾语前置句</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1</a:t>
            </a:r>
            <a:r>
              <a:rPr lang="zh-CN" altLang="en-US" sz="3200" b="1" dirty="0">
                <a:latin typeface="仿宋" panose="02010609060101010101" pitchFamily="49" charset="-122"/>
                <a:ea typeface="仿宋" panose="02010609060101010101" pitchFamily="49" charset="-122"/>
              </a:rPr>
              <a:t>）毋吾以也（即，毋以吾也）</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2</a:t>
            </a:r>
            <a:r>
              <a:rPr lang="zh-CN" altLang="en-US" sz="3200" b="1" dirty="0">
                <a:latin typeface="仿宋" panose="02010609060101010101" pitchFamily="49" charset="-122"/>
                <a:ea typeface="仿宋" panose="02010609060101010101" pitchFamily="49" charset="-122"/>
              </a:rPr>
              <a:t>）不吾知也（即，不知吾也 ）</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3</a:t>
            </a:r>
            <a:r>
              <a:rPr lang="zh-CN" altLang="en-US" sz="3200" b="1" dirty="0">
                <a:latin typeface="仿宋" panose="02010609060101010101" pitchFamily="49" charset="-122"/>
                <a:ea typeface="仿宋" panose="02010609060101010101" pitchFamily="49" charset="-122"/>
              </a:rPr>
              <a:t>）则何以哉 （即，则以何哉 ）</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4</a:t>
            </a:r>
            <a:r>
              <a:rPr lang="zh-CN" altLang="en-US" sz="3200" b="1" dirty="0">
                <a:latin typeface="仿宋" panose="02010609060101010101" pitchFamily="49" charset="-122"/>
                <a:ea typeface="仿宋" panose="02010609060101010101" pitchFamily="49" charset="-122"/>
              </a:rPr>
              <a:t>）尔何如（即，尔如何）</a:t>
            </a:r>
            <a:endParaRPr lang="zh-CN" altLang="en-US" sz="3200" b="1" dirty="0">
              <a:latin typeface="仿宋" panose="02010609060101010101" pitchFamily="49" charset="-122"/>
              <a:ea typeface="仿宋" panose="02010609060101010101" pitchFamily="49" charset="-122"/>
            </a:endParaRPr>
          </a:p>
          <a:p>
            <a:r>
              <a:rPr lang="en-US" altLang="zh-CN" sz="3200" b="1" dirty="0">
                <a:latin typeface="仿宋" panose="02010609060101010101" pitchFamily="49" charset="-122"/>
                <a:ea typeface="仿宋" panose="02010609060101010101" pitchFamily="49" charset="-122"/>
              </a:rPr>
              <a:t>2</a:t>
            </a:r>
            <a:r>
              <a:rPr lang="zh-CN" altLang="en-US" sz="3200" b="1" dirty="0">
                <a:latin typeface="仿宋" panose="02010609060101010101" pitchFamily="49" charset="-122"/>
                <a:ea typeface="仿宋" panose="02010609060101010101" pitchFamily="49" charset="-122"/>
              </a:rPr>
              <a:t>、状语后置句</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1</a:t>
            </a:r>
            <a:r>
              <a:rPr lang="zh-CN" altLang="en-US" sz="3200" b="1" dirty="0">
                <a:latin typeface="仿宋" panose="02010609060101010101" pitchFamily="49" charset="-122"/>
                <a:ea typeface="仿宋" panose="02010609060101010101" pitchFamily="49" charset="-122"/>
              </a:rPr>
              <a:t>）以吾一日长乎尔</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2</a:t>
            </a:r>
            <a:r>
              <a:rPr lang="zh-CN" altLang="en-US" sz="3200" b="1" dirty="0">
                <a:latin typeface="仿宋" panose="02010609060101010101" pitchFamily="49" charset="-122"/>
                <a:ea typeface="仿宋" panose="02010609060101010101" pitchFamily="49" charset="-122"/>
              </a:rPr>
              <a:t>）加之以师旅，因之以饥馑</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3</a:t>
            </a:r>
            <a:r>
              <a:rPr lang="zh-CN" altLang="en-US" sz="3200" b="1" dirty="0">
                <a:latin typeface="仿宋" panose="02010609060101010101" pitchFamily="49" charset="-122"/>
                <a:ea typeface="仿宋" panose="02010609060101010101" pitchFamily="49" charset="-122"/>
              </a:rPr>
              <a:t>）浴乎沂，风乎舞雩</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4</a:t>
            </a:r>
            <a:r>
              <a:rPr lang="zh-CN" altLang="en-US" sz="3200" b="1" dirty="0">
                <a:latin typeface="仿宋" panose="02010609060101010101" pitchFamily="49" charset="-122"/>
                <a:ea typeface="仿宋" panose="02010609060101010101" pitchFamily="49" charset="-122"/>
              </a:rPr>
              <a:t>）异乎三子者之撰</a:t>
            </a:r>
            <a:endParaRPr lang="zh-CN" altLang="en-US" sz="3200" b="1" dirty="0">
              <a:latin typeface="仿宋" panose="02010609060101010101" pitchFamily="49" charset="-122"/>
              <a:ea typeface="仿宋" panose="02010609060101010101" pitchFamily="49" charset="-122"/>
            </a:endParaRPr>
          </a:p>
          <a:p>
            <a:r>
              <a:rPr lang="zh-CN" altLang="en-US" sz="3200" b="1" dirty="0">
                <a:latin typeface="仿宋" panose="02010609060101010101" pitchFamily="49" charset="-122"/>
                <a:ea typeface="仿宋" panose="02010609060101010101" pitchFamily="49" charset="-122"/>
              </a:rPr>
              <a:t>（</a:t>
            </a:r>
            <a:r>
              <a:rPr lang="en-US" altLang="zh-CN" sz="3200" b="1" dirty="0">
                <a:latin typeface="仿宋" panose="02010609060101010101" pitchFamily="49" charset="-122"/>
                <a:ea typeface="仿宋" panose="02010609060101010101" pitchFamily="49" charset="-122"/>
              </a:rPr>
              <a:t>5</a:t>
            </a:r>
            <a:r>
              <a:rPr lang="zh-CN" altLang="en-US" sz="3200" b="1" dirty="0">
                <a:latin typeface="仿宋" panose="02010609060101010101" pitchFamily="49" charset="-122"/>
                <a:ea typeface="仿宋" panose="02010609060101010101" pitchFamily="49" charset="-122"/>
              </a:rPr>
              <a:t>）为国以礼</a:t>
            </a:r>
            <a:endParaRPr lang="zh-CN" altLang="en-US" sz="3200" b="1" dirty="0">
              <a:latin typeface="仿宋" panose="02010609060101010101" pitchFamily="49" charset="-122"/>
              <a:ea typeface="仿宋" panose="02010609060101010101" pitchFamily="49" charset="-122"/>
            </a:endParaRPr>
          </a:p>
        </p:txBody>
      </p:sp>
    </p:spTree>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木材纹理">
  <a:themeElements>
    <a:clrScheme name="木材纹理">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材纹理">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材纹理">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丝状</Template>
  <TotalTime>0</TotalTime>
  <Words>2246</Words>
  <Application>WPS 演示</Application>
  <PresentationFormat>宽屏</PresentationFormat>
  <Paragraphs>134</Paragraphs>
  <Slides>14</Slides>
  <Notes>0</Notes>
  <HiddenSlides>0</HiddenSlides>
  <MMClips>0</MMClips>
  <ScaleCrop>false</ScaleCrop>
  <HeadingPairs>
    <vt:vector size="6" baseType="variant">
      <vt:variant>
        <vt:lpstr>已用的字体</vt:lpstr>
      </vt:variant>
      <vt:variant>
        <vt:i4>11</vt:i4>
      </vt:variant>
      <vt:variant>
        <vt:lpstr>主题</vt:lpstr>
      </vt:variant>
      <vt:variant>
        <vt:i4>4</vt:i4>
      </vt:variant>
      <vt:variant>
        <vt:lpstr>幻灯片标题</vt:lpstr>
      </vt:variant>
      <vt:variant>
        <vt:i4>14</vt:i4>
      </vt:variant>
    </vt:vector>
  </HeadingPairs>
  <TitlesOfParts>
    <vt:vector size="29" baseType="lpstr">
      <vt:lpstr>Arial</vt:lpstr>
      <vt:lpstr>宋体</vt:lpstr>
      <vt:lpstr>Wingdings</vt:lpstr>
      <vt:lpstr>Wingdings 2</vt:lpstr>
      <vt:lpstr>仿宋</vt:lpstr>
      <vt:lpstr>方正姚体</vt:lpstr>
      <vt:lpstr>Rockwell Condensed</vt:lpstr>
      <vt:lpstr>Rockwell</vt:lpstr>
      <vt:lpstr>微软雅黑</vt:lpstr>
      <vt:lpstr>Arial Unicode MS</vt:lpstr>
      <vt:lpstr>Calibri</vt:lpstr>
      <vt:lpstr>HDOfficeLightV0</vt:lpstr>
      <vt:lpstr>1_HDOfficeLightV0</vt:lpstr>
      <vt:lpstr>2_HDOfficeLightV0</vt:lpstr>
      <vt:lpstr>木材纹理</vt:lpstr>
      <vt:lpstr>子路、曾皙、冉有、公西华侍坐</vt:lpstr>
      <vt:lpstr>关于《论语》和本文</vt:lpstr>
      <vt:lpstr>本文简称侍坐章</vt:lpstr>
      <vt:lpstr>任务一：诵读课文，梳理文意</vt:lpstr>
      <vt:lpstr>PowerPoint 演示文稿</vt:lpstr>
      <vt:lpstr>PowerPoint 演示文稿</vt:lpstr>
      <vt:lpstr>PowerPoint 演示文稿</vt:lpstr>
      <vt:lpstr>PowerPoint 演示文稿</vt:lpstr>
      <vt:lpstr>PowerPoint 演示文稿</vt:lpstr>
      <vt:lpstr>任务二：赏析语言，概括人物形象。</vt:lpstr>
      <vt:lpstr>冉有：谦虚谨慎，说话很有分寸。 </vt:lpstr>
      <vt:lpstr>公西华：谦恭有礼，说话委婉，娴于辞令，娴熟礼仪。 </vt:lpstr>
      <vt:lpstr>曾皙：懂礼爱乐，洒脱高雅，卓尔不群</vt:lpstr>
      <vt:lpstr>孔子有什么样的理想？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春暖花开， 找寻文字的美好</dc:title>
  <dc:creator>君 孟</dc:creator>
  <cp:lastModifiedBy>Administrator</cp:lastModifiedBy>
  <cp:revision>6</cp:revision>
  <dcterms:created xsi:type="dcterms:W3CDTF">2024-02-24T04:28:00Z</dcterms:created>
  <dcterms:modified xsi:type="dcterms:W3CDTF">2025-03-19T08:35:03Z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ASTEDU_PRESENTATION_CUSTOM_DATA">
    <vt:lpwstr>968196178985734144</vt:lpwstr>
  </property>
  <property fmtid="{D5CDD505-2E9C-101B-9397-08002B2CF9AE}" pid="3" name="ICV">
    <vt:lpwstr>C6854D9DBAB644BE9B73E0C6D353EE50</vt:lpwstr>
  </property>
  <property fmtid="{D5CDD505-2E9C-101B-9397-08002B2CF9AE}" pid="4" name="KSOProductBuildVer">
    <vt:lpwstr>2052-11.8.2.12094</vt:lpwstr>
  </property>
</Properties>
</file>