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  <p:sldId id="265" r:id="rId11"/>
    <p:sldId id="268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2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87C84-CC87-4F7C-AA7F-D1568484B447}" type="datetimeFigureOut">
              <a:rPr lang="zh-CN" altLang="en-US" smtClean="0"/>
              <a:t>2024/3/3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D3AFF4E8-C810-4422-A296-6626E8BCBC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0139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87C84-CC87-4F7C-AA7F-D1568484B447}" type="datetimeFigureOut">
              <a:rPr lang="zh-CN" altLang="en-US" smtClean="0"/>
              <a:t>2024/3/3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FF4E8-C810-4422-A296-6626E8BCBC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9327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87C84-CC87-4F7C-AA7F-D1568484B447}" type="datetimeFigureOut">
              <a:rPr lang="zh-CN" altLang="en-US" smtClean="0"/>
              <a:t>2024/3/3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FF4E8-C810-4422-A296-6626E8BCBC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7519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87C84-CC87-4F7C-AA7F-D1568484B447}" type="datetimeFigureOut">
              <a:rPr lang="zh-CN" altLang="en-US" smtClean="0"/>
              <a:t>2024/3/3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FF4E8-C810-4422-A296-6626E8BCBC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0203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4A587C84-CC87-4F7C-AA7F-D1568484B447}" type="datetimeFigureOut">
              <a:rPr lang="zh-CN" altLang="en-US" smtClean="0"/>
              <a:t>2024/3/3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zh-CN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D3AFF4E8-C810-4422-A296-6626E8BCBC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832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87C84-CC87-4F7C-AA7F-D1568484B447}" type="datetimeFigureOut">
              <a:rPr lang="zh-CN" altLang="en-US" smtClean="0"/>
              <a:t>2024/3/3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FF4E8-C810-4422-A296-6626E8BCBC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8248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87C84-CC87-4F7C-AA7F-D1568484B447}" type="datetimeFigureOut">
              <a:rPr lang="zh-CN" altLang="en-US" smtClean="0"/>
              <a:t>2024/3/3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FF4E8-C810-4422-A296-6626E8BCBC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0016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87C84-CC87-4F7C-AA7F-D1568484B447}" type="datetimeFigureOut">
              <a:rPr lang="zh-CN" altLang="en-US" smtClean="0"/>
              <a:t>2024/3/3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FF4E8-C810-4422-A296-6626E8BCBC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5684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87C84-CC87-4F7C-AA7F-D1568484B447}" type="datetimeFigureOut">
              <a:rPr lang="zh-CN" altLang="en-US" smtClean="0"/>
              <a:t>2024/3/3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FF4E8-C810-4422-A296-6626E8BCBC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7477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87C84-CC87-4F7C-AA7F-D1568484B447}" type="datetimeFigureOut">
              <a:rPr lang="zh-CN" altLang="en-US" smtClean="0"/>
              <a:t>2024/3/3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FF4E8-C810-4422-A296-6626E8BCBC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6106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87C84-CC87-4F7C-AA7F-D1568484B447}" type="datetimeFigureOut">
              <a:rPr lang="zh-CN" altLang="en-US" smtClean="0"/>
              <a:t>2024/3/3</a:t>
            </a:fld>
            <a:endParaRPr lang="zh-CN" alt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FF4E8-C810-4422-A296-6626E8BCBC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9832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4A587C84-CC87-4F7C-AA7F-D1568484B447}" type="datetimeFigureOut">
              <a:rPr lang="zh-CN" altLang="en-US" smtClean="0"/>
              <a:t>2024/3/3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D3AFF4E8-C810-4422-A296-6626E8BCBC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6744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E99221F-961A-E804-B171-46A42AD70A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6500" y="1353312"/>
            <a:ext cx="10155652" cy="3035808"/>
          </a:xfrm>
        </p:spPr>
        <p:txBody>
          <a:bodyPr/>
          <a:lstStyle/>
          <a:p>
            <a:r>
              <a:rPr lang="zh-CN" altLang="en-US" b="1" dirty="0"/>
              <a:t>养生主，缘督为经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68745A5-7EF8-8322-7D56-2F23E6625A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7" y="4389120"/>
            <a:ext cx="8471101" cy="1069848"/>
          </a:xfrm>
        </p:spPr>
        <p:txBody>
          <a:bodyPr>
            <a:normAutofit/>
          </a:bodyPr>
          <a:lstStyle/>
          <a:p>
            <a:pPr algn="r"/>
            <a:r>
              <a:rPr lang="en-US" altLang="zh-CN" sz="4000" b="1" dirty="0">
                <a:latin typeface="仿宋" panose="02010609060101010101" pitchFamily="49" charset="-122"/>
                <a:ea typeface="仿宋" panose="02010609060101010101" pitchFamily="49" charset="-122"/>
              </a:rPr>
              <a:t>——《</a:t>
            </a:r>
            <a:r>
              <a:rPr lang="zh-CN" altLang="en-US" sz="4000" b="1" dirty="0">
                <a:latin typeface="仿宋" panose="02010609060101010101" pitchFamily="49" charset="-122"/>
                <a:ea typeface="仿宋" panose="02010609060101010101" pitchFamily="49" charset="-122"/>
              </a:rPr>
              <a:t>庖丁解牛</a:t>
            </a:r>
            <a:r>
              <a:rPr lang="en-US" altLang="zh-CN" sz="4000" b="1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sz="4000" b="1" dirty="0">
                <a:latin typeface="仿宋" panose="02010609060101010101" pitchFamily="49" charset="-122"/>
                <a:ea typeface="仿宋" panose="02010609060101010101" pitchFamily="49" charset="-122"/>
              </a:rPr>
              <a:t>庄子</a:t>
            </a:r>
          </a:p>
        </p:txBody>
      </p:sp>
    </p:spTree>
    <p:extLst>
      <p:ext uri="{BB962C8B-B14F-4D97-AF65-F5344CB8AC3E}">
        <p14:creationId xmlns:p14="http://schemas.microsoft.com/office/powerpoint/2010/main" val="642478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E79D5F-25AF-8244-B5C1-F51EB24B0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任务二：探究文章蕴含的思想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02448D7-BBBD-A12A-CBAA-66620CCBA7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3600" b="1" dirty="0">
                <a:latin typeface="仿宋" panose="02010609060101010101" pitchFamily="49" charset="-122"/>
                <a:ea typeface="仿宋" panose="02010609060101010101" pitchFamily="49" charset="-122"/>
              </a:rPr>
              <a:t>技与道</a:t>
            </a:r>
            <a:endParaRPr lang="en-US" altLang="zh-CN" sz="36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嘻！善哉！技盖至此乎？</a:t>
            </a:r>
            <a:endParaRPr lang="en-US" altLang="zh-CN" sz="28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砉然向然，奏刀騞然，莫不中音。合于</a:t>
            </a:r>
            <a:r>
              <a:rPr lang="en-US" altLang="zh-CN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桑林</a:t>
            </a:r>
            <a:r>
              <a:rPr lang="en-US" altLang="zh-CN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之舞，乃中</a:t>
            </a:r>
            <a:r>
              <a:rPr lang="en-US" altLang="zh-CN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经首</a:t>
            </a:r>
            <a:r>
              <a:rPr lang="en-US" altLang="zh-CN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之会。</a:t>
            </a:r>
            <a:endParaRPr lang="en-US" altLang="zh-CN" sz="28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由“技”入“道”。</a:t>
            </a:r>
            <a:endParaRPr lang="en-US" altLang="zh-CN" sz="28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臣之所好者，道也，进乎技矣。</a:t>
            </a:r>
            <a:endParaRPr lang="en-US" altLang="zh-CN" sz="28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endParaRPr lang="en-US" altLang="zh-CN" sz="28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15703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C9CAC27-BF71-3C65-72B8-20A988893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888" y="484632"/>
            <a:ext cx="11759610" cy="1609344"/>
          </a:xfrm>
        </p:spPr>
        <p:txBody>
          <a:bodyPr>
            <a:normAutofit/>
          </a:bodyPr>
          <a:lstStyle/>
          <a:p>
            <a:r>
              <a:rPr lang="zh-CN" altLang="en-US" sz="4800" dirty="0"/>
              <a:t>庖丁解牛之道：</a:t>
            </a:r>
            <a:r>
              <a:rPr lang="zh-CN" altLang="en-US" sz="4800" b="1" dirty="0">
                <a:latin typeface="+mn-ea"/>
                <a:ea typeface="+mn-ea"/>
              </a:rPr>
              <a:t>“依乎天理”“因其固然”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CB36B9-24D3-B145-C748-3BD077567D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对道的阐述又分为三个方面：</a:t>
            </a:r>
            <a:endParaRPr lang="en-US" altLang="zh-CN" sz="28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首先，从纵的方面介绍掌握道的三个阶段，突出掌握道以后的特点</a:t>
            </a:r>
            <a:r>
              <a:rPr lang="en-US" altLang="zh-CN" sz="2800" dirty="0">
                <a:latin typeface="仿宋" panose="02010609060101010101" pitchFamily="49" charset="-122"/>
                <a:ea typeface="仿宋" panose="02010609060101010101" pitchFamily="49" charset="-122"/>
              </a:rPr>
              <a:t>——</a:t>
            </a:r>
            <a:r>
              <a:rPr lang="zh-TW" altLang="en-US" sz="2800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依乎天理，因其固然</a:t>
            </a:r>
            <a:r>
              <a:rPr lang="zh-CN" altLang="en-US" sz="2800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。</a:t>
            </a:r>
            <a:endParaRPr lang="en-US" altLang="zh-CN" sz="2800" dirty="0">
              <a:solidFill>
                <a:srgbClr val="FF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其次，从横的方面将庖丁与良庖、族庖进行比较，以说明得道与否的异同</a:t>
            </a:r>
            <a:r>
              <a:rPr lang="en-US" altLang="zh-CN" sz="2800" dirty="0">
                <a:latin typeface="仿宋" panose="02010609060101010101" pitchFamily="49" charset="-122"/>
                <a:ea typeface="仿宋" panose="02010609060101010101" pitchFamily="49" charset="-122"/>
              </a:rPr>
              <a:t>——</a:t>
            </a:r>
            <a:r>
              <a:rPr lang="zh-CN" altLang="en-US" sz="2800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以无厚入有间，恢恢乎其于游刃必有余地矣。</a:t>
            </a:r>
            <a:endParaRPr lang="en-US" altLang="zh-CN" sz="2800" dirty="0">
              <a:solidFill>
                <a:srgbClr val="FF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第三，说明成功地解决了难以处理的“族”的问题。这是从一般写到特殊。</a:t>
            </a:r>
            <a:r>
              <a:rPr lang="en-US" altLang="zh-CN" sz="2800" dirty="0">
                <a:latin typeface="仿宋" panose="02010609060101010101" pitchFamily="49" charset="-122"/>
                <a:ea typeface="仿宋" panose="02010609060101010101" pitchFamily="49" charset="-122"/>
              </a:rPr>
              <a:t>——</a:t>
            </a:r>
            <a:r>
              <a:rPr lang="zh-CN" altLang="en-US" sz="2800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怵然为戒，视为止，行为迟。动刀甚微。</a:t>
            </a:r>
          </a:p>
        </p:txBody>
      </p:sp>
    </p:spTree>
    <p:extLst>
      <p:ext uri="{BB962C8B-B14F-4D97-AF65-F5344CB8AC3E}">
        <p14:creationId xmlns:p14="http://schemas.microsoft.com/office/powerpoint/2010/main" val="2198354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2427312-D0E8-5FE0-93E3-C3EA6D4DE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099" y="484632"/>
            <a:ext cx="11398102" cy="1609344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养生之道：“吾闻庖丁之言，得养生焉。”</a:t>
            </a:r>
            <a:br>
              <a:rPr lang="zh-CN" altLang="en-US" dirty="0"/>
            </a:b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E644AC9-38EC-D364-1CB5-6C55F15DB6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109" y="2270264"/>
            <a:ext cx="10824440" cy="4050792"/>
          </a:xfrm>
        </p:spPr>
        <p:txBody>
          <a:bodyPr>
            <a:normAutofit/>
          </a:bodyPr>
          <a:lstStyle/>
          <a:p>
            <a:r>
              <a:rPr lang="zh-CN" altLang="en-US" sz="3200" dirty="0">
                <a:latin typeface="仿宋" panose="02010609060101010101" pitchFamily="49" charset="-122"/>
                <a:ea typeface="仿宋" panose="02010609060101010101" pitchFamily="49" charset="-122"/>
              </a:rPr>
              <a:t>以庖丁分解牛体比喻人之养生，说明处世、生活都要“因其固然”、“依乎天理”，而且要取其中虚“有间”，方能“游刃有余”，从而避开是非和矛盾的纠缠，从而得养生。</a:t>
            </a:r>
            <a:endParaRPr lang="en-US" altLang="zh-CN" sz="3200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90306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0988102-CC94-9F5D-5365-40AC60F52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434" y="739813"/>
            <a:ext cx="10058400" cy="1609344"/>
          </a:xfrm>
        </p:spPr>
        <p:txBody>
          <a:bodyPr>
            <a:normAutofit/>
          </a:bodyPr>
          <a:lstStyle/>
          <a:p>
            <a:r>
              <a:rPr lang="zh-CN" altLang="en-US" sz="4400" dirty="0"/>
              <a:t>庄子的养生之道给了你那些启示，你是否赞同庄子的主张？谈谈你的看法。</a:t>
            </a:r>
          </a:p>
        </p:txBody>
      </p:sp>
    </p:spTree>
    <p:extLst>
      <p:ext uri="{BB962C8B-B14F-4D97-AF65-F5344CB8AC3E}">
        <p14:creationId xmlns:p14="http://schemas.microsoft.com/office/powerpoint/2010/main" val="3116601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BDB2941-26D8-9AA3-6550-A5A378EFD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6440" y="179832"/>
            <a:ext cx="10058400" cy="1609344"/>
          </a:xfrm>
        </p:spPr>
        <p:txBody>
          <a:bodyPr/>
          <a:lstStyle/>
          <a:p>
            <a:r>
              <a:rPr lang="zh-CN" altLang="en-US" dirty="0"/>
              <a:t>关于庄子：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C9A6390-88CA-88D3-C814-BA4D32FCC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1488" y="1789176"/>
            <a:ext cx="10930270" cy="4383024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庄子，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名周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，战国时期宋国蒙人。战国中期思想家、哲学家、文学家，道家学派代表人物，与老子并称“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老庄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”。</a:t>
            </a:r>
            <a:endParaRPr lang="en-US" altLang="zh-CN" sz="32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庄子因崇尚自由而不应楚威王之聘，仅担任过宋国地方的漆园吏，史称“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漆园傲吏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”，被誉为地方官吏之楷模。其作品收录于</a:t>
            </a:r>
            <a:r>
              <a:rPr lang="en-US" altLang="zh-CN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庄子</a:t>
            </a:r>
            <a:r>
              <a:rPr lang="en-US" altLang="zh-CN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一书，代表作有</a:t>
            </a:r>
            <a:r>
              <a:rPr lang="en-US" altLang="zh-CN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逍遥游</a:t>
            </a:r>
            <a:r>
              <a:rPr lang="en-US" altLang="zh-CN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》《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齐物论</a:t>
            </a:r>
            <a:r>
              <a:rPr lang="en-US" altLang="zh-CN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》《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养生主</a:t>
            </a:r>
            <a:r>
              <a:rPr lang="en-US" altLang="zh-CN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等。</a:t>
            </a:r>
            <a:endParaRPr lang="en-US" altLang="zh-CN" sz="32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据传庄子尝隐居南华山，卒葬于彼，故唐玄宗天宝初，被诏封为南华真人，</a:t>
            </a:r>
            <a:r>
              <a:rPr lang="en-US" altLang="zh-CN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庄子</a:t>
            </a:r>
            <a:r>
              <a:rPr lang="en-US" altLang="zh-CN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一书亦因之被奉为</a:t>
            </a:r>
            <a:r>
              <a:rPr lang="en-US" altLang="zh-CN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南华真经</a:t>
            </a:r>
            <a:r>
              <a:rPr lang="en-US" altLang="zh-CN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20034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D4A7E9D-3E3F-3E45-75AC-B4CD783A2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328254" cy="1609344"/>
          </a:xfrm>
        </p:spPr>
        <p:txBody>
          <a:bodyPr/>
          <a:lstStyle/>
          <a:p>
            <a:r>
              <a:rPr lang="zh-CN" altLang="en-US" dirty="0"/>
              <a:t>关于</a:t>
            </a:r>
            <a:r>
              <a:rPr lang="en-US" altLang="zh-CN" dirty="0"/>
              <a:t>《</a:t>
            </a:r>
            <a:r>
              <a:rPr lang="zh-CN" altLang="en-US" dirty="0"/>
              <a:t>庄子</a:t>
            </a:r>
            <a:r>
              <a:rPr lang="en-US" altLang="zh-CN" dirty="0"/>
              <a:t>》</a:t>
            </a:r>
            <a:r>
              <a:rPr lang="zh-CN" altLang="en-US" dirty="0"/>
              <a:t>：</a:t>
            </a:r>
            <a:r>
              <a:rPr lang="zh-CN" altLang="en-US" sz="4400" dirty="0"/>
              <a:t>（内篇、外篇、杂篇）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6315A7B-1486-C54B-E7FD-CFE1EAC31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406226" cy="4050792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内篇包含七篇，分别是</a:t>
            </a:r>
            <a:r>
              <a:rPr lang="en-US" altLang="zh-CN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逍遥游</a:t>
            </a:r>
            <a:r>
              <a:rPr lang="en-US" altLang="zh-CN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齐物论</a:t>
            </a:r>
            <a:r>
              <a:rPr lang="en-US" altLang="zh-CN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养生主</a:t>
            </a:r>
            <a:r>
              <a:rPr lang="en-US" altLang="zh-CN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人间世</a:t>
            </a:r>
            <a:r>
              <a:rPr lang="en-US" altLang="zh-CN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德充符</a:t>
            </a:r>
            <a:r>
              <a:rPr lang="en-US" altLang="zh-CN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en-US" altLang="zh-CN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大宗师</a:t>
            </a:r>
            <a:r>
              <a:rPr lang="en-US" altLang="zh-CN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和</a:t>
            </a:r>
            <a:r>
              <a:rPr lang="en-US" altLang="zh-CN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应帝王</a:t>
            </a:r>
            <a:r>
              <a:rPr lang="en-US" altLang="zh-CN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。这七篇被认为是庄子本人所著，构成了他思想的核心。</a:t>
            </a:r>
          </a:p>
        </p:txBody>
      </p:sp>
    </p:spTree>
    <p:extLst>
      <p:ext uri="{BB962C8B-B14F-4D97-AF65-F5344CB8AC3E}">
        <p14:creationId xmlns:p14="http://schemas.microsoft.com/office/powerpoint/2010/main" val="2353861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9189874-4CBF-74CB-BBFC-2F9630F77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4787" y="250716"/>
            <a:ext cx="10058400" cy="1609344"/>
          </a:xfrm>
        </p:spPr>
        <p:txBody>
          <a:bodyPr/>
          <a:lstStyle/>
          <a:p>
            <a:r>
              <a:rPr lang="zh-CN" altLang="en-US" dirty="0"/>
              <a:t>后世评价：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3AE3E70-AB69-E859-7EA2-613935CFC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4787" y="2007994"/>
            <a:ext cx="10937854" cy="4050792"/>
          </a:xfrm>
        </p:spPr>
        <p:txBody>
          <a:bodyPr/>
          <a:lstStyle/>
          <a:p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鲁迅：其文则汪洋捭阖，仪态万方，晚周诸子之作，莫能先也。（</a:t>
            </a:r>
            <a:r>
              <a:rPr lang="en-US" altLang="zh-CN" sz="2800" dirty="0"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汉文学史纲要</a:t>
            </a:r>
            <a:r>
              <a:rPr lang="en-US" altLang="zh-CN" sz="2800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） </a:t>
            </a:r>
            <a:endParaRPr lang="en-US" altLang="zh-CN" sz="28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郭沫若：不仅晚周诸子莫能先，秦汉以来的每一部中国文学史，差不多大半是在他的影响之下发展的：以</a:t>
            </a:r>
            <a:r>
              <a:rPr lang="zh-CN" altLang="en-US" sz="2800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思想家而兼文章家</a:t>
            </a:r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的人，在中国古代哲人中，实在是绝无仅有。他那思想的超脱精微，文辞的清拔恣肆，实在是古今无两。（</a:t>
            </a:r>
            <a:r>
              <a:rPr lang="en-US" altLang="zh-CN" sz="2800" dirty="0"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鲁迅与庄子</a:t>
            </a:r>
            <a:r>
              <a:rPr lang="en-US" altLang="zh-CN" sz="2800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） </a:t>
            </a:r>
            <a:endParaRPr lang="en-US" altLang="zh-CN" sz="2800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王蒙：庄子是一个非常有特点的、与众不同的哲学家，古今中外独此一人。他最大的特点就是</a:t>
            </a:r>
            <a:r>
              <a:rPr lang="zh-CN" altLang="en-US" sz="2800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把非常深邃的思想变成了文学</a:t>
            </a:r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，变成了艺术，变成了神话、寓言、故事、传说。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42212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7B9B5A-9906-1465-B43B-95A4BFFCC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3141" y="279070"/>
            <a:ext cx="10058400" cy="1609344"/>
          </a:xfrm>
        </p:spPr>
        <p:txBody>
          <a:bodyPr/>
          <a:lstStyle/>
          <a:p>
            <a:r>
              <a:rPr lang="en-US" altLang="zh-CN" dirty="0"/>
              <a:t>《</a:t>
            </a:r>
            <a:r>
              <a:rPr lang="zh-CN" altLang="en-US" dirty="0"/>
              <a:t>养生主</a:t>
            </a:r>
            <a:r>
              <a:rPr lang="en-US" altLang="zh-CN" dirty="0"/>
              <a:t>》</a:t>
            </a:r>
            <a:r>
              <a:rPr lang="zh-CN" altLang="en-US" dirty="0"/>
              <a:t>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FD2C8B5-DE3A-BD3D-2E4D-45A0C1905D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7" y="2121408"/>
            <a:ext cx="10760645" cy="4050792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仿宋" panose="02010609060101010101" pitchFamily="49" charset="-122"/>
                <a:ea typeface="仿宋" panose="02010609060101010101" pitchFamily="49" charset="-122"/>
              </a:rPr>
              <a:t>解题：</a:t>
            </a:r>
            <a:endParaRPr lang="en-US" altLang="zh-CN" sz="36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3600" b="1" dirty="0">
                <a:latin typeface="仿宋" panose="02010609060101010101" pitchFamily="49" charset="-122"/>
                <a:ea typeface="仿宋" panose="02010609060101010101" pitchFamily="49" charset="-122"/>
              </a:rPr>
              <a:t>养生主：养生的主要关键、要领。</a:t>
            </a:r>
            <a:endParaRPr lang="en-US" altLang="zh-CN" sz="36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3600" b="1" dirty="0">
                <a:latin typeface="仿宋" panose="02010609060101010101" pitchFamily="49" charset="-122"/>
                <a:ea typeface="仿宋" panose="02010609060101010101" pitchFamily="49" charset="-122"/>
              </a:rPr>
              <a:t>吾生也有涯，而知也无涯</a:t>
            </a:r>
            <a:r>
              <a:rPr lang="en-US" altLang="zh-CN" sz="3600" b="1" dirty="0">
                <a:latin typeface="仿宋" panose="02010609060101010101" pitchFamily="49" charset="-122"/>
                <a:ea typeface="仿宋" panose="02010609060101010101" pitchFamily="49" charset="-122"/>
              </a:rPr>
              <a:t> </a:t>
            </a:r>
            <a:r>
              <a:rPr lang="zh-CN" altLang="en-US" sz="3600" b="1" dirty="0">
                <a:latin typeface="仿宋" panose="02010609060101010101" pitchFamily="49" charset="-122"/>
                <a:ea typeface="仿宋" panose="02010609060101010101" pitchFamily="49" charset="-122"/>
              </a:rPr>
              <a:t>。以有涯随无涯，殆已！已而为知者，殆而已矣！为善无近名，为恶无近刑。缘督以为经，可以保身，可以全生，可以养亲，可以尽年。</a:t>
            </a:r>
            <a:r>
              <a:rPr lang="en-US" altLang="zh-CN" sz="3600" b="1" dirty="0">
                <a:latin typeface="仿宋" panose="02010609060101010101" pitchFamily="49" charset="-122"/>
                <a:ea typeface="仿宋" panose="02010609060101010101" pitchFamily="49" charset="-122"/>
              </a:rPr>
              <a:t>——《</a:t>
            </a:r>
            <a:r>
              <a:rPr lang="zh-CN" altLang="en-US" sz="3600" b="1" dirty="0">
                <a:latin typeface="仿宋" panose="02010609060101010101" pitchFamily="49" charset="-122"/>
                <a:ea typeface="仿宋" panose="02010609060101010101" pitchFamily="49" charset="-122"/>
              </a:rPr>
              <a:t>养生主</a:t>
            </a:r>
            <a:r>
              <a:rPr lang="en-US" altLang="zh-CN" sz="3600" b="1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endParaRPr lang="zh-CN" altLang="en-US" sz="36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31283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A2E9CE5-4D64-6F52-6AE8-2D8CF0E45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483" y="267587"/>
            <a:ext cx="11227982" cy="1965250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“缘督”就是顺从自然之中道。</a:t>
            </a:r>
            <a:br>
              <a:rPr lang="en-US" altLang="zh-CN" dirty="0"/>
            </a:br>
            <a:r>
              <a:rPr lang="zh-CN" altLang="en-US" dirty="0"/>
              <a:t>中医有奇经八脉之说，督脉具有总督诸阳经之作用。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39CE198-F649-4CBA-BA2E-436256A7F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2639" y="2539621"/>
            <a:ext cx="10058400" cy="4050792"/>
          </a:xfrm>
        </p:spPr>
        <p:txBody>
          <a:bodyPr>
            <a:normAutofit/>
          </a:bodyPr>
          <a:lstStyle/>
          <a:p>
            <a:r>
              <a:rPr lang="zh-CN" altLang="en-US" sz="2800" dirty="0">
                <a:latin typeface="仿宋" panose="02010609060101010101" pitchFamily="49" charset="-122"/>
                <a:ea typeface="仿宋" panose="02010609060101010101" pitchFamily="49" charset="-122"/>
              </a:rPr>
              <a:t>我的生命是有限的，而知识是无限的。用有限的生命去追求无限的知识，真是累人啊！已经追逐知识的人，可真是疲倦呀。做了世人所谓的善事却不去贪图名声，做了世人所谓的恶事却不至于面对刑戮的屈辱，沿着名誉与刑罚的缝隙间形成的道路走，遵循了这条人生的正道，那就可以保养身体，可以保全天性，可以修炼精神，可以享尽天年。</a:t>
            </a:r>
          </a:p>
        </p:txBody>
      </p:sp>
    </p:spTree>
    <p:extLst>
      <p:ext uri="{BB962C8B-B14F-4D97-AF65-F5344CB8AC3E}">
        <p14:creationId xmlns:p14="http://schemas.microsoft.com/office/powerpoint/2010/main" val="1911540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154F9D6-8294-2AAD-4134-26C7BDBE0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257804"/>
            <a:ext cx="10058400" cy="1609344"/>
          </a:xfrm>
        </p:spPr>
        <p:txBody>
          <a:bodyPr/>
          <a:lstStyle/>
          <a:p>
            <a:r>
              <a:rPr lang="en-US" altLang="zh-CN" dirty="0"/>
              <a:t>《</a:t>
            </a:r>
            <a:r>
              <a:rPr lang="zh-CN" altLang="en-US" dirty="0"/>
              <a:t>庄子</a:t>
            </a:r>
            <a:r>
              <a:rPr lang="en-US" altLang="zh-CN" dirty="0"/>
              <a:t>》</a:t>
            </a:r>
            <a:r>
              <a:rPr lang="zh-CN" altLang="en-US" dirty="0"/>
              <a:t>的读法：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FE743BB-4F35-93A6-4AF6-A565C22E4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9"/>
            <a:ext cx="10810264" cy="2294648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以思想家而兼文章家的人，在中国古代哲人中，实在是绝无仅有。（郭沫若）</a:t>
            </a:r>
            <a:endParaRPr lang="en-US" altLang="zh-CN" sz="32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他最大的特点就是把非常深邃的思想变成了文学。变成了神话、寓言、故事、传说。（王蒙）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937B084-8DD8-062F-9008-2B780AE15730}"/>
              </a:ext>
            </a:extLst>
          </p:cNvPr>
          <p:cNvSpPr txBox="1"/>
          <p:nvPr/>
        </p:nvSpPr>
        <p:spPr>
          <a:xfrm>
            <a:off x="1382232" y="4465676"/>
            <a:ext cx="6096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文学中（寓言）的思想</a:t>
            </a:r>
            <a:endParaRPr lang="en-US" altLang="zh-CN" sz="3200" b="1" dirty="0">
              <a:solidFill>
                <a:srgbClr val="FF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故事</a:t>
            </a:r>
            <a:r>
              <a:rPr lang="en-US" altLang="zh-CN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+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哲理</a:t>
            </a:r>
          </a:p>
        </p:txBody>
      </p:sp>
    </p:spTree>
    <p:extLst>
      <p:ext uri="{BB962C8B-B14F-4D97-AF65-F5344CB8AC3E}">
        <p14:creationId xmlns:p14="http://schemas.microsoft.com/office/powerpoint/2010/main" val="728830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2EDB11E-B562-D057-BB5C-6F36616EDC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037" y="1321982"/>
            <a:ext cx="11483163" cy="5592725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庖丁解牛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    庖丁为文惠君解牛，手之所</a:t>
            </a:r>
            <a:r>
              <a:rPr lang="zh-CN" altLang="en-US" sz="28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触</a:t>
            </a: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，肩之所</a:t>
            </a:r>
            <a:r>
              <a:rPr lang="zh-CN" altLang="en-US" sz="28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倚</a:t>
            </a: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，足之所</a:t>
            </a:r>
            <a:r>
              <a:rPr lang="zh-CN" altLang="en-US" sz="28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履</a:t>
            </a: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，膝之所</a:t>
            </a:r>
            <a:r>
              <a:rPr lang="zh-CN" altLang="en-US" sz="28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踦</a:t>
            </a: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，</a:t>
            </a:r>
            <a:r>
              <a:rPr lang="zh-CN" altLang="en-US" sz="28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砉</a:t>
            </a: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然向然，奏刀</a:t>
            </a:r>
            <a:r>
              <a:rPr lang="zh-CN" altLang="en-US" sz="28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騞</a:t>
            </a: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然，莫不</a:t>
            </a:r>
            <a:r>
              <a:rPr lang="zh-CN" altLang="en-US" sz="28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中</a:t>
            </a: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音。合于</a:t>
            </a:r>
            <a:r>
              <a:rPr lang="en-US" altLang="zh-CN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桑林</a:t>
            </a:r>
            <a:r>
              <a:rPr lang="en-US" altLang="zh-CN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之舞，乃中</a:t>
            </a:r>
            <a:r>
              <a:rPr lang="en-US" altLang="zh-CN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经首</a:t>
            </a:r>
            <a:r>
              <a:rPr lang="en-US" altLang="zh-CN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之会。</a:t>
            </a:r>
            <a:endParaRPr lang="en-US" altLang="zh-CN" sz="28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    文惠君曰：“嘻！善哉！技</a:t>
            </a:r>
            <a:r>
              <a:rPr lang="zh-CN" altLang="en-US" sz="28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盖</a:t>
            </a: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至此乎？”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    庖丁释刀对曰：“臣之所好者，道也，</a:t>
            </a:r>
            <a:r>
              <a:rPr lang="zh-CN" altLang="en-US" sz="28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进</a:t>
            </a: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乎技矣。始臣之解牛之时，所见无非牛者。三年之后，未尝见全牛也。方今之时，臣以神遇而不以目视，官知止而神欲行。依乎天理，批</a:t>
            </a:r>
            <a:r>
              <a:rPr lang="zh-CN" altLang="en-US" sz="28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大郤</a:t>
            </a: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，导</a:t>
            </a:r>
            <a:r>
              <a:rPr lang="zh-CN" altLang="en-US" sz="28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大窾</a:t>
            </a: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，</a:t>
            </a:r>
            <a:r>
              <a:rPr lang="zh-CN" altLang="en-US" sz="28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因</a:t>
            </a: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其固然，</a:t>
            </a:r>
            <a:r>
              <a:rPr lang="zh-CN" altLang="en-US" sz="28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技经肯綮之未尝，而况大軱乎！良庖</a:t>
            </a: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岁更刀，割也；</a:t>
            </a:r>
            <a:r>
              <a:rPr lang="zh-CN" altLang="en-US" sz="28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族庖</a:t>
            </a: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月更刀，折也。今臣之刀十九年矣，所解数千牛矣，而刀刃若新发于硎。彼节者有间，而刀刃者无厚；</a:t>
            </a:r>
            <a:r>
              <a:rPr lang="zh-CN" altLang="en-US" sz="2800" b="1" u="sng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以无厚入有间，恢恢乎其于游刃必有余地矣</a:t>
            </a:r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，是以十九年而刀刃若新发于硎。</a:t>
            </a:r>
            <a:endParaRPr lang="zh-CN" altLang="en-US" b="1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A89C7A66-1B67-CABC-126F-ADDAF318756F}"/>
              </a:ext>
            </a:extLst>
          </p:cNvPr>
          <p:cNvSpPr txBox="1"/>
          <p:nvPr/>
        </p:nvSpPr>
        <p:spPr>
          <a:xfrm>
            <a:off x="552892" y="271337"/>
            <a:ext cx="988827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zh-CN" altLang="en-US" sz="4800" b="0" i="0" u="none" strike="noStrike" kern="1200" cap="all" spc="0" normalizeH="0" baseline="0" noProof="0" dirty="0">
                <a:ln>
                  <a:noFill/>
                </a:ln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effectLst/>
                <a:uLnTx/>
                <a:uFillTx/>
                <a:latin typeface="Rockwell Condensed" panose="02060603050405020104"/>
                <a:ea typeface="方正姚体" panose="02010601030101010101" pitchFamily="2" charset="-122"/>
                <a:cs typeface="+mj-cs"/>
              </a:rPr>
              <a:t>任务一：诵读课文，梳理文意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26649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B57F970-4300-26B5-623F-D75B033BE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72A3C4D-6940-9A27-CADD-A53C1792C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sz="3200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虽然</a:t>
            </a:r>
            <a:r>
              <a:rPr lang="zh-CN" altLang="en-US" sz="3200" dirty="0">
                <a:latin typeface="仿宋" panose="02010609060101010101" pitchFamily="49" charset="-122"/>
                <a:ea typeface="仿宋" panose="02010609060101010101" pitchFamily="49" charset="-122"/>
              </a:rPr>
              <a:t>，每至于</a:t>
            </a:r>
            <a:r>
              <a:rPr lang="zh-CN" altLang="en-US" sz="3200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族</a:t>
            </a:r>
            <a:r>
              <a:rPr lang="zh-CN" altLang="en-US" sz="3200" dirty="0">
                <a:latin typeface="仿宋" panose="02010609060101010101" pitchFamily="49" charset="-122"/>
                <a:ea typeface="仿宋" panose="02010609060101010101" pitchFamily="49" charset="-122"/>
              </a:rPr>
              <a:t>，吾见其难为，</a:t>
            </a:r>
            <a:r>
              <a:rPr lang="zh-CN" altLang="en-US" sz="3200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怵然为戒</a:t>
            </a:r>
            <a:r>
              <a:rPr lang="zh-CN" altLang="en-US" sz="3200" dirty="0">
                <a:latin typeface="仿宋" panose="02010609060101010101" pitchFamily="49" charset="-122"/>
                <a:ea typeface="仿宋" panose="02010609060101010101" pitchFamily="49" charset="-122"/>
              </a:rPr>
              <a:t>，视为止，行为迟。动刀甚微，謋然已解，如土委地。提刀而立，</a:t>
            </a:r>
            <a:r>
              <a:rPr lang="zh-CN" altLang="en-US" sz="3200" u="sng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为之四顾，为之踌躇满志，善刀而藏之</a:t>
            </a:r>
            <a:r>
              <a:rPr lang="zh-CN" altLang="en-US" sz="3200" dirty="0">
                <a:latin typeface="仿宋" panose="02010609060101010101" pitchFamily="49" charset="-122"/>
                <a:ea typeface="仿宋" panose="02010609060101010101" pitchFamily="49" charset="-122"/>
              </a:rPr>
              <a:t>。”</a:t>
            </a:r>
          </a:p>
          <a:p>
            <a:pPr marL="0" indent="0">
              <a:buNone/>
            </a:pPr>
            <a:r>
              <a:rPr lang="zh-CN" altLang="en-US" sz="3200" dirty="0">
                <a:latin typeface="仿宋" panose="02010609060101010101" pitchFamily="49" charset="-122"/>
                <a:ea typeface="仿宋" panose="02010609060101010101" pitchFamily="49" charset="-122"/>
              </a:rPr>
              <a:t>文惠君曰：“善哉！吾闻庖丁之言，得养生焉。”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279976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木材纹理">
  <a:themeElements>
    <a:clrScheme name="木材纹理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木材纹理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木材纹理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木材纹理</Template>
  <TotalTime>79</TotalTime>
  <Words>1249</Words>
  <Application>Microsoft Office PowerPoint</Application>
  <PresentationFormat>宽屏</PresentationFormat>
  <Paragraphs>44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9" baseType="lpstr">
      <vt:lpstr>方正姚体</vt:lpstr>
      <vt:lpstr>仿宋</vt:lpstr>
      <vt:lpstr>Rockwell</vt:lpstr>
      <vt:lpstr>Rockwell Condensed</vt:lpstr>
      <vt:lpstr>Wingdings</vt:lpstr>
      <vt:lpstr>木材纹理</vt:lpstr>
      <vt:lpstr>养生主，缘督为经</vt:lpstr>
      <vt:lpstr>关于庄子：</vt:lpstr>
      <vt:lpstr>关于《庄子》：（内篇、外篇、杂篇）</vt:lpstr>
      <vt:lpstr>后世评价：</vt:lpstr>
      <vt:lpstr>《养生主》：</vt:lpstr>
      <vt:lpstr>“缘督”就是顺从自然之中道。 中医有奇经八脉之说，督脉具有总督诸阳经之作用。</vt:lpstr>
      <vt:lpstr>《庄子》的读法：</vt:lpstr>
      <vt:lpstr>PowerPoint 演示文稿</vt:lpstr>
      <vt:lpstr>PowerPoint 演示文稿</vt:lpstr>
      <vt:lpstr>任务二：探究文章蕴含的思想</vt:lpstr>
      <vt:lpstr>庖丁解牛之道：“依乎天理”“因其固然”</vt:lpstr>
      <vt:lpstr>养生之道：“吾闻庖丁之言，得养生焉。” </vt:lpstr>
      <vt:lpstr>庄子的养生之道给了你那些启示，你是否赞同庄子的主张？谈谈你的看法。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养生主，缘督为经</dc:title>
  <dc:creator>君 孟</dc:creator>
  <cp:lastModifiedBy>铭 志</cp:lastModifiedBy>
  <cp:revision>4</cp:revision>
  <dcterms:created xsi:type="dcterms:W3CDTF">2024-03-03T03:06:51Z</dcterms:created>
  <dcterms:modified xsi:type="dcterms:W3CDTF">2024-03-03T05:47:53Z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ASTEDU_PRESENTATION_CUSTOM_DATA">
    <vt:lpwstr>971025300602605568</vt:lpwstr>
  </property>
</Properties>
</file>