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78" r:id="rId12"/>
    <p:sldId id="264" r:id="rId13"/>
    <p:sldId id="271" r:id="rId14"/>
    <p:sldId id="275" r:id="rId15"/>
    <p:sldId id="276" r:id="rId16"/>
    <p:sldId id="277" r:id="rId17"/>
    <p:sldId id="274" r:id="rId18"/>
    <p:sldId id="272" r:id="rId19"/>
    <p:sldId id="273" r:id="rId20"/>
    <p:sldId id="267" r:id="rId21"/>
    <p:sldId id="279" r:id="rId22"/>
    <p:sldId id="280" r:id="rId23"/>
    <p:sldId id="26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presProps.xml" Type="http://schemas.openxmlformats.org/officeDocument/2006/relationships/presProps"/><Relationship Id="rId26" Target="viewProps.xml" Type="http://schemas.openxmlformats.org/officeDocument/2006/relationships/viewProps"/><Relationship Id="rId27" Target="theme/theme1.xml" Type="http://schemas.openxmlformats.org/officeDocument/2006/relationships/theme"/><Relationship Id="rId28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608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926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525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762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692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359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143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1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160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776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20936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D5DED94-D347-429F-BE2F-B675A89E2C02}" type="datetimeFigureOut">
              <a:rPr lang="zh-CN" altLang="en-US" smtClean="0"/>
              <a:t>2024/3/6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48C7E93-A798-4231-856B-438D2119F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155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EDA4F7-1312-D264-217B-9E07052A5C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dirty="0" lang="zh-CN"/>
              <a:t>  烛之武退秦师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136BADF-B8A4-9D0F-C130-89DE195D4355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endParaRPr altLang="en-US" lang="zh-CN"/>
          </a:p>
        </p:txBody>
      </p:sp>
    </p:spTree>
    <p:extLst>
      <p:ext uri="{BB962C8B-B14F-4D97-AF65-F5344CB8AC3E}">
        <p14:creationId xmlns:p14="http://schemas.microsoft.com/office/powerpoint/2010/main" val="120581392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76D9EE7-5837-717E-F4F6-CE4D11430375}"/>
              </a:ext>
            </a:extLst>
          </p:cNvPr>
          <p:cNvSpPr txBox="1"/>
          <p:nvPr/>
        </p:nvSpPr>
        <p:spPr>
          <a:xfrm>
            <a:off x="223285" y="1145500"/>
            <a:ext cx="11529237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烛之武退秦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师</a:t>
            </a:r>
            <a:endParaRPr altLang="en-US" b="1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>
              <a:lnSpc>
                <a:spcPct val="150000"/>
              </a:lnSpc>
            </a:pP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晋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侯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、秦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伯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围郑，以其无礼于晋，且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贰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于楚也。晋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军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函陵，秦军氾南。</a:t>
            </a:r>
          </a:p>
          <a:p>
            <a:pPr>
              <a:lnSpc>
                <a:spcPct val="150000"/>
              </a:lnSpc>
            </a:pP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佚之狐言于郑伯曰：“国危矣，若使烛之武见秦君，师必退。”公从之。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辞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曰：“臣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壮也，犹不如人；今老矣，无能为也已。”公曰：“吾不能早用子，今急而求子，是寡人之过也。然郑亡，子亦有不利焉。”许之。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D84E2916-3098-8FBD-17B0-6106042F2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85" y="0"/>
            <a:ext cx="10058400" cy="1609725"/>
          </a:xfrm>
        </p:spPr>
        <p:txBody>
          <a:bodyPr>
            <a:normAutofit/>
          </a:bodyPr>
          <a:lstStyle/>
          <a:p>
            <a:r>
              <a:rPr altLang="en-US" dirty="0" lang="zh-CN" sz="4800"/>
              <a:t>任务一：诵读课文，梳理文意</a:t>
            </a:r>
          </a:p>
        </p:txBody>
      </p:sp>
    </p:spTree>
    <p:extLst>
      <p:ext uri="{BB962C8B-B14F-4D97-AF65-F5344CB8AC3E}">
        <p14:creationId xmlns:p14="http://schemas.microsoft.com/office/powerpoint/2010/main" val="35477834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A34C40A0-DB3F-8749-FCF4-ED2F563C2331}"/>
              </a:ext>
            </a:extLst>
          </p:cNvPr>
          <p:cNvSpPr txBox="1"/>
          <p:nvPr/>
        </p:nvSpPr>
        <p:spPr>
          <a:xfrm>
            <a:off x="287079" y="255054"/>
            <a:ext cx="11617842" cy="6347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457200" eaLnBrk="1" fontAlgn="auto" hangingPunct="1" indent="0" latinLnBrk="0" lvl="0" marL="0" marR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    夜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缒而出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，见秦伯，曰：“秦、晋围郑，郑既知亡矣。若亡郑而有益于君，敢以烦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执事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。越国以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鄙远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，君知其难也。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焉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用亡郑以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陪邻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？邻之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厚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，君之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薄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也。若舍郑以为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东道主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，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行李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之往来，共其乏困，君亦无所害。且君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尝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为晋君赐矣，许君焦、瑕，朝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济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而夕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设版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焉，君之所知也。夫晋，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何厌之有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？既东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封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郑，又欲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肆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其西封，若不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阙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秦，将焉取之？阙秦以利晋，唯君图之。”秦伯说，与郑人盟。使杞子、逢孙、杨孙戍之，乃还。</a:t>
            </a:r>
          </a:p>
          <a:p>
            <a:pPr algn="l" defTabSz="457200" eaLnBrk="1" fontAlgn="auto" hangingPunct="1" indent="0" latinLnBrk="0" lvl="0" marL="0" marR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    子犯请击之，公曰：“不可。</a:t>
            </a:r>
            <a:r>
              <a:rPr altLang="en-US" b="1" baseline="0" cap="none" dirty="0" i="0" kern="1200" kumimoji="0" lang="zh-CN" noProof="0" normalizeH="0" spc="0" strike="noStrike" sz="2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微夫人之力不及此。因人之力而敝之，不仁；失其所与，不知；以乱易整，不武。吾</a:t>
            </a:r>
            <a:r>
              <a:rPr altLang="en-US" b="1" dirty="0" lang="zh-CN" sz="3200" u="sng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其</a:t>
            </a:r>
            <a:r>
              <a:rPr altLang="en-US" b="1" baseline="0" cap="none" dirty="0" i="0" kern="1200" kumimoji="0" lang="zh-CN" noProof="0" normalizeH="0" spc="0" strike="noStrike" sz="2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还也。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”亦去之。</a:t>
            </a:r>
          </a:p>
        </p:txBody>
      </p:sp>
    </p:spTree>
    <p:extLst>
      <p:ext uri="{BB962C8B-B14F-4D97-AF65-F5344CB8AC3E}">
        <p14:creationId xmlns:p14="http://schemas.microsoft.com/office/powerpoint/2010/main" val="2219194808"/>
      </p:ext>
    </p:extLst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457829-AAF8-EFBD-08F2-0B0BC8201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重点文言基础知识：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FFC5A6-F399-9EFD-C705-7F59FEEAC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3074369"/>
          </a:xfrm>
        </p:spPr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一、通假字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、今老矣，无能为也已（“已”通“矣”）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、行李之往来，共其乏困（“共”通“供”）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、秦伯说（“说”通“悦”）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、失其所与，不知（“知”通“智”）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07590632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D73C715-C443-2FC1-5A47-496BF551A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484" y="102780"/>
            <a:ext cx="10143460" cy="6755220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二、古今异义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、若舍郑以为东道主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）东道主   古义：东方道路上招待过客的主人。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         今义：请客的主人。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）以为     古义：把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作为。今义：认为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、行李之往来，共其乏困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）行李     古义：出使的人。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         今义：出门所带的包裹、箱子等。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）乏困     古义：缺少的东西。今义：疲劳。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、微夫人之力不及此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）夫（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fú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）人     古义：那人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）夫（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fū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）人     今义：对已婚女子的尊称。 </a:t>
            </a:r>
            <a:endParaRPr altLang="en-US" dirty="0" lang="zh-CN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1640160524"/>
      </p:ext>
    </p:extLst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FC5167-4F41-68B9-9917-4263756C5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645042"/>
            <a:ext cx="11128745" cy="5996763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三、词类活用</a:t>
            </a:r>
            <a:endParaRPr altLang="zh-CN" dirty="0" lang="en-US" sz="30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endParaRPr altLang="en-US" dirty="0" lang="zh-CN" sz="30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烛之武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退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秦师    （动词使动用法，使</a:t>
            </a:r>
            <a:r>
              <a:rPr altLang="zh-CN" dirty="0" lang="en-US" sz="30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退）</a:t>
            </a:r>
          </a:p>
          <a:p>
            <a:pPr indent="0" marL="0">
              <a:buNone/>
            </a:pP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且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贰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于楚也。    （数词作动词，从属二主）</a:t>
            </a:r>
          </a:p>
          <a:p>
            <a:pPr indent="0" marL="0">
              <a:buNone/>
            </a:pP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晋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军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函陵　      （名词作动词，驻军）</a:t>
            </a:r>
          </a:p>
          <a:p>
            <a:pPr indent="0" marL="0">
              <a:buNone/>
            </a:pP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与郑人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盟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        （名词作动词，结盟）</a:t>
            </a:r>
          </a:p>
          <a:p>
            <a:pPr indent="0" marL="0">
              <a:buNone/>
            </a:pP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夜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缒而出        （名词作状语，在晚上）</a:t>
            </a:r>
          </a:p>
          <a:p>
            <a:pPr indent="0" marL="0">
              <a:buNone/>
            </a:pP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朝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济而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夕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设版焉  （名词作状语，在早晨，在晚上）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747901902"/>
      </p:ext>
    </p:extLst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8DEE065-4726-3EB7-B87B-4D2D020BA276}"/>
              </a:ext>
            </a:extLst>
          </p:cNvPr>
          <p:cNvSpPr txBox="1"/>
          <p:nvPr/>
        </p:nvSpPr>
        <p:spPr>
          <a:xfrm>
            <a:off x="985284" y="1311349"/>
            <a:ext cx="10634228" cy="4100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既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封郑     （名词作状语，在东边）</a:t>
            </a:r>
          </a:p>
          <a:p>
            <a:pPr>
              <a:lnSpc>
                <a:spcPct val="150000"/>
              </a:lnSpc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既东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封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郑        （名词的使动用法，使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成为疆界）</a:t>
            </a:r>
          </a:p>
          <a:p>
            <a:pPr>
              <a:lnSpc>
                <a:spcPct val="150000"/>
              </a:lnSpc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且君尝为晋军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赐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矣（动词作名词，恩惠）</a:t>
            </a:r>
          </a:p>
          <a:p>
            <a:pPr>
              <a:lnSpc>
                <a:spcPct val="150000"/>
              </a:lnSpc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若不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阙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秦        （动词的使动用法，使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减少）</a:t>
            </a:r>
          </a:p>
          <a:p>
            <a:pPr>
              <a:lnSpc>
                <a:spcPct val="150000"/>
              </a:lnSpc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若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亡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郑而有益于君（动词的使动用法，使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灭亡）</a:t>
            </a:r>
          </a:p>
          <a:p>
            <a:pPr>
              <a:lnSpc>
                <a:spcPct val="150000"/>
              </a:lnSpc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邻之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厚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，君之</a:t>
            </a:r>
            <a:r>
              <a:rPr altLang="en-US" dirty="0" lang="zh-CN" sz="30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薄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也（形容词作动词，变雄厚，变薄弱）</a:t>
            </a:r>
          </a:p>
        </p:txBody>
      </p:sp>
    </p:spTree>
    <p:extLst>
      <p:ext uri="{BB962C8B-B14F-4D97-AF65-F5344CB8AC3E}">
        <p14:creationId xmlns:p14="http://schemas.microsoft.com/office/powerpoint/2010/main" val="1531353511"/>
      </p:ext>
    </p:extLst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A1F9AAE-CB8D-6C3E-A647-B3FBEA7A249A}"/>
              </a:ext>
            </a:extLst>
          </p:cNvPr>
          <p:cNvSpPr txBox="1"/>
          <p:nvPr/>
        </p:nvSpPr>
        <p:spPr>
          <a:xfrm>
            <a:off x="443023" y="737644"/>
            <a:ext cx="11305954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而   ① 今急而求子         （才，表转折，连词）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② 夜缒而出　         （表修饰，连词）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③ 朝济而夕设版焉     （表转折，连词）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以   ① 以其无礼于晋　     （因为，连词）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② 敢以烦执事         （用，介词）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③ 越国以鄙远         （来，表目的，连词）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④ 若舍郑以为东道主   （把，介词）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⑤ 以乱易整           （用，介词）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   ① 臣之壮也，犹不如人  （助词，主谓之间取消句子独立性，）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② 邻之厚，君之薄也    （助词，主谓之间取消句子独立性，）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③ 阙秦以利晋，唯君图之（代词，这件事）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④ 子犯请击之          （代词，指秦军）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⑤ 夫晋，何厌之有      （宾语前置的标志，不译）</a:t>
            </a:r>
          </a:p>
          <a:p>
            <a:r>
              <a:rPr altLang="en-US" dirty="0" lang="zh-CN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1387786"/>
      </p:ext>
    </p:extLst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AF4C1003-DDC1-FE5D-739F-7DC64B537608}"/>
              </a:ext>
            </a:extLst>
          </p:cNvPr>
          <p:cNvSpPr txBox="1"/>
          <p:nvPr/>
        </p:nvSpPr>
        <p:spPr>
          <a:xfrm>
            <a:off x="687573" y="1545264"/>
            <a:ext cx="1140519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焉   ① 焉用亡郑以陪邻？　   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疑问副词，为什么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)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 ②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若不阙秦，将焉取之　 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疑问代词，哪里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)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 ③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子亦有不利焉        （句末语气词，相当于“啊”）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其   ① 君之其难也          （代词，代“越国以鄙远”这件事）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② 共其乏困            （代词，代“行李”）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③ 又欲肆其西封        （代词，晋国）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④ 失其所与            （代词，晋国）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⑤ 吾其还也            （表商量或希望的语气，还是）</a:t>
            </a:r>
          </a:p>
        </p:txBody>
      </p:sp>
    </p:spTree>
    <p:extLst>
      <p:ext uri="{BB962C8B-B14F-4D97-AF65-F5344CB8AC3E}">
        <p14:creationId xmlns:p14="http://schemas.microsoft.com/office/powerpoint/2010/main" val="584026632"/>
      </p:ext>
    </p:extLst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33FCAB-65DB-CEFA-47C4-A7C8DB65D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89" y="276447"/>
            <a:ext cx="10511560" cy="6280297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特殊句式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、判断句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①是寡人之过也（语气词“也”表判断）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②因人之力而敝之，不仁（否定判断）</a:t>
            </a: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、状语后置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① 以其无礼于晋，且贰于楚也。→以其于晋无礼，且于楚贰也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（介宾结构“于晋”“于楚”作“无礼”和“贰”的状语，后置）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② 佚之狐言于郑伯曰→佚之狐于郑伯言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（介宾结构“于郑伯”作“言”的状语，后置）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③ 若亡郑而有益于君→若亡郑而于君有益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（介宾结构“于君”作“有”的状语，后置）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58232727"/>
      </p:ext>
    </p:extLst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DD8E8E-A02F-BEE6-72DB-95276A4F7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693" y="1098698"/>
            <a:ext cx="10668000" cy="5073502"/>
          </a:xfrm>
        </p:spPr>
        <p:txBody>
          <a:bodyPr/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 宾语前置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何厌之有→有何厌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（之，宾语前置的标志）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 省略句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① 晋军（于）函陵，秦军（于）汜南   （省略介词“于”）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② 若舍郑以（之）为东道主           （省略代词“之”）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③ （烛之武）辞曰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臣之壮也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……”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（省略主语“烛之武”）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④ 敢以（之）烦执事                 （省略代词“之”）</a:t>
            </a:r>
          </a:p>
          <a:p>
            <a:endParaRPr altLang="en-US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926841438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367C2C-88AA-AB6C-0597-5789F1A72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知我罪我，其惟</a:t>
            </a:r>
            <a:r>
              <a:rPr altLang="zh-CN" dirty="0" lang="en-US"/>
              <a:t>《</a:t>
            </a:r>
            <a:r>
              <a:rPr altLang="en-US" dirty="0" lang="zh-CN"/>
              <a:t>春秋</a:t>
            </a:r>
            <a:r>
              <a:rPr altLang="zh-CN" dirty="0" lang="en-US"/>
              <a:t>》</a:t>
            </a:r>
            <a:r>
              <a:rPr altLang="en-US" dirty="0" lang="zh-CN"/>
              <a:t> 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167979-07EC-694A-056F-FDF87CE9F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滕文公下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：“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，天子之事也。是故孔子曰：‘知我者，其惟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乎！罪我者，其惟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乎！’ ”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历史的审判（文化传统）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春秋断狱</a:t>
            </a:r>
          </a:p>
        </p:txBody>
      </p:sp>
    </p:spTree>
    <p:extLst>
      <p:ext uri="{BB962C8B-B14F-4D97-AF65-F5344CB8AC3E}">
        <p14:creationId xmlns:p14="http://schemas.microsoft.com/office/powerpoint/2010/main" val="417183465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3C13A0-F794-2919-3551-4CCFDC4B2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背景介绍：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ED2061-15F8-796A-F416-08E1FC453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鲁僖公三十年，晋国和楚国大战于城濮，结果楚国大败，晋国的霸业完成。在城濮之战中，郑国曾协助楚国一起攻打晋国，而且晋文公年轻时流亡到郑国，受到冷遇，所以文公把新仇旧怨加到一块，于两年后联合秦国讨伐郑国。</a:t>
            </a:r>
          </a:p>
        </p:txBody>
      </p:sp>
    </p:spTree>
    <p:extLst>
      <p:ext uri="{BB962C8B-B14F-4D97-AF65-F5344CB8AC3E}">
        <p14:creationId xmlns:p14="http://schemas.microsoft.com/office/powerpoint/2010/main" val="562892918"/>
      </p:ext>
    </p:extLst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073A0A-8B1E-E1AF-9B9F-0B40737E7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2185203"/>
            <a:ext cx="10058400" cy="4050792"/>
          </a:xfrm>
        </p:spPr>
        <p:txBody>
          <a:bodyPr>
            <a:normAutofit/>
          </a:bodyPr>
          <a:lstStyle/>
          <a:p>
            <a:pPr algn="ctr" indent="0" marL="0">
              <a:buNone/>
            </a:pPr>
            <a:r>
              <a:rPr altLang="en-US" b="1" baseline="0" cap="none" dirty="0" i="0" kern="1200" kumimoji="0" lang="zh-CN" noProof="0" normalizeH="0" spc="0" strike="noStrike" sz="4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人物形象</a:t>
            </a:r>
            <a:endParaRPr altLang="zh-CN" b="1" baseline="0" cap="none" dirty="0" i="0" kern="1200" kumimoji="0" lang="en-US" noProof="0" normalizeH="0" spc="0" strike="noStrike" sz="44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r>
              <a:rPr altLang="en-US" b="1" baseline="0" cap="none" dirty="0" i="0" kern="1200" kumimoji="0" lang="zh-CN" noProof="0" normalizeH="0" spc="0" strike="noStrike" sz="36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  佚之狐</a:t>
            </a:r>
            <a:endParaRPr altLang="zh-CN" b="1" baseline="0" cap="none" dirty="0" i="0" kern="1200" kumimoji="0" lang="en-US" noProof="0" normalizeH="0" spc="0" strike="noStrike" sz="36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r>
              <a:rPr altLang="en-US" b="1" dirty="0" lang="zh-CN" sz="3600">
                <a:solidFill>
                  <a:prstClr val="black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  郑伯</a:t>
            </a:r>
            <a:endParaRPr altLang="zh-CN" b="1" dirty="0" lang="en-US" sz="3600">
              <a:solidFill>
                <a:prstClr val="black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600">
                <a:solidFill>
                  <a:prstClr val="black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  秦伯</a:t>
            </a:r>
            <a:endParaRPr altLang="zh-CN" b="1" dirty="0" lang="en-US" sz="3600">
              <a:solidFill>
                <a:prstClr val="black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600">
                <a:solidFill>
                  <a:prstClr val="black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  晋文公</a:t>
            </a:r>
            <a:endParaRPr altLang="zh-CN" b="1" dirty="0" lang="en-US" sz="3600">
              <a:solidFill>
                <a:prstClr val="black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600">
                <a:solidFill>
                  <a:prstClr val="black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  烛之武</a:t>
            </a:r>
            <a:endParaRPr altLang="en-US" dirty="0" lang="zh-CN" sz="280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CC579374-8D9F-9430-FD0F-7485DE3C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484188"/>
            <a:ext cx="10058400" cy="1609725"/>
          </a:xfrm>
        </p:spPr>
        <p:txBody>
          <a:bodyPr/>
          <a:lstStyle/>
          <a:p>
            <a:r>
              <a:rPr altLang="en-US" dirty="0" lang="zh-CN"/>
              <a:t>任务二：从人物塑造和辞令两方面，赏析本文的艺术性。</a:t>
            </a:r>
          </a:p>
        </p:txBody>
      </p:sp>
    </p:spTree>
    <p:extLst>
      <p:ext uri="{BB962C8B-B14F-4D97-AF65-F5344CB8AC3E}">
        <p14:creationId xmlns:p14="http://schemas.microsoft.com/office/powerpoint/2010/main" val="363634747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C37AEE-C06F-406B-81C5-32B16AB52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328254" cy="1609344"/>
          </a:xfrm>
        </p:spPr>
        <p:txBody>
          <a:bodyPr/>
          <a:lstStyle/>
          <a:p>
            <a:r>
              <a:rPr altLang="en-US" dirty="0" lang="zh-CN"/>
              <a:t>除了核心人物烛之武，你认为以下哪个人物塑造最成功？为什么？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71EF278-6AC1-0954-14A6-A5704CD88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589" y="2513962"/>
            <a:ext cx="10058400" cy="4050792"/>
          </a:xfrm>
        </p:spPr>
        <p:txBody>
          <a:bodyPr/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1" baseline="0" cap="none" dirty="0" i="0" kern="1200" kumimoji="0" lang="zh-CN" noProof="0" normalizeH="0" spc="0" strike="noStrike" sz="36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佚之狐</a:t>
            </a:r>
            <a:endParaRPr altLang="zh-CN" b="1" baseline="0" cap="none" dirty="0" i="0" kern="1200" kumimoji="0" lang="en-US" noProof="0" normalizeH="0" spc="0" strike="noStrike" sz="36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1" baseline="0" cap="none" dirty="0" i="0" kern="1200" kumimoji="0" lang="zh-CN" noProof="0" normalizeH="0" spc="0" strike="noStrike" sz="36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郑伯</a:t>
            </a:r>
            <a:endParaRPr altLang="zh-CN" b="1" baseline="0" cap="none" dirty="0" i="0" kern="1200" kumimoji="0" lang="en-US" noProof="0" normalizeH="0" spc="0" strike="noStrike" sz="36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1" baseline="0" cap="none" dirty="0" i="0" kern="1200" kumimoji="0" lang="zh-CN" noProof="0" normalizeH="0" spc="0" strike="noStrike" sz="36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秦伯</a:t>
            </a:r>
            <a:endParaRPr altLang="zh-CN" b="1" baseline="0" cap="none" dirty="0" i="0" kern="1200" kumimoji="0" lang="en-US" noProof="0" normalizeH="0" spc="0" strike="noStrike" sz="36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1" baseline="0" cap="none" dirty="0" i="0" kern="1200" kumimoji="0" lang="zh-CN" noProof="0" normalizeH="0" spc="0" strike="noStrike" sz="36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晋文公</a:t>
            </a:r>
            <a:endParaRPr altLang="zh-CN" b="1" baseline="0" cap="none" dirty="0" i="0" kern="1200" kumimoji="0" lang="en-US" noProof="0" normalizeH="0" spc="0" strike="noStrike" sz="36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52347919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039510-7137-3616-59D1-E40FBC448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烛之武一言，贤于十万师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66802D-838E-32FA-F4AF-62E76E11A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3600">
                <a:latin charset="-122" panose="02010609060101010101" pitchFamily="49" typeface="仿宋"/>
                <a:ea charset="-122" panose="02010609060101010101" pitchFamily="49" typeface="仿宋"/>
              </a:rPr>
              <a:t>讨论：烛之武退秦师原因分析？</a:t>
            </a:r>
            <a:endParaRPr altLang="zh-CN" b="1" dirty="0" lang="en-US" sz="36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600">
                <a:latin charset="-122" panose="02010609060101010101" pitchFamily="49" typeface="仿宋"/>
                <a:ea charset="-122" panose="02010609060101010101" pitchFamily="49" typeface="仿宋"/>
              </a:rPr>
              <a:t>（写不少于</a:t>
            </a:r>
            <a:r>
              <a:rPr altLang="zh-CN" b="1" dirty="0" lang="en-US" sz="3600">
                <a:latin charset="-122" panose="02010609060101010101" pitchFamily="49" typeface="仿宋"/>
                <a:ea charset="-122" panose="02010609060101010101" pitchFamily="49" typeface="仿宋"/>
              </a:rPr>
              <a:t>200</a:t>
            </a:r>
            <a:r>
              <a:rPr altLang="en-US" b="1" dirty="0" lang="zh-CN" sz="3600">
                <a:latin charset="-122" panose="02010609060101010101" pitchFamily="49" typeface="仿宋"/>
                <a:ea charset="-122" panose="02010609060101010101" pitchFamily="49" typeface="仿宋"/>
              </a:rPr>
              <a:t>字语段，点明观点，并阐释。）</a:t>
            </a:r>
          </a:p>
        </p:txBody>
      </p:sp>
    </p:spTree>
    <p:extLst>
      <p:ext uri="{BB962C8B-B14F-4D97-AF65-F5344CB8AC3E}">
        <p14:creationId xmlns:p14="http://schemas.microsoft.com/office/powerpoint/2010/main" val="197209387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A7CDBE-0CAF-9568-DFA7-2BD3F697E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987" y="1899684"/>
            <a:ext cx="10228025" cy="4330995"/>
          </a:xfrm>
        </p:spPr>
        <p:txBody>
          <a:bodyPr>
            <a:normAutofit/>
          </a:bodyPr>
          <a:lstStyle/>
          <a:p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的开创之功无可争辩：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编年体例，为史学三大体例之一，“系日月而为次，列时岁以相续”，垂范千秋，继之者众，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资治通鉴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最称出类拔萃。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私修性质，打破了官方对史学的垄断，成为诸子百家争鸣的先声。而“二十六史”中，私修者多达三分之一，亦可说是受其引领所致。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春秋笔法，其本身所彰显的史学精神却勿庸置疑，那便是勇敢无畏，刚直无私。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EAADDE76-E052-1FB4-28FF-56096E7C8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r>
              <a:rPr altLang="en-US" dirty="0" lang="zh-CN"/>
              <a:t>知我罪我，其惟</a:t>
            </a:r>
            <a:r>
              <a:rPr altLang="zh-CN" dirty="0" lang="en-US"/>
              <a:t>《</a:t>
            </a:r>
            <a:r>
              <a:rPr altLang="en-US" dirty="0" lang="zh-CN"/>
              <a:t>春秋</a:t>
            </a:r>
            <a:r>
              <a:rPr altLang="zh-CN" dirty="0" lang="en-US"/>
              <a:t>》</a:t>
            </a:r>
            <a:r>
              <a:rPr altLang="en-US" dirty="0" lang="zh-CN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127149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C07B10-4C5F-94C1-B0EF-A20921F98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司马迁对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极为推崇：”夫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，上明三王之道，下辨人事之纪，别嫌疑，明是非，定犹豫，善善恶恶，贤贤贱不肖，存亡国，继绝世，补敝起废，王道之大者也。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故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者，礼义之大宗也。夫礼禁未然之前，法施已然之后；法之所为用者易见，而礼之所为禁者难知。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570B4AC7-2849-C40F-E908-430929403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484188"/>
            <a:ext cx="10058400" cy="1609725"/>
          </a:xfrm>
        </p:spPr>
        <p:txBody>
          <a:bodyPr/>
          <a:lstStyle/>
          <a:p>
            <a:r>
              <a:rPr altLang="en-US" dirty="0" lang="zh-CN"/>
              <a:t>知我罪我，其惟</a:t>
            </a:r>
            <a:r>
              <a:rPr altLang="zh-CN" dirty="0" lang="en-US"/>
              <a:t>《</a:t>
            </a:r>
            <a:r>
              <a:rPr altLang="en-US" dirty="0" lang="zh-CN"/>
              <a:t>春秋</a:t>
            </a:r>
            <a:r>
              <a:rPr altLang="zh-CN" dirty="0" lang="en-US"/>
              <a:t>》</a:t>
            </a:r>
            <a:r>
              <a:rPr altLang="en-US" dirty="0" lang="zh-CN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057788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47FC29-1933-397D-BD86-579227ADC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春秋笔法，微言大义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35CA3D-A783-81B2-AA6B-44AE79BD1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，又称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春秋经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，它是中国古代儒家典籍“六经”之一，是中国第一部编年体史书，也是周朝时期鲁国的国史，现存版本据传是由孔子修订而成。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因文字过于简质，后人不易理解，所以诠释之作相继出现，对书中的记载进行解释和说明，称之为“传”。其中左丘明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春秋左氏传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，公羊高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春秋公羊传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，谷梁赤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春秋谷梁传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合称“春秋三传”。</a:t>
            </a:r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13007903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D2D85C-4E5A-9BBE-0167-D88F482CA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春秋笔法，微言大义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C03D32-C750-1353-56BD-014ABAE91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373159"/>
          </a:xfrm>
        </p:spPr>
        <p:txBody>
          <a:bodyPr/>
          <a:lstStyle/>
          <a:p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用于记事的语言极为简练，然而几乎每个句子都暗含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褒贬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之意，被后人称为“春秋笔法”“微言大义”。</a:t>
            </a:r>
          </a:p>
          <a:p>
            <a:pPr indent="0" marL="0">
              <a:buNone/>
            </a:pPr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54893A0-E464-93AF-4ED5-3CA798C23A6D}"/>
              </a:ext>
            </a:extLst>
          </p:cNvPr>
          <p:cNvSpPr txBox="1"/>
          <p:nvPr/>
        </p:nvSpPr>
        <p:spPr>
          <a:xfrm>
            <a:off x="1190846" y="3429000"/>
            <a:ext cx="1050496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隐公元年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【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经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】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元年春，王正月。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夏五月，郑伯克段于鄢。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郑伯克段于鄢。”段不像弟弟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所以不说是弟弟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兄弟两人就像两个敌国的国君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所以称为“克”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;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称庄公为郑伯而不称兄长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是讽刺他丧失了教育弟弟的责任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甚至蓄意要除掉自己弟弟的本心。</a:t>
            </a:r>
          </a:p>
        </p:txBody>
      </p:sp>
    </p:spTree>
    <p:extLst>
      <p:ext uri="{BB962C8B-B14F-4D97-AF65-F5344CB8AC3E}">
        <p14:creationId xmlns:p14="http://schemas.microsoft.com/office/powerpoint/2010/main" val="356958115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C11D80-3F53-0B74-565E-08D055E9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关于</a:t>
            </a:r>
            <a:r>
              <a:rPr altLang="zh-CN" dirty="0" lang="en-US"/>
              <a:t>《</a:t>
            </a:r>
            <a:r>
              <a:rPr altLang="en-US" dirty="0" lang="zh-CN"/>
              <a:t>左传</a:t>
            </a:r>
            <a:r>
              <a:rPr altLang="zh-CN" dirty="0" lang="en-US"/>
              <a:t>》</a:t>
            </a:r>
            <a:r>
              <a:rPr altLang="en-US" dirty="0" lang="zh-CN"/>
              <a:t>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360452-B576-C1D8-EFC1-839D2191F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左传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，传为春秋时期左丘明所著 ，是一部编年体史书。原名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左氏春秋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，汉代称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春秋左氏传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春秋内传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左氏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，汉朝以后多称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左传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左传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是一部编年体著作，记载了鲁隐公元年到鲁哀公二十七年共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255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年间周王朝及诸侯各国的重大历史事件，为后人所推崇。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99554036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A409D0-3514-BDAC-705D-5F95C50D0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00335"/>
            <a:ext cx="10058400" cy="1609344"/>
          </a:xfrm>
        </p:spPr>
        <p:txBody>
          <a:bodyPr/>
          <a:lstStyle/>
          <a:p>
            <a:r>
              <a:rPr altLang="en-US" dirty="0" lang="zh-CN"/>
              <a:t>春秋</a:t>
            </a:r>
            <a:r>
              <a:rPr altLang="zh-CN" dirty="0" lang="en-US"/>
              <a:t>·</a:t>
            </a:r>
            <a:r>
              <a:rPr altLang="en-US" dirty="0" lang="zh-CN"/>
              <a:t>僖公三十年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D14B6BB-A80F-5E39-F7ED-148D4C909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1" y="1772093"/>
            <a:ext cx="10185495" cy="4890977"/>
          </a:xfrm>
        </p:spPr>
        <p:txBody>
          <a:bodyPr>
            <a:normAutofit/>
          </a:bodyPr>
          <a:lstStyle/>
          <a:p>
            <a:pPr indent="0" marL="0">
              <a:buNone/>
            </a:pPr>
            <a:endParaRPr altLang="en-US" dirty="0" lang="zh-CN" sz="26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三十年春王正月。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夏，狄侵齐。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秋，卫杀其大夫元咺及公子瑕。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卫侯郑归于卫。</a:t>
            </a:r>
          </a:p>
          <a:p>
            <a:pPr indent="0" marL="0">
              <a:buNone/>
            </a:pP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晋人、秦人围郑。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介人侵萧。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冬，天王使宰周公来聘。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公子遂如京师。遂如晋。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74458166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479AF6-02C2-2061-E6B0-07C38F616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06660"/>
            <a:ext cx="10058400" cy="1609344"/>
          </a:xfrm>
        </p:spPr>
        <p:txBody>
          <a:bodyPr>
            <a:normAutofit/>
          </a:bodyPr>
          <a:lstStyle/>
          <a:p>
            <a:r>
              <a:rPr altLang="zh-CN" dirty="0" lang="en-US"/>
              <a:t>《</a:t>
            </a:r>
            <a:r>
              <a:rPr altLang="en-US" dirty="0" lang="zh-CN"/>
              <a:t>左传</a:t>
            </a:r>
            <a:r>
              <a:rPr altLang="zh-CN" dirty="0" lang="en-US"/>
              <a:t>》</a:t>
            </a:r>
            <a:r>
              <a:rPr altLang="en-US" dirty="0" lang="zh-CN"/>
              <a:t>的文学性：</a:t>
            </a:r>
            <a:br>
              <a:rPr altLang="zh-CN" dirty="0" lang="en-US"/>
            </a:br>
            <a:r>
              <a:rPr altLang="en-US" dirty="0" lang="zh-CN"/>
              <a:t>与</a:t>
            </a:r>
            <a:r>
              <a:rPr altLang="zh-CN" dirty="0" lang="en-US"/>
              <a:t>《</a:t>
            </a:r>
            <a:r>
              <a:rPr altLang="en-US" dirty="0" lang="zh-CN"/>
              <a:t>史记</a:t>
            </a:r>
            <a:r>
              <a:rPr altLang="zh-CN" dirty="0" lang="en-US"/>
              <a:t>》</a:t>
            </a:r>
            <a:r>
              <a:rPr altLang="en-US" dirty="0" lang="zh-CN"/>
              <a:t>并称，历史散文之祖。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7AEAD6-B4F7-0C33-0611-23FD48EA8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902412" cy="4050792"/>
          </a:xfrm>
        </p:spPr>
        <p:txBody>
          <a:bodyPr>
            <a:norm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左传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长于记述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战争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，善于刻画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人物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，重视记录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辞令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记载的战争近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500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次，对于战争的远因近因、各国关系的组合变化、战前策划、交锋过程、战争影响及各方评价，以精炼而富于文采的文笔写出，且行文精炼、严密有力。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记载人物近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3000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个，大都描写得栩栩如生。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擅长叙写外交辞令，这些外交辞令含蓄蕴籍、刚柔并济、绵里藏针，或意在言外，或暗藏玄机，往往在彬彬有礼的语言形式下有着出逼人的思想内涵。</a:t>
            </a:r>
          </a:p>
        </p:txBody>
      </p:sp>
    </p:spTree>
    <p:extLst>
      <p:ext uri="{BB962C8B-B14F-4D97-AF65-F5344CB8AC3E}">
        <p14:creationId xmlns:p14="http://schemas.microsoft.com/office/powerpoint/2010/main" val="111279365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120</TotalTime>
  <Words>2248</Words>
  <Application>Microsoft Office PowerPoint</Application>
  <PresentationFormat>宽屏</PresentationFormat>
  <Paragraphs>137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8" baseType="lpstr">
      <vt:lpstr>仿宋</vt:lpstr>
      <vt:lpstr>Rockwell</vt:lpstr>
      <vt:lpstr>Rockwell Condensed</vt:lpstr>
      <vt:lpstr>Wingdings</vt:lpstr>
      <vt:lpstr>木材纹理</vt:lpstr>
      <vt:lpstr>  烛之武退秦师</vt:lpstr>
      <vt:lpstr>知我罪我，其惟《春秋》 </vt:lpstr>
      <vt:lpstr>知我罪我，其惟《春秋》 </vt:lpstr>
      <vt:lpstr>知我罪我，其惟《春秋》 </vt:lpstr>
      <vt:lpstr>春秋笔法，微言大义</vt:lpstr>
      <vt:lpstr>春秋笔法，微言大义</vt:lpstr>
      <vt:lpstr>关于《左传》：</vt:lpstr>
      <vt:lpstr>春秋·僖公三十年</vt:lpstr>
      <vt:lpstr>《左传》的文学性： 与《史记》并称，历史散文之祖。</vt:lpstr>
      <vt:lpstr>任务一：诵读课文，梳理文意</vt:lpstr>
      <vt:lpstr>PowerPoint 演示文稿</vt:lpstr>
      <vt:lpstr>重点文言基础知识：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背景介绍：</vt:lpstr>
      <vt:lpstr>任务二：从人物塑造和辞令两方面，赏析本文的艺术性。</vt:lpstr>
      <vt:lpstr>除了核心人物烛之武，你认为以下哪个人物塑造最成功？为什么？</vt:lpstr>
      <vt:lpstr>烛之武一言，贤于十万师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2024-03-06T01:57:07Z</dcterms:created>
  <dc:creator>君 孟</dc:creator>
  <cp:lastModifiedBy>君 孟</cp:lastModifiedBy>
  <dcterms:modified xsi:type="dcterms:W3CDTF">2024-03-06T03:57:11Z</dcterms:modified>
  <cp:revision>4</cp:revision>
  <dc:title>烛之武退秦师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972105192647806976</vt:lpwstr>
  </property>
</Properties>
</file>