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3" r:id="rId10"/>
    <p:sldId id="277" r:id="rId11"/>
    <p:sldId id="279" r:id="rId12"/>
    <p:sldId id="280" r:id="rId13"/>
    <p:sldId id="264" r:id="rId14"/>
    <p:sldId id="281" r:id="rId15"/>
    <p:sldId id="282" r:id="rId16"/>
    <p:sldId id="265" r:id="rId17"/>
    <p:sldId id="283" r:id="rId18"/>
    <p:sldId id="266" r:id="rId19"/>
    <p:sldId id="267" r:id="rId20"/>
    <p:sldId id="268" r:id="rId21"/>
    <p:sldId id="345" r:id="rId22"/>
    <p:sldId id="270" r:id="rId23"/>
    <p:sldId id="379" r:id="rId24"/>
    <p:sldId id="378" r:id="rId25"/>
    <p:sldId id="393" r:id="rId26"/>
    <p:sldId id="396" r:id="rId27"/>
    <p:sldId id="397" r:id="rId28"/>
    <p:sldId id="380" r:id="rId29"/>
    <p:sldId id="381" r:id="rId30"/>
    <p:sldId id="38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slides/slide27.xml" Type="http://schemas.openxmlformats.org/officeDocument/2006/relationships/slide"/><Relationship Id="rId29" Target="slides/slide28.xml" Type="http://schemas.openxmlformats.org/officeDocument/2006/relationships/slide"/><Relationship Id="rId3" Target="slides/slide2.xml" Type="http://schemas.openxmlformats.org/officeDocument/2006/relationships/slide"/><Relationship Id="rId30" Target="slides/slide29.xml" Type="http://schemas.openxmlformats.org/officeDocument/2006/relationships/slide"/><Relationship Id="rId31" Target="slides/slide30.xml" Type="http://schemas.openxmlformats.org/officeDocument/2006/relationships/slide"/><Relationship Id="rId32" Target="notesMasters/notesMaster1.xml" Type="http://schemas.openxmlformats.org/officeDocument/2006/relationships/notesMaster"/><Relationship Id="rId33" Target="presProps.xml" Type="http://schemas.openxmlformats.org/officeDocument/2006/relationships/presProps"/><Relationship Id="rId34" Target="viewProps.xml" Type="http://schemas.openxmlformats.org/officeDocument/2006/relationships/viewProps"/><Relationship Id="rId35" Target="theme/theme1.xml" Type="http://schemas.openxmlformats.org/officeDocument/2006/relationships/theme"/><Relationship Id="rId36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9C469-3D81-42A1-A052-6A384564EA22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328CE-1DA5-437B-94C2-0E8E1A5289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4695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3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4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6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幻灯片图像占位符 1">
            <a:extLst>
              <a:ext uri="{FF2B5EF4-FFF2-40B4-BE49-F238E27FC236}">
                <a16:creationId xmlns:a16="http://schemas.microsoft.com/office/drawing/2014/main" id="{A0900F68-72B8-6225-340B-ED0B66EB05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4EFC25E3-A77C-DA94-046B-37F7D47A0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坚决果断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（亲往鸿门谢罪阻止项羽进攻、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                    “至军，立诛杀曹无伤”）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能屈能伸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（在项伯、项羽面前谦词卑礼，</a:t>
            </a:r>
            <a:endParaRPr kumimoji="1"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en-US" altLang="zh-C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                  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屈居下坐，出而未辞也觉得于礼不合）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善于用人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（初见项伯，即使其为己所用；</a:t>
            </a:r>
            <a:endParaRPr kumimoji="1"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                  张良樊哙用得其所）</a:t>
            </a:r>
            <a:endParaRPr kumimoji="1"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足智多谋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（骂鲰生和小人、不顾细谨、脱身独骑）</a:t>
            </a:r>
          </a:p>
          <a:p>
            <a:pPr>
              <a:defRPr/>
            </a:pPr>
            <a:endParaRPr lang="zh-CN" altLang="en-US" dirty="0"/>
          </a:p>
        </p:txBody>
      </p:sp>
      <p:sp>
        <p:nvSpPr>
          <p:cNvPr id="55300" name="灯片编号占位符 3">
            <a:extLst>
              <a:ext uri="{FF2B5EF4-FFF2-40B4-BE49-F238E27FC236}">
                <a16:creationId xmlns:a16="http://schemas.microsoft.com/office/drawing/2014/main" id="{53680591-61E6-FEFF-EA23-11DA579BC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4FCC3D18-F2D5-4B29-AD62-E3B7D16BEAE4}" type="slidenum">
              <a:rPr lang="en-US" altLang="zh-CN"/>
              <a:pPr/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1">
            <a:extLst>
              <a:ext uri="{FF2B5EF4-FFF2-40B4-BE49-F238E27FC236}">
                <a16:creationId xmlns:a16="http://schemas.microsoft.com/office/drawing/2014/main" id="{9DD9C31A-B3BB-821F-353C-8DF2A8D110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980C8B72-9500-0BA2-59B8-C2EED3815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优柔寡断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（改变进攻刘邦的决定、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对范增在席间杀死刘邦的企图不表态、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沛公逃席而安然受璧）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率直粗犷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（闻刘邦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谢语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”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而说出告密人姓名、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          闻樊哙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责语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”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而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未有以应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”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）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不善用人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（在关键时刻不听范增）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kumimoji="1"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骄傲自大</a:t>
            </a:r>
            <a:r>
              <a:rPr kumimoji="1"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rPr>
              <a:t>（宴会上的排座次）</a:t>
            </a:r>
          </a:p>
          <a:p>
            <a:pPr>
              <a:defRPr/>
            </a:pPr>
            <a:endParaRPr lang="zh-CN" altLang="en-US" dirty="0"/>
          </a:p>
        </p:txBody>
      </p:sp>
      <p:sp>
        <p:nvSpPr>
          <p:cNvPr id="57348" name="灯片编号占位符 3">
            <a:extLst>
              <a:ext uri="{FF2B5EF4-FFF2-40B4-BE49-F238E27FC236}">
                <a16:creationId xmlns:a16="http://schemas.microsoft.com/office/drawing/2014/main" id="{B5F7C177-90FD-22A4-679C-DF05C9D0C0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01C23E61-3D37-4A6C-B0B3-BFE6FA332CDA}" type="slidenum">
              <a:rPr lang="en-US" altLang="zh-CN"/>
              <a:pPr/>
              <a:t>24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幻灯片图像占位符 1">
            <a:extLst>
              <a:ext uri="{FF2B5EF4-FFF2-40B4-BE49-F238E27FC236}">
                <a16:creationId xmlns:a16="http://schemas.microsoft.com/office/drawing/2014/main" id="{662791EE-D1EE-D4D5-95A7-C0F695BA9A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备注占位符 2">
            <a:extLst>
              <a:ext uri="{FF2B5EF4-FFF2-40B4-BE49-F238E27FC236}">
                <a16:creationId xmlns:a16="http://schemas.microsoft.com/office/drawing/2014/main" id="{86B78DC8-3C9C-3181-DFEB-A2057B8B43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2468" name="灯片编号占位符 3">
            <a:extLst>
              <a:ext uri="{FF2B5EF4-FFF2-40B4-BE49-F238E27FC236}">
                <a16:creationId xmlns:a16="http://schemas.microsoft.com/office/drawing/2014/main" id="{06855844-CF2A-166B-F7B9-9E8D12AA0B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DA0A21AC-DFD1-447E-A17E-F61FE69241FB}" type="slidenum">
              <a:rPr lang="en-US" altLang="zh-CN"/>
              <a:pPr/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366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416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765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72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912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639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63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258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81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066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68434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EBD2351-1E9E-4218-A34C-BD132E497B99}" type="datetimeFigureOut">
              <a:rPr lang="zh-CN" altLang="en-US" smtClean="0"/>
              <a:t>2024/3/13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00D088E-83F4-4DB9-8C46-2CF4B5DA7F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902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C8766-6336-7DA8-6E61-B1598B33EF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 lang="zh-CN" sz="11500"/>
              <a:t>     鸿门宴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DE01A4B-0EDE-5156-FE40-8C22582C5EE8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>
            <a:normAutofit/>
          </a:bodyPr>
          <a:lstStyle/>
          <a:p>
            <a:pPr algn="r"/>
            <a:r>
              <a:rPr altLang="zh-CN" dirty="0" lang="en-US" sz="3200"/>
              <a:t>——《</a:t>
            </a:r>
            <a:r>
              <a:rPr altLang="en-US" dirty="0" lang="zh-CN" sz="3200"/>
              <a:t>史记</a:t>
            </a:r>
            <a:r>
              <a:rPr altLang="zh-CN" dirty="0" lang="en-US" sz="3200"/>
              <a:t>》</a:t>
            </a:r>
            <a:endParaRPr altLang="en-US" dirty="0" lang="zh-CN" sz="3200"/>
          </a:p>
        </p:txBody>
      </p:sp>
    </p:spTree>
    <p:extLst>
      <p:ext uri="{BB962C8B-B14F-4D97-AF65-F5344CB8AC3E}">
        <p14:creationId xmlns:p14="http://schemas.microsoft.com/office/powerpoint/2010/main" val="3335734476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C0B9AE-B43C-0025-1AB6-65FE7EECB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056" y="1013637"/>
            <a:ext cx="10979888" cy="5066414"/>
          </a:xfrm>
        </p:spPr>
        <p:txBody>
          <a:bodyPr>
            <a:normAutofit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张良出，要项伯。项伯即入见沛公。沛公奉卮酒为寿，约为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婚姻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，曰：“吾入关，秋毫不敢有所近，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籍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吏民，封府库，而待将军。所以遣将守关者，备他盗之出入与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非常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也。日夜望将军至，岂敢反乎！愿伯具言臣之不敢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倍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德也。”项伯许诺，谓沛公曰：“旦日不可不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蚤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自来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谢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项王！”沛公曰：“诺。”于是项伯复夜去，至军中，具以沛公言报项王，因言曰：“沛公不先破关中，公岂敢入乎？今人有大功而击之，不义也。不如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因善遇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之。”项王许诺。</a:t>
            </a:r>
            <a:endParaRPr altLang="en-US" dirty="0" lang="zh-CN" sz="2800"/>
          </a:p>
        </p:txBody>
      </p:sp>
    </p:spTree>
    <p:extLst>
      <p:ext uri="{BB962C8B-B14F-4D97-AF65-F5344CB8AC3E}">
        <p14:creationId xmlns:p14="http://schemas.microsoft.com/office/powerpoint/2010/main" val="1882206636"/>
      </p:ext>
    </p:extLst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3CDEC3-8F78-CDBD-D41A-1F568AAC2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53" y="-58552"/>
            <a:ext cx="10058400" cy="1609344"/>
          </a:xfrm>
        </p:spPr>
        <p:txBody>
          <a:bodyPr/>
          <a:lstStyle/>
          <a:p>
            <a:r>
              <a:rPr altLang="en-US" dirty="0" lang="zh-CN"/>
              <a:t>第二段重点字词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AB9AF6D-418D-EBDC-0634-C9DA383FDB9C}"/>
              </a:ext>
            </a:extLst>
          </p:cNvPr>
          <p:cNvSpPr txBox="1">
            <a:spLocks noChangeArrowheads="1" noGrp="1"/>
          </p:cNvSpPr>
          <p:nvPr>
            <p:ph idx="1"/>
          </p:nvPr>
        </p:nvSpPr>
        <p:spPr bwMode="auto">
          <a:xfrm>
            <a:off x="339873" y="1247511"/>
            <a:ext cx="5685244" cy="5478423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、素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善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留侯张良（友善）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、项伯乃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夜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驰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之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沛公军（在晚上，到）</a:t>
            </a: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具告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(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之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)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以事（状语后置）</a:t>
            </a: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为之奈何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（怎么办）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、谁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大王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此计者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（替，想出）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距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关，毋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内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诸侯（据守，接纳）</a:t>
            </a: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、君安与项伯有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故（旧，交情）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 indent="0" marL="0">
              <a:lnSpc>
                <a:spcPct val="100000"/>
              </a:lnSpc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、与臣游，项伯杀人，臣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活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之（使动用过）</a:t>
            </a:r>
            <a:endParaRPr altLang="en-US" b="1" dirty="0" kumimoji="1" lang="zh-CN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50C1F91D-01A1-8366-B65B-C964382AC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171" y="928534"/>
            <a:ext cx="5748796" cy="5808321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孰与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君少长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（与君比怎么样）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10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、吾得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兄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事之（名作状）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11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、约为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婚姻（亲家）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籍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吏民，封府库（登记造册）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13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、备他盗之出入与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非常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也（意外）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14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、愿伯具言臣之不敢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倍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德也（背）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15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、旦日不可不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蚤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自来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谢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项王（早，道歉）</a:t>
            </a:r>
          </a:p>
          <a:p>
            <a:pPr algn="just" eaLnBrk="1" hangingPunct="1">
              <a:lnSpc>
                <a:spcPct val="150000"/>
              </a:lnSpc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16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、不如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因善遇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之（趁机好好对待）</a:t>
            </a:r>
          </a:p>
        </p:txBody>
      </p:sp>
    </p:spTree>
    <p:extLst>
      <p:ext uri="{BB962C8B-B14F-4D97-AF65-F5344CB8AC3E}">
        <p14:creationId xmlns:p14="http://schemas.microsoft.com/office/powerpoint/2010/main" val="194837323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"/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2"/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2"/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7"/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2"/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7"/>
                                        <p:tgtEl>
                                          <p:spTgt spid="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2"/>
                                        <p:tgtEl>
                                          <p:spTgt spid="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id="5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57"/>
                                        <p:tgtEl>
                                          <p:spTgt spid="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id="6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2"/>
                                        <p:tgtEl>
                                          <p:spTgt spid="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>
                      <p:stCondLst>
                        <p:cond delay="indefinite"/>
                      </p:stCondLst>
                      <p:childTnLst>
                        <p:par>
                          <p:cTn fill="hold" id="64">
                            <p:stCondLst>
                              <p:cond delay="0"/>
                            </p:stCondLst>
                            <p:childTnLst>
                              <p:par>
                                <p:cTn fill="hold" id="6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67"/>
                                        <p:tgtEl>
                                          <p:spTgt spid="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>
                      <p:stCondLst>
                        <p:cond delay="indefinite"/>
                      </p:stCondLst>
                      <p:childTnLst>
                        <p:par>
                          <p:cTn fill="hold" id="69">
                            <p:stCondLst>
                              <p:cond delay="0"/>
                            </p:stCondLst>
                            <p:childTnLst>
                              <p:par>
                                <p:cTn fill="hold" id="7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2"/>
                                        <p:tgtEl>
                                          <p:spTgt spid="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3">
                      <p:stCondLst>
                        <p:cond delay="indefinite"/>
                      </p:stCondLst>
                      <p:childTnLst>
                        <p:par>
                          <p:cTn fill="hold" id="74">
                            <p:stCondLst>
                              <p:cond delay="0"/>
                            </p:stCondLst>
                            <p:childTnLst>
                              <p:par>
                                <p:cTn fill="hold" id="7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7"/>
                                        <p:tgtEl>
                                          <p:spTgt spid="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>
                      <p:stCondLst>
                        <p:cond delay="indefinite"/>
                      </p:stCondLst>
                      <p:childTnLst>
                        <p:par>
                          <p:cTn fill="hold" id="79">
                            <p:stCondLst>
                              <p:cond delay="0"/>
                            </p:stCondLst>
                            <p:childTnLst>
                              <p:par>
                                <p:cTn fill="hold" id="8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82"/>
                                        <p:tgtEl>
                                          <p:spTgt spid="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4"/>
      <p:bldP build="p" grpId="0" spid="5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70382B-83F7-D6BB-CD09-42172F141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重点句：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13DF29-A7BF-B629-2147-F870AF72A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441668" cy="4050792"/>
          </a:xfrm>
        </p:spPr>
        <p:txBody>
          <a:bodyPr/>
          <a:lstStyle/>
          <a:p>
            <a:pPr eaLnBrk="1" hangingPunct="1" indent="0" marL="0"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、项伯乃夜驰之沛公军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私见张良，具告以事，欲呼张良与俱去。    </a:t>
            </a:r>
          </a:p>
          <a:p>
            <a:pPr eaLnBrk="1" hangingPunct="1" indent="0" marL="0">
              <a:buNone/>
            </a:pP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项伯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于是在夜晚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骑马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到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沛公军营，私下会见张良，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把这件事全部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告诉他，想叫张良和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（他）一起离开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  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/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 indent="0" marL="0">
              <a:buNone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、所以遣将守关者，备他盗之出入与非常也。</a:t>
            </a:r>
          </a:p>
          <a:p>
            <a:pPr eaLnBrk="1" hangingPunct="1" indent="0" marL="0">
              <a:buNone/>
            </a:pP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派将士把守函谷关的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原因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是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防备其他盗贼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进来和意外事故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  </a:t>
            </a:r>
            <a:endParaRPr altLang="en-US" b="1" dirty="0" kumimoji="1" lang="zh-CN" sz="2800">
              <a:solidFill>
                <a:srgbClr val="0000CC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446376280"/>
      </p:ext>
    </p:extLst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3A0813-D65F-5636-0D07-CF78575C0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888" y="552007"/>
            <a:ext cx="11454809" cy="5753986"/>
          </a:xfrm>
        </p:spPr>
        <p:txBody>
          <a:bodyPr>
            <a:normAutofit fontScale="92500"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沛公旦日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从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百余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骑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来见项王，至鸿门，谢曰：“臣与将军戮力而攻秦，将军战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河北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，臣战河南，然不自意能先入关破秦，得复见将军于此。今者有小人之言，令将军与臣有郤。”项王曰：“此沛公左司马曹无伤言之，不然，籍何以至此？”项王即日因留沛公与饮。项王、项伯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东向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坐；亚父南向坐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亚父者，范增也；沛公北向坐，张良西向侍。范增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数目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项王，举所佩玉玦以示之者三，项王默然不应。范增起，出，召项庄，谓曰：“君王为人不忍。若入前为寿，寿毕，请以剑舞，因击沛公于坐，杀之。不者，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若属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皆且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为所虏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！”庄则入为寿。寿毕，曰：“君王与沛公饮，军中无以为乐，请以剑舞。”项王曰：“诺。”项庄拔剑起舞，项伯亦拔剑起舞，常以身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翼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蔽沛公，庄不得击。</a:t>
            </a:r>
          </a:p>
        </p:txBody>
      </p:sp>
    </p:spTree>
    <p:extLst>
      <p:ext uri="{BB962C8B-B14F-4D97-AF65-F5344CB8AC3E}">
        <p14:creationId xmlns:p14="http://schemas.microsoft.com/office/powerpoint/2010/main" val="1597509198"/>
      </p:ext>
    </p:extLst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E2A597-3D3E-8C8E-A664-71A90A079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399572"/>
            <a:ext cx="10058400" cy="1609344"/>
          </a:xfrm>
        </p:spPr>
        <p:txBody>
          <a:bodyPr/>
          <a:lstStyle/>
          <a:p>
            <a:r>
              <a:rPr altLang="en-US" dirty="0" lang="zh-CN"/>
              <a:t>第三段重点字词：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0FA0DB47-BEA2-CF7C-0A56-17B98362DBEA}"/>
              </a:ext>
            </a:extLst>
          </p:cNvPr>
          <p:cNvSpPr txBox="1">
            <a:spLocks noChangeArrowheads="1" noGrp="1"/>
          </p:cNvSpPr>
          <p:nvPr>
            <p:ph idx="1"/>
          </p:nvPr>
        </p:nvSpPr>
        <p:spPr bwMode="auto">
          <a:xfrm>
            <a:off x="1069975" y="2120900"/>
            <a:ext cx="10058400" cy="3188565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eaLnBrk="1" hangingPunct="1"/>
            <a:r>
              <a:rPr altLang="en-US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1、沛公旦日</a:t>
            </a:r>
            <a:r>
              <a:rPr altLang="en-US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从</a:t>
            </a:r>
            <a:r>
              <a:rPr altLang="en-US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百余</a:t>
            </a:r>
            <a:r>
              <a:rPr altLang="en-US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骑</a:t>
            </a:r>
            <a:r>
              <a:rPr altLang="en-US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来见项王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（率领，人马）</a:t>
            </a:r>
          </a:p>
          <a:p>
            <a:pPr algn="just"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、将军战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(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于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)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河北（黄河）</a:t>
            </a:r>
          </a:p>
          <a:p>
            <a:pPr algn="just"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、项王、项伯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东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向坐（面向东）</a:t>
            </a:r>
          </a:p>
          <a:p>
            <a:pPr algn="just"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、范增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数目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项王（屡次，递眼色）</a:t>
            </a:r>
          </a:p>
          <a:p>
            <a:pPr algn="just"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不者，</a:t>
            </a:r>
            <a:r>
              <a:rPr altLang="zh-CN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若属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皆且</a:t>
            </a:r>
            <a:r>
              <a:rPr altLang="zh-CN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为所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虏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（你们这些人，成为俘虏）</a:t>
            </a:r>
          </a:p>
          <a:p>
            <a:pPr algn="just"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、常以身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翼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蔽沛公（名作状）</a:t>
            </a:r>
          </a:p>
        </p:txBody>
      </p:sp>
    </p:spTree>
    <p:extLst>
      <p:ext uri="{BB962C8B-B14F-4D97-AF65-F5344CB8AC3E}">
        <p14:creationId xmlns:p14="http://schemas.microsoft.com/office/powerpoint/2010/main" val="414710549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"/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2"/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2"/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4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321E43-E5D1-131F-9020-50F246FA9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重点句：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A622E8-6E7A-10BD-01E7-8B98C4117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958" y="2121408"/>
            <a:ext cx="10249290" cy="4050792"/>
          </a:xfrm>
        </p:spPr>
        <p:txBody>
          <a:bodyPr/>
          <a:lstStyle/>
          <a:p>
            <a:pPr eaLnBrk="1" hangingPunct="1" indent="0" marL="0">
              <a:buNone/>
            </a:pP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若入前为寿，寿毕，请以剑舞，因击沛公于坐，杀之。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不者，若属皆且为所虏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。</a:t>
            </a:r>
          </a:p>
          <a:p>
            <a:pPr eaLnBrk="1" hangingPunct="1"/>
            <a:endParaRPr altLang="en-US" b="1" dirty="0" kumimoji="1" lang="zh-CN" sz="2800">
              <a:latin charset="-122" pitchFamily="49" typeface="楷体_GB2312"/>
              <a:ea charset="-122" pitchFamily="49" typeface="楷体_GB2312"/>
            </a:endParaRPr>
          </a:p>
          <a:p>
            <a:pPr eaLnBrk="1" hangingPunct="1" indent="0" marL="0">
              <a:buNone/>
            </a:pP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你进去上前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祝酒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，祝酒完了，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请求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舞剑，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趁机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将刘邦击倒在座位上，杀掉他。不这么做，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你们这些人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都将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被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俘虏。 </a:t>
            </a:r>
          </a:p>
          <a:p>
            <a:pPr indent="0" marL="0">
              <a:buNone/>
            </a:pPr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061563274"/>
      </p:ext>
    </p:extLst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B6D0A3-5957-866B-17AD-436908C29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63" y="412454"/>
            <a:ext cx="11780873" cy="6033091"/>
          </a:xfrm>
        </p:spPr>
        <p:txBody>
          <a:bodyPr>
            <a:normAutofit fontScale="92500"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于是张良至军门见樊哙。樊哙曰：“今日之事何如？”良曰：“甚急！今者项庄拔剑舞，其意常在沛公也。”哙曰：“此迫矣！臣请入，与之同命！”哙即带剑拥盾入军门。交戟之卫士欲止不内，樊哙侧其盾以撞，卫士仆地，哙遂入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披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帷西向立，瞋目视项王，头发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指，目眦尽裂。项王按剑而跽曰：“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客何为者？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”张良曰：“沛公之参乘樊哙者也。”项王曰：“壮士！赐之卮酒！”则与斗卮酒。哙拜谢，起，立而饮之。项王曰：“赐之彘肩！”则与一生彘肩。樊哙覆其盾于地，加彘肩上，拔剑切而啖之。项王曰：“壮士！能复饮乎？”樊哙曰：“臣死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不避，卮酒安足辞！夫秦王有虎狼之心，杀人如不能举，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刑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人如恐不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，天下皆叛之。怀王与诸将约曰：‘先破秦入咸阳者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。’今沛公先破秦入咸阳，毫毛不敢有所近，封闭宫室，还军霸上，以待大王来。故遣将守关者，备他盗出入与非常也。劳苦而功高如此，未有封侯之赏，而听细说，欲诛有功之人。此亡秦之续耳，窃为大王不取也！”项王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未有以应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，曰：“坐！”樊哙从良坐。坐须臾，沛公起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如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厕，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因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招樊哙出。</a:t>
            </a:r>
          </a:p>
        </p:txBody>
      </p:sp>
    </p:spTree>
    <p:extLst>
      <p:ext uri="{BB962C8B-B14F-4D97-AF65-F5344CB8AC3E}">
        <p14:creationId xmlns:p14="http://schemas.microsoft.com/office/powerpoint/2010/main" val="1021810168"/>
      </p:ext>
    </p:extLst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9ADD7D-1002-9D3E-CEA4-9897473DE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第四段重点字词：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D82A9BB0-287A-75ED-8289-C1EDF4CEBFE1}"/>
              </a:ext>
            </a:extLst>
          </p:cNvPr>
          <p:cNvSpPr txBox="1">
            <a:spLocks noChangeArrowheads="1" noGrp="1"/>
          </p:cNvSpPr>
          <p:nvPr>
            <p:ph idx="1"/>
          </p:nvPr>
        </p:nvSpPr>
        <p:spPr bwMode="auto">
          <a:xfrm>
            <a:off x="1069974" y="2120900"/>
            <a:ext cx="9066397" cy="4271939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eaLnBrk="1" hangingPunct="1">
              <a:defRPr/>
            </a:pPr>
            <a:r>
              <a:rPr altLang="en-US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披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帷西向立，瞋目视项王，头发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上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指（分开，向上）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客何为者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（为何，宾语前置）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、臣死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且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不避（尚且）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刑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人如恐不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胜（刑罚，尽）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、先破秦入咸阳者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王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之（称王）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还</a:t>
            </a:r>
            <a:r>
              <a:rPr altLang="zh-CN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军</a:t>
            </a:r>
            <a:r>
              <a:rPr altLang="zh-CN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(于)霸上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（军队）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、项王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未有以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应（没有用来回答的话）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、沛公起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如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厕，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因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招樊哙出（去，趁机）</a:t>
            </a:r>
          </a:p>
        </p:txBody>
      </p:sp>
    </p:spTree>
    <p:extLst>
      <p:ext uri="{BB962C8B-B14F-4D97-AF65-F5344CB8AC3E}">
        <p14:creationId xmlns:p14="http://schemas.microsoft.com/office/powerpoint/2010/main" val="333653642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2"/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17"/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22"/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27"/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32"/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37"/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42"/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utoUpdateAnimBg="0" build="p" grpId="0" spid="4"/>
    </p:bld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F60E9B-1D98-8008-6DB9-74A695D81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657" y="517451"/>
            <a:ext cx="11206716" cy="5654749"/>
          </a:xfrm>
        </p:spPr>
        <p:txBody>
          <a:bodyPr>
            <a:normAutofit lnSpcReduction="10000"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沛公已出，项王使都尉陈平召沛公。沛公曰：“今者出，未辞也，为之奈何？”樊哙曰：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“大行不顾细谨，大礼不辞小让。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如今人方为刀俎，我为鱼肉，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何辞为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？”于是遂去。乃令张良留谢。良问曰：“大王来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何操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？”曰：“我持白璧一双，欲献项王，玉斗一双，欲与亚父。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会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其怒，不敢献。公为我献之。”张良曰：“谨诺。”当是时，项王军在鸿门下，沛公军在霸上，相去四十里。沛公则置车骑，脱身独骑，与樊哙、夏侯婴、靳彊、纪信等四人持剑盾步走，从郦山下，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道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芷阳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间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行。沛公谓张良曰：“从此道至吾军，不过二十里耳。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我至军中，公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乃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入。”</a:t>
            </a:r>
          </a:p>
        </p:txBody>
      </p:sp>
    </p:spTree>
    <p:extLst>
      <p:ext uri="{BB962C8B-B14F-4D97-AF65-F5344CB8AC3E}">
        <p14:creationId xmlns:p14="http://schemas.microsoft.com/office/powerpoint/2010/main" val="18596824"/>
      </p:ext>
    </p:extLst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2C3395-3586-825B-7795-4B9AEB34B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800987"/>
            <a:ext cx="10802679" cy="5371214"/>
          </a:xfrm>
        </p:spPr>
        <p:txBody>
          <a:bodyPr>
            <a:normAutofit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沛公已去，间至军中。张良入谢，曰：“沛公不胜桮杓，不能辞。谨使臣良奉白璧一双，再拜献大王足下；玉斗一双，再拜奉大将军足下。”项王曰：“沛公安在？”良曰：“闻大王有意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督过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之，脱身独去，已至军矣。”项王则受璧，置之坐上。亚父受玉斗，置之地，拔剑撞而破之，曰：“唉！竖子不足与谋！夺项王天下者，必沛公也！吾属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为之虏矣！”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lnSpc>
                <a:spcPct val="15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沛公至军，立诛杀曹无伤。</a:t>
            </a:r>
          </a:p>
        </p:txBody>
      </p:sp>
    </p:spTree>
    <p:extLst>
      <p:ext uri="{BB962C8B-B14F-4D97-AF65-F5344CB8AC3E}">
        <p14:creationId xmlns:p14="http://schemas.microsoft.com/office/powerpoint/2010/main" val="1065309440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5C1426-5F08-484A-E675-57EF8829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从</a:t>
            </a:r>
            <a:r>
              <a:rPr altLang="zh-CN" dirty="0" lang="en-US"/>
              <a:t>《</a:t>
            </a:r>
            <a:r>
              <a:rPr altLang="en-US" dirty="0" lang="zh-CN"/>
              <a:t>史记</a:t>
            </a:r>
            <a:r>
              <a:rPr altLang="zh-CN" dirty="0" lang="en-US"/>
              <a:t>·</a:t>
            </a:r>
            <a:r>
              <a:rPr altLang="en-US" dirty="0" lang="zh-CN"/>
              <a:t>项羽本纪</a:t>
            </a:r>
            <a:r>
              <a:rPr altLang="zh-CN" dirty="0" lang="en-US"/>
              <a:t>》</a:t>
            </a:r>
            <a:r>
              <a:rPr altLang="en-US" dirty="0" lang="zh-CN"/>
              <a:t>谈起：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67ED28-288B-1C80-8F31-3146A1AD0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，西汉史学家</a:t>
            </a:r>
            <a:r>
              <a:rPr altLang="en-US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司马迁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撰写的</a:t>
            </a:r>
            <a:r>
              <a:rPr altLang="en-US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纪传体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史书。</a:t>
            </a:r>
            <a:endParaRPr altLang="zh-CN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是中国历史上第一部纪传体</a:t>
            </a:r>
            <a:r>
              <a:rPr altLang="en-US" dirty="0" lang="zh-CN" sz="32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通史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，作品中撰写了上至上古传说中的黄帝时代，下至汉武帝太初四年间共三千多年的历史。</a:t>
            </a:r>
          </a:p>
        </p:txBody>
      </p:sp>
    </p:spTree>
    <p:extLst>
      <p:ext uri="{BB962C8B-B14F-4D97-AF65-F5344CB8AC3E}">
        <p14:creationId xmlns:p14="http://schemas.microsoft.com/office/powerpoint/2010/main" val="201939439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E1FD1E-2989-1E05-E041-B2AAD2D0B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5" y="349953"/>
            <a:ext cx="10058400" cy="1609344"/>
          </a:xfrm>
        </p:spPr>
        <p:txBody>
          <a:bodyPr/>
          <a:lstStyle/>
          <a:p>
            <a:r>
              <a:rPr altLang="en-US" dirty="0" lang="zh-CN"/>
              <a:t>重点字词：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C56DF06-E92C-DD2E-875E-7132C15BC335}"/>
              </a:ext>
            </a:extLst>
          </p:cNvPr>
          <p:cNvSpPr txBox="1">
            <a:spLocks noChangeArrowheads="1" noGrp="1"/>
          </p:cNvSpPr>
          <p:nvPr>
            <p:ph idx="1"/>
          </p:nvPr>
        </p:nvSpPr>
        <p:spPr bwMode="auto">
          <a:xfrm>
            <a:off x="1098698" y="1718292"/>
            <a:ext cx="10058400" cy="5201424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eaLnBrk="1" hangingPunct="1">
              <a:defRPr/>
            </a:pPr>
            <a:r>
              <a:rPr altLang="en-US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大行不顾细谨，大礼不辞小让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(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做大事不必理会细枝末节，行大礼不用回避小的责备。）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何辞为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?(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何必告辞呢？）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、大王来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何操</a:t>
            </a: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（那什么，宾语前置）</a:t>
            </a:r>
            <a:endParaRPr altLang="zh-CN" b="1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会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其怒，不敢献（正赶上）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道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芷阳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间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行（取道，小路，秘密地）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度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我至军中，公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乃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入（估计，才）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沛公安在</a:t>
            </a:r>
            <a:r>
              <a:rPr altLang="zh-CN" b="1" dirty="0" kumimoji="1" lang="en-US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（在哪里。）</a:t>
            </a:r>
            <a:endParaRPr altLang="zh-CN" b="1" dirty="0" kumimoji="1" lang="en-US" sz="28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、大王有意督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过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之（责备）</a:t>
            </a:r>
          </a:p>
          <a:p>
            <a:pPr algn="just" eaLnBrk="1" hangingPunct="1">
              <a:defRPr/>
            </a:pPr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、吾属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今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为之虏矣（现在）</a:t>
            </a:r>
          </a:p>
        </p:txBody>
      </p:sp>
    </p:spTree>
    <p:extLst>
      <p:ext uri="{BB962C8B-B14F-4D97-AF65-F5344CB8AC3E}">
        <p14:creationId xmlns:p14="http://schemas.microsoft.com/office/powerpoint/2010/main" val="276636651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"/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2"/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2"/>
                                        <p:tgtEl>
                                          <p:spTgt spid="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7"/>
                                        <p:tgtEl>
                                          <p:spTgt spid="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2"/>
                                        <p:tgtEl>
                                          <p:spTgt spid="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id="4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7"/>
                                        <p:tgtEl>
                                          <p:spTgt spid="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4"/>
    </p:bld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5CF25D3-9DF7-2B4B-BF3C-4693E7F5D56F}"/>
              </a:ext>
            </a:extLst>
          </p:cNvPr>
          <p:cNvSpPr>
            <a:spLocks noChangeArrowheads="1" noGrp="1"/>
          </p:cNvSpPr>
          <p:nvPr>
            <p:ph idx="4294967295" type="title"/>
          </p:nvPr>
        </p:nvSpPr>
        <p:spPr>
          <a:xfrm>
            <a:off x="4057650" y="63373"/>
            <a:ext cx="3932237" cy="7064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en-US" b="1" dirty="0" lang="zh-CN" sz="3200">
                <a:solidFill>
                  <a:schemeClr val="tx1"/>
                </a:solidFill>
              </a:rPr>
              <a:t>一、宴前（</a:t>
            </a:r>
            <a:r>
              <a:rPr altLang="zh-CN" b="1" dirty="0" lang="en-US" sz="3200">
                <a:solidFill>
                  <a:schemeClr val="tx1"/>
                </a:solidFill>
              </a:rPr>
              <a:t>1-2</a:t>
            </a:r>
            <a:r>
              <a:rPr altLang="en-US" b="1" dirty="0" lang="zh-CN" sz="320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C5F759D-7365-6D4B-A9A0-913CD375BB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26018" y="1835396"/>
            <a:ext cx="8229600" cy="6477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altLang="en-US" b="1" dirty="0" lang="zh-CN" sz="3200">
                <a:solidFill>
                  <a:schemeClr val="tx1"/>
                </a:solidFill>
              </a:rPr>
              <a:t>二、宴中（</a:t>
            </a:r>
            <a:r>
              <a:rPr altLang="zh-CN" b="1" dirty="0" lang="en-US" sz="3200">
                <a:solidFill>
                  <a:schemeClr val="tx1"/>
                </a:solidFill>
              </a:rPr>
              <a:t>3-5</a:t>
            </a:r>
            <a:r>
              <a:rPr altLang="en-US" b="1" dirty="0" lang="zh-CN" sz="320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130052" name="Text Box 4">
            <a:extLst>
              <a:ext uri="{FF2B5EF4-FFF2-40B4-BE49-F238E27FC236}">
                <a16:creationId xmlns:a16="http://schemas.microsoft.com/office/drawing/2014/main" id="{60897FBF-1E6D-AE80-B177-EB9EB53A5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361" y="799404"/>
            <a:ext cx="18367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无伤告密</a:t>
            </a:r>
          </a:p>
        </p:txBody>
      </p:sp>
      <p:sp>
        <p:nvSpPr>
          <p:cNvPr id="130054" name="Text Box 6">
            <a:extLst>
              <a:ext uri="{FF2B5EF4-FFF2-40B4-BE49-F238E27FC236}">
                <a16:creationId xmlns:a16="http://schemas.microsoft.com/office/drawing/2014/main" id="{BFD853B9-0091-BFC0-1EA5-23A69D85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099" y="820825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范增说羽</a:t>
            </a:r>
          </a:p>
        </p:txBody>
      </p:sp>
      <p:sp>
        <p:nvSpPr>
          <p:cNvPr id="130055" name="Text Box 7">
            <a:extLst>
              <a:ext uri="{FF2B5EF4-FFF2-40B4-BE49-F238E27FC236}">
                <a16:creationId xmlns:a16="http://schemas.microsoft.com/office/drawing/2014/main" id="{5F6B29E6-4E6B-E9CD-8690-C3C92F3C9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0737" y="1359749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项伯夜访</a:t>
            </a:r>
          </a:p>
        </p:txBody>
      </p:sp>
      <p:sp>
        <p:nvSpPr>
          <p:cNvPr id="130057" name="Text Box 9">
            <a:extLst>
              <a:ext uri="{FF2B5EF4-FFF2-40B4-BE49-F238E27FC236}">
                <a16:creationId xmlns:a16="http://schemas.microsoft.com/office/drawing/2014/main" id="{58F211BE-9636-BD48-F1CD-94F034B81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0085" y="1341202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刘项约婚</a:t>
            </a: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79D960EE-87F0-B824-5D30-25E50DD66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716" y="2387176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刘邦谢罪</a:t>
            </a:r>
          </a:p>
        </p:txBody>
      </p:sp>
      <p:sp>
        <p:nvSpPr>
          <p:cNvPr id="130062" name="Text Box 14">
            <a:extLst>
              <a:ext uri="{FF2B5EF4-FFF2-40B4-BE49-F238E27FC236}">
                <a16:creationId xmlns:a16="http://schemas.microsoft.com/office/drawing/2014/main" id="{C945BB87-3F4B-C244-DF5A-32FAF78F9BA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69831" y="2325951"/>
            <a:ext cx="17144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范增举玦</a:t>
            </a:r>
          </a:p>
        </p:txBody>
      </p:sp>
      <p:sp>
        <p:nvSpPr>
          <p:cNvPr id="130074" name="Text Box 26">
            <a:extLst>
              <a:ext uri="{FF2B5EF4-FFF2-40B4-BE49-F238E27FC236}">
                <a16:creationId xmlns:a16="http://schemas.microsoft.com/office/drawing/2014/main" id="{1BD1CE6F-ECAD-787F-C1CC-232DDCA58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715" y="2874646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项庄舞剑</a:t>
            </a:r>
          </a:p>
        </p:txBody>
      </p:sp>
      <p:sp>
        <p:nvSpPr>
          <p:cNvPr id="130076" name="Text Box 28">
            <a:extLst>
              <a:ext uri="{FF2B5EF4-FFF2-40B4-BE49-F238E27FC236}">
                <a16:creationId xmlns:a16="http://schemas.microsoft.com/office/drawing/2014/main" id="{8B9EA9AA-D403-C156-0689-79D895E26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395" y="2869747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项伯翼蔽</a:t>
            </a:r>
          </a:p>
        </p:txBody>
      </p:sp>
      <p:sp>
        <p:nvSpPr>
          <p:cNvPr id="130077" name="Text Box 29">
            <a:extLst>
              <a:ext uri="{FF2B5EF4-FFF2-40B4-BE49-F238E27FC236}">
                <a16:creationId xmlns:a16="http://schemas.microsoft.com/office/drawing/2014/main" id="{750E563C-300B-16D0-FDF6-AC69F8DE7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715" y="3498780"/>
            <a:ext cx="17142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樊哙闯帐</a:t>
            </a:r>
          </a:p>
        </p:txBody>
      </p:sp>
      <p:sp>
        <p:nvSpPr>
          <p:cNvPr id="48149" name="Rectangle 35">
            <a:extLst>
              <a:ext uri="{FF2B5EF4-FFF2-40B4-BE49-F238E27FC236}">
                <a16:creationId xmlns:a16="http://schemas.microsoft.com/office/drawing/2014/main" id="{014B61DE-DCCB-6D73-E314-9F89AEC03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974" y="4286534"/>
            <a:ext cx="68405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altLang="en-US" b="1" dirty="0" lang="zh-CN" sz="3200">
                <a:latin typeface="+mn-ea"/>
                <a:ea typeface="+mn-ea"/>
              </a:rPr>
              <a:t>三、宴后（</a:t>
            </a:r>
            <a:r>
              <a:rPr altLang="zh-CN" b="1" dirty="0" lang="en-US" sz="3200">
                <a:latin typeface="+mn-ea"/>
                <a:ea typeface="+mn-ea"/>
              </a:rPr>
              <a:t>6-7</a:t>
            </a:r>
            <a:r>
              <a:rPr altLang="en-US" b="1" dirty="0" lang="zh-CN" sz="3200">
                <a:latin typeface="+mn-ea"/>
                <a:ea typeface="+mn-ea"/>
              </a:rPr>
              <a:t>）</a:t>
            </a:r>
          </a:p>
        </p:txBody>
      </p:sp>
      <p:sp>
        <p:nvSpPr>
          <p:cNvPr id="130085" name="Text Box 37">
            <a:extLst>
              <a:ext uri="{FF2B5EF4-FFF2-40B4-BE49-F238E27FC236}">
                <a16:creationId xmlns:a16="http://schemas.microsoft.com/office/drawing/2014/main" id="{1415D43B-6DFB-1AC0-59C9-C3E0EF97C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845" y="3452154"/>
            <a:ext cx="20161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刘邦逃席</a:t>
            </a:r>
          </a:p>
        </p:txBody>
      </p:sp>
      <p:sp>
        <p:nvSpPr>
          <p:cNvPr id="130086" name="Text Box 38">
            <a:extLst>
              <a:ext uri="{FF2B5EF4-FFF2-40B4-BE49-F238E27FC236}">
                <a16:creationId xmlns:a16="http://schemas.microsoft.com/office/drawing/2014/main" id="{7D1EE920-CA99-EE66-E549-273FD0C10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715" y="5139152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张良留谢</a:t>
            </a:r>
          </a:p>
        </p:txBody>
      </p:sp>
      <p:sp>
        <p:nvSpPr>
          <p:cNvPr id="130087" name="Text Box 39">
            <a:extLst>
              <a:ext uri="{FF2B5EF4-FFF2-40B4-BE49-F238E27FC236}">
                <a16:creationId xmlns:a16="http://schemas.microsoft.com/office/drawing/2014/main" id="{C9B04632-7E41-4B79-FCF1-53C986C47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140" y="5043542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刘邦除奸</a:t>
            </a:r>
          </a:p>
        </p:txBody>
      </p:sp>
      <p:sp>
        <p:nvSpPr>
          <p:cNvPr id="130088" name="Text Box 40">
            <a:extLst>
              <a:ext uri="{FF2B5EF4-FFF2-40B4-BE49-F238E27FC236}">
                <a16:creationId xmlns:a16="http://schemas.microsoft.com/office/drawing/2014/main" id="{CE72F17C-0AA7-CF0F-D3FA-472F08ADC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6771" y="5119781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亚父怒骂</a:t>
            </a:r>
          </a:p>
        </p:txBody>
      </p:sp>
      <p:sp>
        <p:nvSpPr>
          <p:cNvPr id="130090" name="Text Box 42">
            <a:extLst>
              <a:ext uri="{FF2B5EF4-FFF2-40B4-BE49-F238E27FC236}">
                <a16:creationId xmlns:a16="http://schemas.microsoft.com/office/drawing/2014/main" id="{222D8FE8-6769-DF30-2955-F0D6C09B3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3895" y="1359833"/>
            <a:ext cx="16273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dirty="0" lang="zh-CN" sz="2800">
                <a:solidFill>
                  <a:srgbClr val="800000"/>
                </a:solidFill>
                <a:ea charset="-122" panose="02010601030101010101" pitchFamily="2" typeface="方正姚体"/>
              </a:rPr>
              <a:t>项伯说情</a:t>
            </a:r>
          </a:p>
        </p:txBody>
      </p:sp>
      <p:sp>
        <p:nvSpPr>
          <p:cNvPr id="3" name="左大括号 2">
            <a:extLst>
              <a:ext uri="{FF2B5EF4-FFF2-40B4-BE49-F238E27FC236}">
                <a16:creationId xmlns:a16="http://schemas.microsoft.com/office/drawing/2014/main" id="{D8B92744-7063-3BF8-4745-862C571E6D3A}"/>
              </a:ext>
            </a:extLst>
          </p:cNvPr>
          <p:cNvSpPr/>
          <p:nvPr/>
        </p:nvSpPr>
        <p:spPr>
          <a:xfrm>
            <a:off x="2105247" y="283535"/>
            <a:ext cx="1219476" cy="4742121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5A87EC6-BEEF-61BC-E6B4-AD2072FC542F}"/>
              </a:ext>
            </a:extLst>
          </p:cNvPr>
          <p:cNvSpPr txBox="1"/>
          <p:nvPr/>
        </p:nvSpPr>
        <p:spPr>
          <a:xfrm>
            <a:off x="985480" y="820825"/>
            <a:ext cx="861774" cy="4026195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en-US" dirty="0" lang="zh-CN" sz="4400">
                <a:latin typeface="+mn-ea"/>
              </a:rPr>
              <a:t>鸿门宴情节梳理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id="21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>
                      <p:stCondLst>
                        <p:cond delay="indefinite"/>
                      </p:stCondLst>
                      <p:childTnLst>
                        <p:par>
                          <p:cTn fill="hold" id="26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29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34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id="37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9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>
                      <p:stCondLst>
                        <p:cond delay="indefinite"/>
                      </p:stCondLst>
                      <p:childTnLst>
                        <p:par>
                          <p:cTn fill="hold" id="41">
                            <p:stCondLst>
                              <p:cond delay="0"/>
                            </p:stCondLst>
                            <p:childTnLst>
                              <p:par>
                                <p:cTn fill="hold" id="4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4"/>
                                        <p:tgtEl>
                                          <p:spTgt spid="130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>
                      <p:stCondLst>
                        <p:cond delay="indefinite"/>
                      </p:stCondLst>
                      <p:childTnLst>
                        <p:par>
                          <p:cTn fill="hold" id="46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49"/>
                                        <p:tgtEl>
                                          <p:spTgt spid="13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0">
                      <p:stCondLst>
                        <p:cond delay="indefinite"/>
                      </p:stCondLst>
                      <p:childTnLst>
                        <p:par>
                          <p:cTn fill="hold" id="51">
                            <p:stCondLst>
                              <p:cond delay="0"/>
                            </p:stCondLst>
                            <p:childTnLst>
                              <p:par>
                                <p:cTn fill="hold" id="52" nodeType="clickEffect" presetClass="entr" presetID="17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id="60" nodeType="clickEffect" presetClass="entr" presetID="17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6">
                      <p:stCondLst>
                        <p:cond delay="indefinite"/>
                      </p:stCondLst>
                      <p:childTnLst>
                        <p:par>
                          <p:cTn fill="hold" id="67">
                            <p:stCondLst>
                              <p:cond delay="0"/>
                            </p:stCondLst>
                            <p:childTnLst>
                              <p:par>
                                <p:cTn fill="hold" id="68" nodeType="clickEffect" presetClass="entr" presetID="17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4">
                      <p:stCondLst>
                        <p:cond delay="indefinite"/>
                      </p:stCondLst>
                      <p:childTnLst>
                        <p:par>
                          <p:cTn fill="hold" id="75">
                            <p:stCondLst>
                              <p:cond delay="0"/>
                            </p:stCondLst>
                            <p:childTnLst>
                              <p:par>
                                <p:cTn fill="hold" id="76" nodeType="clickEffect" presetClass="entr" presetID="17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2">
                      <p:stCondLst>
                        <p:cond delay="indefinite"/>
                      </p:stCondLst>
                      <p:childTnLst>
                        <p:par>
                          <p:cTn fill="hold" id="83">
                            <p:stCondLst>
                              <p:cond delay="0"/>
                            </p:stCondLst>
                            <p:childTnLst>
                              <p:par>
                                <p:cTn fill="hold" id="84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8">
                      <p:stCondLst>
                        <p:cond delay="indefinite"/>
                      </p:stCondLst>
                      <p:childTnLst>
                        <p:par>
                          <p:cTn fill="hold" id="89">
                            <p:stCondLst>
                              <p:cond delay="0"/>
                            </p:stCondLst>
                            <p:childTnLst>
                              <p:par>
                                <p:cTn fill="hold" id="90" nodeType="clickEffect" presetClass="entr" presetID="4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dur="500" id="92"/>
                                        <p:tgtEl>
                                          <p:spTgt spid="13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3">
                      <p:stCondLst>
                        <p:cond delay="indefinite"/>
                      </p:stCondLst>
                      <p:childTnLst>
                        <p:par>
                          <p:cTn fill="hold" id="94">
                            <p:stCondLst>
                              <p:cond delay="0"/>
                            </p:stCondLst>
                            <p:childTnLst>
                              <p:par>
                                <p:cTn fill="hold" id="9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97"/>
                                        <p:tgtEl>
                                          <p:spTgt spid="130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8">
                      <p:stCondLst>
                        <p:cond delay="indefinite"/>
                      </p:stCondLst>
                      <p:childTnLst>
                        <p:par>
                          <p:cTn fill="hold" id="99">
                            <p:stCondLst>
                              <p:cond delay="0"/>
                            </p:stCondLst>
                            <p:childTnLst>
                              <p:par>
                                <p:cTn fill="hold" id="10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02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434"/>
      <p:bldP build="p" grpId="0" spid="48131"/>
      <p:bldP autoUpdateAnimBg="0" grpId="0" spid="130052"/>
      <p:bldP autoUpdateAnimBg="0" grpId="0" spid="130054"/>
      <p:bldP autoUpdateAnimBg="0" grpId="0" spid="130055"/>
      <p:bldP autoUpdateAnimBg="0" grpId="0" spid="130057"/>
      <p:bldP autoUpdateAnimBg="0" grpId="0" spid="130060"/>
      <p:bldP autoUpdateAnimBg="0" grpId="0" spid="130062"/>
      <p:bldP autoUpdateAnimBg="0" grpId="0" spid="130074"/>
      <p:bldP autoUpdateAnimBg="0" grpId="0" spid="130076"/>
      <p:bldP autoUpdateAnimBg="0" grpId="0" spid="130077"/>
      <p:bldP grpId="0" spid="48149"/>
      <p:bldP autoUpdateAnimBg="0" grpId="0" spid="130085"/>
      <p:bldP autoUpdateAnimBg="0" grpId="0" spid="130086"/>
      <p:bldP autoUpdateAnimBg="0" grpId="0" spid="130087"/>
      <p:bldP autoUpdateAnimBg="0" grpId="0" spid="130088"/>
      <p:bldP autoUpdateAnimBg="0" grpId="0" spid="130090"/>
      <p:bldP animBg="1" grpId="0" spid="3"/>
    </p:bld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4F8F02-BFCF-E668-CB2E-CBF0B10A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任务二：分析人物形象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D01016E-BADE-AA4C-442E-9953B37B9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altLang="en-US" lang="zh-CN"/>
          </a:p>
        </p:txBody>
      </p:sp>
    </p:spTree>
    <p:extLst>
      <p:ext uri="{BB962C8B-B14F-4D97-AF65-F5344CB8AC3E}">
        <p14:creationId xmlns:p14="http://schemas.microsoft.com/office/powerpoint/2010/main" val="1909307336"/>
      </p:ext>
    </p:extLst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Text Box 3">
            <a:extLst>
              <a:ext uri="{FF2B5EF4-FFF2-40B4-BE49-F238E27FC236}">
                <a16:creationId xmlns:a16="http://schemas.microsoft.com/office/drawing/2014/main" id="{C901CABC-54E4-8322-F910-DA855B79D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288925"/>
            <a:ext cx="5670550" cy="1006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altLang="en-US" dirty="0" kumimoji="1" lang="zh-CN" sz="6000" u="sng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人物形象</a:t>
            </a:r>
            <a:r>
              <a:rPr altLang="en-US" dirty="0" kumimoji="1" lang="zh-CN" sz="4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en-US" dirty="0" kumimoji="1" lang="zh-CN" sz="4800">
                <a:solidFill>
                  <a:srgbClr val="FF0000"/>
                </a:solidFill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刘邦</a:t>
            </a:r>
            <a:r>
              <a:rPr altLang="en-US" dirty="0" kumimoji="1" lang="zh-CN" sz="4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id="{7ABC69F2-2985-6C96-FE75-8F8DFAF7B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661" y="1782762"/>
            <a:ext cx="2808287" cy="32924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 indent="-457200" marL="457200">
              <a:lnSpc>
                <a:spcPct val="90000"/>
              </a:lnSpc>
              <a:spcBef>
                <a:spcPct val="50000"/>
              </a:spcBef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坚决果断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 indent="-457200" marL="457200">
              <a:lnSpc>
                <a:spcPct val="90000"/>
              </a:lnSpc>
              <a:spcBef>
                <a:spcPct val="50000"/>
              </a:spcBef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能屈能伸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lnSpc>
                <a:spcPct val="90000"/>
              </a:lnSpc>
              <a:spcBef>
                <a:spcPct val="50000"/>
              </a:spcBef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善于用人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lnSpc>
                <a:spcPct val="90000"/>
              </a:lnSpc>
              <a:spcBef>
                <a:spcPct val="50000"/>
              </a:spcBef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足智多谋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lnSpc>
                <a:spcPct val="90000"/>
              </a:lnSpc>
              <a:spcBef>
                <a:spcPct val="50000"/>
              </a:spcBef>
              <a:buFont charset="0" panose="020B0604020202020204" pitchFamily="34" typeface="Arial"/>
              <a:buChar char="•"/>
              <a:defRPr/>
            </a:pPr>
            <a:r>
              <a:rPr altLang="zh-CN" b="1" dirty="0" kumimoji="1" lang="en-US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endParaRPr altLang="en-US" b="1" dirty="0" kumimoji="1" lang="zh-CN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6C06F7-B8D9-65FA-C4E4-516D0A0C1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573" y="1686717"/>
            <a:ext cx="5832475" cy="348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bIns="36501" lIns="133308" rIns="33327" tIns="0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1pPr>
            <a:lvl2pPr indent="-285750" marL="7429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0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2pPr>
            <a:lvl3pPr indent="-228600" marL="1143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3pPr>
            <a:lvl4pPr indent="-228600" marL="1600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6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4pPr>
            <a:lvl5pPr indent="-228600" marL="20574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altLang="zh-CN" b="1" dirty="0" lang="en-US" sz="2800">
                <a:solidFill>
                  <a:schemeClr val="tx1"/>
                </a:solidFill>
                <a:latin charset="-122" pitchFamily="49" typeface="楷体_GB2312"/>
                <a:ea charset="-122" pitchFamily="49" typeface="楷体_GB2312"/>
              </a:rPr>
              <a:t>    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楷体"/>
                <a:ea charset="-122" panose="02010609060101010101" pitchFamily="49" typeface="楷体"/>
              </a:rPr>
              <a:t>刘邦曰：“夫运筹策帷幄之中，决胜于千里之外，吾不及子房；镇国家、抚百姓、给馈饷、不绝粮道，吾不及萧何；连百万之军，战必胜，攻必取，吾不及韩信。此三人者，皆人杰也。吾能用之，此吾所以有天下也。项羽有一范增而不能用，此其所以为我擒也。” </a:t>
            </a:r>
          </a:p>
        </p:txBody>
      </p:sp>
    </p:spTree>
  </p:cSld>
  <p:clrMapOvr>
    <a:masterClrMapping/>
  </p:clrMapOvr>
  <p:transition>
    <p:wipe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utoUpdateAnimBg="0" grpId="0" spid="154628"/>
      <p:bldP grpId="0" spid="5"/>
    </p:bld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Text Box 3">
            <a:extLst>
              <a:ext uri="{FF2B5EF4-FFF2-40B4-BE49-F238E27FC236}">
                <a16:creationId xmlns:a16="http://schemas.microsoft.com/office/drawing/2014/main" id="{9CD3545C-0096-B384-A5F3-7410E4C46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352425"/>
            <a:ext cx="5670550" cy="1006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altLang="en-US" dirty="0" kumimoji="1" lang="zh-CN" sz="6000" u="sng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人物形象</a:t>
            </a:r>
            <a:r>
              <a:rPr altLang="en-US" dirty="0" kumimoji="1" lang="zh-CN" sz="4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（</a:t>
            </a:r>
            <a:r>
              <a:rPr altLang="en-US" dirty="0" kumimoji="1" lang="zh-CN" sz="4800">
                <a:solidFill>
                  <a:srgbClr val="FF0000"/>
                </a:solidFill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项羽</a:t>
            </a:r>
            <a:r>
              <a:rPr altLang="en-US" dirty="0" kumimoji="1" lang="zh-CN" sz="4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）</a:t>
            </a:r>
          </a:p>
        </p:txBody>
      </p:sp>
      <p:sp>
        <p:nvSpPr>
          <p:cNvPr id="56323" name="Rectangle 4">
            <a:extLst>
              <a:ext uri="{FF2B5EF4-FFF2-40B4-BE49-F238E27FC236}">
                <a16:creationId xmlns:a16="http://schemas.microsoft.com/office/drawing/2014/main" id="{8DE38D86-0181-A88B-C318-782641C10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281363"/>
            <a:ext cx="64293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1pPr>
            <a:lvl2pPr indent="-285750" marL="7429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0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2pPr>
            <a:lvl3pPr indent="-228600" marL="1143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3pPr>
            <a:lvl4pPr indent="-228600" marL="1600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6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4pPr>
            <a:lvl5pPr indent="-228600" marL="20574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altLang="en-US" lang="zh-CN" sz="1800">
              <a:solidFill>
                <a:schemeClr val="tx1"/>
              </a:solidFill>
              <a:latin charset="0" panose="020B0604020202020204" pitchFamily="34" typeface="Arial"/>
              <a:ea charset="-122" panose="02010600030101010101" pitchFamily="2" typeface="宋体"/>
            </a:endParaRPr>
          </a:p>
        </p:txBody>
      </p:sp>
      <p:sp>
        <p:nvSpPr>
          <p:cNvPr id="56324" name="Rectangle 5">
            <a:extLst>
              <a:ext uri="{FF2B5EF4-FFF2-40B4-BE49-F238E27FC236}">
                <a16:creationId xmlns:a16="http://schemas.microsoft.com/office/drawing/2014/main" id="{D7805654-EE71-3978-FF45-8B3DDDED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124200"/>
            <a:ext cx="6153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1pPr>
            <a:lvl2pPr indent="-285750" marL="7429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20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2pPr>
            <a:lvl3pPr indent="-228600" marL="1143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3pPr>
            <a:lvl4pPr indent="-228600" marL="1600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6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4pPr>
            <a:lvl5pPr indent="-228600" marL="20574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charset="0" panose="020B0604020202020204" pitchFamily="34" typeface="Arial"/>
              <a:buChar char="•"/>
              <a:defRPr sz="1400">
                <a:solidFill>
                  <a:srgbClr val="262626"/>
                </a:solidFill>
                <a:latin charset="0" panose="02020404030301010803" pitchFamily="18" typeface="Garamond"/>
                <a:ea charset="-122" panose="02010601030101010101" pitchFamily="2" typeface="方正舒体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altLang="en-US" lang="zh-CN" sz="1800">
              <a:solidFill>
                <a:schemeClr val="tx1"/>
              </a:solidFill>
              <a:latin charset="0" panose="020B0604020202020204" pitchFamily="34" typeface="Arial"/>
              <a:ea charset="-122" panose="02010600030101010101" pitchFamily="2" typeface="宋体"/>
            </a:endParaRPr>
          </a:p>
        </p:txBody>
      </p:sp>
      <p:sp>
        <p:nvSpPr>
          <p:cNvPr id="153606" name="Rectangle 6">
            <a:extLst>
              <a:ext uri="{FF2B5EF4-FFF2-40B4-BE49-F238E27FC236}">
                <a16:creationId xmlns:a16="http://schemas.microsoft.com/office/drawing/2014/main" id="{9D48B761-ACAC-2F5A-35D8-78FE043D1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2605" y="1872807"/>
            <a:ext cx="2773363" cy="38354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 indent="-457200" marL="457200">
              <a:lnSpc>
                <a:spcPct val="120000"/>
              </a:lnSpc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优柔寡断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buClr>
                <a:srgbClr val="4D4D4D"/>
              </a:buClr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直率粗犷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buClr>
                <a:srgbClr val="4D4D4D"/>
              </a:buClr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胸无城府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buClr>
                <a:srgbClr val="4D4D4D"/>
              </a:buClr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刚愎自用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-457200" marL="457200">
              <a:buClr>
                <a:srgbClr val="4D4D4D"/>
              </a:buClr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自傲轻敌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 indent="-457200" marL="457200">
              <a:lnSpc>
                <a:spcPct val="120000"/>
              </a:lnSpc>
              <a:buFont charset="0" panose="020B0604020202020204" pitchFamily="34" typeface="Arial"/>
              <a:buChar char="•"/>
              <a:defRPr/>
            </a:pPr>
            <a:r>
              <a:rPr altLang="en-US" b="1" dirty="0" kumimoji="1" lang="zh-CN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不善用人</a:t>
            </a:r>
            <a:endParaRPr altLang="zh-CN" b="1" dirty="0" kumimoji="1" lang="en-US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 indent="-457200" marL="457200">
              <a:lnSpc>
                <a:spcPct val="120000"/>
              </a:lnSpc>
              <a:buFont charset="0" panose="020B0604020202020204" pitchFamily="34" typeface="Arial"/>
              <a:buChar char="•"/>
              <a:defRPr/>
            </a:pPr>
            <a:r>
              <a:rPr altLang="zh-CN" b="1" dirty="0" kumimoji="1" lang="en-US" sz="32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……</a:t>
            </a:r>
            <a:endParaRPr altLang="en-US" b="1" dirty="0" kumimoji="1" lang="zh-CN" sz="3200">
              <a:effectLst>
                <a:outerShdw algn="tl" blurRad="38100" dir="2700000" dist="38100">
                  <a:srgbClr val="C0C0C0"/>
                </a:outerShdw>
              </a:effectLst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utoUpdateAnimBg="0" grpId="0" spid="153606"/>
    </p:bld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标题 1">
            <a:extLst>
              <a:ext uri="{FF2B5EF4-FFF2-40B4-BE49-F238E27FC236}">
                <a16:creationId xmlns:a16="http://schemas.microsoft.com/office/drawing/2014/main" id="{A98BC416-D7EB-B60E-6280-C129C059C6A7}"/>
              </a:ext>
            </a:extLst>
          </p:cNvPr>
          <p:cNvSpPr>
            <a:spLocks noGrp="1"/>
          </p:cNvSpPr>
          <p:nvPr>
            <p:ph idx="4294967295" type="title"/>
          </p:nvPr>
        </p:nvSpPr>
        <p:spPr>
          <a:xfrm>
            <a:off x="1055688" y="620713"/>
            <a:ext cx="9601200" cy="857250"/>
          </a:xfrm>
        </p:spPr>
        <p:txBody>
          <a:bodyPr/>
          <a:lstStyle/>
          <a:p>
            <a:pPr eaLnBrk="1" hangingPunct="1"/>
            <a:r>
              <a:rPr altLang="en-US" b="1" dirty="0" lang="zh-CN" sz="4000">
                <a:ln>
                  <a:noFill/>
                </a:ln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古今论项羽：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691341-DA3C-A58F-CE19-26D5481A938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71588" y="1844675"/>
            <a:ext cx="9720262" cy="4024313"/>
          </a:xfrm>
        </p:spPr>
        <p:txBody>
          <a:bodyPr/>
          <a:lstStyle/>
          <a:p>
            <a:pPr eaLnBrk="1" hangingPunct="1">
              <a:buClrTx/>
            </a:pP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自矜功伐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奋其私智而不师古，谓霸王之业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欲以力征经营天下，五年卒亡其国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身死东城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尚不觉寤而不自责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过矣。乃引“天亡我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非用兵之罪也”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,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岂不谬哉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!——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司马迁</a:t>
            </a:r>
            <a:endParaRPr altLang="zh-CN" b="1" dirty="0" lang="en-US" sz="2800">
              <a:solidFill>
                <a:schemeClr val="tx1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>
              <a:buClrTx/>
            </a:pP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宜将剩勇追穷寇，不可沽名学霸王。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毛泽东</a:t>
            </a:r>
          </a:p>
          <a:p>
            <a:pPr eaLnBrk="1" hangingPunct="1">
              <a:buClrTx/>
            </a:pP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羽之不杀（沛公），犹有君人之度也。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苏轼</a:t>
            </a:r>
            <a:endParaRPr altLang="zh-CN" b="1" dirty="0" lang="en-US" sz="2800">
              <a:solidFill>
                <a:schemeClr val="tx1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>
              <a:buClrTx/>
            </a:pP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生当作人杰，死亦为鬼雄。</a:t>
            </a:r>
            <a:r>
              <a:rPr altLang="zh-CN" b="1" dirty="0" lang="en-US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solidFill>
                  <a:schemeClr val="tx1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李清照</a:t>
            </a:r>
            <a:endParaRPr altLang="zh-CN" b="1" dirty="0" lang="en-US" sz="2800">
              <a:solidFill>
                <a:schemeClr val="tx1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 indent="0" marL="0">
              <a:buClrTx/>
              <a:buNone/>
            </a:pPr>
            <a:endParaRPr altLang="zh-CN" b="1" dirty="0" lang="en-US" sz="2800">
              <a:solidFill>
                <a:srgbClr val="C0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/>
            <a:endParaRPr altLang="en-US" b="1" dirty="0" lang="zh-CN" sz="2800">
              <a:solidFill>
                <a:schemeClr val="tx1"/>
              </a:solidFill>
              <a:latin charset="-122" panose="02010609060101010101" pitchFamily="49" typeface="楷体"/>
              <a:ea charset="-122" panose="02010609060101010101" pitchFamily="49" typeface="楷体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</p:stCondLst>
                      <p:childTnLst>
                        <p:par>
                          <p:cTn fill="hold" id="18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</p:stCondLst>
                      <p:childTnLst>
                        <p:par>
                          <p:cTn fill="hold" id="2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矩形 1">
            <a:extLst>
              <a:ext uri="{FF2B5EF4-FFF2-40B4-BE49-F238E27FC236}">
                <a16:creationId xmlns:a16="http://schemas.microsoft.com/office/drawing/2014/main" id="{78F6C842-C77C-5366-EE87-E198CF8BE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32" y="386242"/>
            <a:ext cx="11369748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457200" marL="457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b="1" dirty="0" lang="zh-CN" sz="2800">
                <a:latin charset="-122" panose="02010609060101010101" pitchFamily="49" typeface="楷体"/>
                <a:ea charset="-122" panose="02010609060101010101" pitchFamily="49" typeface="楷体"/>
              </a:rPr>
              <a:t>  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《陈丞相世家》陈平曰：“项王为人，恭敬爱人，士之廉节好礼者多归之；至于行功爵邑，重之，士亦以此不附。”《淮阴侯列传》韩信曰：“请言项王之为人也。项王喑恶叱咤，千人皆废；然不能任属贤将，此特匹夫之勇耳。项王见人恭敬慈爱，言语呕呕，人有疾病，涕泣分食饮；至使人有功，当封爵者，印刓敝，忍不能予，此所谓妇人之仁也。”《项羽本纪》历记羽拔襄城皆坑之；坑秦卒二十余万人，引兵西屠咸阳；《高祖本纪》：“怀王诸老将皆曰：‘项羽为人僄悍猾贼，诸所遍无不残灭。’” “言语呕呕”与“喑恶叱咤”，“恭敬慈爱”与“僄悍猾贼”，“爱人礼士”与“妒贤嫉能”，“妇人之仁”与“屠阬残灭”，“分食推饮”与“刓印不予”，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皆若相反相遏；而既具在羽一人之身，有似两手分书、一喉异曲，则又莫不同条共贯，科以心学性理，犁然有当。《史记》写人物性格，无复综如此者。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  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                         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——钱锺书《管锥编》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BDAEAA6-CE68-2102-E1E9-DF25B437631D}"/>
              </a:ext>
            </a:extLst>
          </p:cNvPr>
          <p:cNvSpPr txBox="1"/>
          <p:nvPr/>
        </p:nvSpPr>
        <p:spPr>
          <a:xfrm>
            <a:off x="733646" y="1098697"/>
            <a:ext cx="10724707" cy="31085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刘邦还是项羽？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我们惊叹于太史公生花的妙笔，一边是高唱大风，开创帝业的汉高祖；一边是垓下悲歌，也曾分封天下的西楚霸王。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功过是非，一任后世评说。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刘邦还是项羽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?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谁更打动</a:t>
            </a:r>
            <a:r>
              <a:rPr altLang="en-US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你，刘邦的成功，项羽的失败是否在鸿门宴中就埋下了历史的伏笔，写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一段不少于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200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字的文段，谈谈你的看法。</a:t>
            </a:r>
          </a:p>
        </p:txBody>
      </p:sp>
    </p:spTree>
    <p:extLst>
      <p:ext uri="{BB962C8B-B14F-4D97-AF65-F5344CB8AC3E}">
        <p14:creationId xmlns:p14="http://schemas.microsoft.com/office/powerpoint/2010/main" val="3650404469"/>
      </p:ext>
    </p:extLst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>
            <a:extLst>
              <a:ext uri="{FF2B5EF4-FFF2-40B4-BE49-F238E27FC236}">
                <a16:creationId xmlns:a16="http://schemas.microsoft.com/office/drawing/2014/main" id="{B363E961-3023-66CE-6BD2-E6740FAFE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917" y="251619"/>
            <a:ext cx="9417963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altLang="en-US" dirty="0" kumimoji="1" lang="zh-CN" sz="4800">
                <a:latin charset="0" panose="02020603050405020304" pitchFamily="18" typeface="Times New Roman"/>
              </a:rPr>
              <a:t>任务三：分析生动形象的人物描写</a:t>
            </a:r>
          </a:p>
        </p:txBody>
      </p:sp>
      <p:sp>
        <p:nvSpPr>
          <p:cNvPr id="158724" name="Rectangle 4">
            <a:extLst>
              <a:ext uri="{FF2B5EF4-FFF2-40B4-BE49-F238E27FC236}">
                <a16:creationId xmlns:a16="http://schemas.microsoft.com/office/drawing/2014/main" id="{8060F7E3-AF8D-9D4D-8D0B-D5B661D3A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3" y="1447800"/>
            <a:ext cx="10801350" cy="47466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altLang="zh-CN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1.</a:t>
            </a: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把人物放在尖锐的矛盾冲突中描写。 </a:t>
            </a:r>
            <a:br>
              <a:rPr altLang="en-US" dirty="0" kumimoji="1" lang="zh-CN" sz="2800">
                <a:solidFill>
                  <a:srgbClr val="0000CC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“矛盾冲突”一般包括：内部冲突（人的内心矛盾）、外部冲突（人与人、人与环境等）。</a:t>
            </a:r>
            <a:endParaRPr altLang="zh-CN" dirty="0" kumimoji="1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 如写刘邦，一开始遇到紧急情况，一再向张良求计，“为之奈何”吓得手忙脚乱，失去主张但又能善于用人跃然纸上。后来，通过连夜策划，到鸿门见项羽时便已胸有成竹，因此，一见面谈话，委婉流利、娓娓动听。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再如写项羽，一听说刘邦要称王，无名之火立即升起“大怒”而下令发兵，但听了项伯、刘邦的话，火气越来越小，终至消失了。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>
            <a:extLst>
              <a:ext uri="{FF2B5EF4-FFF2-40B4-BE49-F238E27FC236}">
                <a16:creationId xmlns:a16="http://schemas.microsoft.com/office/drawing/2014/main" id="{E996056E-311E-2044-D45F-72CE7E575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549275"/>
            <a:ext cx="10514013" cy="57324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altLang="zh-CN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2.</a:t>
            </a: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通过个性化的语言、动作描写表现人物。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项羽、刘邦两个人物的不同性格是通过相互映衬、对比、烘托表现出来的：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⑴项羽在优势下，恃勇骄横，毫无远虑；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刘邦在劣势下，忍辱负重，善于保存自己。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⑵项羽刚愎自用，又拙于应变；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刘邦善于采纳意见，又随机应变。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⑶项羽用人唯亲，谋臣不能施谋，将士不能效力；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刘邦知人善任，谋臣从容定计，将士见危授命。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⑷项羽养奸贻患，又自绝敌营内应； </a:t>
            </a: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　　刘邦有奸必肃，能争取敌营的人为自己效劳。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5173CA-3E84-1902-6AEF-096A6DEE8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703" y="392483"/>
            <a:ext cx="10058400" cy="1609344"/>
          </a:xfrm>
        </p:spPr>
        <p:txBody>
          <a:bodyPr/>
          <a:lstStyle/>
          <a:p>
            <a:r>
              <a:rPr altLang="zh-CN" dirty="0" lang="en-US"/>
              <a:t>《</a:t>
            </a:r>
            <a:r>
              <a:rPr altLang="en-US" dirty="0" lang="zh-CN"/>
              <a:t>史记</a:t>
            </a:r>
            <a:r>
              <a:rPr altLang="zh-CN" dirty="0" lang="en-US"/>
              <a:t>》</a:t>
            </a:r>
            <a:r>
              <a:rPr altLang="en-US" dirty="0" lang="zh-CN"/>
              <a:t>的体例：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597C5E-2E15-285E-50D3-977881D13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576347" cy="4050792"/>
          </a:xfrm>
        </p:spPr>
        <p:txBody>
          <a:bodyPr>
            <a:norm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全书包括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十二本纪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（记历代帝王政绩）、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三十世家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（记诸侯国和汉代诸侯、勋贵兴亡）、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七十列传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（记重要人物的言行事迹，主要叙人臣，）、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十表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（大事年表）、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八书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（记各种典章制度记礼、乐、音律、历法、天文、封禅、水利、财用）。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共一百三十篇，五十二万六千五百余字。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306639023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>
            <a:extLst>
              <a:ext uri="{FF2B5EF4-FFF2-40B4-BE49-F238E27FC236}">
                <a16:creationId xmlns:a16="http://schemas.microsoft.com/office/drawing/2014/main" id="{B4AF8860-A898-5001-D17E-36F4A2E1A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755650"/>
            <a:ext cx="5929828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altLang="zh-CN" dirty="0" kumimoji="1" lang="en-US" sz="3200">
                <a:latin charset="-122" panose="02010609060101010101" pitchFamily="49" typeface="仿宋"/>
                <a:ea charset="-122" panose="02010609060101010101" pitchFamily="49" typeface="仿宋"/>
              </a:rPr>
              <a:t>3.</a:t>
            </a:r>
            <a:r>
              <a:rPr altLang="en-US" dirty="0" kumimoji="1" lang="zh-CN" sz="3200">
                <a:latin charset="-122" panose="02010609060101010101" pitchFamily="49" typeface="仿宋"/>
                <a:ea charset="-122" panose="02010609060101010101" pitchFamily="49" typeface="仿宋"/>
              </a:rPr>
              <a:t>通过对比手法突现人物性格。</a:t>
            </a: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FF254ABF-6F86-522C-FEE3-83A3B5696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845" y="2048539"/>
            <a:ext cx="3733800" cy="41941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主帅项羽与刘邦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谋士范增与张良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部将项庄与樊哙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内奸项伯与曹无伤</a:t>
            </a:r>
          </a:p>
          <a:p>
            <a:pPr eaLnBrk="1" hangingPunct="1">
              <a:lnSpc>
                <a:spcPct val="120000"/>
              </a:lnSpc>
              <a:defRPr/>
            </a:pPr>
            <a:b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</a:b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范增：老谋熟虑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张良：老练多谋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altLang="en-US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樊哙：勇猛豪爽</a:t>
            </a:r>
          </a:p>
        </p:txBody>
      </p:sp>
      <p:sp>
        <p:nvSpPr>
          <p:cNvPr id="160773" name="Rectangle 5">
            <a:extLst>
              <a:ext uri="{FF2B5EF4-FFF2-40B4-BE49-F238E27FC236}">
                <a16:creationId xmlns:a16="http://schemas.microsoft.com/office/drawing/2014/main" id="{D9C7CC0D-F7FA-E030-922F-8798FD279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119" y="1529427"/>
            <a:ext cx="252986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altLang="en-US" b="1" dirty="0" kumimoji="1" lang="zh-CN" sz="2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四组人物对比</a:t>
            </a:r>
            <a:r>
              <a:rPr altLang="zh-CN" b="1" dirty="0" kumimoji="1" lang="en-US" sz="2800">
                <a:effectLst>
                  <a:outerShdw algn="tl" blurRad="38100" dir="2700000" dist="38100">
                    <a:srgbClr val="C0C0C0"/>
                  </a:outerShdw>
                </a:effectLst>
                <a:latin charset="-122" panose="02010609060101010101" pitchFamily="49" typeface="仿宋"/>
                <a:ea charset="-122" panose="02010609060101010101" pitchFamily="49" typeface="仿宋"/>
              </a:rPr>
              <a:t>: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A4EA73-97DF-69D2-5C3F-44ED78957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altLang="zh-CN" dirty="0" lang="en-US"/>
            </a:br>
            <a:r>
              <a:rPr altLang="en-US" dirty="0" lang="zh-CN"/>
              <a:t>史家之绝唱，无韵之离骚。</a:t>
            </a:r>
            <a:br>
              <a:rPr altLang="en-US" dirty="0" lang="zh-CN"/>
            </a:b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2E88DC-F1F5-B231-7111-B7F12EBAB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被列为“二十四史”之首，对后世史学和文学的发展都产生了深远影响 ，其首创的纪传体编史方法为后来历代“正史”所传承。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0" dirty="0" i="0" lang="zh-CN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与</a:t>
            </a:r>
            <a:r>
              <a:rPr altLang="zh-CN" b="0" dirty="0" i="0" lang="en-US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汉书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zh-CN" b="0" dirty="0" i="0" lang="en-US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后汉书</a:t>
            </a:r>
            <a:r>
              <a:rPr altLang="zh-CN" b="0" dirty="0" i="0" lang="en-US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》《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三国志</a:t>
            </a:r>
            <a:r>
              <a:rPr altLang="zh-CN" b="0" dirty="0" i="0" lang="en-US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0" dirty="0" i="0" lang="zh-CN" sz="2800">
                <a:effectLst/>
                <a:latin charset="-122" panose="02010609060101010101" pitchFamily="49" typeface="仿宋"/>
                <a:ea charset="-122" panose="02010609060101010101" pitchFamily="49" typeface="仿宋"/>
              </a:rPr>
              <a:t>合称“二十四史前四史”。</a:t>
            </a:r>
            <a:endParaRPr altLang="zh-CN" b="0" dirty="0" i="0" lang="en-US" sz="2800">
              <a:effectLst/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开创了纪传体通史之先河，以叙事写人见长，故事情节生动曲折、语言丰富、风格多样，成为叙事文学的典范。</a:t>
            </a:r>
          </a:p>
        </p:txBody>
      </p:sp>
    </p:spTree>
    <p:extLst>
      <p:ext uri="{BB962C8B-B14F-4D97-AF65-F5344CB8AC3E}">
        <p14:creationId xmlns:p14="http://schemas.microsoft.com/office/powerpoint/2010/main" val="225673331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888C4A-CDDE-A26A-D581-C55D33CAB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altLang="zh-CN" dirty="0" lang="en-US"/>
            </a:br>
            <a:r>
              <a:rPr altLang="en-US" dirty="0" lang="zh-CN"/>
              <a:t>史家之绝唱，无韵之离骚。</a:t>
            </a:r>
            <a:br>
              <a:rPr altLang="en-US" dirty="0" lang="zh-CN"/>
            </a:b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1146E0-02AA-F1A7-9633-D4A47E2D4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项羽本纪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“本纪”是全书提纲，以王朝的更替为体，按年月时间记述帝王的言行政绩。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高祖本纪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孔子世家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记诸侯国和汉代诸侯、勋贵兴亡。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越王勾践世家</a:t>
            </a:r>
            <a:r>
              <a:rPr altLang="zh-CN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endParaRPr altLang="en-US" dirty="0" lang="zh-CN" sz="32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85278974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42D6C1-EE51-53A0-DD0C-502DC7800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109" y="0"/>
            <a:ext cx="10058400" cy="1609344"/>
          </a:xfrm>
        </p:spPr>
        <p:txBody>
          <a:bodyPr/>
          <a:lstStyle/>
          <a:p>
            <a:r>
              <a:rPr altLang="zh-CN" dirty="0" lang="en-US"/>
              <a:t>《</a:t>
            </a:r>
            <a:r>
              <a:rPr altLang="en-US" dirty="0" lang="zh-CN"/>
              <a:t>史记</a:t>
            </a:r>
            <a:r>
              <a:rPr altLang="zh-CN" dirty="0" lang="en-US"/>
              <a:t>》</a:t>
            </a:r>
            <a:r>
              <a:rPr altLang="en-US" dirty="0" lang="zh-CN"/>
              <a:t>十大名篇推荐：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A9C686-D959-01E7-058A-9C61A4B6A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460" y="1346792"/>
            <a:ext cx="10185990" cy="5585636"/>
          </a:xfrm>
        </p:spPr>
        <p:txBody>
          <a:bodyPr>
            <a:normAutofit lnSpcReduction="10000"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国学大师梁启超提出的十大名篇：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项羽本纪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信陵君列传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廉颇蔺相如列传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鲁仲连邹阳列传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淮阴侯列传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魏其武安侯列传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李将军列传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匈奴列传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货殖列传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太史公自传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endParaRPr altLang="en-US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48979529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>
                      <p:stCondLst>
                        <p:cond delay="indefinite"/>
                      </p:stCondLst>
                      <p:childTnLst>
                        <p:par>
                          <p:cTn fill="hold" id="4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E95034-B1BC-8B3D-A81D-B492CDA78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065" y="261988"/>
            <a:ext cx="10526729" cy="1609344"/>
          </a:xfrm>
        </p:spPr>
        <p:txBody>
          <a:bodyPr/>
          <a:lstStyle/>
          <a:p>
            <a:r>
              <a:rPr altLang="en-US" dirty="0" lang="zh-CN"/>
              <a:t>任务一：梳理文意，给每段拟一个小标题。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2F4E46-F36D-5C99-DDBA-A93E1773C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95" y="1786271"/>
            <a:ext cx="11235070" cy="4385930"/>
          </a:xfrm>
        </p:spPr>
        <p:txBody>
          <a:bodyPr>
            <a:normAutofit fontScale="92500" lnSpcReduction="10000"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altLang="en-US" b="1" dirty="0" lang="zh-CN" sz="3500">
                <a:latin charset="-122" panose="02010609060101010101" pitchFamily="49" typeface="仿宋"/>
                <a:ea charset="-122" panose="02010609060101010101" pitchFamily="49" typeface="仿宋"/>
              </a:rPr>
              <a:t>鸿门宴</a:t>
            </a:r>
            <a:endParaRPr altLang="zh-CN" b="1" dirty="0" lang="en-US" sz="35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沛公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军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霸上，未得与项羽相见。沛公左司马曹无伤使人言于项羽曰：“沛公欲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关中，使子婴为相，珍宝尽有之。”项羽大怒，曰：“旦日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飨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士卒，为击破沛公军！”当是时，项羽兵四十万，在新丰鸿门；沛公兵十万，在霸上。范增说项羽曰：“沛公居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山东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时，贪于财货，好美姬。今入关，财物无所取，妇女无所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幸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，此其志不在小。吾令人望其气，皆为龙虎，成五采，此天子气也。急击勿失！”</a:t>
            </a:r>
          </a:p>
        </p:txBody>
      </p:sp>
    </p:spTree>
    <p:extLst>
      <p:ext uri="{BB962C8B-B14F-4D97-AF65-F5344CB8AC3E}">
        <p14:creationId xmlns:p14="http://schemas.microsoft.com/office/powerpoint/2010/main" val="104366273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5F4DE-9ED5-2E21-3172-65BF11E3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第一段重点字词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4F3D36-FE5B-269B-0ACD-50B36B23EF65}"/>
              </a:ext>
            </a:extLst>
          </p:cNvPr>
          <p:cNvSpPr>
            <a:spLocks noChangeArrowheads="1" noGrp="1"/>
          </p:cNvSpPr>
          <p:nvPr>
            <p:ph idx="1"/>
          </p:nvPr>
        </p:nvSpPr>
        <p:spPr bwMode="auto">
          <a:xfrm>
            <a:off x="1454624" y="2188031"/>
            <a:ext cx="6548148" cy="2646878"/>
          </a:xfrm>
          <a:prstGeom prst="rect">
            <a:avLst/>
          </a:prstGeom>
          <a:noFill/>
          <a:ln cap="sq" w="12700">
            <a:solidFill>
              <a:srgbClr val="800000"/>
            </a:solidFill>
            <a:miter lim="800000"/>
            <a:headEnd len="sm" type="none" w="sm"/>
            <a:tailEnd len="sm" type="none" w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1.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军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霸上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（驻军）</a:t>
            </a:r>
          </a:p>
          <a:p>
            <a:pPr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2.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沛公欲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王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关中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（称王）</a:t>
            </a:r>
          </a:p>
          <a:p>
            <a:pPr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3.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旦日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飨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士卒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（犒劳）</a:t>
            </a:r>
          </a:p>
          <a:p>
            <a:pPr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4.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沛公居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山东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时</a:t>
            </a:r>
            <a:r>
              <a:rPr altLang="en-US" b="1" dirty="0" kumimoji="1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（崤山以东）</a:t>
            </a:r>
          </a:p>
          <a:p>
            <a:pPr eaLnBrk="1" hangingPunct="1"/>
            <a:r>
              <a:rPr altLang="zh-CN" b="1" dirty="0" kumimoji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5.</a:t>
            </a:r>
            <a:r>
              <a:rPr altLang="en-US" b="1" dirty="0" kumimoji="1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妇女无所</a:t>
            </a:r>
            <a:r>
              <a:rPr altLang="en-US" b="1" dirty="0" kumimoji="1" lang="zh-CN" sz="2800">
                <a:solidFill>
                  <a:srgbClr val="CC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幸（君主宠爱女子）</a:t>
            </a:r>
            <a:endParaRPr altLang="en-US" b="1" dirty="0" kumimoji="1" lang="zh-CN" sz="3600">
              <a:solidFill>
                <a:srgbClr val="CC0000"/>
              </a:solidFill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72315580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7"/>
                                        <p:tgtEl>
                                          <p:spTgt spid="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2"/>
                                        <p:tgtEl>
                                          <p:spTgt spid="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17"/>
                                        <p:tgtEl>
                                          <p:spTgt spid="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2"/>
                                        <p:tgtEl>
                                          <p:spTgt spid="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dur="500" id="27"/>
                                        <p:tgtEl>
                                          <p:spTgt spid="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4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634029-8541-A9B3-72E6-F43D74596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71" y="24809"/>
            <a:ext cx="11929731" cy="6808381"/>
          </a:xfrm>
        </p:spPr>
        <p:txBody>
          <a:bodyPr>
            <a:normAutofit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4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楚左尹项伯者，项羽季父也，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素善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留侯张良。张良是时从沛公，项伯乃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驰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沛公军，私见张良，具告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以事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，欲呼张良与俱去，曰：“毋从俱死也！”张良曰：“臣为韩王送沛公，沛公今事有急，亡去不义，不可不语。”良乃入，具告沛公。沛公大惊，曰：“为之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奈何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？”张良曰：“谁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大王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为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此计者？”曰：“鲰生说我曰：‘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距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关，毋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内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诸侯，秦地可尽王也。’故听之。”良曰：“料大王士卒足以当项王乎？”沛公默然，曰：“固不如也！且为之奈何？”张良曰：“请往谓项伯，言沛公不敢背项王也。”沛公曰：“君安与项伯有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故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？”张良曰：“秦时与臣游，项伯杀人，臣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活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之；今事有急，故幸来告良。”沛公曰：“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孰与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君少长？”良曰：“长于臣。”沛公曰：“君为我呼入，吾得</a:t>
            </a:r>
            <a:r>
              <a:rPr altLang="en-US" dirty="0" lang="zh-CN" sz="2800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兄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事之。”</a:t>
            </a:r>
            <a:endParaRPr altLang="en-US" dirty="0" lang="zh-CN" sz="24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3456730468"/>
      </p:ext>
    </p:extLst>
  </p:cSld>
  <p:clrMapOvr>
    <a:masterClrMapping/>
  </p:clrMapOvr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172</TotalTime>
  <Words>3848</Words>
  <Application>Microsoft Office PowerPoint</Application>
  <PresentationFormat>宽屏</PresentationFormat>
  <Paragraphs>177</Paragraphs>
  <Slides>30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2" baseType="lpstr">
      <vt:lpstr>等线</vt:lpstr>
      <vt:lpstr>方正姚体</vt:lpstr>
      <vt:lpstr>仿宋</vt:lpstr>
      <vt:lpstr>楷体</vt:lpstr>
      <vt:lpstr>楷体_GB2312</vt:lpstr>
      <vt:lpstr>宋体</vt:lpstr>
      <vt:lpstr>Arial</vt:lpstr>
      <vt:lpstr>Rockwell</vt:lpstr>
      <vt:lpstr>Rockwell Condensed</vt:lpstr>
      <vt:lpstr>Times New Roman</vt:lpstr>
      <vt:lpstr>Wingdings</vt:lpstr>
      <vt:lpstr>木材纹理</vt:lpstr>
      <vt:lpstr>     鸿门宴</vt:lpstr>
      <vt:lpstr>从《史记·项羽本纪》谈起：</vt:lpstr>
      <vt:lpstr>《史记》的体例：</vt:lpstr>
      <vt:lpstr> 史家之绝唱，无韵之离骚。 </vt:lpstr>
      <vt:lpstr> 史家之绝唱，无韵之离骚。 </vt:lpstr>
      <vt:lpstr>《史记》十大名篇推荐：</vt:lpstr>
      <vt:lpstr>任务一：梳理文意，给每段拟一个小标题。</vt:lpstr>
      <vt:lpstr>第一段重点字词</vt:lpstr>
      <vt:lpstr>PowerPoint 演示文稿</vt:lpstr>
      <vt:lpstr>PowerPoint 演示文稿</vt:lpstr>
      <vt:lpstr>第二段重点字词</vt:lpstr>
      <vt:lpstr>重点句：</vt:lpstr>
      <vt:lpstr>PowerPoint 演示文稿</vt:lpstr>
      <vt:lpstr>第三段重点字词：</vt:lpstr>
      <vt:lpstr>重点句：</vt:lpstr>
      <vt:lpstr>PowerPoint 演示文稿</vt:lpstr>
      <vt:lpstr>第四段重点字词：</vt:lpstr>
      <vt:lpstr>PowerPoint 演示文稿</vt:lpstr>
      <vt:lpstr>PowerPoint 演示文稿</vt:lpstr>
      <vt:lpstr>重点字词：</vt:lpstr>
      <vt:lpstr>一、宴前（1-2）</vt:lpstr>
      <vt:lpstr>任务二：分析人物形象</vt:lpstr>
      <vt:lpstr>PowerPoint 演示文稿</vt:lpstr>
      <vt:lpstr>PowerPoint 演示文稿</vt:lpstr>
      <vt:lpstr>古今论项羽：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2024-03-13T02:07:55Z</dcterms:created>
  <dc:creator>君 孟</dc:creator>
  <cp:lastModifiedBy>君 孟</cp:lastModifiedBy>
  <dcterms:modified xsi:type="dcterms:W3CDTF">2024-03-13T05:00:24Z</dcterms:modified>
  <cp:revision>5</cp:revision>
  <dc:title>     鸿门宴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974658418315952128</vt:lpwstr>
  </property>
</Properties>
</file>