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1" r:id="rId2"/>
    <p:sldId id="428" r:id="rId3"/>
    <p:sldId id="453" r:id="rId4"/>
    <p:sldId id="452" r:id="rId5"/>
    <p:sldId id="457" r:id="rId6"/>
    <p:sldId id="454" r:id="rId7"/>
    <p:sldId id="455" r:id="rId8"/>
    <p:sldId id="456" r:id="rId9"/>
    <p:sldId id="459" r:id="rId10"/>
    <p:sldId id="460" r:id="rId11"/>
    <p:sldId id="474" r:id="rId12"/>
    <p:sldId id="461" r:id="rId13"/>
    <p:sldId id="475" r:id="rId14"/>
    <p:sldId id="462" r:id="rId15"/>
    <p:sldId id="464" r:id="rId16"/>
    <p:sldId id="465" r:id="rId17"/>
    <p:sldId id="466" r:id="rId18"/>
    <p:sldId id="467" r:id="rId19"/>
    <p:sldId id="468" r:id="rId20"/>
    <p:sldId id="476" r:id="rId21"/>
    <p:sldId id="469" r:id="rId22"/>
    <p:sldId id="470" r:id="rId23"/>
    <p:sldId id="471" r:id="rId24"/>
    <p:sldId id="472" r:id="rId25"/>
    <p:sldId id="477" r:id="rId26"/>
    <p:sldId id="478" r:id="rId27"/>
    <p:sldId id="479" r:id="rId28"/>
    <p:sldId id="480" r:id="rId29"/>
    <p:sldId id="481" r:id="rId30"/>
    <p:sldId id="483" r:id="rId31"/>
    <p:sldId id="482" r:id="rId32"/>
    <p:sldId id="42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45" y="5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45FA2B0-A3D1-F668-F9BD-8AA92BA60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EB6409A-FEE6-B6F9-9794-78210FE00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F2102A4-673D-A930-676E-F32E7580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DE51C1-2434-A02D-AAC9-183ECD33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5F71B2-DCEE-3764-4496-2E25C5B88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03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54F0E9-EF17-DB61-C806-9270D762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AE026BC-B598-40CF-BC85-F8255684E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BDCC38-AA45-D70D-6A3A-964A0F466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522FBB-D979-3FFE-AF38-3808E986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3095954-213F-E4BD-A5DC-54F90CA5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5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4944B96-CFA9-175E-3226-5A04F7693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E4F07E8-8891-E8BE-8DAB-D5A22E3DE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01CFBD0-09B5-6F32-77D4-E72390EC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173458F-E227-8111-C317-CCB4E0FD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8F2F32E-29D0-8300-B35D-DB7B3853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5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55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50B4FA-E3FF-D0B3-BE23-19088BCD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9F21398-FD48-B060-32F4-303EAE147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2C26EF4-2142-8B82-2B4C-C99FA2CE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5C4795-2ED7-F5D8-6AD5-1985479C6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F6511E3-CE6F-A56E-6871-C14A8C75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14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F06434-FDDA-00FC-D184-FC77F5E74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C010A3-906F-72B5-0B6B-F90A9A936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216EE84-119D-D5D4-6BCF-6EABD1D3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05342E5-5D47-2461-0740-4D7E6A5A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91CB38A-903F-868A-8665-636967EC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9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05674E-FD3F-3002-95E6-C4FA8936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6D8C18D-790F-65D7-903D-AE757153A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D75C7B6-2D5A-D650-2888-B480F9560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68CFBC5-89C1-E3E3-9260-3DE156223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7A49A4E-C7D0-00E0-6C97-FCFF72A3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86BAF4A-5CDF-5495-57DB-DCB2F585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35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F808FF-5515-978D-E4EC-0191263F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8718FE3-53D5-AA88-853D-698D61D5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DA4C662-0492-ABBD-4503-EF11B02C4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81E0464-BB7B-E0EF-9D0B-7E776A696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F4DC292-A7D1-A2B1-0F3B-161281BBC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53E109-6A12-EF58-35B2-453F8E9EA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78B08BE-1D72-F96B-E5AF-15B11397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5E76CF0-0465-1465-E265-D689CBE5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88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5C772C-7426-56BE-727C-2BCBB1568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05ED18-D9CC-5586-C3B5-8419E0C6C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668FE44-DA80-9FD4-3460-7CC9E8AF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2B359D-ECC2-DE4E-EDCB-91D99F1A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11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18FE19-2CFF-1801-14DB-99C45794B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0FD14E5-53AC-98C5-9CC3-D1936AA75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314352-D026-6BCD-24DD-7B41D44EF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55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44327E3-33A9-5F73-964B-B32850B1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ADDEAF2-5643-4534-5B32-D4EE96B2F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10DBB2E-7319-8162-8B36-23E82E545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FA773FD-8D2E-92CD-B9E9-75DAED10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9E75873-6119-76D8-B53B-416262996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EB5B093-0E54-E1E5-52DF-78A4A706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71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82F3A1-1E07-8EB0-F7EB-B2AE3560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8FC75EA-1697-151F-5339-E1CE9E843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0ECB712-A060-E70C-338C-156399292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F185D-8232-3048-83A0-264FB9D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0114CE2-9ABF-8D24-AB9B-6B928C32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D56AECA-EF63-FC1B-34A1-8723399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47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6E64A9A-A82A-1A71-77B3-0B4A43AB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3147FE7-7A5C-D8FC-5F23-48A0B87AA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0DED480-D9AC-967A-FE4A-E46B47850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E8110-0B73-490E-A878-88E11937F0C6}" type="datetimeFigureOut">
              <a:rPr lang="zh-CN" altLang="en-US" smtClean="0"/>
              <a:t>2024/6/23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3F9F94A-C8A5-A681-54A3-5259F371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7424358-A27E-738E-0790-AAB9128BF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A3F17-891E-481C-AE4B-A5B5B0462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夜晚的星空&#10;&#10;描述已自动生成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528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5" name="图片 44" descr="图片包含 游戏机, 食物&#10;&#10;描述已自动生成"/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3314" b="22818"/>
          <a:stretch>
            <a:fillRect/>
          </a:stretch>
        </p:blipFill>
        <p:spPr>
          <a:xfrm>
            <a:off x="0" y="799343"/>
            <a:ext cx="12192000" cy="6058657"/>
          </a:xfrm>
          <a:custGeom>
            <a:avLst/>
            <a:gdLst>
              <a:gd name="connsiteX0" fmla="*/ 0 w 12192000"/>
              <a:gd name="connsiteY0" fmla="*/ 0 h 6058657"/>
              <a:gd name="connsiteX1" fmla="*/ 12192000 w 12192000"/>
              <a:gd name="connsiteY1" fmla="*/ 0 h 6058657"/>
              <a:gd name="connsiteX2" fmla="*/ 12192000 w 12192000"/>
              <a:gd name="connsiteY2" fmla="*/ 6058657 h 6058657"/>
              <a:gd name="connsiteX3" fmla="*/ 0 w 12192000"/>
              <a:gd name="connsiteY3" fmla="*/ 6058657 h 605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58657">
                <a:moveTo>
                  <a:pt x="0" y="0"/>
                </a:moveTo>
                <a:lnTo>
                  <a:pt x="12192000" y="0"/>
                </a:lnTo>
                <a:lnTo>
                  <a:pt x="12192000" y="6058657"/>
                </a:lnTo>
                <a:lnTo>
                  <a:pt x="0" y="6058657"/>
                </a:lnTo>
                <a:close/>
              </a:path>
            </a:pathLst>
          </a:custGeom>
        </p:spPr>
      </p:pic>
      <p:grpSp>
        <p:nvGrpSpPr>
          <p:cNvPr id="2" name="组合 1"/>
          <p:cNvGrpSpPr/>
          <p:nvPr/>
        </p:nvGrpSpPr>
        <p:grpSpPr>
          <a:xfrm>
            <a:off x="2424224" y="1658459"/>
            <a:ext cx="7223050" cy="2481149"/>
            <a:chOff x="2335856" y="1508644"/>
            <a:chExt cx="6744505" cy="2180488"/>
          </a:xfrm>
        </p:grpSpPr>
        <p:sp>
          <p:nvSpPr>
            <p:cNvPr id="8" name="文本框 7"/>
            <p:cNvSpPr txBox="1"/>
            <p:nvPr/>
          </p:nvSpPr>
          <p:spPr>
            <a:xfrm>
              <a:off x="2335856" y="1508644"/>
              <a:ext cx="6744505" cy="1271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800" dirty="0">
                  <a:solidFill>
                    <a:srgbClr val="FFC000"/>
                  </a:solidFill>
                  <a:latin typeface="华文隶书" panose="02010800040101010101" pitchFamily="2" charset="-122"/>
                  <a:ea typeface="华文隶书" panose="02010800040101010101" pitchFamily="2" charset="-122"/>
                  <a:cs typeface="黑体" panose="02010609060101010101" charset="-122"/>
                </a:rPr>
                <a:t>红楼梦的读法</a:t>
              </a:r>
            </a:p>
          </p:txBody>
        </p:sp>
        <p:pic>
          <p:nvPicPr>
            <p:cNvPr id="17" name="图片 16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04"/>
            <a:stretch>
              <a:fillRect/>
            </a:stretch>
          </p:blipFill>
          <p:spPr>
            <a:xfrm>
              <a:off x="5908385" y="3337091"/>
              <a:ext cx="344245" cy="352041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t="27260" r="33799"/>
          <a:stretch>
            <a:fillRect/>
          </a:stretch>
        </p:blipFill>
        <p:spPr>
          <a:xfrm>
            <a:off x="9148900" y="-73025"/>
            <a:ext cx="3043100" cy="1818199"/>
          </a:xfrm>
          <a:custGeom>
            <a:avLst/>
            <a:gdLst>
              <a:gd name="connsiteX0" fmla="*/ 0 w 3043100"/>
              <a:gd name="connsiteY0" fmla="*/ 0 h 1818199"/>
              <a:gd name="connsiteX1" fmla="*/ 3043100 w 3043100"/>
              <a:gd name="connsiteY1" fmla="*/ 0 h 1818199"/>
              <a:gd name="connsiteX2" fmla="*/ 3043100 w 3043100"/>
              <a:gd name="connsiteY2" fmla="*/ 1818199 h 1818199"/>
              <a:gd name="connsiteX3" fmla="*/ 0 w 3043100"/>
              <a:gd name="connsiteY3" fmla="*/ 1818199 h 181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3100" h="1818199">
                <a:moveTo>
                  <a:pt x="0" y="0"/>
                </a:moveTo>
                <a:lnTo>
                  <a:pt x="3043100" y="0"/>
                </a:lnTo>
                <a:lnTo>
                  <a:pt x="3043100" y="1818199"/>
                </a:lnTo>
                <a:lnTo>
                  <a:pt x="0" y="1818199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1103" y="2369951"/>
            <a:ext cx="110834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自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《红楼梦》问世以来，关于后四十回是否是曹雪芹本人所写的问题，一直争论不断。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很多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红学家研究，说曹雪芹这本书后四十回不是他写的，是高鹗续的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但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白先勇的观点是：除了曹雪芹，还有谁能把《红楼梦》后四十回写得这么好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？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8266" y="629014"/>
            <a:ext cx="6985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白先勇的读法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：作家之眼</a:t>
            </a:r>
            <a:endParaRPr lang="zh-CN" altLang="zh-CN" sz="40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7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3739" y="1933592"/>
            <a:ext cx="116018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altLang="en-US" sz="2800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白先勇的观点</a:t>
            </a:r>
            <a:r>
              <a:rPr lang="zh-CN" altLang="en-US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sz="2800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后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四十回曹雪芹早有了稿子，这稿子佚失了，后来程伟元他们又去一点一点收回来，可能有一些未定稿，是由高鹗修订完成的。</a:t>
            </a:r>
          </a:p>
          <a:p>
            <a:pPr lvl="0" algn="just"/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这个结论绝不是先生拍大腿所想，而是有着相对严密的逻辑，首先最重要的一点就是：前八十回的千里伏笔，后四十回都那么巧妙地收了回来。</a:t>
            </a:r>
          </a:p>
          <a:p>
            <a:pPr lvl="0" algn="just"/>
            <a:r>
              <a:rPr lang="en-US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     </a:t>
            </a:r>
            <a:r>
              <a:rPr lang="zh-CN" altLang="zh-CN" sz="2800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后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四十回，人物说话的口气完全没有变</a:t>
            </a:r>
            <a:r>
              <a:rPr lang="zh-CN" altLang="zh-CN" sz="2800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。后面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贾府逐渐衰败，文字风格确实与前八十回的花团锦簇不同，但是后面宝钗讲话、薛姨妈讲话，跟前面都对得起来，虽然后面讲的都是伤心的话，可是口气还是一样。</a:t>
            </a:r>
          </a:p>
          <a:p>
            <a:pPr lvl="0" algn="just"/>
            <a:r>
              <a:rPr lang="en-US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从创作的角度出发，“人物语气的笔调”保持了连贯性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，不得不说，这是白先生的慧眼独具。</a:t>
            </a:r>
            <a:endParaRPr lang="zh-CN" altLang="zh-CN" sz="2800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9983" y="553177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作家之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眼：</a:t>
            </a:r>
            <a:endParaRPr lang="zh-CN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9671" y="1097580"/>
            <a:ext cx="118187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 </a:t>
            </a:r>
            <a:endParaRPr lang="zh-CN" altLang="zh-CN" sz="24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薛宝钗是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曹雪芹笔下写的最成功的女性之一。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像林黛玉、晴雯、尤三姐，非常刚烈的那种，是出格的，她们不守儒家这一套，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比较容易讨好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。你要写一个薛宝钗这样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合乎儒家宗法社会理想的女孩子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，要把她写得让人信服、又喜欢，不容易。写得不好就变成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女孔子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，她一来就讲一番大道理，她什么都懂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宝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钗这个人物塑造起来，是儒家系统宗法社会里最理想的媳妇。难怪后来贾母选她，是对的。这个女孩子是有心机，她是大家出身，也许天性如此，她要兢兢业业地守住那一套儒家道德的价值观，她要在大观园里面生存，当然不能任性。她不是说没有感情，有，可是能够克制住。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所以她吃冷香丸，她要冷下来的。她住得蘅芜苑，像个雪洞，她性雪，她必须要冷，她必须把她自己的感情冷却下来，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这样子才能够合乎儒家那一套的道统。在很复杂的人际关系里，你说她能够很天真的、很重情的吗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？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endParaRPr lang="zh-CN" altLang="zh-CN" sz="24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9709" y="448342"/>
            <a:ext cx="378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作家之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眼：人物</a:t>
            </a:r>
            <a:endParaRPr lang="zh-CN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6155" y="2037055"/>
            <a:ext cx="112290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2800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宝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钗的了悟是她非常明白她自己的身份，在那个社会她应该怎么做，她很清楚。所以我说《红楼梦》里面有两种人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，一种是理性人物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一种是感性人物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。理性人物，像宝钗、袭人、探春，男的像贾政他们这些人，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他们是生存者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。感性人物，像林黛玉、晴雯、尤三姐，她们像竹林七贤，她们的行为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不合常规，而且反传统</a:t>
            </a:r>
            <a:r>
              <a:rPr lang="zh-CN" altLang="zh-CN" sz="2800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。中国社会到今天也是这样，我们的规矩挺大的，枪打出头鸟，像晴雯，太出头了。</a:t>
            </a:r>
            <a:endParaRPr lang="zh-CN" altLang="zh-CN" sz="2800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3009" y="640541"/>
            <a:ext cx="3786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作家之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眼：人物</a:t>
            </a:r>
            <a:endParaRPr lang="zh-CN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1017" y="1482022"/>
            <a:ext cx="106955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鸳鸯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的场景并不太多，她本来是所谓的扁平人物（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flat character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）、次要人物，因为小说里不能都是圆形人物（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round character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），主角太多打得一团了，不行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！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可是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在某个时段，给它一个场景（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scene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），突然间这个扁平人物，一下子就长起来了，好像变大了，变高了。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鸳鸯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如此，以后的晴雯之死也是如此，这戏剧性的一幕（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dramatic scene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）发生以后，不能不对鸳鸯另眼相看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丫鬟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也是人，何况是很得老太太倚重的丫鬟，她为了保住尊严而做出自我要求和反抗，当然有她与众不同的地方。</a:t>
            </a:r>
          </a:p>
        </p:txBody>
      </p:sp>
      <p:sp>
        <p:nvSpPr>
          <p:cNvPr id="3" name="矩形 2"/>
          <p:cNvSpPr/>
          <p:nvPr/>
        </p:nvSpPr>
        <p:spPr>
          <a:xfrm>
            <a:off x="466050" y="454587"/>
            <a:ext cx="6377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白先勇的读法：现代派</a:t>
            </a:r>
            <a:endParaRPr lang="zh-CN" altLang="zh-CN" sz="40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0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3869" y="1954979"/>
            <a:ext cx="112854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的版本：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正文</a:t>
            </a:r>
            <a:r>
              <a:rPr lang="en-US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+“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脂砚斋</a:t>
            </a:r>
            <a:r>
              <a:rPr lang="en-US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批语</a:t>
            </a:r>
            <a:endParaRPr lang="en-US" altLang="zh-CN" sz="28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刘心武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成功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推广了古本《红楼梦》，即叫做《脂砚斋重评石头记》《石头记》的甲戌本、庚辰本等十数个版本。他告诉社会大众，尤其是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90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后以后新一代的学生群体：真正的红楼梦应该分成两个部分：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正文</a:t>
            </a:r>
            <a:r>
              <a:rPr lang="en-US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+“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脂砚斋</a:t>
            </a:r>
            <a:r>
              <a:rPr lang="en-US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批语，二者密不可分，缺一不可。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古本红楼梦各个版本之间是有大量异文的，这些异文远比其他古典小说重要。</a:t>
            </a:r>
          </a:p>
        </p:txBody>
      </p:sp>
      <p:sp>
        <p:nvSpPr>
          <p:cNvPr id="3" name="矩形 2"/>
          <p:cNvSpPr/>
          <p:nvPr/>
        </p:nvSpPr>
        <p:spPr>
          <a:xfrm>
            <a:off x="483748" y="643367"/>
            <a:ext cx="7134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40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刘心武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的读法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：东野圭吾</a:t>
            </a:r>
            <a:endParaRPr lang="zh-CN" altLang="zh-CN" sz="40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0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5" y="0"/>
            <a:ext cx="10285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07" y="2457252"/>
            <a:ext cx="116658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刘心武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出了一个《红楼梦》很好的看法，或者说是玩儿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法</a:t>
            </a:r>
            <a:r>
              <a:rPr lang="zh-CN" altLang="en-US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小说的侦探。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S.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忒修斯之船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整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本书就是一个巨大的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谜语</a:t>
            </a:r>
            <a:r>
              <a:rPr lang="zh-CN" altLang="en-US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答案本身不重要，重要的是即使答案错了，问题依旧存在。发现一个新问题远比找到一个答案重要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因为这些问题根本就没有答案，你只能根据现有文本的线索一点点往后推。</a:t>
            </a:r>
          </a:p>
        </p:txBody>
      </p:sp>
      <p:sp>
        <p:nvSpPr>
          <p:cNvPr id="3" name="矩形 2"/>
          <p:cNvSpPr/>
          <p:nvPr/>
        </p:nvSpPr>
        <p:spPr>
          <a:xfrm>
            <a:off x="268252" y="451168"/>
            <a:ext cx="9679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40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刘心武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的读法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：东野圭吾  </a:t>
            </a:r>
            <a:r>
              <a:rPr lang="zh-CN" altLang="en-US" sz="40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小说</a:t>
            </a:r>
            <a:r>
              <a:rPr lang="zh-CN" altLang="en-US" sz="40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的侦探</a:t>
            </a:r>
            <a:endParaRPr lang="en-US" altLang="zh-CN" sz="4000" b="1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40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发现一个新问题远比找到一个答案</a:t>
            </a:r>
            <a:r>
              <a:rPr lang="zh-CN" altLang="zh-CN" sz="40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重要</a:t>
            </a:r>
            <a:endParaRPr lang="zh-CN" altLang="zh-CN" sz="40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9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99" y="0"/>
            <a:ext cx="493776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98658" y="814113"/>
            <a:ext cx="25072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S.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忒修斯之船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整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本书就是一个巨大的谜语，书里有两个大学生写的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笔记</a:t>
            </a:r>
            <a:r>
              <a:rPr lang="zh-CN" altLang="en-US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177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8573" y="1706712"/>
            <a:ext cx="112834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秦可卿的身份</a:t>
            </a:r>
            <a:r>
              <a:rPr lang="zh-CN" altLang="en-US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32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、秦可卿作为一个养生堂里抱来的女婴，</a:t>
            </a:r>
            <a:r>
              <a:rPr lang="zh-CN" altLang="zh-CN" sz="2800" kern="1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为什么不自卑？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古代王宫贵胄讲究的是门当户对，她的身份凭什么进贾家的大门？探春是赵姨娘生的，又自卑又骄傲的人。迎春，身份复杂，作者为这个角色想了好多种身份，她的身份比探春要高，还是像个木头一样。就更别说贾环了，他的心理很有一部分来源于他的身份：庶出的公子。</a:t>
            </a:r>
            <a:endParaRPr lang="en-US" altLang="zh-CN" sz="28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、正文回前诗写道：十二花容色最新，不知谁是惜花人？相逢若问名何氏，家住江南姓本秦。</a:t>
            </a:r>
            <a:r>
              <a:rPr lang="zh-CN" altLang="zh-CN" sz="2800" kern="1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宫花的惜花人是秦可卿，不奇怪吗？</a:t>
            </a:r>
            <a:endParaRPr lang="en-US" altLang="zh-CN" sz="2800" kern="100" dirty="0" smtClean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、秦可卿凭什么用义忠亲王老千岁的棺木，更何况那还是樯木，</a:t>
            </a:r>
            <a:r>
              <a:rPr lang="zh-CN" altLang="zh-CN" sz="2800" kern="1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不怕僭越吗？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贾政可是说了“此物恐非常人可享者”。那秦可卿是什么身份</a:t>
            </a:r>
            <a:r>
              <a:rPr lang="zh-CN" altLang="en-US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28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7643" y="483661"/>
            <a:ext cx="7181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32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刘心武的读法：东野圭吾  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小说的侦探</a:t>
            </a:r>
            <a:endParaRPr lang="en-US" altLang="zh-CN" sz="32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84627" y="2573320"/>
            <a:ext cx="96274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这两句诗出自嘉庆年间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《京都竹枝词》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 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做阔全凭鸦片烟，何妨做鬼且神仙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2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闲谈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不说《红楼梦》，读尽诗书是枉然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2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一曲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红楼多少梦，情天情海幻情身。</a:t>
            </a:r>
          </a:p>
        </p:txBody>
      </p:sp>
      <p:sp>
        <p:nvSpPr>
          <p:cNvPr id="3" name="矩形 2"/>
          <p:cNvSpPr/>
          <p:nvPr/>
        </p:nvSpPr>
        <p:spPr>
          <a:xfrm>
            <a:off x="1391985" y="803993"/>
            <a:ext cx="8489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闲谈不说《红楼梦》，读尽诗书是枉然。</a:t>
            </a:r>
            <a:endParaRPr lang="zh-CN" altLang="en-US" sz="3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3408" y="2265169"/>
            <a:ext cx="111533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刘心武给出的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结论秦可卿</a:t>
            </a:r>
            <a:r>
              <a:rPr lang="zh-CN" altLang="en-US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可能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是</a:t>
            </a:r>
            <a:r>
              <a:rPr lang="zh-CN" altLang="zh-CN" sz="32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胤礽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的女儿，这是他包含了多个假设的推论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2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的结论是另一句</a:t>
            </a: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秦可卿的地位高于贾府。</a:t>
            </a:r>
            <a:endParaRPr lang="en-US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这几个问题，直击原著的死逻辑：一个人的行为处事，以及他能够动用的物品，一定跟自己的地位密切相关。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7643" y="483661"/>
            <a:ext cx="7181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32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刘心武的读法：东野圭吾  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小说的侦探</a:t>
            </a:r>
            <a:endParaRPr lang="en-US" altLang="zh-CN" sz="32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52412" y="2107342"/>
            <a:ext cx="10026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张爱玲曾说人生有“三大恨”：一恨海棠无香；二恨鲥鱼多刺；三恨红楼梦未完。</a:t>
            </a:r>
          </a:p>
        </p:txBody>
      </p:sp>
      <p:sp>
        <p:nvSpPr>
          <p:cNvPr id="3" name="矩形 2"/>
          <p:cNvSpPr/>
          <p:nvPr/>
        </p:nvSpPr>
        <p:spPr>
          <a:xfrm>
            <a:off x="952412" y="3314802"/>
            <a:ext cx="10404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《红楼梦》的一个特点是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改写时间之长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——何止十年间“增删五次”？直到去世为止，大概占作者成年时代的全部。曹雪芹的天才不是像女神雅典娜一样，从她父王天神修斯的眉宇间跳出来的，一下地就是全副武装。从改写的过程上可以看出他的成长，有时候我觉得是天才的横剖面。</a:t>
            </a:r>
          </a:p>
        </p:txBody>
      </p:sp>
      <p:sp>
        <p:nvSpPr>
          <p:cNvPr id="4" name="矩形 3"/>
          <p:cNvSpPr/>
          <p:nvPr/>
        </p:nvSpPr>
        <p:spPr>
          <a:xfrm>
            <a:off x="767757" y="306825"/>
            <a:ext cx="10470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张爱玲的读法：</a:t>
            </a:r>
            <a:endParaRPr lang="en-US" altLang="zh-CN" sz="4000" b="1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十年</a:t>
            </a:r>
            <a:r>
              <a:rPr lang="zh-CN" altLang="zh-CN" sz="40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一觉迷考据</a:t>
            </a:r>
            <a:r>
              <a:rPr lang="zh-CN" altLang="zh-CN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，赢得</a:t>
            </a:r>
            <a:r>
              <a:rPr lang="zh-CN" altLang="zh-CN" sz="40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红楼梦魇名</a:t>
            </a:r>
            <a:r>
              <a:rPr lang="zh-CN" altLang="zh-CN" sz="36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510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0008" y="1656536"/>
            <a:ext cx="10971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国外，对人说“中国古典小说跟中国画——应当说‘诗、画’，但是能懂中国诗的人太少——与瓷器一样好”，这话实在说不出口。如果知道你本人也是写小说的，更有“老王卖瓜，自卖自夸”之嫌。我在美国中西部一个大学城里待过些时，知道《红楼梦》的学生倒不少，都以为跟巴金的《家》相仿，都是旧家庭里表兄妹的恋爱悲剧。男生就只关心宝玉这样女性化，是否同性恋者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 </a:t>
            </a:r>
            <a:endParaRPr lang="zh-CN" altLang="zh-CN" sz="24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zh-CN" altLang="zh-CN" sz="24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9488" y="364000"/>
            <a:ext cx="10470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36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张爱玲的读法：</a:t>
            </a:r>
            <a:r>
              <a:rPr lang="zh-CN" altLang="zh-CN" sz="36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十年</a:t>
            </a:r>
            <a:r>
              <a:rPr lang="zh-CN" altLang="zh-CN" sz="36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一觉迷考据</a:t>
            </a:r>
            <a:r>
              <a:rPr lang="zh-CN" altLang="zh-CN" sz="36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，赢得</a:t>
            </a:r>
            <a:r>
              <a:rPr lang="zh-CN" altLang="zh-CN" sz="36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红楼梦魇名。</a:t>
            </a:r>
            <a:endParaRPr lang="zh-CN" altLang="en-US" sz="3600" b="1" dirty="0"/>
          </a:p>
        </p:txBody>
      </p:sp>
      <p:sp>
        <p:nvSpPr>
          <p:cNvPr id="4" name="矩形 3"/>
          <p:cNvSpPr/>
          <p:nvPr/>
        </p:nvSpPr>
        <p:spPr>
          <a:xfrm>
            <a:off x="610778" y="4595802"/>
            <a:ext cx="97361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像迷宫，像拼图游戏，又像推理侦探小说。早本各各不同的结局又有《罗生门》的情趣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8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42" y="259937"/>
            <a:ext cx="108388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4000" b="1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七宝楼台，华丽炫目。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细细拆分，越见巧思。</a:t>
            </a:r>
            <a:endParaRPr lang="zh-CN" altLang="en-US" sz="40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10576" y="2298644"/>
            <a:ext cx="2302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、抱琴</a:t>
            </a: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、司棋</a:t>
            </a: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、侍书</a:t>
            </a: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、翠墨</a:t>
            </a: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、入画</a:t>
            </a:r>
          </a:p>
        </p:txBody>
      </p:sp>
      <p:sp>
        <p:nvSpPr>
          <p:cNvPr id="4" name="矩形 3"/>
          <p:cNvSpPr/>
          <p:nvPr/>
        </p:nvSpPr>
        <p:spPr>
          <a:xfrm>
            <a:off x="5461431" y="2484591"/>
            <a:ext cx="24157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元春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迎春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探春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惜春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697" y="2262995"/>
            <a:ext cx="3517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kern="100" dirty="0" smtClean="0"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秋纹</a:t>
            </a: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琥珀 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彩霞 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紫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鹃 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5. 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雪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雁 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6. 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金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莺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61350" y="2352232"/>
            <a:ext cx="361575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kern="100" dirty="0" smtClean="0"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贾母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宝玉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贾</a:t>
            </a:r>
            <a:r>
              <a:rPr lang="zh-CN" altLang="en-US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环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黛</a:t>
            </a:r>
            <a:r>
              <a:rPr lang="zh-CN" altLang="en-US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玉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5. </a:t>
            </a:r>
            <a:r>
              <a:rPr lang="zh-CN" altLang="en-US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宝钗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855" y="324003"/>
            <a:ext cx="1047594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4000" b="1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lvl="0"/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七</a:t>
            </a:r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宝楼台，华丽炫目。细细拆分，越见巧思。</a:t>
            </a:r>
            <a:endParaRPr lang="zh-CN" altLang="en-US" sz="4000" b="1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zh-CN" altLang="en-US" sz="40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495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06705" y="2087183"/>
            <a:ext cx="112174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提起月钱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，《红楼梦》</a:t>
            </a:r>
            <a:r>
              <a:rPr lang="zh-CN" altLang="en-US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中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林妹妹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初进贾府，板凳还没坐热，王夫人就盯着王熙凤问：“月钱放过了不曾？”这是“月钱”在原著的第一次亮相。此后，一众主子、奴才、小姐、丫头总是时不时就把“月钱”挂在嘴边。月钱，俨然成为《红楼梦》里“热词”一枚。月钱，顾名思义，按月发放的银钱，说白了，就是荣国府一众人等的工资。</a:t>
            </a:r>
            <a:endParaRPr lang="zh-CN" altLang="zh-CN" sz="2800" kern="100" dirty="0">
              <a:effectLst/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7373" y="524055"/>
            <a:ext cx="893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：经济学视角下的红楼</a:t>
            </a:r>
            <a:endParaRPr lang="en-US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7145" y="1483100"/>
            <a:ext cx="116367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三十六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回，王夫人询问凤姐是否少给赵姨娘房中一吊钱，凤姐忙笑道：“姨娘们的丫头月例，原是人各一吊钱，从旧年他们外头商量的，姨娘们每位丫头，分例减半，人各五百钱。每位两个丫头，所以短了一吊钱。”王夫人又问：“老太太屋里几个一两的？”凤姐道：“八个。如今只有七个，那一个是袭人……就是晴雯、麝月他们七个大丫头，每月人各月钱一吊，佳蕙他们八个小丫头们，每月人各月钱五百。”王夫人想了半日，向凤姐道：“把我每月的月例二十两银子里拿出二两银子一吊钱来，给袭人去。以后凡事有赵姨娘周姨娘的，也有袭人的。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”</a:t>
            </a:r>
            <a:endParaRPr lang="en-US" altLang="zh-CN" sz="28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段对话，俨然就是一道“应用题”，稍作推算，不难发现赵姨娘和贾环的月钱标准一样，大概是每月二两银子一吊钱；丫鬟则大概分三等：一等丫鬟每月一两银子，二等丫鬟每月一吊钱，三等丫鬟每月五百钱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0882" y="390098"/>
            <a:ext cx="9027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：经济学视角下的红楼</a:t>
            </a:r>
            <a:endParaRPr lang="en-US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3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1762" y="1698126"/>
            <a:ext cx="112523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四十五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回，李纨带着大家找王熙凤要银子起诗社，王熙凤当时也有一番关于“月钱”的算计：“这会子起诗社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!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能用几个钱，你就不管了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?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老太太、太太罢了，原是老封君。你一个月十两银子的月钱，比我们多两倍，老太太、太太还说你‘寡妇失业’的，可怜，不够用，又有个小子，足足的又添了十两银子，和老太太、太太平等……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可见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贾母、王夫人、李纨等人月钱是每月二十两，王熙凤的大概是每月三、四两左右。后来凤姐安排邢岫烟与迎春同住，“亦照迎春的分例送一分与岫烟”，邢夫人还要邢岫烟把每月二两银子分一两给父母。可知迎春等人也是每月二两银子。但迎春的月钱不应该比贾环的低，所以很可能有一吊钱在这里略去没提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1762" y="430867"/>
            <a:ext cx="893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：经济学视角下的红楼</a:t>
            </a:r>
            <a:endParaRPr lang="en-US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7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7256" y="2144144"/>
            <a:ext cx="1064081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至此，荣国府里月钱的等级就比较清楚了。主子分三等：贾母、王夫人等人最高；王熙凤等已婚的年轻主子次之；贾宝玉、贾环、三春及黛玉等未婚的主子是第三等。奴才也分三等：一等丫鬟，二等丫鬟和三等丫鬟。姨娘们介于主奴之间，月钱标准与未婚的主子相同。李纨因年轻守寡享有特例，与贾母、王夫人平齐。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4846" y="611418"/>
            <a:ext cx="893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：经济学视角下的红楼</a:t>
            </a:r>
            <a:endParaRPr lang="en-US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5826" y="2090390"/>
            <a:ext cx="1104269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李纨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判词中有一句“如冰水好空相妒，枉与他人作笑谈”。空相妒，李纨和谁互相嫉妒？后世各种解读始终没有达成共识。比较公认的一点是李纨最嫉妒的人应该是王熙凤，早期凤姐和贾琏少年夫妻很是恩爱，凤姐还占据了本来应该属于李纨的管家位置，这一切都让年轻守寡，只好“槁木死灰”一般生活的李纨很是嫉妒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7373" y="524055"/>
            <a:ext cx="893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：经济学视角下的红楼</a:t>
            </a:r>
            <a:endParaRPr lang="en-US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3576" y="1674237"/>
            <a:ext cx="98429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自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有《红楼梦》出来以后，传统的思想和写法都打破了。——它那文章的旖旎和缠绵，倒是还在其次的事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3576" y="2826690"/>
            <a:ext cx="110659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谁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是作者和续者姑且勿论，单是命意，就因为读者的眼光而有种种：经学家看见《易》，道学家看见淫，才子看见缠绵，革命家看见排满，流言家看见宫闱秘事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8247" y="4608376"/>
            <a:ext cx="111766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书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中故事，为亲所闻，为说真实，为于诸女子无讥贬。说真实，故于文则脱离旧套，于人则并陈美恶，美恶并举而无褒贬，有自愧，则作者盖知人性之深，得忠恕之道，</a:t>
            </a:r>
            <a:r>
              <a:rPr lang="zh-CN" altLang="zh-CN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此《红楼梦》在说部中所以为巨制也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0832" y="435787"/>
            <a:ext cx="7388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鲁迅先生对</a:t>
            </a:r>
            <a:r>
              <a:rPr lang="en-US" altLang="zh-CN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的评价：</a:t>
            </a:r>
            <a:endParaRPr lang="zh-CN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3737" y="1790730"/>
            <a:ext cx="117241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凤姐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又嫉妒李纨什么呢？这个就众说纷纭了。若以月钱为线索，剥茧抽丝一分析，倒也不难理解。还是拿开篇提到的李纨带着大家找王熙凤要银子时，王熙凤扔出来的那段话来分析，这一段算是难得一见的两妯娌正面交锋，虽然是开玩笑的口吻，但其中凤姐对李纨的不满情绪还是相当明显的。根本原因就在于相差悬殊的月钱。二人地位相当，李纨的月钱却是凤姐的五倍，一年下来多了几百两银子。按照平儿的说法，凤姐靠挪用月钱放贷，绞尽脑汁又担惊受怕，几年才收到几百两银子的利钱；李纨什么都不必做，一年下来就比她多好几百，这能让她不妒忌吗？凤姐不仅妒忌，还时时想着念着，所以才会脱口就给李纨算出那笔账，迅速、全面又准确。王熙凤同李纨“算账”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7373" y="524055"/>
            <a:ext cx="893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：经济学视角下的红楼</a:t>
            </a:r>
            <a:endParaRPr lang="en-US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6045" y="1878093"/>
            <a:ext cx="113047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月钱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分配的不平等引发了李纨和凤姐之间的矛盾，二人因诗社活动经费冲突了一次，之后虽然作者没有明写，但其实两人之间的冲突一直没断。譬如给凤姐凑份子过生日那回，王熙凤为讨贾母欢心，提出自己替李纨出钱。李纨为了省钱，居然一声没吭，到头来让凤姐既做了好人，又没损失一文钱。两人之间的矛盾愈演愈烈，后来甚至波及到了下一代。根据红楼梦曲和众人的判词推断，贾家败落后，巧姐落难，李纨母子作为贾家唯一有能力搭救她的亲人，因为与其母王熙凤的旧怨，再加上素日养成吝啬钱财的习惯，选择了袖手旁观。这才有了曲子里”狠舅奸兄“和“也须要阴骘积儿孙”一说。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7373" y="524055"/>
            <a:ext cx="893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我读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红楼梦</a:t>
            </a:r>
            <a:r>
              <a:rPr lang="en-US" altLang="zh-CN" sz="4000" b="1" kern="100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 b="1" kern="1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：经济学视角下的红楼</a:t>
            </a:r>
            <a:endParaRPr lang="en-US" altLang="zh-CN" sz="4000" b="1" kern="1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5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夜晚的星空&#10;&#10;描述已自动生成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528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4"/>
          <a:stretch>
            <a:fillRect/>
          </a:stretch>
        </p:blipFill>
        <p:spPr>
          <a:xfrm>
            <a:off x="6250236" y="3739025"/>
            <a:ext cx="368670" cy="40058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59742" y="1787505"/>
            <a:ext cx="84712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r>
              <a:rPr lang="zh-CN" altLang="en-US" sz="5400" dirty="0" smtClean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满</a:t>
            </a:r>
            <a:r>
              <a:rPr lang="zh-CN" altLang="en-US" sz="5400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纸荒唐言，一把辛酸泪</a:t>
            </a:r>
            <a:r>
              <a:rPr lang="zh-CN" altLang="en-US" sz="5400" dirty="0" smtClean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！</a:t>
            </a:r>
            <a:endParaRPr lang="en-US" altLang="zh-CN" sz="5400" dirty="0" smtClean="0">
              <a:solidFill>
                <a:srgbClr val="FFFF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5400" dirty="0" smtClean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r>
              <a:rPr lang="zh-CN" altLang="en-US" sz="5400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都云作者痴，谁解其中味？</a:t>
            </a:r>
          </a:p>
        </p:txBody>
      </p:sp>
    </p:spTree>
    <p:extLst>
      <p:ext uri="{BB962C8B-B14F-4D97-AF65-F5344CB8AC3E}">
        <p14:creationId xmlns:p14="http://schemas.microsoft.com/office/powerpoint/2010/main" val="31327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308" y="1988271"/>
            <a:ext cx="119638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一、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红学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，即研究《红楼梦》的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学问</a:t>
            </a:r>
            <a:r>
              <a:rPr lang="zh-CN" altLang="en-US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b="1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二、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横跨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文学、哲学、史学、经济学、心理学、中医药学等多个学科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b="1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三、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清代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学者运用题咏、评点、索隐等传统方法研究《红楼梦》，被称为旧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红学。</a:t>
            </a:r>
            <a:endParaRPr lang="en-US" altLang="zh-CN" sz="2800" b="1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四、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五四运动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前后，王国维、胡适、俞平伯等人引进西方现代学术范式研究《红楼梦》，红学作为一门严肃学问自此正式步入学术之林，被称为新红学，与</a:t>
            </a:r>
            <a:r>
              <a:rPr lang="zh-CN" altLang="zh-CN" sz="2800" b="1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甲骨学、敦煌学并称</a:t>
            </a:r>
            <a:r>
              <a:rPr lang="en-US" altLang="zh-CN" sz="2800" b="1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zh-CN" sz="2800" b="1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世纪三大显学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b="1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五、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红学</a:t>
            </a:r>
            <a:r>
              <a:rPr lang="zh-CN" altLang="en-US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可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划分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zh-CN" sz="2800" b="1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评论派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考证派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索隐派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创作派</a:t>
            </a:r>
            <a:r>
              <a:rPr lang="zh-CN" altLang="zh-CN" sz="28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四大</a:t>
            </a:r>
            <a:r>
              <a:rPr lang="zh-CN" altLang="zh-CN" sz="28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学派。</a:t>
            </a:r>
            <a:endParaRPr lang="zh-CN" altLang="zh-CN" sz="28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7234" y="429113"/>
            <a:ext cx="5330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以一本书命名的学问：</a:t>
            </a:r>
            <a:endParaRPr lang="zh-CN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9221" y="2303722"/>
            <a:ext cx="112062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蒋勋先生说：“《红楼梦》是可以阅读一辈子的书。我是把它当‘佛经’来读的。因为处处都是慈悲，也处处都是觉悟。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”</a:t>
            </a:r>
            <a:endParaRPr lang="en-US" altLang="zh-CN" sz="32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32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林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青霞唯一的偶像就是蒋勋老师，她说：“蒋勋老师是我唯一的偶像，听老师讲《红楼梦》，心里会产生安定的力量。”</a:t>
            </a:r>
          </a:p>
        </p:txBody>
      </p:sp>
      <p:sp>
        <p:nvSpPr>
          <p:cNvPr id="5" name="矩形 4"/>
          <p:cNvSpPr/>
          <p:nvPr/>
        </p:nvSpPr>
        <p:spPr>
          <a:xfrm>
            <a:off x="527524" y="582496"/>
            <a:ext cx="3272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蒋勋的读法：</a:t>
            </a: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094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64572" y="2228001"/>
            <a:ext cx="10897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蒋勋先生根据其对中国文化美学的精深研究，从人性的、文学的角度挖掘《红楼梦》独特的人文内涵，还原《红楼梦》真正的文学内蕴，让读者不再陷入诸如考据、论证、红学派别的迷阵，真正感受到这部伟大的中国文学巨著非凡的魅力。</a:t>
            </a:r>
            <a:r>
              <a:rPr lang="zh-CN" altLang="zh-CN" sz="32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我们不只是在阅读《红楼梦》，我们也在阅读自己的一生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：一本书，可以不断让你</a:t>
            </a:r>
            <a:r>
              <a:rPr lang="zh-CN" altLang="zh-CN" sz="32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看到“自己”</a:t>
            </a:r>
            <a:r>
              <a:rPr lang="zh-CN" altLang="zh-CN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，这本书才是可以阅读一生的</a:t>
            </a:r>
            <a:r>
              <a:rPr lang="zh-CN" altLang="zh-CN" sz="32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书</a:t>
            </a:r>
            <a:r>
              <a:rPr lang="zh-CN" altLang="en-US" sz="32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32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9826" y="700483"/>
            <a:ext cx="3272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蒋勋的读法：</a:t>
            </a:r>
            <a:endParaRPr lang="zh-CN" altLang="en-US" sz="4000" b="1" dirty="0"/>
          </a:p>
        </p:txBody>
      </p:sp>
      <p:sp>
        <p:nvSpPr>
          <p:cNvPr id="5" name="矩形 4"/>
          <p:cNvSpPr/>
          <p:nvPr/>
        </p:nvSpPr>
        <p:spPr>
          <a:xfrm>
            <a:off x="3904058" y="700482"/>
            <a:ext cx="2568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40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青春文学</a:t>
            </a:r>
            <a:endParaRPr lang="zh-CN" altLang="zh-CN" sz="40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6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72429" y="106045"/>
            <a:ext cx="800245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第一回　甄士隐梦幻识通灵贾雨村风尘怀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闺秀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一本写青少年的书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秘密的青春王国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《红楼梦》的结局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最像镜子的小说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八十回的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《红楼梦》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“还”的哲学让人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超越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最早的女权主义者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神话和名字的背后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含玉而生的宝玉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神话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情缘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生命的真相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“命”与“运”的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预言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繁华与幻灭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放下的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领悟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7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9445" y="742245"/>
            <a:ext cx="118231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大观园里，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宝钗</a:t>
            </a:r>
            <a:r>
              <a:rPr lang="en-US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13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岁半，宝玉</a:t>
            </a:r>
            <a:r>
              <a:rPr lang="en-US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13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岁，黛玉湘云</a:t>
            </a:r>
            <a:r>
              <a:rPr lang="en-US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岁</a:t>
            </a: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一群十几岁的孩子，在青春最美好的年纪，有了一个乐园。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这个乐园里，她们吟诗作对，学着大人的模样，过自己的小日子。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没有青春的人，是无法理解黛玉的哭泣，更没有办法理解青春时期女孩子间那种微妙的敌对关系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kern="100" dirty="0" smtClean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大观园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里的故事，只能发生在十二三岁，因为年纪超过了十五岁，便会忘记那种天然的呆气，也不会整天无缘无故生气。</a:t>
            </a:r>
          </a:p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黛玉的计较，是少女情怀；黛玉只对宝玉生气，则是家教使然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在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传统社会里，是没有青春的。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唐诗宋词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里没有青春，古文观止里也没有青春，青春是那群在生理上刚刚有变化的孩子，是那群刚刚对性别有所意识的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孩子。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这个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时期很短暂，很美好，也最容易被遗忘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4969" y="1740197"/>
            <a:ext cx="116630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作家梁文道说：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白先勇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身为华人世界最优秀的作者之一，写了几十年小说，教了几十年的小说，穷毕生之力，终于现在跟大家一回一回地讲下来《红楼梦》这部中国古典文化集大成的宝库。我听过很多人讲《红楼梦》、也看过很多人写《红楼梦》，但我必须说，现在再听白老师讲《红楼梦》，真是耳目一新。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800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不是所谓的红学家，也不执著于从考据出发来解读文本，只是从另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一个小说家、文学创作者的角度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，擦去经典的蒙尘之处，将历来被冷落的人物、</a:t>
            </a:r>
            <a:r>
              <a:rPr lang="zh-CN" altLang="zh-CN" sz="2800" kern="1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被曲解的角色</a:t>
            </a:r>
            <a:r>
              <a:rPr lang="zh-CN" altLang="zh-CN" sz="2800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一一归还原本的个性姿彩，令其登台绽放。</a:t>
            </a: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4969" y="430991"/>
            <a:ext cx="6565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4000" b="1" kern="100" dirty="0" smtClean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白先勇的读法</a:t>
            </a:r>
            <a:r>
              <a:rPr lang="zh-CN" altLang="en-US" sz="4000" b="1" kern="100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：作家之眼</a:t>
            </a:r>
            <a:endParaRPr lang="zh-CN" altLang="zh-CN" sz="40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zh-CN" altLang="zh-CN" sz="4000" b="1" kern="1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3136</Words>
  <Application>Microsoft Office PowerPoint</Application>
  <PresentationFormat>宽屏</PresentationFormat>
  <Paragraphs>150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等线</vt:lpstr>
      <vt:lpstr>等线 Light</vt:lpstr>
      <vt:lpstr>黑体</vt:lpstr>
      <vt:lpstr>华文隶书</vt:lpstr>
      <vt:lpstr>隶书</vt:lpstr>
      <vt:lpstr>宋体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君 孟</dc:creator>
  <cp:lastModifiedBy>mengxiangjun</cp:lastModifiedBy>
  <cp:revision>24</cp:revision>
  <dcterms:created xsi:type="dcterms:W3CDTF">2024-06-18T02:44:55Z</dcterms:created>
  <dcterms:modified xsi:type="dcterms:W3CDTF">2024-06-23T05:22:46Z</dcterms:modified>
</cp:coreProperties>
</file>