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4" r:id="rId3"/>
    <p:sldId id="260" r:id="rId4"/>
    <p:sldId id="282" r:id="rId5"/>
    <p:sldId id="283" r:id="rId6"/>
    <p:sldId id="312" r:id="rId7"/>
    <p:sldId id="313" r:id="rId8"/>
    <p:sldId id="328" r:id="rId9"/>
    <p:sldId id="321" r:id="rId10"/>
    <p:sldId id="322" r:id="rId11"/>
    <p:sldId id="323" r:id="rId12"/>
    <p:sldId id="329" r:id="rId13"/>
    <p:sldId id="33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41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98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727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907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722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920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133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73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48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898096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2024/6/27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298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>
            <a:extLst>
              <a:ext uri="{FF2B5EF4-FFF2-40B4-BE49-F238E27FC236}">
                <a16:creationId xmlns:a16="http://schemas.microsoft.com/office/drawing/2014/main" id="{C01707C8-F8FC-7A0F-E812-324B9351E807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217" y="1004210"/>
            <a:ext cx="7152864" cy="4544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5631" y="1081495"/>
            <a:ext cx="4648586" cy="1790700"/>
          </a:xfrm>
        </p:spPr>
        <p:txBody>
          <a:bodyPr>
            <a:normAutofit fontScale="90000"/>
          </a:bodyPr>
          <a:lstStyle/>
          <a:p>
            <a:r>
              <a:rPr altLang="en-US" b="1" dirty="0" lang="zh-CN">
                <a:ln/>
                <a:effectLst/>
                <a:latin charset="-122" panose="02010609060101010101" pitchFamily="49" typeface="黑体"/>
                <a:ea charset="-122" panose="02010609060101010101" pitchFamily="49" typeface="黑体"/>
              </a:rPr>
              <a:t>一名物理学家的教育历程</a:t>
            </a:r>
          </a:p>
        </p:txBody>
      </p:sp>
      <p:sp>
        <p:nvSpPr>
          <p:cNvPr id="7" name="副标题 5"/>
          <p:cNvSpPr>
            <a:spLocks noGrp="1"/>
          </p:cNvSpPr>
          <p:nvPr/>
        </p:nvSpPr>
        <p:spPr>
          <a:xfrm>
            <a:off x="644434" y="3635717"/>
            <a:ext cx="3643812" cy="866614"/>
          </a:xfrm>
          <a:prstGeom prst="rect">
            <a:avLst/>
          </a:prstGeom>
        </p:spPr>
        <p:txBody>
          <a:bodyPr bIns="34290" lIns="68580" rIns="68580" rtlCol="0" tIns="34290" vert="horz">
            <a:noAutofit/>
          </a:bodyPr>
          <a:lstStyle>
            <a:lvl1pPr algn="ctr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itchFamily="34" typeface="Arial"/>
              <a:buNone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lnSpc>
                <a:spcPct val="90000"/>
              </a:lnSpc>
              <a:spcBef>
                <a:spcPts val="500"/>
              </a:spcBef>
              <a:buFont charset="0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b="1" dirty="0" lang="zh-CN" sz="4800">
                <a:ln/>
                <a:latin charset="-122" panose="02010609060101010101" pitchFamily="49" typeface="楷体"/>
                <a:ea charset="-122" panose="02010609060101010101" pitchFamily="49" typeface="楷体"/>
                <a:cs typeface="+mj-cs"/>
              </a:rPr>
              <a:t>加来道雄</a:t>
            </a: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C4F5D1B5-4697-BE94-C039-CA23CBE95C3F}"/>
              </a:ext>
            </a:extLst>
          </p:cNvPr>
          <p:cNvSpPr>
            <a:spLocks noChangeArrowheads="1" noChangeAspect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xmlns:p14="http://schemas.microsoft.com/office/powerpoint/2010/main" val="324009416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0E46A14-DE0B-519F-546A-CAFB0424E943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>
          <a:xfrm>
            <a:off x="432770" y="177800"/>
            <a:ext cx="10630772" cy="1219200"/>
          </a:xfrm>
        </p:spPr>
        <p:txBody>
          <a:bodyPr>
            <a:normAutofit/>
          </a:bodyPr>
          <a:lstStyle/>
          <a:p>
            <a:r>
              <a:rPr altLang="en-US" b="1" dirty="0" lang="zh-CN" sz="3000">
                <a:latin charset="-122" panose="02010609060101010101" pitchFamily="49" typeface="黑体"/>
                <a:ea charset="-122" panose="02010609060101010101" pitchFamily="49" typeface="黑体"/>
              </a:rPr>
              <a:t>为验证爱因斯坦理论，自己动手建设实验室，探究反物质。这具有怎样的意义？</a:t>
            </a:r>
          </a:p>
        </p:txBody>
      </p:sp>
      <p:sp>
        <p:nvSpPr>
          <p:cNvPr id="181251" name="Rectangle 3">
            <a:extLst>
              <a:ext uri="{FF2B5EF4-FFF2-40B4-BE49-F238E27FC236}">
                <a16:creationId xmlns:a16="http://schemas.microsoft.com/office/drawing/2014/main" id="{2AF6C68B-292B-9A4F-3D25-CC4F8C503702}"/>
              </a:ext>
            </a:extLst>
          </p:cNvPr>
          <p:cNvSpPr>
            <a:spLocks noChangeArrowheads="1" noGrp="1"/>
          </p:cNvSpPr>
          <p:nvPr>
            <p:ph idx="1"/>
          </p:nvPr>
        </p:nvSpPr>
        <p:spPr>
          <a:xfrm>
            <a:off x="118664" y="1874300"/>
            <a:ext cx="11852298" cy="4343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意义：</a:t>
            </a:r>
            <a:r>
              <a:rPr altLang="en-US" b="1" dirty="0" lang="zh-CN" sz="32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实验精神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 科学是建立在基础实验之上的，科学理论要经过实验的检验才能得到论证。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 而且在这里作者的基本科学素质都得到了培养和锻炼。例如探究能力、推断能力、动手实验能力以及在其中不可缺少的不怕挫折、质疑求真的科学精神，尊重事实和实事求是的科学态度等都得到了培养和锻炼。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812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1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"/>
                                        <p:tgtEl>
                                          <p:spTgt spid="1812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1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"/>
                                        <p:tgtEl>
                                          <p:spTgt spid="1812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2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2"/>
                                        <p:tgtEl>
                                          <p:spTgt spid="1812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build="p" grpId="0" spid="181251"/>
      <p:bldP animBg="1" autoUpdateAnimBg="0" build="p" grpId="1" spid="181251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Text Box 4">
            <a:extLst>
              <a:ext uri="{FF2B5EF4-FFF2-40B4-BE49-F238E27FC236}">
                <a16:creationId xmlns:a16="http://schemas.microsoft.com/office/drawing/2014/main" id="{7D044AFE-EE93-5133-8DC8-EAA7EEBC1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553" y="2199972"/>
            <a:ext cx="3416009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想象力</a:t>
            </a:r>
            <a:endParaRPr altLang="zh-CN" b="1" dirty="0" lang="en-US" sz="36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25000"/>
              </a:spcBef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兴趣</a:t>
            </a:r>
            <a:endParaRPr altLang="zh-CN" b="1" dirty="0" lang="en-US" sz="36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>
              <a:spcBef>
                <a:spcPct val="25000"/>
              </a:spcBef>
            </a:pPr>
            <a:r>
              <a:rPr altLang="en-US" b="1" dirty="0" lang="zh-CN" sz="3600">
                <a:latin charset="-122" panose="02010609060101010101" pitchFamily="49" typeface="楷体"/>
                <a:ea charset="-122" panose="02010609060101010101" pitchFamily="49" typeface="楷体"/>
              </a:rPr>
              <a:t>实验精神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94C5679-937F-0E7C-F4A8-3026751DDC68}"/>
              </a:ext>
            </a:extLst>
          </p:cNvPr>
          <p:cNvSpPr txBox="1"/>
          <p:nvPr/>
        </p:nvSpPr>
        <p:spPr>
          <a:xfrm>
            <a:off x="833967" y="596463"/>
            <a:ext cx="6239933" cy="686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en-US" b="1" dirty="0" lang="zh-CN" sz="4000">
                <a:latin charset="-122" panose="02010609060101010101" pitchFamily="49" typeface="黑体"/>
                <a:ea charset="-122" panose="02010609060101010101" pitchFamily="49" typeface="黑体"/>
              </a:rPr>
              <a:t>科学家的三大特质：</a:t>
            </a:r>
            <a:endParaRPr altLang="zh-CN" b="1" dirty="0" lang="en-US" sz="40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8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2276"/>
      <p:bldP autoUpdateAnimBg="0" grpId="1" spid="182276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>
            <a:extLst>
              <a:ext uri="{FF2B5EF4-FFF2-40B4-BE49-F238E27FC236}">
                <a16:creationId xmlns:a16="http://schemas.microsoft.com/office/drawing/2014/main" id="{E5A61B4F-C307-8E37-9E3D-6CB5CAAF2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13" y="499382"/>
            <a:ext cx="10909978" cy="47705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30F0702030302020204" pitchFamily="66" typeface="Comic Sans MS"/>
                <a:ea charset="-122" panose="02010600030101010101" pitchFamily="2" typeface="宋体"/>
              </a:defRPr>
            </a:lvl9pPr>
          </a:lstStyle>
          <a:p>
            <a:pPr eaLnBrk="1" hangingPunct="1"/>
            <a:br>
              <a:rPr altLang="en-US" b="1" dirty="0" lang="zh-CN" sz="3200">
                <a:latin charset="-122" panose="02010800040101010101" pitchFamily="2" typeface="华文新魏"/>
                <a:ea charset="-122" panose="02010800040101010101" pitchFamily="2" typeface="华文新魏"/>
              </a:rPr>
            </a:br>
            <a:endParaRPr altLang="en-US" b="1" dirty="0" lang="zh-CN" sz="1600">
              <a:latin charset="-122" panose="02010800040101010101" pitchFamily="2" typeface="华文新魏"/>
              <a:ea charset="-122" panose="02010800040101010101" pitchFamily="2" typeface="华文新魏"/>
            </a:endParaRPr>
          </a:p>
          <a:p>
            <a:pPr eaLnBrk="1" hangingPunct="1"/>
            <a:r>
              <a:rPr altLang="en-US" b="1" dirty="0" lang="zh-CN" sz="3200">
                <a:latin charset="-122" panose="02000000000000000000" pitchFamily="2" typeface="方正粗黑宋简体"/>
                <a:ea charset="-122" panose="02000000000000000000" pitchFamily="2" typeface="方正粗黑宋简体"/>
              </a:rPr>
              <a:t>常常有同学问我做物理工作成功的要素是什么？ </a:t>
            </a:r>
            <a:br>
              <a:rPr altLang="en-US" b="1" dirty="0" lang="zh-CN" sz="3200">
                <a:latin charset="-122" panose="02000000000000000000" pitchFamily="2" typeface="方正粗黑宋简体"/>
                <a:ea charset="-122" panose="02000000000000000000" pitchFamily="2" typeface="方正粗黑宋简体"/>
              </a:rPr>
            </a:br>
            <a:r>
              <a:rPr altLang="en-US" b="1" dirty="0" lang="zh-CN" sz="3200">
                <a:latin charset="-122" panose="02000000000000000000" pitchFamily="2" typeface="方正粗黑宋简体"/>
                <a:ea charset="-122" panose="02000000000000000000" pitchFamily="2" typeface="方正粗黑宋简体"/>
              </a:rPr>
              <a:t>我想要素可以归纳为三个</a:t>
            </a:r>
            <a:r>
              <a:rPr altLang="zh-CN" b="1" dirty="0" lang="en-US" sz="3200">
                <a:latin charset="-122" panose="02000000000000000000" pitchFamily="2" typeface="方正粗黑宋简体"/>
                <a:ea charset="-122" panose="02000000000000000000" pitchFamily="2" typeface="方正粗黑宋简体"/>
              </a:rPr>
              <a:t>P</a:t>
            </a:r>
            <a:r>
              <a:rPr altLang="en-US" b="1" dirty="0" lang="zh-CN" sz="3200">
                <a:latin charset="-122" panose="02000000000000000000" pitchFamily="2" typeface="方正粗黑宋简体"/>
                <a:ea charset="-122" panose="02000000000000000000" pitchFamily="2" typeface="方正粗黑宋简体"/>
              </a:rPr>
              <a:t>：</a:t>
            </a:r>
          </a:p>
          <a:p>
            <a:pPr eaLnBrk="1" hangingPunct="1"/>
            <a:r>
              <a:rPr altLang="zh-CN" b="1" dirty="0" err="1" lang="en-US" sz="3200">
                <a:latin charset="-122" panose="02010609060101010101" pitchFamily="49" typeface="楷体"/>
                <a:ea charset="-122" panose="02010609060101010101" pitchFamily="49" typeface="楷体"/>
              </a:rPr>
              <a:t>Perception,Persistence,and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 Power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。 </a:t>
            </a:r>
            <a:b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</a:b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Perception--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眼光，看准了什么东西，就要抓住不放；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Persistence--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坚持，看对了就要坚持；</a:t>
            </a:r>
            <a:endParaRPr altLang="zh-CN" b="1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eaLnBrk="1" hangingPunct="1"/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Power--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力量，有了力量能够闯过关，遇到困难你要闯下去。</a:t>
            </a:r>
          </a:p>
          <a:p>
            <a:pPr algn="r" eaLnBrk="1" hangingPunct="1"/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                                                             </a:t>
            </a:r>
            <a:r>
              <a:rPr altLang="zh-CN" b="1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杨振宁</a:t>
            </a:r>
          </a:p>
        </p:txBody>
      </p:sp>
    </p:spTree>
  </p:cSld>
  <p:clrMapOvr>
    <a:masterClrMapping/>
  </p:clrMapOvr>
  <p:transition>
    <p:pull dir="r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884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"/>
                                        <p:tgtEl>
                                          <p:spTgt spid="1884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"/>
                                        <p:tgtEl>
                                          <p:spTgt spid="1884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>
                            <p:stCondLst>
                              <p:cond delay="1000"/>
                            </p:stCondLst>
                            <p:childTnLst>
                              <p:par>
                                <p:cTn fill="hold" id="18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0"/>
                                        <p:tgtEl>
                                          <p:spTgt spid="1884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2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4"/>
                                        <p:tgtEl>
                                          <p:spTgt spid="1884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utoUpdateAnimBg="0" build="p" grpId="0" spid="188418" uiExpand="1"/>
    </p:bld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A5A1E32-26F7-19B1-2E46-7677A4EA4BE1}"/>
              </a:ext>
            </a:extLst>
          </p:cNvPr>
          <p:cNvSpPr txBox="1"/>
          <p:nvPr/>
        </p:nvSpPr>
        <p:spPr>
          <a:xfrm>
            <a:off x="833967" y="596463"/>
            <a:ext cx="6239933" cy="686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en-US" b="1" dirty="0" lang="zh-CN" sz="4000">
                <a:latin charset="-122" panose="02010609060101010101" pitchFamily="49" typeface="黑体"/>
                <a:ea charset="-122" panose="02010609060101010101" pitchFamily="49" typeface="黑体"/>
              </a:rPr>
              <a:t>片段作文：</a:t>
            </a:r>
            <a:endParaRPr altLang="zh-CN" b="1" dirty="0" lang="en-US" sz="40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ADBAD8D-352B-3D1A-E1B2-56EF3DEC8BAC}"/>
              </a:ext>
            </a:extLst>
          </p:cNvPr>
          <p:cNvSpPr txBox="1"/>
          <p:nvPr/>
        </p:nvSpPr>
        <p:spPr>
          <a:xfrm>
            <a:off x="833967" y="2045491"/>
            <a:ext cx="10700575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3200">
                <a:latin charset="-122" panose="02010600030101010101" pitchFamily="2" typeface="宋体"/>
                <a:ea charset="-122" panose="02010600030101010101" pitchFamily="2" typeface="宋体"/>
              </a:rPr>
              <a:t>参考课文的内容，按要求写作。</a:t>
            </a:r>
            <a:endParaRPr altLang="zh-CN" dirty="0" lang="en-US" sz="3200">
              <a:latin charset="-122" panose="02010600030101010101" pitchFamily="2" typeface="宋体"/>
              <a:ea charset="-122" panose="02010600030101010101" pitchFamily="2" typeface="宋体"/>
            </a:endParaRPr>
          </a:p>
          <a:p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</a:rPr>
              <a:t>从课文中选取一个关键词，结合文章的材料适当分析，写一段文字。</a:t>
            </a:r>
            <a:endParaRPr altLang="zh-CN" dirty="0" lang="en-US" sz="2800">
              <a:latin charset="-122" panose="02010600030101010101" pitchFamily="2" typeface="宋体"/>
              <a:ea charset="-122" panose="02010600030101010101" pitchFamily="2" typeface="宋体"/>
            </a:endParaRPr>
          </a:p>
          <a:p>
            <a:pPr eaLnBrk="1" hangingPunct="1">
              <a:spcBef>
                <a:spcPct val="25000"/>
              </a:spcBef>
            </a:pP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</a:rPr>
              <a:t>参考关键词：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好奇心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想象力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  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兴趣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  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实验精神</a:t>
            </a:r>
          </a:p>
          <a:p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299436590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560AF568-725C-9839-0FC5-4B439112F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867" y="1631547"/>
            <a:ext cx="5463133" cy="3467496"/>
          </a:xfrm>
          <a:prstGeom prst="rect">
            <a:avLst/>
          </a:prstGeom>
        </p:spPr>
      </p:pic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CE1E20-9E9E-D85E-1378-7AED64FCD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22" y="197190"/>
            <a:ext cx="6631145" cy="6324018"/>
          </a:xfrm>
        </p:spPr>
        <p:txBody>
          <a:bodyPr>
            <a:noAutofit/>
          </a:bodyPr>
          <a:lstStyle/>
          <a:p>
            <a:pPr algn="ctr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ja-JP">
                <a:highlight>
                  <a:srgbClr val="FFFFFF"/>
                </a:highlight>
                <a:latin charset="-122" panose="02010600030101010101" pitchFamily="2" typeface="宋体"/>
                <a:ea charset="-122" panose="02010600030101010101" pitchFamily="2" typeface="宋体"/>
              </a:rPr>
              <a:t>加来道雄</a:t>
            </a:r>
            <a:endParaRPr altLang="ja-JP" b="1" dirty="0" lang="en-US">
              <a:highlight>
                <a:srgbClr val="FFFFFF"/>
              </a:highlight>
              <a:latin charset="-122" panose="02010600030101010101" pitchFamily="2" typeface="宋体"/>
              <a:ea charset="-122" panose="02010600030101010101" pitchFamily="2" typeface="宋体"/>
            </a:endParaRPr>
          </a:p>
          <a:p>
            <a:pPr algn="ctr" indent="0" marL="0">
              <a:lnSpc>
                <a:spcPct val="100000"/>
              </a:lnSpc>
              <a:spcBef>
                <a:spcPts val="0"/>
              </a:spcBef>
              <a:buNone/>
            </a:pPr>
            <a:endParaRPr altLang="ja-JP" b="1" dirty="0" lang="en-US">
              <a:highlight>
                <a:srgbClr val="FFFFFF"/>
              </a:highlight>
              <a:latin charset="-122" panose="02010600030101010101" pitchFamily="2" typeface="宋体"/>
              <a:ea charset="-122" panose="02010600030101010101" pitchFamily="2" typeface="宋体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 sz="2400">
                <a:latin charset="-122" panose="02010609060101010101" pitchFamily="49" typeface="楷体"/>
                <a:ea charset="-122" panose="02010609060101010101" pitchFamily="49" typeface="楷体"/>
              </a:rPr>
              <a:t>    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美籍日裔理论物理学家，</a:t>
            </a:r>
            <a:r>
              <a:rPr altLang="en-US" b="1" dirty="0" lang="zh-CN">
                <a:solidFill>
                  <a:srgbClr val="C0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超弦理论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的奠基人和专家，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科学畅销书作者</a:t>
            </a:r>
            <a:r>
              <a:rPr altLang="en-US" b="1" dirty="0" lang="zh-CN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。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美国著名高等学府加州大学伯克利分校物理学博士、纽约城市大学研究生中心的理论物理学教授。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    加来道雄的著作都广受赞誉，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构想未来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超越爱因斯坦和超空间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平行宇宙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，均被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纽约时报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和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华盛顿邮报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提名为当年的最佳科学读物之一。</a:t>
            </a:r>
            <a:endParaRPr altLang="ja-JP" b="1" dirty="0" lang="en-US">
              <a:highlight>
                <a:srgbClr val="FFFFFF"/>
              </a:highlight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   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他主持着一档全美国联网的科学广播节目，还在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晓闻热线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》《60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分钟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早安美国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以及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拉里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·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金直播在线</a:t>
            </a:r>
            <a:r>
              <a:rPr altLang="ja-JP" b="1" dirty="0" lang="en-US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之类的全美国性电视节目中亮相</a:t>
            </a:r>
            <a:r>
              <a:rPr altLang="en-US" b="1" baseline="30000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 </a:t>
            </a:r>
            <a:r>
              <a:rPr altLang="en-US" b="1" dirty="0" lang="ja-JP">
                <a:highlight>
                  <a:srgbClr val="FFFFFF"/>
                </a:highlight>
                <a:latin charset="-122" panose="02010609060101010101" pitchFamily="49" typeface="楷体"/>
                <a:ea charset="-122" panose="02010609060101010101" pitchFamily="49" typeface="楷体"/>
              </a:rPr>
              <a:t>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</a:pPr>
            <a:endParaRPr altLang="en-US" b="1" dirty="0" lang="zh-CN" sz="2400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85372124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7752" y="137639"/>
            <a:ext cx="4515335" cy="1325563"/>
          </a:xfrm>
        </p:spPr>
        <p:txBody>
          <a:bodyPr>
            <a:normAutofit/>
          </a:bodyPr>
          <a:lstStyle/>
          <a:p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梳理全文思路：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606642" y="1662225"/>
            <a:ext cx="3119305" cy="552499"/>
          </a:xfrm>
        </p:spPr>
        <p:txBody>
          <a:bodyPr>
            <a:normAutofit fontScale="25000" lnSpcReduction="20000"/>
          </a:bodyPr>
          <a:lstStyle/>
          <a:p>
            <a:pPr indent="0" marL="0">
              <a:buNone/>
            </a:pPr>
            <a:r>
              <a:rPr altLang="en-US" b="1" dirty="0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   </a:t>
            </a:r>
            <a:r>
              <a:rPr altLang="en-US" b="1" dirty="0" lang="zh-CN" sz="11200">
                <a:latin charset="-122" panose="02010609060101010101" pitchFamily="49" typeface="黑体"/>
                <a:ea charset="-122" panose="02010609060101010101" pitchFamily="49" typeface="黑体"/>
              </a:rPr>
              <a:t>第一层（</a:t>
            </a:r>
            <a:r>
              <a:rPr altLang="zh-CN" b="1" dirty="0" lang="en-US" sz="11200">
                <a:latin charset="-122" panose="02010609060101010101" pitchFamily="49" typeface="黑体"/>
                <a:ea charset="-122" panose="02010609060101010101" pitchFamily="49" typeface="黑体"/>
              </a:rPr>
              <a:t>1</a:t>
            </a:r>
            <a:r>
              <a:rPr altLang="en-US" b="1" dirty="0" lang="zh-CN" sz="11200">
                <a:latin charset="-122" panose="02010609060101010101" pitchFamily="49" typeface="黑体"/>
                <a:ea charset="-122" panose="02010609060101010101" pitchFamily="49" typeface="黑体"/>
              </a:rPr>
              <a:t>）</a:t>
            </a:r>
            <a:endParaRPr altLang="zh-CN" b="1" dirty="0" lang="en-US" sz="112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indent="0" marL="0">
              <a:buNone/>
            </a:pP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r>
              <a:rPr altLang="en-US" b="1" dirty="0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  </a:t>
            </a: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endParaRPr altLang="en-US" b="1" dirty="0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0B3304-E9BE-8C0B-DAA1-209F924566A0}"/>
              </a:ext>
            </a:extLst>
          </p:cNvPr>
          <p:cNvSpPr txBox="1">
            <a:spLocks/>
          </p:cNvSpPr>
          <p:nvPr/>
        </p:nvSpPr>
        <p:spPr>
          <a:xfrm>
            <a:off x="4376554" y="1587957"/>
            <a:ext cx="7538565" cy="1205507"/>
          </a:xfrm>
          <a:prstGeom prst="rect">
            <a:avLst/>
          </a:prstGeom>
        </p:spPr>
        <p:txBody>
          <a:bodyPr bIns="45720" lIns="91440" rIns="91440" rtlCol="0" tIns="45720" vert="horz">
            <a:noAutofit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总概全文，童年两件趣事激发了科学兴趣。</a:t>
            </a:r>
            <a:endParaRPr altLang="zh-CN" b="1" dirty="0" lang="en-US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endParaRPr altLang="zh-CN" b="1" dirty="0" lang="en-US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endParaRPr altLang="zh-CN" b="1" dirty="0" lang="en-US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182D8F1-9708-D152-4A5A-A064950B9F45}"/>
              </a:ext>
            </a:extLst>
          </p:cNvPr>
          <p:cNvSpPr txBox="1"/>
          <p:nvPr/>
        </p:nvSpPr>
        <p:spPr>
          <a:xfrm>
            <a:off x="4411455" y="2581556"/>
            <a:ext cx="7468764" cy="2086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对鲤鱼世界的遐想，推知人类认知的局限性。</a:t>
            </a:r>
            <a:endParaRPr altLang="zh-CN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幻想鲤鱼“科学家”研究的局限性，推知人类对多维空间研究的局限性。</a:t>
            </a:r>
            <a:endParaRPr altLang="zh-CN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endParaRPr altLang="zh-CN" b="1" dirty="0" lang="en-US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endParaRPr altLang="zh-CN" b="1" dirty="0" lang="en-US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67A9512-8F41-1834-BAB6-07A84015B596}"/>
              </a:ext>
            </a:extLst>
          </p:cNvPr>
          <p:cNvSpPr txBox="1"/>
          <p:nvPr/>
        </p:nvSpPr>
        <p:spPr>
          <a:xfrm>
            <a:off x="4565889" y="4666617"/>
            <a:ext cx="7090093" cy="1456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对爱因斯坦“未竟事业”的向往与探索。</a:t>
            </a:r>
            <a:endParaRPr altLang="zh-CN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探究爱因斯坦未完成的理论</a:t>
            </a:r>
            <a:endParaRPr altLang="zh-CN" dirty="0" lang="en-US" sz="28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10000"/>
              </a:lnSpc>
              <a:spcBef>
                <a:spcPts val="0"/>
              </a:spcBef>
              <a:buNone/>
            </a:pP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高中时代就建立自己的原子对撞机。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BAEC94C-FBA0-DD11-A85C-70320105EA65}"/>
              </a:ext>
            </a:extLst>
          </p:cNvPr>
          <p:cNvSpPr txBox="1"/>
          <p:nvPr/>
        </p:nvSpPr>
        <p:spPr>
          <a:xfrm>
            <a:off x="606642" y="4871578"/>
            <a:ext cx="37824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第三层（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12—18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）</a:t>
            </a:r>
            <a:endParaRPr altLang="en-US" dirty="0" lang="zh-CN" sz="28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FF1C69F-9D6C-02C8-C804-F6A46C1488CC}"/>
              </a:ext>
            </a:extLst>
          </p:cNvPr>
          <p:cNvSpPr txBox="1"/>
          <p:nvPr/>
        </p:nvSpPr>
        <p:spPr>
          <a:xfrm>
            <a:off x="479158" y="2938621"/>
            <a:ext cx="3119306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marL="0">
              <a:buNone/>
            </a:pP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第二层（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2—11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）</a:t>
            </a:r>
            <a:endParaRPr altLang="zh-CN" b="1" dirty="0" lang="en-US" sz="28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indent="0" marL="0">
              <a:buNone/>
            </a:pP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buNone/>
            </a:pPr>
            <a:r>
              <a:rPr altLang="en-US" b="1" dirty="0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   </a:t>
            </a:r>
            <a:endParaRPr altLang="zh-CN" b="1" dirty="0" lang="en-US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23598180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6" uiExpand="1"/>
      <p:bldP grpId="0" spid="5"/>
      <p:bldP grpId="0" spid="8"/>
      <p:bldP grpId="0" spid="12"/>
      <p:bldP grpId="0" spid="1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22A4010-823F-FEB0-38E0-8B200CC01E35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>
          <a:xfrm>
            <a:off x="672422" y="220133"/>
            <a:ext cx="9279467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 eaLnBrk="1" hangingPunct="1"/>
            <a:r>
              <a:rPr altLang="en-US" b="1" dirty="0" lang="zh-CN" sz="3000">
                <a:latin charset="-122" panose="02010609060101010101" pitchFamily="49" typeface="黑体"/>
                <a:ea charset="-122" panose="02010609060101010101" pitchFamily="49" typeface="黑体"/>
              </a:rPr>
              <a:t>作者遐想“鲤鱼科学家”对“世界”的认识是怎样的？ 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D5C9CF48-7318-3141-DCD8-FE520171F0CF}"/>
              </a:ext>
            </a:extLst>
          </p:cNvPr>
          <p:cNvSpPr>
            <a:spLocks noChangeArrowheads="1" noGrp="1"/>
          </p:cNvSpPr>
          <p:nvPr>
            <p:ph idx="1"/>
          </p:nvPr>
        </p:nvSpPr>
        <p:spPr>
          <a:xfrm>
            <a:off x="867865" y="1882704"/>
            <a:ext cx="10456269" cy="4572000"/>
          </a:xfrm>
        </p:spPr>
        <p:txBody>
          <a:bodyPr>
            <a:normAutofit/>
          </a:bodyPr>
          <a:lstStyle/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“水池之外看不见的世界没有科学意义。”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“它们为睡莲自己能够运动而困惑不解”</a:t>
            </a:r>
            <a:r>
              <a:rPr altLang="zh-CN" b="1" dirty="0" lang="en-US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它们以神秘的“力”来掩盖自己的无知。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“鲤鱼科学家”的“消失”和“重现”</a:t>
            </a:r>
            <a:r>
              <a:rPr altLang="zh-CN" b="1" dirty="0" lang="en-US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它们认为是“奇迹”，是“可怖的事情”，而不肯去探究原因。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“鲤鱼科学”的“传奇故事”，真实地证明另一个世界的存在，而它们却认为“胡说八道”，荒谬绝伦，违背它们的“自然规律”。 </a:t>
            </a:r>
          </a:p>
        </p:txBody>
      </p:sp>
    </p:spTree>
  </p:cSld>
  <p:clrMapOvr>
    <a:masterClrMapping/>
  </p:clrMapOvr>
  <p:transition>
    <p:split dir="in"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73731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2A6F0B8-5FE8-B56B-0558-37F00D023C96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>
          <a:xfrm>
            <a:off x="1044987" y="268476"/>
            <a:ext cx="8915400" cy="12192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altLang="en-US" b="1" dirty="0" lang="zh-CN" sz="3000">
                <a:latin charset="-122" panose="02010609060101010101" pitchFamily="49" typeface="黑体"/>
                <a:ea charset="-122" panose="02010609060101010101" pitchFamily="49" typeface="黑体"/>
              </a:rPr>
              <a:t>作者想通过“鲤鱼科学家”对世界的认识说明什么？ 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859E85C-21FA-3949-4805-26A42ACA7B72}"/>
              </a:ext>
            </a:extLst>
          </p:cNvPr>
          <p:cNvSpPr>
            <a:spLocks noChangeArrowheads="1" noGrp="1"/>
          </p:cNvSpPr>
          <p:nvPr>
            <p:ph idx="1"/>
          </p:nvPr>
        </p:nvSpPr>
        <p:spPr>
          <a:xfrm>
            <a:off x="865539" y="1845733"/>
            <a:ext cx="10665673" cy="4876800"/>
          </a:xfrm>
        </p:spPr>
        <p:txBody>
          <a:bodyPr>
            <a:normAutofit/>
          </a:bodyPr>
          <a:lstStyle/>
          <a:p>
            <a:pPr indent="0" marL="0">
              <a:spcBef>
                <a:spcPct val="3500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人类“一生就在我们自己的‘池子’里度过”，只要“超出我们的理解力”的自然存在，他们就“拒绝承认”。</a:t>
            </a:r>
          </a:p>
          <a:p>
            <a:pPr indent="0" marL="0">
              <a:spcBef>
                <a:spcPct val="3500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“科学家发明像力这样一些概念</a:t>
            </a:r>
            <a:r>
              <a:rPr altLang="zh-CN" b="1" dirty="0" lang="en-US">
                <a:latin charset="-122" panose="02010609060101010101" pitchFamily="49" typeface="楷体"/>
                <a:ea charset="-122" panose="02010609060101010101" pitchFamily="49" typeface="楷体"/>
              </a:rPr>
              <a:t>……”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，是因为他们只愿意承认“那些看得见摸得着的事物”，不肯改变思考问题的方式。</a:t>
            </a:r>
            <a:endParaRPr altLang="zh-CN" b="1" dirty="0" lang="en-US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spcBef>
                <a:spcPct val="3500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“不能在实验室里便利地验证”的理论，他们就加以“鄙视”，表现出思想上的保守和固执。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74755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F659826-2BFF-6EE0-FC5E-4FEA0F91143E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>
          <a:xfrm>
            <a:off x="628216" y="389725"/>
            <a:ext cx="10965818" cy="1564718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altLang="en-US" b="1" dirty="0" lang="zh-CN" sz="3000">
                <a:latin charset="-122" panose="02010609060101010101" pitchFamily="49" typeface="黑体"/>
                <a:ea charset="-122" panose="02010609060101010101" pitchFamily="49" typeface="黑体"/>
              </a:rPr>
              <a:t>思考：作者对鲤鱼世界的遐想，对作者成为物理学家有什么意义？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DE55BB78-A94A-A753-1173-C8B32E3F576D}"/>
              </a:ext>
            </a:extLst>
          </p:cNvPr>
          <p:cNvSpPr>
            <a:spLocks noChangeArrowheads="1" noGrp="1"/>
          </p:cNvSpPr>
          <p:nvPr>
            <p:ph idx="1"/>
          </p:nvPr>
        </p:nvSpPr>
        <p:spPr>
          <a:xfrm>
            <a:off x="844599" y="2665119"/>
            <a:ext cx="10630773" cy="2331508"/>
          </a:xfrm>
        </p:spPr>
        <p:txBody>
          <a:bodyPr>
            <a:normAutofit/>
          </a:bodyPr>
          <a:lstStyle/>
          <a:p>
            <a:pPr indent="0" marL="0">
              <a:spcBef>
                <a:spcPct val="5000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这种遐想给予作者的意义是充分挖掘了他的</a:t>
            </a:r>
            <a:r>
              <a:rPr altLang="en-US" b="1" dirty="0" lang="zh-CN" u="sng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好奇心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和发挥了</a:t>
            </a:r>
            <a:r>
              <a:rPr altLang="en-US" b="1" dirty="0" lang="zh-CN" u="sng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想象力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。</a:t>
            </a:r>
          </a:p>
          <a:p>
            <a:pPr indent="0" marL="0">
              <a:spcBef>
                <a:spcPct val="5000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并且他保持了这样奇特的想像力，也由此奠定了他对高维空间理论探究的基础。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161795"/>
      <p:bldP autoUpdateAnimBg="0" grpId="1" spid="161795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0646611-03C1-AD66-F81E-5A7D6B968478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>
          <a:xfrm>
            <a:off x="607273" y="447830"/>
            <a:ext cx="5431366" cy="68579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好奇心和想象力的重要性：</a:t>
            </a:r>
            <a:br>
              <a:rPr altLang="en-US" b="1" dirty="0" lang="zh-CN"/>
            </a:br>
            <a:endParaRPr altLang="en-US" b="1" dirty="0" lang="zh-CN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E8BC383-CB62-8223-07DB-DA186876144E}"/>
              </a:ext>
            </a:extLst>
          </p:cNvPr>
          <p:cNvSpPr>
            <a:spLocks noChangeArrowheads="1" noGrp="1"/>
          </p:cNvSpPr>
          <p:nvPr>
            <p:ph idx="1"/>
          </p:nvPr>
        </p:nvSpPr>
        <p:spPr>
          <a:xfrm>
            <a:off x="488611" y="1049867"/>
            <a:ext cx="11300866" cy="5638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据美国</a:t>
            </a:r>
            <a:r>
              <a:rPr altLang="zh-CN" b="1" dirty="0" lang="en-US" sz="2400">
                <a:latin charset="-122" panose="020B0503020204020204" pitchFamily="34" typeface="微软雅黑"/>
                <a:ea charset="-122" panose="020B0503020204020204" pitchFamily="34" typeface="微软雅黑"/>
              </a:rPr>
              <a:t>《</a:t>
            </a:r>
            <a:r>
              <a:rPr altLang="en-US" b="1" dirty="0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生活科学</a:t>
            </a:r>
            <a:r>
              <a:rPr altLang="zh-CN" b="1" dirty="0" lang="en-US" sz="2400">
                <a:latin charset="-122" panose="020B0503020204020204" pitchFamily="34" typeface="微软雅黑"/>
                <a:ea charset="-122" panose="020B0503020204020204" pitchFamily="34" typeface="微软雅黑"/>
              </a:rPr>
              <a:t>》</a:t>
            </a:r>
            <a:r>
              <a:rPr altLang="en-US" b="1" dirty="0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杂志报道，</a:t>
            </a:r>
            <a:r>
              <a:rPr altLang="en-US" b="1" dirty="0" lang="zh-CN" sz="2400" u="sng">
                <a:latin charset="-122" panose="020B0503020204020204" pitchFamily="34" typeface="微软雅黑"/>
                <a:ea charset="-122" panose="020B0503020204020204" pitchFamily="34" typeface="微软雅黑"/>
              </a:rPr>
              <a:t>科学家的使命是搞清楚这个世界如何运转，让大自然迫不得已泄露隐藏许久的秘密。</a:t>
            </a:r>
            <a:endParaRPr altLang="zh-CN" b="1" dirty="0" lang="en-US" sz="2400" u="sng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zh-CN" b="1" dirty="0" lang="en-US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</a:t>
            </a:r>
            <a:r>
              <a:rPr altLang="en-US" b="1" dirty="0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当然，并非每一个人都能成为科学家。那究竟具备什么样的素质才能成为科学家呢？</a:t>
            </a:r>
            <a:endParaRPr altLang="zh-CN" b="1" dirty="0" lang="en-US" sz="2400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endParaRPr altLang="en-US" b="1" dirty="0" lang="zh-CN" sz="2400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成为一位科学家必须具备两个重要条件：</a:t>
            </a:r>
            <a:r>
              <a:rPr altLang="en-US" b="1" dirty="0" lang="zh-CN" u="sng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探寻谜团的好奇心和解开谜团的创造力。</a:t>
            </a:r>
            <a:endParaRPr altLang="zh-CN" b="1" dirty="0" lang="en-US" u="sng">
              <a:solidFill>
                <a:srgbClr val="FF0000"/>
              </a:solidFill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欧洲研究委员会委托进行的一项有关科学创造力的研究称：</a:t>
            </a:r>
            <a:r>
              <a:rPr altLang="en-US" b="1" dirty="0" lang="zh-CN" u="sng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“科学家表现出超强的好奇心。他们会对基本问题进行更加深入的研究，充分表现出求知的欲望。” </a:t>
            </a:r>
            <a:endParaRPr altLang="zh-CN" b="1" dirty="0" lang="en-US" u="sng">
              <a:solidFill>
                <a:srgbClr val="FF0000"/>
              </a:solidFill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好奇心是指对一个有序世界微小差异的敏感性。大量研究表明，充满好奇心的人渴望寻求新奇的事物和陌生的东西，希望给一切问题找到更好的答案。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内容占位符 2">
            <a:extLst>
              <a:ext uri="{FF2B5EF4-FFF2-40B4-BE49-F238E27FC236}">
                <a16:creationId xmlns:a16="http://schemas.microsoft.com/office/drawing/2014/main" id="{51AE4D6B-3581-74CC-365B-55ECD17EB7C7}"/>
              </a:ext>
            </a:extLst>
          </p:cNvPr>
          <p:cNvSpPr>
            <a:spLocks noChangeArrowheads="1" noGrp="1"/>
          </p:cNvSpPr>
          <p:nvPr>
            <p:ph idx="4294967295"/>
          </p:nvPr>
        </p:nvSpPr>
        <p:spPr>
          <a:xfrm>
            <a:off x="488611" y="1095883"/>
            <a:ext cx="11510271" cy="4777903"/>
          </a:xfrm>
        </p:spPr>
        <p:txBody>
          <a:bodyPr>
            <a:normAutofit/>
          </a:bodyPr>
          <a:lstStyle/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我没有特殊天赋，我只是极为好奇。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整个科学只不过是每日思考的精练。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想象力比只是更重要。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我没有什么特别的才能，不过喜欢刨根问底地追究题罢了。</a:t>
            </a:r>
          </a:p>
          <a:p>
            <a:pPr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在我审视我自己和我的思维方式时</a:t>
            </a:r>
            <a:r>
              <a:rPr altLang="zh-CN" b="1" dirty="0" lang="en-US">
                <a:latin charset="-122" panose="02010609060101010101" pitchFamily="49" typeface="楷体"/>
                <a:ea charset="-122" panose="02010609060101010101" pitchFamily="49" typeface="楷体"/>
              </a:rPr>
              <a:t>,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我的结论是：在吸收有益的知识方面</a:t>
            </a:r>
            <a:r>
              <a:rPr altLang="zh-CN" b="1" dirty="0" lang="en-US">
                <a:latin charset="-122" panose="02010609060101010101" pitchFamily="49" typeface="楷体"/>
                <a:ea charset="-122" panose="02010609060101010101" pitchFamily="49" typeface="楷体"/>
              </a:rPr>
              <a:t>,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奇思玄想的天赋对我而言</a:t>
            </a:r>
            <a:r>
              <a:rPr altLang="zh-CN" b="1" dirty="0" lang="en-US">
                <a:latin charset="-122" panose="02010609060101010101" pitchFamily="49" typeface="楷体"/>
                <a:ea charset="-122" panose="02010609060101010101" pitchFamily="49" typeface="楷体"/>
              </a:rPr>
              <a:t>,</a:t>
            </a:r>
            <a:r>
              <a:rPr altLang="en-US" b="1" dirty="0" lang="zh-CN">
                <a:latin charset="-122" panose="02010609060101010101" pitchFamily="49" typeface="楷体"/>
                <a:ea charset="-122" panose="02010609060101010101" pitchFamily="49" typeface="楷体"/>
              </a:rPr>
              <a:t>比我的才能更重要。</a:t>
            </a:r>
          </a:p>
          <a:p>
            <a:pPr algn="r" eaLnBrk="1" hangingPunct="1">
              <a:buFontTx/>
              <a:buNone/>
            </a:pPr>
            <a:r>
              <a:rPr altLang="en-US" b="1" dirty="0" lang="zh-CN" sz="2600">
                <a:latin charset="-122" panose="02010609060101010101" pitchFamily="49" typeface="楷体"/>
                <a:ea charset="-122" panose="02010609060101010101" pitchFamily="49" typeface="楷体"/>
              </a:rPr>
              <a:t>                                                                      </a:t>
            </a:r>
            <a:r>
              <a:rPr altLang="zh-CN" b="1" dirty="0" lang="en-US" sz="2600">
                <a:latin charset="-122" panose="02010609060101010101" pitchFamily="49" typeface="楷体"/>
                <a:ea charset="-122" panose="02010609060101010101" pitchFamily="49" typeface="楷体"/>
              </a:rPr>
              <a:t>——</a:t>
            </a:r>
            <a:r>
              <a:rPr altLang="en-US" b="1" dirty="0" lang="zh-CN" sz="2600">
                <a:latin charset="-122" panose="02010609060101010101" pitchFamily="49" typeface="楷体"/>
                <a:ea charset="-122" panose="02010609060101010101" pitchFamily="49" typeface="楷体"/>
              </a:rPr>
              <a:t>爱因斯坦</a:t>
            </a:r>
          </a:p>
          <a:p>
            <a:pPr eaLnBrk="1" hangingPunct="1"/>
            <a:endParaRPr altLang="zh-CN" b="1" dirty="0" lang="en-US" sz="2600">
              <a:latin charset="-122" panose="02000000000000000000" pitchFamily="2" typeface="方正粗黑宋简体"/>
              <a:ea charset="-122" panose="02000000000000000000" pitchFamily="2" typeface="方正粗黑宋简体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4">
            <a:extLst>
              <a:ext uri="{FF2B5EF4-FFF2-40B4-BE49-F238E27FC236}">
                <a16:creationId xmlns:a16="http://schemas.microsoft.com/office/drawing/2014/main" id="{60B13636-7E7F-8D47-1651-08D9A8BEA321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>
          <a:xfrm>
            <a:off x="251285" y="48861"/>
            <a:ext cx="11689429" cy="1295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 eaLnBrk="1" hangingPunct="1"/>
            <a:r>
              <a:rPr altLang="en-US" b="1" dirty="0" lang="zh-CN" sz="3000">
                <a:latin charset="-122" panose="02010609060101010101" pitchFamily="49" typeface="黑体"/>
                <a:ea charset="-122" panose="02010609060101010101" pitchFamily="49" typeface="黑体"/>
              </a:rPr>
              <a:t>思考：对爱因斯坦未竟事业的向往，对作者成为物理学家有什么意义？</a:t>
            </a:r>
          </a:p>
        </p:txBody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99316EF0-0317-7633-E667-F11F35F180D2}"/>
              </a:ext>
            </a:extLst>
          </p:cNvPr>
          <p:cNvSpPr>
            <a:spLocks noChangeArrowheads="1" noGrp="1"/>
          </p:cNvSpPr>
          <p:nvPr>
            <p:ph idx="1"/>
          </p:nvPr>
        </p:nvSpPr>
        <p:spPr>
          <a:xfrm>
            <a:off x="69802" y="1295400"/>
            <a:ext cx="12047743" cy="1940871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altLang="en-US" b="1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 作者接触到爱因斯坦的“未竟事业”，激发了他的探究兴趣。其次他把爱因斯坦的理论当成一个“侦探故事”来阅读、探究，并且“我决定要对这一秘密刨根问底”。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EF8F2C6-0A37-FA6E-1F9A-B555EE85BA53}"/>
              </a:ext>
            </a:extLst>
          </p:cNvPr>
          <p:cNvPicPr>
            <a:picLocks noChangeArrowheads="1" noChangeAspect="1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135" y="3236271"/>
            <a:ext cx="5571067" cy="3329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80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180227"/>
      <p:bldP autoUpdateAnimBg="0" build="p" grpId="1" spid="180227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397</TotalTime>
  <Words>983</Words>
  <Application>Microsoft Office PowerPoint</Application>
  <PresentationFormat>宽屏</PresentationFormat>
  <Paragraphs>68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方正粗黑宋简体</vt:lpstr>
      <vt:lpstr>仿宋</vt:lpstr>
      <vt:lpstr>黑体</vt:lpstr>
      <vt:lpstr>华文新魏</vt:lpstr>
      <vt:lpstr>楷体</vt:lpstr>
      <vt:lpstr>宋体</vt:lpstr>
      <vt:lpstr>微软雅黑</vt:lpstr>
      <vt:lpstr>Arial</vt:lpstr>
      <vt:lpstr>Calibri</vt:lpstr>
      <vt:lpstr>Calibri Light</vt:lpstr>
      <vt:lpstr>Office 主题​​</vt:lpstr>
      <vt:lpstr>一名物理学家的教育历程</vt:lpstr>
      <vt:lpstr>PowerPoint 演示文稿</vt:lpstr>
      <vt:lpstr>梳理全文思路：</vt:lpstr>
      <vt:lpstr>作者遐想“鲤鱼科学家”对“世界”的认识是怎样的？ </vt:lpstr>
      <vt:lpstr>作者想通过“鲤鱼科学家”对世界的认识说明什么？ </vt:lpstr>
      <vt:lpstr>思考：作者对鲤鱼世界的遐想，对作者成为物理学家有什么意义？</vt:lpstr>
      <vt:lpstr>好奇心和想象力的重要性： </vt:lpstr>
      <vt:lpstr>PowerPoint 演示文稿</vt:lpstr>
      <vt:lpstr>思考：对爱因斯坦未竟事业的向往，对作者成为物理学家有什么意义？</vt:lpstr>
      <vt:lpstr>为验证爱因斯坦理论，自己动手建设实验室，探究反物质。这具有怎样的意义？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2015-05-05T08:02:00Z</dcterms:created>
  <dc:creator>LHCan</dc:creator>
  <cp:lastModifiedBy>君 孟</cp:lastModifiedBy>
  <dcterms:modified xsi:type="dcterms:W3CDTF">2024-06-27T01:22:58Z</dcterms:modified>
  <cp:revision>24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2052-10.1.0.5400</vt:lpwstr>
  </property>
  <property pid="3" fmtid="{D5CDD505-2E9C-101B-9397-08002B2CF9AE}" name="EASTEDU_PRESENTATION_CUSTOM_DATA">
    <vt:lpwstr>1013016932746907648</vt:lpwstr>
  </property>
</Properties>
</file>