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86" r:id="rId2"/>
    <p:sldId id="502" r:id="rId3"/>
    <p:sldId id="537" r:id="rId4"/>
    <p:sldId id="538" r:id="rId5"/>
    <p:sldId id="541" r:id="rId6"/>
    <p:sldId id="499" r:id="rId7"/>
    <p:sldId id="501" r:id="rId8"/>
    <p:sldId id="503" r:id="rId9"/>
    <p:sldId id="511" r:id="rId10"/>
    <p:sldId id="507" r:id="rId11"/>
    <p:sldId id="539" r:id="rId12"/>
    <p:sldId id="543" r:id="rId13"/>
    <p:sldId id="542" r:id="rId14"/>
    <p:sldId id="512" r:id="rId15"/>
    <p:sldId id="540" r:id="rId16"/>
    <p:sldId id="476" r:id="rId17"/>
    <p:sldId id="517" r:id="rId18"/>
    <p:sldId id="516" r:id="rId19"/>
    <p:sldId id="54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琴子" initials="张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notesMasters/notesMaster1.xml" Type="http://schemas.openxmlformats.org/officeDocument/2006/relationships/notesMaster"/><Relationship Id="rId22" Target="tags/tag1.xml" Type="http://schemas.openxmlformats.org/officeDocument/2006/relationships/tags"/><Relationship Id="rId23" Target="commentAuthors.xml" Type="http://schemas.openxmlformats.org/officeDocument/2006/relationships/commentAuthor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Relationship Id="rId2" Target="../tags/tag85.xml" Type="http://schemas.openxmlformats.org/officeDocument/2006/relationships/tags"/><Relationship Id="rId3" Target="../tags/tag86.xml" Type="http://schemas.openxmlformats.org/officeDocument/2006/relationships/tags"/><Relationship Id="rId4" Target="../tags/tag87.xml" Type="http://schemas.openxmlformats.org/officeDocument/2006/relationships/tags"/><Relationship Id="rId5" Target="../tags/tag88.xml" Type="http://schemas.openxmlformats.org/officeDocument/2006/relationships/tags"/><Relationship Id="rId6" Target="../tags/tag89.xml" Type="http://schemas.openxmlformats.org/officeDocument/2006/relationships/tags"/><Relationship Id="rId7" Target="../tags/tag90.xml" Type="http://schemas.openxmlformats.org/officeDocument/2006/relationships/tags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41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tags/tag10.xml" Type="http://schemas.openxmlformats.org/officeDocument/2006/relationships/tags"/><Relationship Id="rId10" Target="../tags/tag19.xml" Type="http://schemas.openxmlformats.org/officeDocument/2006/relationships/tags"/><Relationship Id="rId11" Target="../tags/tag20.xml" Type="http://schemas.openxmlformats.org/officeDocument/2006/relationships/tags"/><Relationship Id="rId12" Target="../slideMasters/slideMaster1.xml" Type="http://schemas.openxmlformats.org/officeDocument/2006/relationships/slideMaster"/><Relationship Id="rId13" Target="../media/image4.png" Type="http://schemas.openxmlformats.org/officeDocument/2006/relationships/image"/><Relationship Id="rId14" Target="../media/hdphoto2.wdp" Type="http://schemas.microsoft.com/office/2007/relationships/hdphoto"/><Relationship Id="rId15" Target="../media/image3.png" Type="http://schemas.openxmlformats.org/officeDocument/2006/relationships/image"/><Relationship Id="rId16" Target="../media/hdphoto1.wdp" Type="http://schemas.microsoft.com/office/2007/relationships/hdphoto"/><Relationship Id="rId2" Target="../tags/tag11.xml" Type="http://schemas.openxmlformats.org/officeDocument/2006/relationships/tags"/><Relationship Id="rId3" Target="../tags/tag12.xml" Type="http://schemas.openxmlformats.org/officeDocument/2006/relationships/tags"/><Relationship Id="rId4" Target="../tags/tag13.xml" Type="http://schemas.openxmlformats.org/officeDocument/2006/relationships/tags"/><Relationship Id="rId5" Target="../tags/tag14.xml" Type="http://schemas.openxmlformats.org/officeDocument/2006/relationships/tags"/><Relationship Id="rId6" Target="../tags/tag15.xml" Type="http://schemas.openxmlformats.org/officeDocument/2006/relationships/tags"/><Relationship Id="rId7" Target="../tags/tag16.xml" Type="http://schemas.openxmlformats.org/officeDocument/2006/relationships/tags"/><Relationship Id="rId8" Target="../tags/tag17.xml" Type="http://schemas.openxmlformats.org/officeDocument/2006/relationships/tags"/><Relationship Id="rId9" Target="../tags/tag18.xml" Type="http://schemas.openxmlformats.org/officeDocument/2006/relationships/tags"/></Relationships>
</file>

<file path=ppt/slideLayouts/_rels/slideLayout10.xml.rels><?xml version="1.0" encoding="UTF-8" standalone="yes"?><Relationships xmlns="http://schemas.openxmlformats.org/package/2006/relationships"><Relationship Id="rId1" Target="../tags/tag75.xml" Type="http://schemas.openxmlformats.org/officeDocument/2006/relationships/tags"/><Relationship Id="rId2" Target="../tags/tag76.xml" Type="http://schemas.openxmlformats.org/officeDocument/2006/relationships/tags"/><Relationship Id="rId3" Target="../tags/tag77.xml" Type="http://schemas.openxmlformats.org/officeDocument/2006/relationships/tags"/><Relationship Id="rId4" Target="../tags/tag78.xml" Type="http://schemas.openxmlformats.org/officeDocument/2006/relationships/tags"/><Relationship Id="rId5" Target="../tags/tag79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80.xml" Type="http://schemas.openxmlformats.org/officeDocument/2006/relationships/tags"/><Relationship Id="rId2" Target="../tags/tag81.xml" Type="http://schemas.openxmlformats.org/officeDocument/2006/relationships/tags"/><Relationship Id="rId3" Target="../tags/tag82.xml" Type="http://schemas.openxmlformats.org/officeDocument/2006/relationships/tags"/><Relationship Id="rId4" Target="../tags/tag83.xml" Type="http://schemas.openxmlformats.org/officeDocument/2006/relationships/tags"/><Relationship Id="rId5" Target="../tags/tag84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21.xml" Type="http://schemas.openxmlformats.org/officeDocument/2006/relationships/tags"/><Relationship Id="rId2" Target="../tags/tag22.xml" Type="http://schemas.openxmlformats.org/officeDocument/2006/relationships/tags"/><Relationship Id="rId3" Target="../tags/tag23.xml" Type="http://schemas.openxmlformats.org/officeDocument/2006/relationships/tags"/><Relationship Id="rId4" Target="../tags/tag24.xml" Type="http://schemas.openxmlformats.org/officeDocument/2006/relationships/tags"/><Relationship Id="rId5" Target="../tags/tag25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26.xml" Type="http://schemas.openxmlformats.org/officeDocument/2006/relationships/tags"/><Relationship Id="rId10" Target="../slideMasters/slideMaster1.xml" Type="http://schemas.openxmlformats.org/officeDocument/2006/relationships/slideMaster"/><Relationship Id="rId11" Target="../media/image4.png" Type="http://schemas.openxmlformats.org/officeDocument/2006/relationships/image"/><Relationship Id="rId12" Target="../media/hdphoto2.wdp" Type="http://schemas.microsoft.com/office/2007/relationships/hdphoto"/><Relationship Id="rId13" Target="../media/image3.png" Type="http://schemas.openxmlformats.org/officeDocument/2006/relationships/image"/><Relationship Id="rId14" Target="../media/hdphoto1.wdp" Type="http://schemas.microsoft.com/office/2007/relationships/hdphoto"/><Relationship Id="rId2" Target="../tags/tag27.xml" Type="http://schemas.openxmlformats.org/officeDocument/2006/relationships/tags"/><Relationship Id="rId3" Target="../tags/tag28.xml" Type="http://schemas.openxmlformats.org/officeDocument/2006/relationships/tags"/><Relationship Id="rId4" Target="../tags/tag29.xml" Type="http://schemas.openxmlformats.org/officeDocument/2006/relationships/tags"/><Relationship Id="rId5" Target="../tags/tag30.xml" Type="http://schemas.openxmlformats.org/officeDocument/2006/relationships/tags"/><Relationship Id="rId6" Target="../tags/tag31.xml" Type="http://schemas.openxmlformats.org/officeDocument/2006/relationships/tags"/><Relationship Id="rId7" Target="../tags/tag32.xml" Type="http://schemas.openxmlformats.org/officeDocument/2006/relationships/tags"/><Relationship Id="rId8" Target="../tags/tag33.xml" Type="http://schemas.openxmlformats.org/officeDocument/2006/relationships/tags"/><Relationship Id="rId9" Target="../tags/tag34.xml" Type="http://schemas.openxmlformats.org/officeDocument/2006/relationships/tags"/></Relationships>
</file>

<file path=ppt/slideLayouts/_rels/slideLayout4.xml.rels><?xml version="1.0" encoding="UTF-8" standalone="yes"?><Relationships xmlns="http://schemas.openxmlformats.org/package/2006/relationships"><Relationship Id="rId1" Target="../tags/tag35.xml" Type="http://schemas.openxmlformats.org/officeDocument/2006/relationships/tags"/><Relationship Id="rId2" Target="../tags/tag36.xml" Type="http://schemas.openxmlformats.org/officeDocument/2006/relationships/tags"/><Relationship Id="rId3" Target="../tags/tag37.xml" Type="http://schemas.openxmlformats.org/officeDocument/2006/relationships/tags"/><Relationship Id="rId4" Target="../tags/tag38.xml" Type="http://schemas.openxmlformats.org/officeDocument/2006/relationships/tags"/><Relationship Id="rId5" Target="../tags/tag39.xml" Type="http://schemas.openxmlformats.org/officeDocument/2006/relationships/tags"/><Relationship Id="rId6" Target="../tags/tag40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41.xml" Type="http://schemas.openxmlformats.org/officeDocument/2006/relationships/tags"/><Relationship Id="rId2" Target="../tags/tag42.xml" Type="http://schemas.openxmlformats.org/officeDocument/2006/relationships/tags"/><Relationship Id="rId3" Target="../tags/tag43.xml" Type="http://schemas.openxmlformats.org/officeDocument/2006/relationships/tags"/><Relationship Id="rId4" Target="../tags/tag44.xml" Type="http://schemas.openxmlformats.org/officeDocument/2006/relationships/tags"/><Relationship Id="rId5" Target="../tags/tag45.xml" Type="http://schemas.openxmlformats.org/officeDocument/2006/relationships/tags"/><Relationship Id="rId6" Target="../tags/tag46.xml" Type="http://schemas.openxmlformats.org/officeDocument/2006/relationships/tags"/><Relationship Id="rId7" Target="../tags/tag47.xml" Type="http://schemas.openxmlformats.org/officeDocument/2006/relationships/tags"/><Relationship Id="rId8" Target="../tags/tag48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49.xml" Type="http://schemas.openxmlformats.org/officeDocument/2006/relationships/tags"/><Relationship Id="rId2" Target="../tags/tag50.xml" Type="http://schemas.openxmlformats.org/officeDocument/2006/relationships/tags"/><Relationship Id="rId3" Target="../tags/tag51.xml" Type="http://schemas.openxmlformats.org/officeDocument/2006/relationships/tags"/><Relationship Id="rId4" Target="../tags/tag52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53.xml" Type="http://schemas.openxmlformats.org/officeDocument/2006/relationships/tags"/><Relationship Id="rId2" Target="../tags/tag54.xml" Type="http://schemas.openxmlformats.org/officeDocument/2006/relationships/tags"/><Relationship Id="rId3" Target="../tags/tag55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56.xml" Type="http://schemas.openxmlformats.org/officeDocument/2006/relationships/tags"/><Relationship Id="rId10" Target="../tags/tag65.xml" Type="http://schemas.openxmlformats.org/officeDocument/2006/relationships/tags"/><Relationship Id="rId11" Target="../slideMasters/slideMaster1.xml" Type="http://schemas.openxmlformats.org/officeDocument/2006/relationships/slideMaster"/><Relationship Id="rId12" Target="../media/image4.png" Type="http://schemas.openxmlformats.org/officeDocument/2006/relationships/image"/><Relationship Id="rId13" Target="../media/hdphoto2.wdp" Type="http://schemas.microsoft.com/office/2007/relationships/hdphoto"/><Relationship Id="rId14" Target="../media/image2.png" Type="http://schemas.openxmlformats.org/officeDocument/2006/relationships/image"/><Relationship Id="rId15" Target="../media/hdphoto1.wdp" Type="http://schemas.microsoft.com/office/2007/relationships/hdphoto"/><Relationship Id="rId2" Target="../tags/tag57.xml" Type="http://schemas.openxmlformats.org/officeDocument/2006/relationships/tags"/><Relationship Id="rId3" Target="../tags/tag58.xml" Type="http://schemas.openxmlformats.org/officeDocument/2006/relationships/tags"/><Relationship Id="rId4" Target="../tags/tag59.xml" Type="http://schemas.openxmlformats.org/officeDocument/2006/relationships/tags"/><Relationship Id="rId5" Target="../tags/tag60.xml" Type="http://schemas.openxmlformats.org/officeDocument/2006/relationships/tags"/><Relationship Id="rId6" Target="../tags/tag61.xml" Type="http://schemas.openxmlformats.org/officeDocument/2006/relationships/tags"/><Relationship Id="rId7" Target="../tags/tag62.xml" Type="http://schemas.openxmlformats.org/officeDocument/2006/relationships/tags"/><Relationship Id="rId8" Target="../tags/tag63.xml" Type="http://schemas.openxmlformats.org/officeDocument/2006/relationships/tags"/><Relationship Id="rId9" Target="../tags/tag64.xml" Type="http://schemas.openxmlformats.org/officeDocument/2006/relationships/tags"/></Relationships>
</file>

<file path=ppt/slideLayouts/_rels/slideLayout9.xml.rels><?xml version="1.0" encoding="UTF-8" standalone="yes"?><Relationships xmlns="http://schemas.openxmlformats.org/package/2006/relationships"><Relationship Id="rId1" Target="../tags/tag66.xml" Type="http://schemas.openxmlformats.org/officeDocument/2006/relationships/tags"/><Relationship Id="rId10" Target="../slideMasters/slideMaster1.xml" Type="http://schemas.openxmlformats.org/officeDocument/2006/relationships/slideMaster"/><Relationship Id="rId11" Target="../media/image4.png" Type="http://schemas.openxmlformats.org/officeDocument/2006/relationships/image"/><Relationship Id="rId12" Target="../media/hdphoto2.wdp" Type="http://schemas.microsoft.com/office/2007/relationships/hdphoto"/><Relationship Id="rId13" Target="../media/image2.png" Type="http://schemas.openxmlformats.org/officeDocument/2006/relationships/image"/><Relationship Id="rId14" Target="../media/hdphoto1.wdp" Type="http://schemas.microsoft.com/office/2007/relationships/hdphoto"/><Relationship Id="rId2" Target="../tags/tag67.xml" Type="http://schemas.openxmlformats.org/officeDocument/2006/relationships/tags"/><Relationship Id="rId3" Target="../tags/tag68.xml" Type="http://schemas.openxmlformats.org/officeDocument/2006/relationships/tags"/><Relationship Id="rId4" Target="../tags/tag69.xml" Type="http://schemas.openxmlformats.org/officeDocument/2006/relationships/tags"/><Relationship Id="rId5" Target="../tags/tag70.xml" Type="http://schemas.openxmlformats.org/officeDocument/2006/relationships/tags"/><Relationship Id="rId6" Target="../tags/tag71.xml" Type="http://schemas.openxmlformats.org/officeDocument/2006/relationships/tags"/><Relationship Id="rId7" Target="../tags/tag72.xml" Type="http://schemas.openxmlformats.org/officeDocument/2006/relationships/tags"/><Relationship Id="rId8" Target="../tags/tag73.xml" Type="http://schemas.openxmlformats.org/officeDocument/2006/relationships/tags"/><Relationship Id="rId9" Target="../tags/tag74.xml" Type="http://schemas.openxmlformats.org/officeDocument/2006/relationships/tags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1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1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1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grpSp>
        <p:nvGrpSpPr>
          <p:cNvPr id="10" name="Group 9"/>
          <p:cNvGrpSpPr/>
          <p:nvPr>
            <p:custDataLst>
              <p:tags r:id="rId4"/>
            </p:custData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>
              <p:custDataLst>
                <p:tags r:id="rId10"/>
              </p:custData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2" name="Oval 11"/>
            <p:cNvSpPr/>
            <p:nvPr>
              <p:custDataLst>
                <p:tags r:id="rId11"/>
              </p:custData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15"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11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>
              <p:custDataLst>
                <p:tags r:id="rId8"/>
              </p:custData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0" name="Oval 9"/>
            <p:cNvSpPr/>
            <p:nvPr>
              <p:custDataLst>
                <p:tags r:id="rId9"/>
              </p:custData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1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>
              <p:custDataLst>
                <p:tags r:id="rId9"/>
              </p:custData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1" name="Oval 10"/>
            <p:cNvSpPr/>
            <p:nvPr>
              <p:custDataLst>
                <p:tags r:id="rId10"/>
              </p:custData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11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>
              <p:custDataLst>
                <p:tags r:id="rId8"/>
              </p:custData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0" name="Oval 9"/>
            <p:cNvSpPr/>
            <p:nvPr>
              <p:custDataLst>
                <p:tags r:id="rId9"/>
              </p:custData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tags/tag2.xml" Type="http://schemas.openxmlformats.org/officeDocument/2006/relationships/tags"/><Relationship Id="rId14" Target="../tags/tag3.xml" Type="http://schemas.openxmlformats.org/officeDocument/2006/relationships/tags"/><Relationship Id="rId15" Target="../tags/tag4.xml" Type="http://schemas.openxmlformats.org/officeDocument/2006/relationships/tags"/><Relationship Id="rId16" Target="../tags/tag5.xml" Type="http://schemas.openxmlformats.org/officeDocument/2006/relationships/tags"/><Relationship Id="rId17" Target="../tags/tag6.xml" Type="http://schemas.openxmlformats.org/officeDocument/2006/relationships/tags"/><Relationship Id="rId18" Target="../tags/tag7.xml" Type="http://schemas.openxmlformats.org/officeDocument/2006/relationships/tags"/><Relationship Id="rId19" Target="../tags/tag8.xml" Type="http://schemas.openxmlformats.org/officeDocument/2006/relationships/tags"/><Relationship Id="rId2" Target="../slideLayouts/slideLayout2.xml" Type="http://schemas.openxmlformats.org/officeDocument/2006/relationships/slideLayout"/><Relationship Id="rId20" Target="../tags/tag9.xml" Type="http://schemas.openxmlformats.org/officeDocument/2006/relationships/tags"/><Relationship Id="rId21" Target="../media/image2.png" Type="http://schemas.openxmlformats.org/officeDocument/2006/relationships/image"/><Relationship Id="rId22" Target="../media/hdphoto1.wdp" Type="http://schemas.microsoft.com/office/2007/relationships/hdphoto"/><Relationship Id="rId23" Target="../media/image3.png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5FD9703-8D39-4C19-97C3-FD9A4E4F868A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>
              <p:custDataLst>
                <p:tags r:id="rId19"/>
              </p:custData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9" name="Oval 8"/>
            <p:cNvSpPr/>
            <p:nvPr>
              <p:custDataLst>
                <p:tags r:id="rId20"/>
              </p:custData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ECF3874-DDCB-40FC-88FE-93B4173420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tags/tag91.xml" Type="http://schemas.openxmlformats.org/officeDocument/2006/relationships/tags"/><Relationship Id="rId2" Target="../tags/tag92.xml" Type="http://schemas.openxmlformats.org/officeDocument/2006/relationships/tags"/><Relationship Id="rId3" Target="../tags/tag93.xml" Type="http://schemas.openxmlformats.org/officeDocument/2006/relationships/tags"/><Relationship Id="rId4" Target="../tags/tag94.xml" Type="http://schemas.openxmlformats.org/officeDocument/2006/relationships/tags"/><Relationship Id="rId5" Target="../slideLayouts/slideLayout1.xml" Type="http://schemas.openxmlformats.org/officeDocument/2006/relationships/slideLayout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121.xml" Type="http://schemas.openxmlformats.org/officeDocument/2006/relationships/tags"/><Relationship Id="rId2" Target="../tags/tag122.xml" Type="http://schemas.openxmlformats.org/officeDocument/2006/relationships/tags"/><Relationship Id="rId3" Target="../tags/tag123.xml" Type="http://schemas.openxmlformats.org/officeDocument/2006/relationships/tags"/><Relationship Id="rId4" Target="../slideLayouts/slideLayout2.xml" Type="http://schemas.openxmlformats.org/officeDocument/2006/relationships/slideLayout"/><Relationship Id="rId5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tags/tag124.xml" Type="http://schemas.openxmlformats.org/officeDocument/2006/relationships/tags"/><Relationship Id="rId2" Target="../tags/tag125.xml" Type="http://schemas.openxmlformats.org/officeDocument/2006/relationships/tags"/><Relationship Id="rId3" Target="../slideLayouts/slideLayout2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tags/tag126.xml" Type="http://schemas.openxmlformats.org/officeDocument/2006/relationships/tags"/><Relationship Id="rId2" Target="../tags/tag127.xml" Type="http://schemas.openxmlformats.org/officeDocument/2006/relationships/tags"/><Relationship Id="rId3" Target="../slideLayouts/slideLayout2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tags/tag128.xml" Type="http://schemas.openxmlformats.org/officeDocument/2006/relationships/tags"/><Relationship Id="rId2" Target="../tags/tag129.xml" Type="http://schemas.openxmlformats.org/officeDocument/2006/relationships/tags"/><Relationship Id="rId3" Target="../tags/tag130.xml" Type="http://schemas.openxmlformats.org/officeDocument/2006/relationships/tags"/><Relationship Id="rId4" Target="../slideLayouts/slideLayout2.xml" Type="http://schemas.openxmlformats.org/officeDocument/2006/relationships/slideLayout"/><Relationship Id="rId5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tags/tag131.xml" Type="http://schemas.openxmlformats.org/officeDocument/2006/relationships/tags"/><Relationship Id="rId10" Target="../tags/tag140.xml" Type="http://schemas.openxmlformats.org/officeDocument/2006/relationships/tags"/><Relationship Id="rId11" Target="../slideLayouts/slideLayout2.xml" Type="http://schemas.openxmlformats.org/officeDocument/2006/relationships/slideLayout"/><Relationship Id="rId12" Target="../media/image8.jpeg" Type="http://schemas.openxmlformats.org/officeDocument/2006/relationships/image"/><Relationship Id="rId2" Target="../tags/tag132.xml" Type="http://schemas.openxmlformats.org/officeDocument/2006/relationships/tags"/><Relationship Id="rId3" Target="../tags/tag133.xml" Type="http://schemas.openxmlformats.org/officeDocument/2006/relationships/tags"/><Relationship Id="rId4" Target="../tags/tag134.xml" Type="http://schemas.openxmlformats.org/officeDocument/2006/relationships/tags"/><Relationship Id="rId5" Target="../tags/tag135.xml" Type="http://schemas.openxmlformats.org/officeDocument/2006/relationships/tags"/><Relationship Id="rId6" Target="../tags/tag136.xml" Type="http://schemas.openxmlformats.org/officeDocument/2006/relationships/tags"/><Relationship Id="rId7" Target="../tags/tag137.xml" Type="http://schemas.openxmlformats.org/officeDocument/2006/relationships/tags"/><Relationship Id="rId8" Target="../tags/tag138.xml" Type="http://schemas.openxmlformats.org/officeDocument/2006/relationships/tags"/><Relationship Id="rId9" Target="../tags/tag139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tags/tag141.xml" Type="http://schemas.openxmlformats.org/officeDocument/2006/relationships/tags"/><Relationship Id="rId2" Target="../tags/tag142.xml" Type="http://schemas.openxmlformats.org/officeDocument/2006/relationships/tags"/><Relationship Id="rId3" Target="../slideLayouts/slideLayout2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tags/tag143.xml" Type="http://schemas.openxmlformats.org/officeDocument/2006/relationships/tags"/><Relationship Id="rId2" Target="../tags/tag144.xml" Type="http://schemas.openxmlformats.org/officeDocument/2006/relationships/tags"/><Relationship Id="rId3" Target="../slideLayouts/slideLayout7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tags/tag95.xml" Type="http://schemas.openxmlformats.org/officeDocument/2006/relationships/tags"/><Relationship Id="rId2" Target="../tags/tag96.xml" Type="http://schemas.openxmlformats.org/officeDocument/2006/relationships/tags"/><Relationship Id="rId3" Target="../tags/tag97.xml" Type="http://schemas.openxmlformats.org/officeDocument/2006/relationships/tags"/><Relationship Id="rId4" Target="../slideLayouts/slideLayout2.xml" Type="http://schemas.openxmlformats.org/officeDocument/2006/relationships/slideLayout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tags/tag98.xml" Type="http://schemas.openxmlformats.org/officeDocument/2006/relationships/tags"/><Relationship Id="rId2" Target="../tags/tag99.xml" Type="http://schemas.openxmlformats.org/officeDocument/2006/relationships/tags"/><Relationship Id="rId3" Target="../tags/tag100.xml" Type="http://schemas.openxmlformats.org/officeDocument/2006/relationships/tags"/><Relationship Id="rId4" Target="../slideLayouts/slideLayout7.xml" Type="http://schemas.openxmlformats.org/officeDocument/2006/relationships/slideLayout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101.xml" Type="http://schemas.openxmlformats.org/officeDocument/2006/relationships/tags"/><Relationship Id="rId2" Target="../tags/tag102.xml" Type="http://schemas.openxmlformats.org/officeDocument/2006/relationships/tags"/><Relationship Id="rId3" Target="../tags/tag103.xml" Type="http://schemas.openxmlformats.org/officeDocument/2006/relationships/tags"/><Relationship Id="rId4" Target="../tags/tag104.xml" Type="http://schemas.openxmlformats.org/officeDocument/2006/relationships/tags"/><Relationship Id="rId5" Target="../tags/tag105.xml" Type="http://schemas.openxmlformats.org/officeDocument/2006/relationships/tags"/><Relationship Id="rId6" Target="../slideLayouts/slideLayout7.xml" Type="http://schemas.openxmlformats.org/officeDocument/2006/relationships/slideLayout"/><Relationship Id="rId7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tags/tag106.xml" Type="http://schemas.openxmlformats.org/officeDocument/2006/relationships/tags"/><Relationship Id="rId2" Target="../tags/tag107.xml" Type="http://schemas.openxmlformats.org/officeDocument/2006/relationships/tags"/><Relationship Id="rId3" Target="../slideLayouts/slideLayout2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tags/tag108.xml" Type="http://schemas.openxmlformats.org/officeDocument/2006/relationships/tags"/><Relationship Id="rId2" Target="../tags/tag109.xml" Type="http://schemas.openxmlformats.org/officeDocument/2006/relationships/tags"/><Relationship Id="rId3" Target="../slideLayouts/slideLayout2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tags/tag110.xml" Type="http://schemas.openxmlformats.org/officeDocument/2006/relationships/tags"/><Relationship Id="rId2" Target="../tags/tag111.xml" Type="http://schemas.openxmlformats.org/officeDocument/2006/relationships/tags"/><Relationship Id="rId3" Target="../tags/tag112.xml" Type="http://schemas.openxmlformats.org/officeDocument/2006/relationships/tags"/><Relationship Id="rId4" Target="../tags/tag113.xml" Type="http://schemas.openxmlformats.org/officeDocument/2006/relationships/tags"/><Relationship Id="rId5" Target="../tags/tag114.xml" Type="http://schemas.openxmlformats.org/officeDocument/2006/relationships/tags"/><Relationship Id="rId6" Target="../tags/tag115.xml" Type="http://schemas.openxmlformats.org/officeDocument/2006/relationships/tags"/><Relationship Id="rId7" Target="../tags/tag116.xml" Type="http://schemas.openxmlformats.org/officeDocument/2006/relationships/tags"/><Relationship Id="rId8" Target="../slideLayouts/slideLayout2.xml" Type="http://schemas.openxmlformats.org/officeDocument/2006/relationships/slideLayout"/><Relationship Id="rId9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tags/tag117.xml" Type="http://schemas.openxmlformats.org/officeDocument/2006/relationships/tags"/><Relationship Id="rId2" Target="../tags/tag118.xml" Type="http://schemas.openxmlformats.org/officeDocument/2006/relationships/tags"/><Relationship Id="rId3" Target="../slideLayouts/slideLayout2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119.xml" Type="http://schemas.openxmlformats.org/officeDocument/2006/relationships/tags"/><Relationship Id="rId2" Target="../tags/tag120.xml" Type="http://schemas.openxmlformats.org/officeDocument/2006/relationships/tags"/><Relationship Id="rId3" Target="../slideLayouts/slideLayout2.xml" Type="http://schemas.openxmlformats.org/officeDocument/2006/relationships/slideLayout"/><Relationship Id="rId4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altLang="en-US" lang="zh-CN"/>
              <a:t>说“木叶”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1560" y="1846479"/>
            <a:ext cx="1916430" cy="191643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636395" y="2198904"/>
            <a:ext cx="488315" cy="1077218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dirty="0" lang="zh-CN" sz="3200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800040101010101" pitchFamily="2" typeface="华文行楷"/>
                <a:ea charset="-122" panose="02010800040101010101" pitchFamily="2" typeface="华文行楷"/>
                <a:cs charset="-122" panose="02000000000000000000" typeface="字魂36号-正文宋楷"/>
              </a:rPr>
              <a:t>林庚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EBBBA2-3A42-99AB-AFEC-BF8826AA32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50768" y="315034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clickEffect" presetClass="entr" presetID="3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5246" y="239997"/>
            <a:ext cx="10058400" cy="16093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altLang="en-US" b="1" dirty="0" lang="zh-CN" sz="3200">
                <a:solidFill>
                  <a:schemeClr val="tx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“木”为何会有这样的艺术特征呢？</a:t>
            </a:r>
          </a:p>
        </p:txBody>
      </p:sp>
      <p:sp>
        <p:nvSpPr>
          <p:cNvPr id="6" name="矩形: 对角圆角 5"/>
          <p:cNvSpPr/>
          <p:nvPr>
            <p:custDataLst>
              <p:tags r:id="rId2"/>
            </p:custDataLst>
          </p:nvPr>
        </p:nvSpPr>
        <p:spPr>
          <a:xfrm>
            <a:off x="2080590" y="1849341"/>
            <a:ext cx="7014817" cy="118872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en-US" b="1" dirty="0" lang="zh-CN" sz="320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诗歌语言的</a:t>
            </a:r>
            <a:r>
              <a:rPr altLang="en-US" b="1" dirty="0" lang="zh-CN" sz="3200">
                <a:solidFill>
                  <a:srgbClr val="C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暗示性</a:t>
            </a:r>
            <a:r>
              <a:rPr altLang="en-US" b="1" dirty="0" lang="zh-CN" sz="320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问题</a:t>
            </a:r>
            <a:r>
              <a:rPr altLang="zh-CN" b="1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prstClr val="black"/>
                </a:solidFill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endParaRPr altLang="en-US" b="1" baseline="0" cap="none" dirty="0" i="0" kern="1200" kumimoji="0" lang="zh-CN" noProof="0" normalizeH="0" spc="0" strike="noStrike" sz="3200" u="none">
              <a:ln>
                <a:noFill/>
              </a:ln>
              <a:solidFill>
                <a:prstClr val="black"/>
              </a:solidFill>
              <a:uLnTx/>
              <a:uFillTx/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CBA1D0D-48EF-7E61-12CC-8DDF1748F16D}"/>
              </a:ext>
            </a:extLst>
          </p:cNvPr>
          <p:cNvSpPr txBox="1"/>
          <p:nvPr/>
        </p:nvSpPr>
        <p:spPr>
          <a:xfrm>
            <a:off x="1116673" y="3246651"/>
            <a:ext cx="10058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这暗示性仿佛是概念的影子，常常躲在概念的背后，我们不留心就不会察觉它的存在。敏感而有修养的诗人们正在于能认识语言形象中一切潜在的力量，把这些潜在的力量与概念中的意义交织组合起来，于是成为丰富多彩一言难尽的言说；它在不知不觉之中影响着我们；它之富于感染性启发性者在此，它之不落于言筌者也在此。</a:t>
            </a:r>
            <a:endParaRPr altLang="zh-CN" dirty="0" kern="100" lang="zh-CN" sz="2000">
              <a:effectLst/>
              <a:latin charset="-122" panose="02010609060101010101" pitchFamily="49" typeface="仿宋"/>
              <a:ea charset="-122" panose="02010609060101010101" pitchFamily="49" typeface="仿宋"/>
              <a:cs charset="0" panose="02020603050405020304" pitchFamily="18"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7E29D3-6AB6-E203-26F6-A7BC4DBD1B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62344" y="-30738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5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>
            <a:extLst>
              <a:ext uri="{FF2B5EF4-FFF2-40B4-BE49-F238E27FC236}">
                <a16:creationId xmlns:a16="http://schemas.microsoft.com/office/drawing/2014/main" id="{CF1835AA-D876-794A-AE03-FC8392A2CEA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00469" y="709654"/>
            <a:ext cx="7014817" cy="118872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en-US" b="1" dirty="0" lang="zh-CN" sz="320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诗歌语言的</a:t>
            </a:r>
            <a:r>
              <a:rPr altLang="en-US" b="1" dirty="0" lang="zh-CN" sz="3200">
                <a:solidFill>
                  <a:srgbClr val="C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暗示性</a:t>
            </a:r>
            <a:r>
              <a:rPr altLang="en-US" b="1" dirty="0" lang="zh-CN" sz="320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问题：</a:t>
            </a:r>
            <a:r>
              <a:rPr altLang="zh-CN" dirty="0" kern="100" lang="zh-CN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怀孕的静默</a:t>
            </a:r>
            <a:endParaRPr altLang="en-US" b="1" baseline="0" cap="none" dirty="0" i="0" kern="1200" kumimoji="0" lang="zh-CN" noProof="0" normalizeH="0" spc="0" strike="noStrike" sz="3200" u="none">
              <a:ln>
                <a:noFill/>
              </a:ln>
              <a:solidFill>
                <a:schemeClr val="tx1"/>
              </a:solidFill>
              <a:uLnTx/>
              <a:uFillTx/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0C6665-7A4E-928A-E5E7-5BE147E39A9F}"/>
              </a:ext>
            </a:extLst>
          </p:cNvPr>
          <p:cNvSpPr txBox="1"/>
          <p:nvPr/>
        </p:nvSpPr>
        <p:spPr>
          <a:xfrm>
            <a:off x="662609" y="2608916"/>
            <a:ext cx="108667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altLang="zh-CN" dirty="0" kern="100" lang="en-US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    </a:t>
            </a: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这就是一般西洋读者所认为中国诗的特征：富于暗示。我愿意换个说法，说这是一种怀孕的静默。说出来的话比不上不说出来的话，只影射着说不出来的话。济慈（</a:t>
            </a:r>
            <a:r>
              <a:rPr altLang="zh-CN" dirty="0" kern="100" lang="en-US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Keats</a:t>
            </a: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）名句所谓：</a:t>
            </a:r>
            <a:endParaRPr altLang="zh-CN" dirty="0" kern="100" lang="zh-CN" sz="2000">
              <a:effectLst/>
              <a:latin charset="-122" panose="02010609060101010101" pitchFamily="49" typeface="仿宋"/>
              <a:ea charset="-122" panose="02010609060101010101" pitchFamily="49" typeface="仿宋"/>
              <a:cs charset="0" panose="02020603050405020304" pitchFamily="18" typeface="Times New Roman"/>
            </a:endParaRPr>
          </a:p>
          <a:p>
            <a:pPr algn="just"/>
            <a:r>
              <a:rPr altLang="zh-CN" dirty="0" kern="100" lang="en-US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    </a:t>
            </a: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听得见的音乐真美，但那听不见的更美。</a:t>
            </a:r>
            <a:endParaRPr altLang="zh-CN" dirty="0" kern="100" lang="zh-CN" sz="2000">
              <a:effectLst/>
              <a:latin charset="-122" panose="02010609060101010101" pitchFamily="49" typeface="仿宋"/>
              <a:ea charset="-122" panose="02010609060101010101" pitchFamily="49" typeface="仿宋"/>
              <a:cs charset="0" panose="02020603050405020304" pitchFamily="18" typeface="Times New Roman"/>
            </a:endParaRPr>
          </a:p>
          <a:p>
            <a:pPr algn="just"/>
            <a:r>
              <a:rPr altLang="zh-CN" dirty="0" kern="100" lang="en-US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    </a:t>
            </a:r>
            <a:r>
              <a:rPr altLang="zh-CN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我们的诗人也说：“此时无声胜有声”，又说：“解识无声弦指妙。”有时候，他引诱你到语言文字的穷边极际，下面是深秘的静默：“此中有真意，欲辩已忘言”，“淡然离言说，悟悦心自足”。</a:t>
            </a:r>
            <a:endParaRPr altLang="zh-CN" dirty="0" kern="100" lang="en-US" sz="2800">
              <a:effectLst/>
              <a:latin charset="-122" panose="02010609060101010101" pitchFamily="49" typeface="仿宋"/>
              <a:ea charset="-122" panose="02010609060101010101" pitchFamily="49" typeface="仿宋"/>
              <a:cs charset="0" panose="02020603050405020304" pitchFamily="18" typeface="Times New Roman"/>
            </a:endParaRPr>
          </a:p>
          <a:p>
            <a:pPr algn="just"/>
            <a:r>
              <a:rPr altLang="zh-CN" dirty="0" kern="100" lang="en-US" sz="2800"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                                      ——</a:t>
            </a:r>
            <a:r>
              <a:rPr altLang="en-US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钱钟书</a:t>
            </a:r>
            <a:r>
              <a:rPr altLang="zh-CN" dirty="0" kern="100" lang="en-US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《</a:t>
            </a:r>
            <a:r>
              <a:rPr altLang="en-US" dirty="0" kern="100" lang="zh-CN" sz="2800"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谈</a:t>
            </a:r>
            <a:r>
              <a:rPr altLang="en-US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中国诗</a:t>
            </a:r>
            <a:r>
              <a:rPr altLang="zh-CN" dirty="0" kern="100" lang="en-US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》</a:t>
            </a:r>
            <a:endParaRPr altLang="zh-CN" dirty="0" kern="100" lang="zh-CN" sz="2000">
              <a:effectLst/>
              <a:latin charset="-122" panose="02010609060101010101" pitchFamily="49" typeface="仿宋"/>
              <a:ea charset="-122" panose="02010609060101010101" pitchFamily="49" typeface="仿宋"/>
              <a:cs charset="0" panose="02020603050405020304" pitchFamily="18" typeface="Times New Roman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A8535D5-87D9-E17F-967B-BD3DD15960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15849" y="81350"/>
            <a:ext cx="1335503" cy="19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1715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8DA7AB1-E2B8-F00E-7B5F-048DDF57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76" y="3347634"/>
            <a:ext cx="1015138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charset="2" panose="05000000000000000000" pitchFamily="2" typeface="Wingdings"/>
              <a:buChar char="v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lr>
                <a:schemeClr val="accent2"/>
              </a:buClr>
              <a:buSzPct val="85000"/>
              <a:buFont charset="2" panose="05000000000000000000" pitchFamily="2" typeface="Wingdings"/>
              <a:buChar char="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lr>
                <a:schemeClr val="hlink"/>
              </a:buClr>
              <a:buSzPct val="80000"/>
              <a:buFont charset="2" panose="05000000000000000000" pitchFamily="2" typeface="Wingdings"/>
              <a:buChar char="v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lr>
                <a:schemeClr val="accent2"/>
              </a:buClr>
              <a:buSzPct val="90000"/>
              <a:buFont charset="2" panose="05000000000000000000" pitchFamily="2" typeface="Wingdings"/>
              <a:buChar char="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altLang="en-US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朱光潜</a:t>
            </a:r>
            <a:r>
              <a:rPr altLang="zh-CN" dirty="0" lang="en-US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咬文嚼字</a:t>
            </a:r>
            <a:r>
              <a:rPr altLang="zh-CN" dirty="0" lang="en-US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：</a:t>
            </a:r>
            <a:r>
              <a:rPr altLang="en-US" dirty="0" lang="zh-CN" sz="2800">
                <a:solidFill>
                  <a:srgbClr val="8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科学的文字愈限于直指的意义就愈精确，文学的文字有时却必须顾到联想的意义，尤其是在诗方面。</a:t>
            </a:r>
            <a:r>
              <a:rPr altLang="zh-CN" dirty="0" lang="en-US" sz="2800">
                <a:solidFill>
                  <a:srgbClr val="8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……</a:t>
            </a:r>
            <a:r>
              <a:rPr altLang="en-US" dirty="0" lang="zh-CN" sz="2800">
                <a:solidFill>
                  <a:srgbClr val="8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直指意义是明确的，而暗示意义，可以使意蕴丰富，也可以使意思含糊 </a:t>
            </a:r>
            <a:r>
              <a:rPr altLang="zh-CN" dirty="0" lang="en-US" sz="2800">
                <a:solidFill>
                  <a:srgbClr val="8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endParaRPr altLang="en-US" dirty="0" lang="zh-CN" sz="2800">
              <a:solidFill>
                <a:srgbClr val="800000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altLang="en-US" dirty="0" lang="zh-CN" sz="2800">
              <a:solidFill>
                <a:srgbClr val="800000"/>
              </a:solidFill>
              <a:latin charset="-122" panose="02010800040101010101" pitchFamily="2" typeface="华文新魏"/>
              <a:ea charset="-122" panose="02010800040101010101" pitchFamily="2" typeface="华文新魏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4F5A9C-965F-B74D-CF4F-EB9E75D79919}"/>
              </a:ext>
            </a:extLst>
          </p:cNvPr>
          <p:cNvSpPr txBox="1"/>
          <p:nvPr/>
        </p:nvSpPr>
        <p:spPr>
          <a:xfrm>
            <a:off x="4572001" y="1201119"/>
            <a:ext cx="46339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b="1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说出来的</a:t>
            </a:r>
            <a:r>
              <a:rPr altLang="en-US" b="1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话</a:t>
            </a:r>
            <a:endParaRPr altLang="zh-CN" b="1" dirty="0" kern="100" lang="en-US" sz="2800">
              <a:effectLst/>
              <a:latin charset="-122" panose="02010609060101010101" pitchFamily="49" typeface="仿宋"/>
              <a:ea charset="-122" panose="02010609060101010101" pitchFamily="49" typeface="仿宋"/>
              <a:cs charset="0" panose="02020603050405020304" pitchFamily="18" typeface="Times New Roman"/>
            </a:endParaRPr>
          </a:p>
          <a:p>
            <a:r>
              <a:rPr altLang="zh-CN" b="1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不说出来的话</a:t>
            </a:r>
            <a:endParaRPr altLang="zh-CN" b="1" dirty="0" kern="100" lang="en-US" sz="2800">
              <a:effectLst/>
              <a:latin charset="-122" panose="02010609060101010101" pitchFamily="49" typeface="仿宋"/>
              <a:ea charset="-122" panose="02010609060101010101" pitchFamily="49" typeface="仿宋"/>
              <a:cs charset="0" panose="02020603050405020304" pitchFamily="18" typeface="Times New Roman"/>
            </a:endParaRPr>
          </a:p>
          <a:p>
            <a:r>
              <a:rPr altLang="zh-CN" b="1" dirty="0" kern="100" lang="zh-CN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0" panose="02020603050405020304" pitchFamily="18" typeface="Times New Roman"/>
              </a:rPr>
              <a:t>说不出来的话</a:t>
            </a:r>
            <a:endParaRPr altLang="en-US" b="1" dirty="0" lang="zh-CN" sz="2800"/>
          </a:p>
        </p:txBody>
      </p:sp>
    </p:spTree>
    <p:extLst>
      <p:ext uri="{BB962C8B-B14F-4D97-AF65-F5344CB8AC3E}">
        <p14:creationId xmlns:p14="http://schemas.microsoft.com/office/powerpoint/2010/main" val="30617103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9AE39-942A-27D2-6E88-F34B7107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55" y="492381"/>
            <a:ext cx="10058400" cy="1609344"/>
          </a:xfrm>
        </p:spPr>
        <p:txBody>
          <a:bodyPr/>
          <a:lstStyle/>
          <a:p>
            <a:r>
              <a:rPr altLang="en-US" b="1" dirty="0" lang="zh-CN" sz="540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诗歌语言的</a:t>
            </a:r>
            <a:r>
              <a:rPr altLang="en-US" b="1" dirty="0" lang="zh-CN" sz="5400">
                <a:solidFill>
                  <a:srgbClr val="C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暗示性</a:t>
            </a:r>
            <a:endParaRPr altLang="en-US" dirty="0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EAA21A-09B8-467C-0566-6971E4FDD316}"/>
              </a:ext>
            </a:extLst>
          </p:cNvPr>
          <p:cNvSpPr txBox="1"/>
          <p:nvPr/>
        </p:nvSpPr>
        <p:spPr>
          <a:xfrm>
            <a:off x="1007855" y="3060539"/>
            <a:ext cx="10670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dirty="0" lang="zh-CN" sz="2800">
                <a:solidFill>
                  <a:srgbClr val="9933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        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诗歌欣赏，起始点是意象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着眼点是意境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落脚点是意图，灵魂则在于联想，因此诗歌的审美价值取决于这种联想功能。 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42879236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2974" y="855218"/>
            <a:ext cx="11131826" cy="51475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lvl="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dirty="0" lang="zh-CN" sz="3200">
                <a:solidFill>
                  <a:prstClr val="black"/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阅读第</a:t>
            </a:r>
            <a:r>
              <a:rPr altLang="zh-CN" b="1" dirty="0" lang="en-US" sz="3200">
                <a:solidFill>
                  <a:prstClr val="black"/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5</a:t>
            </a:r>
            <a:r>
              <a:rPr altLang="en-US" b="1" dirty="0" lang="zh-CN" sz="3200">
                <a:solidFill>
                  <a:prstClr val="black"/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、</a:t>
            </a:r>
            <a:r>
              <a:rPr altLang="zh-CN" b="1" dirty="0" lang="en-US" sz="3200">
                <a:solidFill>
                  <a:prstClr val="black"/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6</a:t>
            </a:r>
            <a:r>
              <a:rPr altLang="en-US" b="1" dirty="0" lang="zh-CN" sz="3200">
                <a:solidFill>
                  <a:prstClr val="black"/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段，思考为什么在中国古典诗词中“木”暗示了“落叶”呢</a:t>
            </a:r>
            <a:r>
              <a:rPr b="1" baseline="0" cap="none" dirty="0" i="0" kern="1200" kumimoji="0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cs typeface="+mn-cs"/>
              </a:rPr>
              <a:t>？</a:t>
            </a:r>
          </a:p>
          <a:p>
            <a:pPr indent="-457200" lvl="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b="1" baseline="0" cap="none" dirty="0" i="0" kern="1200" kumimoji="0" noProof="0" normalizeH="0" spc="0" strike="noStrike" sz="32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+mn-cs"/>
              </a:rPr>
              <a:t>①</a:t>
            </a:r>
            <a:r>
              <a:rPr altLang="en-US" b="1" dirty="0" lang="zh-CN" sz="3200" u="sng">
                <a:solidFill>
                  <a:srgbClr val="00206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因为叶子原不是属于木质的</a:t>
            </a:r>
            <a:r>
              <a:rPr altLang="en-US" b="1" dirty="0" lang="zh-CN" sz="3200">
                <a:solidFill>
                  <a:srgbClr val="00206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，“叶”因此常被排斥到 “木”的疏朗的形象以外去；</a:t>
            </a:r>
            <a:endParaRPr altLang="en-US" b="1" baseline="0" cap="none" dirty="0" i="0" kern="1200" kumimoji="0" lang="zh-CN" noProof="0" normalizeH="0" spc="0" strike="noStrike" sz="3200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charset="-122" panose="02010609060101010101" pitchFamily="49" typeface="仿宋"/>
              <a:ea charset="-122" panose="02010609060101010101" pitchFamily="49" typeface="仿宋"/>
              <a:cs typeface="+mn-cs"/>
            </a:endParaRPr>
          </a:p>
          <a:p>
            <a:pPr indent="-457200" lvl="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b="1" baseline="0" cap="none" dirty="0" i="0" kern="1200" kumimoji="0" noProof="0" normalizeH="0" spc="0" strike="noStrike" sz="32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+mn-cs"/>
              </a:rPr>
              <a:t>②</a:t>
            </a:r>
            <a:r>
              <a:rPr altLang="en-US" b="1" dirty="0" lang="zh-CN" sz="3200">
                <a:solidFill>
                  <a:srgbClr val="00206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“木” 不但让我们容易想起树干，而且还会带来</a:t>
            </a:r>
            <a:r>
              <a:rPr altLang="en-US" b="1" dirty="0" lang="zh-CN" sz="3200" u="sng">
                <a:solidFill>
                  <a:srgbClr val="00206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“木”所暗示的颜色性。</a:t>
            </a:r>
            <a:r>
              <a:rPr altLang="en-US" b="1" dirty="0" lang="zh-CN" sz="3200">
                <a:solidFill>
                  <a:srgbClr val="00206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“木”可能是透着黄色，而且在触觉上它可能是干燥的而不是湿润的</a:t>
            </a:r>
            <a:r>
              <a:rPr b="1" baseline="0" cap="none" dirty="0" i="0" kern="1200" kumimoji="0" noProof="0" normalizeH="0" spc="0" strike="noStrike" sz="32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+mn-cs"/>
              </a:rPr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152C3B0-6216-A285-02B8-5CEEB8285B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726555" y="-296679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48DD67A-27AD-FC3B-1514-E8D15F52E085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7699220"/>
              </p:ext>
            </p:extLst>
          </p:nvPr>
        </p:nvGraphicFramePr>
        <p:xfrm>
          <a:off x="787676" y="2255520"/>
          <a:ext cx="10996931" cy="392176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40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9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90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b="0" lang="zh-CN" sz="4000">
                          <a:solidFill>
                            <a:schemeClr val="tx1"/>
                          </a:solidFill>
                        </a:rPr>
                        <a:t>意象                      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b="0" lang="zh-CN" sz="4000">
                          <a:solidFill>
                            <a:schemeClr val="tx1"/>
                          </a:solidFill>
                          <a:sym typeface="+mn-ea"/>
                        </a:rPr>
                        <a:t>颜色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b="0" lang="zh-CN" sz="4000">
                          <a:solidFill>
                            <a:schemeClr val="tx1"/>
                          </a:solidFill>
                          <a:sym typeface="+mn-ea"/>
                        </a:rPr>
                        <a:t>质感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b="0" lang="zh-CN" sz="4000">
                          <a:solidFill>
                            <a:schemeClr val="tx1"/>
                          </a:solidFill>
                          <a:sym typeface="+mn-ea"/>
                        </a:rPr>
                        <a:t>意境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lang="zh-CN" sz="3600">
                          <a:solidFill>
                            <a:srgbClr val="384104"/>
                          </a:solidFill>
                        </a:rPr>
                        <a:t>树叶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>
                        <a:solidFill>
                          <a:srgbClr val="38410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>
                        <a:solidFill>
                          <a:srgbClr val="38410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>
                        <a:solidFill>
                          <a:srgbClr val="38410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lang="zh-CN" sz="3600">
                          <a:solidFill>
                            <a:srgbClr val="E27D12"/>
                          </a:solidFill>
                        </a:rPr>
                        <a:t>木叶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5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lang="zh-CN" sz="3600">
                          <a:solidFill>
                            <a:srgbClr val="587883"/>
                          </a:solidFill>
                        </a:rPr>
                        <a:t>落木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endParaRPr altLang="en-US" dirty="0" lang="zh-CN">
                        <a:solidFill>
                          <a:srgbClr val="587883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52E6509-E80D-BE7C-7D05-B70D8FCDCE9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7676" y="734916"/>
            <a:ext cx="11206480" cy="70769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dirty="0" sz="3200">
                <a:latin charset="-122" panose="02010601030101010101" pitchFamily="2" typeface="方正姚体"/>
                <a:ea charset="-122" panose="02010601030101010101" pitchFamily="2" typeface="方正姚体"/>
              </a:rPr>
              <a:t>小组讨论“</a:t>
            </a:r>
            <a:r>
              <a:rPr dirty="0" err="1" sz="3200">
                <a:latin charset="-122" panose="02010601030101010101" pitchFamily="2" typeface="方正姚体"/>
                <a:ea charset="-122" panose="02010601030101010101" pitchFamily="2" typeface="方正姚体"/>
              </a:rPr>
              <a:t>树叶</a:t>
            </a:r>
            <a:r>
              <a:rPr dirty="0" sz="3200">
                <a:latin charset="-122" panose="02010601030101010101" pitchFamily="2" typeface="方正姚体"/>
                <a:ea charset="-122" panose="02010601030101010101" pitchFamily="2" typeface="方正姚体"/>
              </a:rPr>
              <a:t>”“</a:t>
            </a:r>
            <a:r>
              <a:rPr dirty="0" err="1" sz="3200">
                <a:latin charset="-122" panose="02010601030101010101" pitchFamily="2" typeface="方正姚体"/>
                <a:ea charset="-122" panose="02010601030101010101" pitchFamily="2" typeface="方正姚体"/>
              </a:rPr>
              <a:t>木叶</a:t>
            </a:r>
            <a:r>
              <a:rPr dirty="0" sz="3200">
                <a:latin charset="-122" panose="02010601030101010101" pitchFamily="2" typeface="方正姚体"/>
                <a:ea charset="-122" panose="02010601030101010101" pitchFamily="2" typeface="方正姚体"/>
              </a:rPr>
              <a:t>”“</a:t>
            </a:r>
            <a:r>
              <a:rPr dirty="0" err="1" sz="3200">
                <a:latin charset="-122" panose="02010601030101010101" pitchFamily="2" typeface="方正姚体"/>
                <a:ea charset="-122" panose="02010601030101010101" pitchFamily="2" typeface="方正姚体"/>
              </a:rPr>
              <a:t>落木”的区别</a:t>
            </a:r>
            <a:r>
              <a:rPr dirty="0" sz="3200">
                <a:latin charset="-122" panose="02010601030101010101" pitchFamily="2" typeface="方正姚体"/>
                <a:ea charset="-122" panose="02010601030101010101" pitchFamily="2" typeface="方正姚体"/>
              </a:rPr>
              <a:t>。</a:t>
            </a:r>
            <a:endParaRPr dirty="0" sz="3200">
              <a:solidFill>
                <a:srgbClr val="002060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27E1D1-43DC-E93D-D372-66156C83AB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15849" y="81350"/>
            <a:ext cx="1335503" cy="19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395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28650" y="890601"/>
            <a:ext cx="11206480" cy="70769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dirty="0" sz="3200">
                <a:latin charset="-122" panose="02010601030101010101" pitchFamily="2" typeface="方正姚体"/>
                <a:ea charset="-122" panose="02010601030101010101" pitchFamily="2" typeface="方正姚体"/>
              </a:rPr>
              <a:t>小组讨论“</a:t>
            </a:r>
            <a:r>
              <a:rPr dirty="0" err="1" sz="3200">
                <a:latin charset="-122" panose="02010601030101010101" pitchFamily="2" typeface="方正姚体"/>
                <a:ea charset="-122" panose="02010601030101010101" pitchFamily="2" typeface="方正姚体"/>
              </a:rPr>
              <a:t>树叶</a:t>
            </a:r>
            <a:r>
              <a:rPr dirty="0" sz="3200">
                <a:latin charset="-122" panose="02010601030101010101" pitchFamily="2" typeface="方正姚体"/>
                <a:ea charset="-122" panose="02010601030101010101" pitchFamily="2" typeface="方正姚体"/>
              </a:rPr>
              <a:t>”“</a:t>
            </a:r>
            <a:r>
              <a:rPr dirty="0" err="1" sz="3200">
                <a:latin charset="-122" panose="02010601030101010101" pitchFamily="2" typeface="方正姚体"/>
                <a:ea charset="-122" panose="02010601030101010101" pitchFamily="2" typeface="方正姚体"/>
              </a:rPr>
              <a:t>木叶</a:t>
            </a:r>
            <a:r>
              <a:rPr dirty="0" sz="3200">
                <a:latin charset="-122" panose="02010601030101010101" pitchFamily="2" typeface="方正姚体"/>
                <a:ea charset="-122" panose="02010601030101010101" pitchFamily="2" typeface="方正姚体"/>
              </a:rPr>
              <a:t>”“</a:t>
            </a:r>
            <a:r>
              <a:rPr dirty="0" err="1" sz="3200">
                <a:latin charset="-122" panose="02010601030101010101" pitchFamily="2" typeface="方正姚体"/>
                <a:ea charset="-122" panose="02010601030101010101" pitchFamily="2" typeface="方正姚体"/>
              </a:rPr>
              <a:t>落木”的区别</a:t>
            </a:r>
            <a:r>
              <a:rPr dirty="0" sz="3200">
                <a:latin charset="-122" panose="02010601030101010101" pitchFamily="2" typeface="方正姚体"/>
                <a:ea charset="-122" panose="02010601030101010101" pitchFamily="2" typeface="方正姚体"/>
              </a:rPr>
              <a:t>。</a:t>
            </a:r>
            <a:endParaRPr dirty="0" sz="3200">
              <a:solidFill>
                <a:srgbClr val="002060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28650" y="2255520"/>
          <a:ext cx="10996931" cy="392176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40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9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90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b="0" lang="zh-CN" sz="4000">
                          <a:solidFill>
                            <a:schemeClr val="tx1"/>
                          </a:solidFill>
                        </a:rPr>
                        <a:t>意象                      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b="0" lang="zh-CN" sz="4000">
                          <a:solidFill>
                            <a:schemeClr val="tx1"/>
                          </a:solidFill>
                          <a:sym typeface="+mn-ea"/>
                        </a:rPr>
                        <a:t>颜色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b="0" lang="zh-CN" sz="4000">
                          <a:solidFill>
                            <a:schemeClr val="tx1"/>
                          </a:solidFill>
                          <a:sym typeface="+mn-ea"/>
                        </a:rPr>
                        <a:t>质感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b="0" lang="zh-CN" sz="4000">
                          <a:solidFill>
                            <a:schemeClr val="tx1"/>
                          </a:solidFill>
                          <a:sym typeface="+mn-ea"/>
                        </a:rPr>
                        <a:t>意境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lang="zh-CN" sz="3600">
                          <a:solidFill>
                            <a:srgbClr val="384104"/>
                          </a:solidFill>
                        </a:rPr>
                        <a:t>树叶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>
                        <a:solidFill>
                          <a:srgbClr val="38410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>
                        <a:solidFill>
                          <a:srgbClr val="38410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>
                        <a:solidFill>
                          <a:srgbClr val="38410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lang="zh-CN" sz="3600">
                          <a:solidFill>
                            <a:srgbClr val="E27D12"/>
                          </a:solidFill>
                        </a:rPr>
                        <a:t>木叶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5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altLang="en-US" lang="zh-CN" sz="3600">
                          <a:solidFill>
                            <a:srgbClr val="587883"/>
                          </a:solidFill>
                        </a:rPr>
                        <a:t>落木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endParaRPr altLang="en-US" dirty="0" lang="zh-CN">
                        <a:solidFill>
                          <a:srgbClr val="587883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745865" y="3561715"/>
            <a:ext cx="1805305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384104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褐绿色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246755" y="5107305"/>
            <a:ext cx="837882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b="1" lang="zh-CN" sz="2400">
                <a:solidFill>
                  <a:srgbClr val="587883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   比木叶还更显得空阔，连“叶”这一字所保留下的一点绵密之意也洗净了。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3745865" y="4399280"/>
            <a:ext cx="1805305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E27D12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微黄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5966460" y="3569970"/>
            <a:ext cx="261620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384104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饱含水分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9180195" y="3561715"/>
            <a:ext cx="1805305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384104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饱满绵密 </a:t>
            </a: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6397625" y="4399280"/>
            <a:ext cx="1805305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E27D12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干燥不湿润 </a:t>
            </a: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9180195" y="4399915"/>
            <a:ext cx="1805305" cy="4603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E27D12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空阔疏朗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000760" y="1708658"/>
            <a:ext cx="10190480" cy="21929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lvl="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3200">
                <a:solidFill>
                  <a:prstClr val="black"/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本文仅仅是为了介绍“木叶”的艺术特征吗？写“木叶”的真正目的何在？</a:t>
            </a:r>
            <a:endParaRPr b="1" baseline="0" cap="none" i="0" kern="1200" kumimoji="0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10600030101010101" pitchFamily="2" typeface="宋体"/>
              <a:ea charset="-122" panose="02010600030101010101" pitchFamily="2" typeface="宋体"/>
              <a:cs typeface="+mn-cs"/>
            </a:endParaRPr>
          </a:p>
          <a:p>
            <a:pPr indent="-457200" lvl="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3200" u="sng">
                <a:solidFill>
                  <a:srgbClr val="00206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阐述诗歌语言暗示性的特点</a:t>
            </a:r>
            <a:r>
              <a:rPr b="1" baseline="0" cap="none" i="0" kern="1200" kumimoji="0" noProof="0" normalizeH="0" spc="0" strike="noStrike" sz="32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+mn-cs"/>
              </a:rPr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E31C80-6336-841A-027D-2603387C0C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15849" y="81350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77339" y="1884767"/>
            <a:ext cx="10331303" cy="2976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dirty="0" lang="zh-CN" sz="2800">
                <a:latin charset="-122" panose="02010600040101010101" pitchFamily="2" typeface="华文楷体"/>
                <a:ea charset="-122" panose="02010600040101010101" pitchFamily="2" typeface="华文楷体"/>
              </a:rPr>
              <a:t>      </a:t>
            </a:r>
            <a:r>
              <a:rPr altLang="en-US" b="1" dirty="0" lang="zh-CN" sz="3200">
                <a:latin charset="-122" panose="02010600040101010101" pitchFamily="2" typeface="华文仿宋"/>
                <a:ea charset="-122" panose="02010600040101010101" pitchFamily="2" typeface="华文仿宋"/>
              </a:rPr>
              <a:t>本文是一篇随笔，也是“咬文嚼字”的典范。在文章中</a:t>
            </a:r>
            <a:r>
              <a:rPr altLang="en-US" b="1" dirty="0" lang="zh-CN" sz="3200" u="sng">
                <a:latin charset="-122" panose="02010600040101010101" pitchFamily="2" typeface="华文仿宋"/>
                <a:ea charset="-122" panose="02010600040101010101" pitchFamily="2" typeface="华文仿宋"/>
              </a:rPr>
              <a:t>作者通过“木叶”阐述了一种文学现象</a:t>
            </a:r>
            <a:r>
              <a:rPr altLang="zh-CN" b="1" dirty="0" lang="en-US" sz="3200" u="sng">
                <a:latin charset="-122" panose="02010600040101010101" pitchFamily="2" typeface="华文仿宋"/>
                <a:ea charset="-122" panose="02010600040101010101" pitchFamily="2" typeface="华文仿宋"/>
              </a:rPr>
              <a:t>——</a:t>
            </a:r>
            <a:r>
              <a:rPr altLang="en-US" b="1" dirty="0" lang="zh-CN" sz="3200" u="sng">
                <a:latin charset="-122" panose="02010600040101010101" pitchFamily="2" typeface="华文仿宋"/>
                <a:ea charset="-122" panose="02010600040101010101" pitchFamily="2" typeface="华文仿宋"/>
              </a:rPr>
              <a:t>中国诗歌的语言具有暗示性，提倡推敲用字用词，更好的把握诗歌的内涵和意境</a:t>
            </a:r>
            <a:r>
              <a:rPr altLang="en-US" b="1" dirty="0" lang="zh-CN" sz="3200">
                <a:latin charset="-122" panose="02010600040101010101" pitchFamily="2" typeface="华文仿宋"/>
                <a:ea charset="-122" panose="02010600040101010101" pitchFamily="2" typeface="华文仿宋"/>
              </a:rPr>
              <a:t>。</a:t>
            </a:r>
            <a:endParaRPr altLang="en-US" b="1" dirty="0" lang="zh-CN" sz="2800">
              <a:latin charset="-122" panose="02010600040101010101" pitchFamily="2" typeface="华文仿宋"/>
              <a:ea charset="-122" panose="02010600040101010101" pitchFamily="2" typeface="华文仿宋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1370808-AD0F-C22E-96AB-73329F8ADB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15849" y="81350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7D25AB8-0B60-D0D8-EE81-EF590D475772}"/>
              </a:ext>
            </a:extLst>
          </p:cNvPr>
          <p:cNvSpPr txBox="1"/>
          <p:nvPr/>
        </p:nvSpPr>
        <p:spPr>
          <a:xfrm>
            <a:off x="371960" y="498879"/>
            <a:ext cx="7092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b="1" dirty="0" lang="zh-CN" sz="3200">
                <a:solidFill>
                  <a:srgbClr val="8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讨论：诗人为何爱</a:t>
            </a:r>
            <a:r>
              <a:rPr altLang="zh-CN" b="1" dirty="0" lang="en-US" sz="3200">
                <a:solidFill>
                  <a:srgbClr val="8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 </a:t>
            </a:r>
            <a:r>
              <a:rPr altLang="en-US" b="1" dirty="0" lang="zh-CN" sz="3200">
                <a:solidFill>
                  <a:srgbClr val="80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“吴钩”？</a:t>
            </a: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7AC8C90A-E6CD-EC4F-1E56-84AD45E32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24" y="1472769"/>
            <a:ext cx="79118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charset="2" panose="05000000000000000000" pitchFamily="2" typeface="Wingdings"/>
              <a:buChar char="v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lr>
                <a:schemeClr val="accent2"/>
              </a:buClr>
              <a:buSzPct val="85000"/>
              <a:buFont charset="2" panose="05000000000000000000" pitchFamily="2" typeface="Wingdings"/>
              <a:buChar char="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lr>
                <a:schemeClr val="hlink"/>
              </a:buClr>
              <a:buSzPct val="80000"/>
              <a:buFont charset="2" panose="05000000000000000000" pitchFamily="2" typeface="Wingdings"/>
              <a:buChar char="v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lr>
                <a:schemeClr val="accent2"/>
              </a:buClr>
              <a:buSzPct val="90000"/>
              <a:buFont charset="2" panose="05000000000000000000" pitchFamily="2" typeface="Wingdings"/>
              <a:buChar char="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吴钩：古代吴地所造的一种弯形的刀。出自 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吴越春秋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“阖闾命国中作金钩，能为善钩者，赏之百金，而吴作钩者甚众。”后来“吴钩”便泛指锋利的刀剑。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ADE57A9-5E61-46E7-F103-4CF36729221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1"/>
          <a:stretch>
            <a:fillRect/>
          </a:stretch>
        </p:blipFill>
        <p:spPr bwMode="auto">
          <a:xfrm>
            <a:off x="8152108" y="1658747"/>
            <a:ext cx="3668352" cy="12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912FCE7-3256-4A53-4141-157C8F18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24" y="3587616"/>
            <a:ext cx="10457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charset="2" panose="05000000000000000000" pitchFamily="2" typeface="Wingdings"/>
              <a:buChar char="v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lr>
                <a:schemeClr val="accent2"/>
              </a:buClr>
              <a:buSzPct val="85000"/>
              <a:buFont charset="2" panose="05000000000000000000" pitchFamily="2" typeface="Wingdings"/>
              <a:buChar char="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lr>
                <a:schemeClr val="hlink"/>
              </a:buClr>
              <a:buSzPct val="80000"/>
              <a:buFont charset="2" panose="05000000000000000000" pitchFamily="2" typeface="Wingdings"/>
              <a:buChar char="v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lr>
                <a:schemeClr val="accent2"/>
              </a:buClr>
              <a:buSzPct val="90000"/>
              <a:buFont charset="2" panose="05000000000000000000" pitchFamily="2" typeface="Wingdings"/>
              <a:buChar char="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唐朝诗人李益在</a:t>
            </a:r>
            <a:r>
              <a:rPr altLang="zh-CN" dirty="0" lang="en-US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《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边思</a:t>
            </a:r>
            <a:r>
              <a:rPr altLang="zh-CN" dirty="0" lang="en-US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》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“腰垂锦带佩</a:t>
            </a:r>
            <a:r>
              <a:rPr altLang="en-US" dirty="0" lang="zh-CN" sz="2800">
                <a:solidFill>
                  <a:srgbClr val="FF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吴钩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，走马曾防玉塞秋”。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8E4D09E-ACC9-D964-D05B-10912D1FD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24" y="4179948"/>
            <a:ext cx="8744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charset="2" panose="05000000000000000000" pitchFamily="2" typeface="Wingdings"/>
              <a:buChar char="v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lr>
                <a:schemeClr val="accent2"/>
              </a:buClr>
              <a:buSzPct val="85000"/>
              <a:buFont charset="2" panose="05000000000000000000" pitchFamily="2" typeface="Wingdings"/>
              <a:buChar char="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lr>
                <a:schemeClr val="hlink"/>
              </a:buClr>
              <a:buSzPct val="80000"/>
              <a:buFont charset="2" panose="05000000000000000000" pitchFamily="2" typeface="Wingdings"/>
              <a:buChar char="v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lr>
                <a:schemeClr val="accent2"/>
              </a:buClr>
              <a:buSzPct val="90000"/>
              <a:buFont charset="2" panose="05000000000000000000" pitchFamily="2" typeface="Wingdings"/>
              <a:buChar char="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charset="2" panose="05000000000000000000" pitchFamily="2" typeface="Wingdings"/>
              <a:buChar char="v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杜甫</a:t>
            </a:r>
            <a:r>
              <a:rPr altLang="zh-CN" dirty="0" lang="en-US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《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后出塞</a:t>
            </a:r>
            <a:r>
              <a:rPr altLang="zh-CN" dirty="0" lang="en-US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》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诗中亦有“少年别有赠，含笑看</a:t>
            </a:r>
            <a:r>
              <a:rPr altLang="en-US" dirty="0" lang="zh-CN" sz="2800">
                <a:solidFill>
                  <a:srgbClr val="FF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吴钩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”。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A3CBE2-7170-EF26-9539-73C93BB3900B}"/>
              </a:ext>
            </a:extLst>
          </p:cNvPr>
          <p:cNvSpPr txBox="1"/>
          <p:nvPr/>
        </p:nvSpPr>
        <p:spPr>
          <a:xfrm>
            <a:off x="185980" y="4772280"/>
            <a:ext cx="10976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altLang="en-US" dirty="0" lang="zh-CN" sz="20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 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李 贺 南园十三首</a:t>
            </a:r>
            <a:r>
              <a:rPr altLang="en-US" b="0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（其五） 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“男儿何不带</a:t>
            </a:r>
            <a:r>
              <a:rPr altLang="en-US" dirty="0" lang="zh-CN" sz="2800">
                <a:solidFill>
                  <a:srgbClr val="FF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吴钩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， 收取关山五十州？ ”</a:t>
            </a:r>
            <a:endParaRPr altLang="zh-CN" dirty="0" lang="en-US" sz="2000">
              <a:solidFill>
                <a:srgbClr val="000000"/>
              </a:solidFill>
              <a:latin charset="-122" panose="02010800040101010101" pitchFamily="2" typeface="华文新魏"/>
              <a:ea charset="-122" panose="02010800040101010101" pitchFamily="2" typeface="华文新魏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C8F94F-12BA-D4F2-D8A4-BC8FDEFE3D99}"/>
              </a:ext>
            </a:extLst>
          </p:cNvPr>
          <p:cNvSpPr txBox="1"/>
          <p:nvPr/>
        </p:nvSpPr>
        <p:spPr>
          <a:xfrm>
            <a:off x="240224" y="5442793"/>
            <a:ext cx="11360257" cy="749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altLang="en-US" dirty="0" lang="zh-CN" sz="32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辛弃疾</a:t>
            </a:r>
            <a:r>
              <a:rPr altLang="zh-CN" dirty="0" lang="en-US" sz="32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《</a:t>
            </a:r>
            <a:r>
              <a:rPr altLang="en-US" dirty="0" lang="zh-CN" sz="32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水龙吟</a:t>
            </a:r>
            <a:r>
              <a:rPr altLang="zh-CN" dirty="0" lang="en-US" sz="32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·</a:t>
            </a:r>
            <a:r>
              <a:rPr altLang="en-US" dirty="0" lang="zh-CN" sz="32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登建康赏心亭</a:t>
            </a:r>
            <a:r>
              <a:rPr altLang="zh-CN" dirty="0" lang="en-US" sz="32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》</a:t>
            </a:r>
            <a:r>
              <a:rPr altLang="en-US" dirty="0" lang="zh-CN" sz="32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 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落日楼头，断鸿声里</a:t>
            </a:r>
            <a:r>
              <a:rPr altLang="zh-CN" dirty="0" lang="en-US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,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江南游子。把</a:t>
            </a:r>
            <a:r>
              <a:rPr altLang="en-US" dirty="0" lang="zh-CN" sz="2800">
                <a:solidFill>
                  <a:srgbClr val="FF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吴钩</a:t>
            </a:r>
            <a:r>
              <a:rPr altLang="en-US" dirty="0" lang="zh-CN" sz="2800">
                <a:solidFill>
                  <a:srgbClr val="00000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看了，栏杆拍遍，无 人会，登临意。 </a:t>
            </a:r>
            <a:endParaRPr altLang="en-US" dirty="0" lang="zh-CN" sz="2800"/>
          </a:p>
        </p:txBody>
      </p:sp>
    </p:spTree>
    <p:extLst>
      <p:ext uri="{BB962C8B-B14F-4D97-AF65-F5344CB8AC3E}">
        <p14:creationId xmlns:p14="http://schemas.microsoft.com/office/powerpoint/2010/main" val="372924260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altLang="en-US" b="1" dirty="0" lang="zh-CN" sz="4400">
                <a:latin charset="-122" panose="02010609060101010101" pitchFamily="49" typeface="黑体"/>
                <a:ea charset="-122" panose="02010609060101010101" pitchFamily="49" typeface="黑体"/>
              </a:rPr>
              <a:t>如何快速阅读文章：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indent="575945">
              <a:lnSpc>
                <a:spcPct val="150000"/>
              </a:lnSpc>
              <a:buNone/>
            </a:pPr>
            <a:r>
              <a:rPr altLang="en-US" dirty="0" lang="zh-CN" sz="2800">
                <a:latin charset="-122" panose="02010600040101010101" pitchFamily="2" typeface="华文楷体"/>
                <a:ea charset="-122" panose="02010600040101010101" pitchFamily="2" typeface="华文楷体"/>
              </a:rPr>
              <a:t>文章题目为</a:t>
            </a:r>
            <a:r>
              <a:rPr altLang="zh-CN" dirty="0" lang="en-US" sz="2800">
                <a:latin charset="-122" panose="02010600040101010101" pitchFamily="2" typeface="华文楷体"/>
                <a:ea charset="-122" panose="02010600040101010101" pitchFamily="2" typeface="华文楷体"/>
              </a:rPr>
              <a:t>《</a:t>
            </a:r>
            <a:r>
              <a:rPr altLang="en-US" dirty="0" lang="zh-CN" sz="2800">
                <a:latin charset="-122" panose="02010600040101010101" pitchFamily="2" typeface="华文楷体"/>
                <a:ea charset="-122" panose="02010600040101010101" pitchFamily="2" typeface="华文楷体"/>
              </a:rPr>
              <a:t>说“木叶”</a:t>
            </a:r>
            <a:r>
              <a:rPr altLang="zh-CN" dirty="0" lang="en-US" sz="2800">
                <a:latin charset="-122" panose="02010600040101010101" pitchFamily="2" typeface="华文楷体"/>
                <a:ea charset="-122" panose="02010600040101010101" pitchFamily="2" typeface="华文楷体"/>
              </a:rPr>
              <a:t>》</a:t>
            </a:r>
            <a:r>
              <a:rPr altLang="en-US" dirty="0" lang="zh-CN" sz="2800">
                <a:latin charset="-122" panose="02010600040101010101" pitchFamily="2" typeface="华文楷体"/>
                <a:ea charset="-122" panose="02010600040101010101" pitchFamily="2" typeface="华文楷体"/>
              </a:rPr>
              <a:t>，为说得有序，说得深透，本文采用了</a:t>
            </a:r>
            <a:r>
              <a:rPr altLang="en-US" dirty="0" lang="zh-CN" sz="2800" u="sng">
                <a:solidFill>
                  <a:srgbClr val="C00000"/>
                </a:solidFill>
                <a:latin charset="-122" panose="02010600040101010101" pitchFamily="2" typeface="华文楷体"/>
                <a:ea charset="-122" panose="02010600040101010101" pitchFamily="2" typeface="华文楷体"/>
              </a:rPr>
              <a:t>句首标义法</a:t>
            </a:r>
            <a:r>
              <a:rPr altLang="en-US" dirty="0" lang="zh-CN" sz="2800">
                <a:latin charset="-122" panose="02010600040101010101" pitchFamily="2" typeface="华文楷体"/>
                <a:ea charset="-122" panose="02010600040101010101" pitchFamily="2" typeface="华文楷体"/>
              </a:rPr>
              <a:t>，每段开头都用一句话领起下文，容易让读者把握“说”的要领。</a:t>
            </a:r>
            <a:endParaRPr altLang="zh-CN" dirty="0" lang="en-US" sz="2800">
              <a:latin charset="-122" panose="02010600040101010101" pitchFamily="2" typeface="华文楷体"/>
              <a:ea charset="-122" panose="02010600040101010101" pitchFamily="2" typeface="华文楷体"/>
            </a:endParaRPr>
          </a:p>
          <a:p>
            <a:pPr indent="575945">
              <a:lnSpc>
                <a:spcPct val="150000"/>
              </a:lnSpc>
              <a:buNone/>
            </a:pPr>
            <a:r>
              <a:rPr altLang="en-US" dirty="0" lang="zh-CN" sz="2800">
                <a:latin charset="-122" panose="02010600040101010101" pitchFamily="2" typeface="华文楷体"/>
                <a:ea charset="-122" panose="02010600040101010101" pitchFamily="2" typeface="华文楷体"/>
              </a:rPr>
              <a:t>快速阅读全文，抓住关键语句，理清文章结构。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59E9BA-76C3-6706-D1BE-008F576841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15849" y="81350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2290"/>
          <p:cNvSpPr txBox="1"/>
          <p:nvPr>
            <p:custDataLst>
              <p:tags r:id="rId1"/>
            </p:custDataLst>
          </p:nvPr>
        </p:nvSpPr>
        <p:spPr>
          <a:xfrm>
            <a:off x="184840" y="1189907"/>
            <a:ext cx="11675855" cy="551180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indent="-457200" marL="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说明从屈原开始，“木叶”成为</a:t>
            </a:r>
            <a:r>
              <a:rPr altLang="en-US" dirty="0" lang="zh-CN" sz="2800">
                <a:solidFill>
                  <a:srgbClr val="C00000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诗人钟爱的形象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indent="-457200" marL="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古代诗歌中很少用“树叶”，后又发展到用“落木”。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indent="-457200" marL="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说明“木叶”“落木”与“树叶”“落叶”的不同，关键在于“</a:t>
            </a:r>
            <a:r>
              <a:rPr altLang="en-US" dirty="0" lang="zh-CN" sz="2800">
                <a:solidFill>
                  <a:srgbClr val="C00000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木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”字。在诗歌中，概念相同的词语，也有可能在形象上大有区别。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indent="-457200" marL="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说明“木”的第一个艺术特征：含有落叶的因素。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indent="-457200" marL="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说明为什么会有这个特征。（有暗示性）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indent="-457200" marL="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第二个艺术特征：有落叶的微黄与干燥之感，带来疏朗的秋天气息。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indent="-457200" marL="4572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说明“木叶”与“树叶”在概念上相差无几，在艺术形象上的差别几乎是一字千里。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0" sz="quarter" type="body"/>
            <p:custDataLst>
              <p:tags r:id="rId2"/>
            </p:custDataLst>
          </p:nvPr>
        </p:nvSpPr>
        <p:spPr>
          <a:xfrm>
            <a:off x="-570534" y="412475"/>
            <a:ext cx="4241386" cy="365125"/>
          </a:xfrm>
        </p:spPr>
        <p:txBody>
          <a:bodyPr/>
          <a:lstStyle/>
          <a:p>
            <a:r>
              <a:rPr altLang="en-US" b="1" dirty="0" lang="zh-CN" sz="3600">
                <a:latin charset="-122" panose="02010609060101010101" pitchFamily="49" typeface="黑体"/>
                <a:ea charset="-122" panose="02010609060101010101" pitchFamily="49" typeface="黑体"/>
              </a:rPr>
              <a:t>概括各段内容：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15849" y="81350"/>
            <a:ext cx="1335503" cy="1928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:blinds dir="vert"/>
      </p:transition>
    </mc:Choice>
    <mc:Fallback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2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2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2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2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2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2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2291" uiExpand="1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" y="142875"/>
            <a:ext cx="12224385" cy="1270000"/>
          </a:xfrm>
          <a:prstGeom prst="rect">
            <a:avLst/>
          </a:prstGeom>
          <a:solidFill>
            <a:srgbClr val="E9C87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-10160" y="525780"/>
            <a:ext cx="29457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17473"/>
                </a:solidFill>
              </a14:hiddenFill>
            </a:ext>
          </a:extLst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kern="1200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typeface="+mj-cs"/>
              </a:defRPr>
            </a:lvl1pPr>
          </a:lstStyle>
          <a:p>
            <a:r>
              <a:rPr b="1" lang="zh-CN" sz="3600">
                <a:solidFill>
                  <a:srgbClr val="7C5544"/>
                </a:solidFill>
                <a:latin charset="-122" panose="02000000000000000000" typeface="方正宋刻本秀楷_GBK"/>
                <a:ea charset="-122" panose="02000000000000000000" typeface="方正宋刻本秀楷_GBK"/>
                <a:cs charset="-122" panose="02000000000000000000" typeface="方正宋刻本秀楷_GBK"/>
                <a:sym typeface="+mn-ea"/>
              </a:rPr>
              <a:t>梳理思路</a:t>
            </a:r>
            <a:endParaRPr b="1" lang="zh-CN" sz="3600">
              <a:solidFill>
                <a:srgbClr val="7C5544"/>
              </a:solidFill>
              <a:latin charset="-122" panose="02000000000000000000" typeface="方正宋刻本秀楷_GBK"/>
              <a:ea charset="-122" panose="02000000000000000000" typeface="方正宋刻本秀楷_GBK"/>
              <a:cs charset="-122" panose="02000000000000000000" typeface="方正宋刻本秀楷_GBK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38482" y="1677919"/>
            <a:ext cx="9001125" cy="5445125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 defTabSz="914400" eaLnBrk="1" hangingPunct="1" indent="0" latinLnBrk="0" marL="0" rtl="0">
              <a:lnSpc>
                <a:spcPct val="150000"/>
              </a:lnSpc>
              <a:spcBef>
                <a:spcPts val="1000"/>
              </a:spcBef>
              <a:buFont charset="0" panose="020B0604020202020204" pitchFamily="34" typeface="Arial"/>
              <a:buNone/>
              <a:defRPr b="1"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b="1"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9144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b="1"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3716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b="1"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828800" rtl="0">
              <a:lnSpc>
                <a:spcPct val="150000"/>
              </a:lnSpc>
              <a:spcBef>
                <a:spcPts val="500"/>
              </a:spcBef>
              <a:buFont charset="0" panose="020B0604020202020204" pitchFamily="34" typeface="Arial"/>
              <a:buNone/>
              <a:defRPr b="1"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lang="zh-CN" sz="2800">
                <a:solidFill>
                  <a:srgbClr val="FF0000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panose="02010600030101010101" pitchFamily="2" typeface="宋体"/>
              </a:rPr>
              <a:t>①—③发现问题</a:t>
            </a:r>
            <a:r>
              <a:rPr altLang="en-US" dirty="0" lang="zh-CN" sz="2800">
                <a:solidFill>
                  <a:schemeClr val="dk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panose="02010600030101010101" pitchFamily="2" typeface="宋体"/>
              </a:rPr>
              <a:t>：“木叶”为诗人所钟爱；</a:t>
            </a:r>
          </a:p>
          <a:p>
            <a:r>
              <a:rPr altLang="en-US" dirty="0" lang="zh-CN" sz="2800">
                <a:solidFill>
                  <a:srgbClr val="FF0000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panose="02010600030101010101" pitchFamily="2" typeface="宋体"/>
              </a:rPr>
              <a:t>④—⑥分析问题</a:t>
            </a:r>
            <a:r>
              <a:rPr altLang="en-US" dirty="0" lang="zh-CN" sz="2800">
                <a:solidFill>
                  <a:schemeClr val="dk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panose="02010600030101010101" pitchFamily="2" typeface="宋体"/>
              </a:rPr>
              <a:t>：说明“木”的两个艺术特征，以及为什么有这些特征。</a:t>
            </a:r>
          </a:p>
          <a:p>
            <a:r>
              <a:rPr altLang="en-US" dirty="0" lang="zh-CN" sz="2800">
                <a:solidFill>
                  <a:srgbClr val="FF0000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panose="02010600030101010101" pitchFamily="2" typeface="宋体"/>
              </a:rPr>
              <a:t>⑦得出结论：</a:t>
            </a:r>
            <a:r>
              <a:rPr altLang="en-US" dirty="0" lang="zh-CN" sz="2800">
                <a:solidFill>
                  <a:schemeClr val="dk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panose="02010600030101010101" pitchFamily="2" typeface="宋体"/>
              </a:rPr>
              <a:t>说明“木叶”与“树叶”在概念上相差无几，在艺术形象上的差别几乎是一字千里。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78345" y="0"/>
            <a:ext cx="5153025" cy="85921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>
            <a:extLst>
              <a:ext uri="{FF2B5EF4-FFF2-40B4-BE49-F238E27FC236}">
                <a16:creationId xmlns:a16="http://schemas.microsoft.com/office/drawing/2014/main" id="{012E429C-7068-9BD3-8094-793D40B4CF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4191" y="1490870"/>
            <a:ext cx="11668539" cy="314739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>
              <a:lnSpc>
                <a:spcPct val="150000"/>
              </a:lnSpc>
            </a:pPr>
            <a:r>
              <a:rPr altLang="en-US" b="1" dirty="0" lang="zh-CN" sz="36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文学之问</a:t>
            </a:r>
            <a:endParaRPr altLang="zh-CN" b="1" dirty="0" lang="en-US" sz="3600">
              <a:solidFill>
                <a:schemeClr val="tx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fontAlgn="auto">
              <a:lnSpc>
                <a:spcPct val="150000"/>
              </a:lnSpc>
            </a:pPr>
            <a:r>
              <a:rPr altLang="en-US" b="1" dirty="0" lang="zh-CN" sz="36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概念辨析：</a:t>
            </a:r>
            <a:endParaRPr altLang="zh-CN" b="1" dirty="0" lang="en-US" sz="3600">
              <a:solidFill>
                <a:schemeClr val="tx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fontAlgn="auto" indent="-45720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dirty="0" lang="zh-CN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“木叶” “树叶”“落叶”“树”“叶”“落木”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8D9DF4-3843-616E-4BCB-45FC4BA2E7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440549" y="-58136"/>
            <a:ext cx="1335503" cy="19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8506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对角圆角 5"/>
          <p:cNvSpPr/>
          <p:nvPr>
            <p:custDataLst>
              <p:tags r:id="rId1"/>
            </p:custDataLst>
          </p:nvPr>
        </p:nvSpPr>
        <p:spPr>
          <a:xfrm>
            <a:off x="261730" y="867549"/>
            <a:ext cx="11668539" cy="517497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>
              <a:lnSpc>
                <a:spcPct val="150000"/>
              </a:lnSpc>
            </a:pPr>
            <a:r>
              <a:rPr altLang="en-US" b="1" dirty="0" lang="zh-CN" sz="36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文学之问</a:t>
            </a:r>
            <a:endParaRPr altLang="zh-CN" b="1" dirty="0" lang="en-US" sz="3600">
              <a:solidFill>
                <a:schemeClr val="tx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fontAlgn="auto" indent="-45720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b="1" dirty="0" lang="en-US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1</a:t>
            </a:r>
            <a:r>
              <a:rPr altLang="en-US" b="1" dirty="0" lang="zh-CN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、“木叶”为诗人钟爱。 “树叶”“落叶”却无人过问。</a:t>
            </a:r>
          </a:p>
          <a:p>
            <a:pPr indent="-45720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b="1" dirty="0" lang="en-US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2</a:t>
            </a:r>
            <a:r>
              <a:rPr altLang="en-US" b="1" dirty="0" lang="zh-CN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、“树”或者是“叶”也常用。“树叶”“落叶”却无人过问。</a:t>
            </a:r>
            <a:endParaRPr altLang="zh-CN" b="1" dirty="0" lang="en-US" sz="3200">
              <a:solidFill>
                <a:schemeClr val="tx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fontAlgn="auto" indent="-45720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b="1" dirty="0" lang="en-US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3</a:t>
            </a:r>
            <a:r>
              <a:rPr altLang="en-US" b="1" dirty="0" lang="zh-CN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、“木叶”一用再用，且发展出“落木”，产生过许多精彩的诗句。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EFAB478-7C3A-F71B-6891-7AEA247C36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401091" y="-96881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620395" y="1718477"/>
            <a:ext cx="3881119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袅袅兮秋风，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algn="r"/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洞庭波兮木叶下。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7508049" y="1718477"/>
            <a:ext cx="3521708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袅袅兮秋风，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洞庭波兮树叶下。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74954" y="3138880"/>
            <a:ext cx="4105910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后皇嘉树，橘徕服兮。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633944" y="3138880"/>
            <a:ext cx="4105910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后皇嘉木，橘徕服兮。</a:t>
            </a: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915034" y="4214705"/>
            <a:ext cx="3586480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无边落木萧萧下，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algn="r"/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不尽长江滚滚来。</a:t>
            </a: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7680327" y="4214705"/>
            <a:ext cx="3442969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无边落叶萧萧下，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不尽长江滚滚来。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84EEABB-1AF1-B668-7B92-8AF0437E5CE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62005" y="86294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434274"/>
            <a:ext cx="10058400" cy="16093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altLang="en-US" b="1" dirty="0" lang="zh-CN" sz="3200">
                <a:solidFill>
                  <a:schemeClr val="tx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区别“树叶”“木叶”“落木”的关键在哪里？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A716CA-E9AB-1C96-A883-62EBB958764C}"/>
              </a:ext>
            </a:extLst>
          </p:cNvPr>
          <p:cNvSpPr txBox="1"/>
          <p:nvPr/>
        </p:nvSpPr>
        <p:spPr>
          <a:xfrm>
            <a:off x="7547113" y="3342194"/>
            <a:ext cx="1967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空阔！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4D727B-265B-2E69-0295-125841BEFE73}"/>
              </a:ext>
            </a:extLst>
          </p:cNvPr>
          <p:cNvSpPr txBox="1"/>
          <p:nvPr/>
        </p:nvSpPr>
        <p:spPr>
          <a:xfrm>
            <a:off x="5483087" y="431056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落木千山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4AFA9E-0110-5EEC-A335-D76E971DE654}"/>
              </a:ext>
            </a:extLst>
          </p:cNvPr>
          <p:cNvSpPr txBox="1"/>
          <p:nvPr/>
        </p:nvSpPr>
        <p:spPr>
          <a:xfrm>
            <a:off x="311427" y="4310565"/>
            <a:ext cx="517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枝繁叶茂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005FE5-9AC6-F64A-6B67-D05B42C2B7B3}"/>
              </a:ext>
            </a:extLst>
          </p:cNvPr>
          <p:cNvSpPr txBox="1"/>
          <p:nvPr/>
        </p:nvSpPr>
        <p:spPr>
          <a:xfrm>
            <a:off x="7500730" y="2057882"/>
            <a:ext cx="1967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vl="0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秋月照层岭，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algn="r" lvl="0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寒风扫高木。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970E6DF-30F3-2B30-D73D-ED1C9533706D}"/>
              </a:ext>
            </a:extLst>
          </p:cNvPr>
          <p:cNvSpPr txBox="1"/>
          <p:nvPr/>
        </p:nvSpPr>
        <p:spPr>
          <a:xfrm>
            <a:off x="2239618" y="2203269"/>
            <a:ext cx="27498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高树多悲风，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lvl="0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海水扬其波。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4E9A3FC-7BAC-74FD-2A04-2A693CD3864C}"/>
              </a:ext>
            </a:extLst>
          </p:cNvPr>
          <p:cNvSpPr txBox="1"/>
          <p:nvPr/>
        </p:nvSpPr>
        <p:spPr>
          <a:xfrm>
            <a:off x="2239618" y="3317027"/>
            <a:ext cx="1967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饱满！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6CFC2D-066B-EAF7-C5EC-A98FF9D2E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23598" y="42603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10"/>
      <p:bldP grpId="0" spid="12"/>
      <p:bldP grpId="0" spid="14"/>
      <p:bldP grpId="0" spid="15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62609" y="1265583"/>
            <a:ext cx="10598658" cy="228524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rtlCol="0" wrap="square">
            <a:spAutoFit/>
          </a:bodyPr>
          <a:lstStyle/>
          <a:p>
            <a:pPr algn="l" defTabSz="457200" eaLnBrk="1" fontAlgn="auto" hangingPunct="1" latinLnBrk="0" lv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方正姚体"/>
                <a:ea charset="-122" panose="02010601030101010101" pitchFamily="2" typeface="方正姚体"/>
              </a:rPr>
              <a:t>分析第</a:t>
            </a:r>
            <a:r>
              <a:rPr altLang="zh-CN" b="1" baseline="0" cap="none" dirty="0" i="0" kern="1200" kumimoji="0" lang="en-US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方正姚体"/>
                <a:ea charset="-122" panose="02010601030101010101" pitchFamily="2" typeface="方正姚体"/>
              </a:rPr>
              <a:t>4</a:t>
            </a: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方正姚体"/>
                <a:ea charset="-122" panose="02010601030101010101" pitchFamily="2" typeface="方正姚体"/>
              </a:rPr>
              <a:t>段，思考</a:t>
            </a:r>
            <a:r>
              <a:rPr b="1" baseline="0" cap="none" dirty="0" i="0" kern="1200" kumimoji="0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方正姚体"/>
                <a:ea charset="-122" panose="02010601030101010101" pitchFamily="2" typeface="方正姚体"/>
              </a:rPr>
              <a:t>“</a:t>
            </a:r>
            <a:r>
              <a:rPr b="1" baseline="0" cap="none" dirty="0" err="1" i="0" kern="1200" kumimoji="0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方正姚体"/>
                <a:ea charset="-122" panose="02010601030101010101" pitchFamily="2" typeface="方正姚体"/>
              </a:rPr>
              <a:t>木”在形象上有哪些特征</a:t>
            </a:r>
            <a:r>
              <a:rPr b="1" baseline="0" cap="none" dirty="0" i="0" kern="1200" kumimoji="0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方正姚体"/>
                <a:ea charset="-122" panose="02010601030101010101" pitchFamily="2" typeface="方正姚体"/>
              </a:rPr>
              <a:t>？</a:t>
            </a:r>
          </a:p>
          <a:p>
            <a:pPr algn="l" defTabSz="457200" eaLnBrk="1" fontAlgn="auto" hangingPunct="1" latinLnBrk="0" lv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b="1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+mn-cs"/>
              </a:rPr>
              <a:t>   </a:t>
            </a:r>
            <a:r>
              <a:rPr b="1" baseline="0" cap="none" dirty="0" i="0" kern="1200" kumimoji="0" noProof="0" normalizeH="0" spc="0" strike="noStrike" sz="32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+mn-cs"/>
              </a:rPr>
              <a:t>“</a:t>
            </a:r>
            <a:r>
              <a:rPr b="1" baseline="0" cap="none" dirty="0" err="1" i="0" kern="1200" kumimoji="0" noProof="0" normalizeH="0" spc="0" strike="noStrike" sz="32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+mn-cs"/>
              </a:rPr>
              <a:t>木”比“树”更显得单纯，</a:t>
            </a:r>
            <a:r>
              <a:rPr b="1" baseline="0" cap="none" dirty="0" err="1" i="0" kern="1200" kumimoji="0" noProof="0" normalizeH="0" spc="0" strike="noStrike" sz="3200" u="sng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+mn-cs"/>
              </a:rPr>
              <a:t>它仿佛本身就含有一个落叶的因素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typeface="+mn-cs"/>
              </a:rPr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A6B4D46-D707-6BB4-591D-1F7F92AF84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6" l="84534" r="3362" t="40572"/>
          <a:stretch>
            <a:fillRect/>
          </a:stretch>
        </p:blipFill>
        <p:spPr>
          <a:xfrm flipV="1" rot="16200000">
            <a:off x="10393341" y="-11641"/>
            <a:ext cx="1335503" cy="1928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  <p:tag name="KSO_WM_UNIT_TEXT_FILL_FORE_SCHEMECOLOR_INDEX" val="14"/>
  <p:tag name="KSO_WM_UNIT_TEXT_FILL_FORE_SCHEMECOLOR_INDEX_BRIGHTNESS" val="0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  <p:tag name="KSO_WM_UNIT_TEXT_FILL_FORE_SCHEMECOLOR_INDEX" val="13"/>
  <p:tag name="KSO_WM_UNIT_TEXT_FILL_FORE_SCHEMECOLOR_INDEX_BRIGHTNESS" val="0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heme/_rels/theme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材纹理">
      <a:majorFont>
        <a:latin typeface="Rockwell Condensed"/>
        <a:ea typeface="Arial"/>
        <a:cs typeface="Arial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Arial"/>
        <a:cs typeface="Arial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1225</Words>
  <Application>Microsoft Office PowerPoint</Application>
  <PresentationFormat>宽屏</PresentationFormat>
  <Paragraphs>94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方正粗黑宋简体</vt:lpstr>
      <vt:lpstr>方正宋刻本秀楷_GBK</vt:lpstr>
      <vt:lpstr>方正姚体</vt:lpstr>
      <vt:lpstr>仿宋</vt:lpstr>
      <vt:lpstr>黑体</vt:lpstr>
      <vt:lpstr>华文仿宋</vt:lpstr>
      <vt:lpstr>华文楷体</vt:lpstr>
      <vt:lpstr>华文新魏</vt:lpstr>
      <vt:lpstr>华文行楷</vt:lpstr>
      <vt:lpstr>楷体</vt:lpstr>
      <vt:lpstr>宋体</vt:lpstr>
      <vt:lpstr>Arial</vt:lpstr>
      <vt:lpstr>Calibri</vt:lpstr>
      <vt:lpstr>Rockwell</vt:lpstr>
      <vt:lpstr>Rockwell Condensed</vt:lpstr>
      <vt:lpstr>Wingdings</vt:lpstr>
      <vt:lpstr>木材纹理</vt:lpstr>
      <vt:lpstr>说“木叶”</vt:lpstr>
      <vt:lpstr>如何快速阅读文章：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区别“树叶”“木叶”“落木”的关键在哪里？</vt:lpstr>
      <vt:lpstr>PowerPoint 演示文稿</vt:lpstr>
      <vt:lpstr>“木”为何会有这样的艺术特征呢？</vt:lpstr>
      <vt:lpstr>PowerPoint 演示文稿</vt:lpstr>
      <vt:lpstr>PowerPoint 演示文稿</vt:lpstr>
      <vt:lpstr>诗歌语言的暗示性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2022-02-07T16:45:51Z</dcterms:created>
  <dc:creator>rbm.xkw.com</dc:creator>
  <cp:lastModifiedBy>君 孟</cp:lastModifiedBy>
  <cp:lastPrinted>2022-02-07T16:45:51Z</cp:lastPrinted>
  <dcterms:modified xsi:type="dcterms:W3CDTF">2024-06-20T02:27:52Z</dcterms:modified>
  <cp:revision>4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pid="6" fmtid="{D5CDD505-2E9C-101B-9397-08002B2CF9AE}" name="EASTEDU_PRESENTATION_CUSTOM_DATA">
    <vt:lpwstr>1010495829818015744</vt:lpwstr>
  </property>
</Properties>
</file>