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76" r:id="rId5"/>
    <p:sldId id="257" r:id="rId6"/>
    <p:sldId id="259" r:id="rId7"/>
    <p:sldId id="261" r:id="rId8"/>
    <p:sldId id="260" r:id="rId9"/>
    <p:sldId id="268" r:id="rId10"/>
    <p:sldId id="272" r:id="rId11"/>
    <p:sldId id="273" r:id="rId12"/>
    <p:sldId id="269" r:id="rId13"/>
    <p:sldId id="274" r:id="rId14"/>
    <p:sldId id="270" r:id="rId15"/>
    <p:sldId id="275" r:id="rId16"/>
    <p:sldId id="266" r:id="rId17"/>
    <p:sldId id="262" r:id="rId18"/>
    <p:sldId id="263" r:id="rId19"/>
    <p:sldId id="277"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92" y="14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1478011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146671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 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1078608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912980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240827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416590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35169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3102476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1490513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4107028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48C732C-092D-4019-AA8F-E8EEDB7CC6B9}" type="datetimeFigureOut">
              <a:rPr lang="zh-CN" altLang="en-US" smtClean="0"/>
              <a:t>2024/3/17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7E9448-4B55-4438-AFD7-464E3AB350B3}" type="slidenum">
              <a:rPr lang="zh-CN" altLang="en-US" smtClean="0"/>
              <a:t>‹#›</a:t>
            </a:fld>
            <a:endParaRPr lang="zh-CN" altLang="en-US"/>
          </a:p>
        </p:txBody>
      </p:sp>
    </p:spTree>
    <p:extLst>
      <p:ext uri="{BB962C8B-B14F-4D97-AF65-F5344CB8AC3E}">
        <p14:creationId xmlns:p14="http://schemas.microsoft.com/office/powerpoint/2010/main" val="91709418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C732C-092D-4019-AA8F-E8EEDB7CC6B9}" type="datetimeFigureOut">
              <a:rPr lang="zh-CN" altLang="en-US" smtClean="0"/>
              <a:t>2024/3/17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7E9448-4B55-4438-AFD7-464E3AB350B3}" type="slidenum">
              <a:rPr lang="zh-CN" altLang="en-US" smtClean="0"/>
              <a:t>‹#›</a:t>
            </a:fld>
            <a:endParaRPr lang="zh-CN" altLang="en-US"/>
          </a:p>
        </p:txBody>
      </p:sp>
      <p:pic>
        <p:nvPicPr>
          <p:cNvPr id="7" name="图片 6">
            <a:extLst>
              <a:ext uri="{FF2B5EF4-FFF2-40B4-BE49-F238E27FC236}">
                <a16:creationId xmlns:a16="http://schemas.microsoft.com/office/drawing/2014/main" id="{FC08B827-0B70-49F6-9558-F797022CAD76}"/>
              </a:ext>
            </a:extLst>
          </p:cNvPr>
          <p:cNvPicPr>
            <a:picLocks noChangeAspect="1"/>
          </p:cNvPicPr>
          <p:nvPr userDrawn="1"/>
        </p:nvPicPr>
        <p:blipFill>
          <a:blip r:embed="rId13"/>
          <a:stretch>
            <a:fillRect/>
          </a:stretch>
        </p:blipFill>
        <p:spPr>
          <a:xfrm>
            <a:off x="0" y="-36600"/>
            <a:ext cx="12192000" cy="6894600"/>
          </a:xfrm>
          <a:prstGeom prst="rect">
            <a:avLst/>
          </a:prstGeom>
        </p:spPr>
      </p:pic>
    </p:spTree>
    <p:extLst>
      <p:ext uri="{BB962C8B-B14F-4D97-AF65-F5344CB8AC3E}">
        <p14:creationId xmlns:p14="http://schemas.microsoft.com/office/powerpoint/2010/main" val="3965657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g" Type="http://schemas.openxmlformats.org/officeDocument/2006/relationships/image"/><Relationship Id="rId3" Target="../media/image3.jp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altLang="en-US" b="1" dirty="0" lang="zh-CN" sz="8800">
                <a:latin charset="-122" panose="02010800040101010101" pitchFamily="2" typeface="华文行楷"/>
                <a:ea charset="-122" panose="02010800040101010101" pitchFamily="2" typeface="华文行楷"/>
              </a:rPr>
              <a:t>人生如戏</a:t>
            </a:r>
          </a:p>
        </p:txBody>
      </p:sp>
      <p:sp>
        <p:nvSpPr>
          <p:cNvPr id="3" name="副标题 2"/>
          <p:cNvSpPr>
            <a:spLocks noGrp="1"/>
          </p:cNvSpPr>
          <p:nvPr>
            <p:ph idx="1" type="subTitle"/>
          </p:nvPr>
        </p:nvSpPr>
        <p:spPr/>
        <p:txBody>
          <a:bodyPr/>
          <a:lstStyle/>
          <a:p>
            <a:endParaRPr altLang="en-US" dirty="0" lang="zh-CN"/>
          </a:p>
        </p:txBody>
      </p:sp>
    </p:spTree>
    <p:extLst>
      <p:ext uri="{BB962C8B-B14F-4D97-AF65-F5344CB8AC3E}">
        <p14:creationId xmlns:p14="http://schemas.microsoft.com/office/powerpoint/2010/main" val="1909359085"/>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AC9C4E-A545-5714-A238-23E3E30ADC73}"/>
              </a:ext>
            </a:extLst>
          </p:cNvPr>
          <p:cNvSpPr>
            <a:spLocks noGrp="1"/>
          </p:cNvSpPr>
          <p:nvPr>
            <p:ph type="title"/>
          </p:nvPr>
        </p:nvSpPr>
        <p:spPr/>
        <p:txBody>
          <a:bodyPr/>
          <a:lstStyle/>
          <a:p>
            <a:endParaRPr altLang="en-US" lang="zh-CN"/>
          </a:p>
        </p:txBody>
      </p:sp>
      <p:sp>
        <p:nvSpPr>
          <p:cNvPr id="3" name="内容占位符 2">
            <a:extLst>
              <a:ext uri="{FF2B5EF4-FFF2-40B4-BE49-F238E27FC236}">
                <a16:creationId xmlns:a16="http://schemas.microsoft.com/office/drawing/2014/main" id="{F3234D12-0AF3-C1A8-89DF-62311EA0B8B9}"/>
              </a:ext>
            </a:extLst>
          </p:cNvPr>
          <p:cNvSpPr>
            <a:spLocks noGrp="1"/>
          </p:cNvSpPr>
          <p:nvPr>
            <p:ph idx="1"/>
          </p:nvPr>
        </p:nvSpPr>
        <p:spPr/>
        <p:txBody>
          <a:bodyPr>
            <a:normAutofit/>
          </a:bodyPr>
          <a:lstStyle/>
          <a:p>
            <a:r>
              <a:rPr altLang="en-US" dirty="0" lang="zh-CN">
                <a:latin charset="-122" panose="02010609060101010101" pitchFamily="49" typeface="仿宋"/>
                <a:ea charset="-122" panose="02010609060101010101" pitchFamily="49" typeface="仿宋"/>
              </a:rPr>
              <a:t>欧里庇得斯</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心理戏剧的鼻祖”</a:t>
            </a:r>
          </a:p>
          <a:p>
            <a:pPr indent="0" marL="0">
              <a:buNone/>
            </a:pPr>
            <a:r>
              <a:rPr altLang="en-US" dirty="0" lang="zh-CN">
                <a:latin charset="-122" panose="02010609060101010101" pitchFamily="49" typeface="仿宋"/>
                <a:ea charset="-122" panose="02010609060101010101" pitchFamily="49" typeface="仿宋"/>
              </a:rPr>
              <a:t>代表作：</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美狄亚</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。写取回金羊毛的英雄依阿宋的妻子美狄亚不惜杀害自己的孩子复仇的故事。在后来的女权主义者看来最早提出了妇女问题。 </a:t>
            </a:r>
          </a:p>
          <a:p>
            <a:r>
              <a:rPr altLang="en-US" dirty="0" lang="zh-CN">
                <a:latin charset="-122" panose="02010609060101010101" pitchFamily="49" typeface="仿宋"/>
                <a:ea charset="-122" panose="02010609060101010101" pitchFamily="49" typeface="仿宋"/>
              </a:rPr>
              <a:t>古希腊三大悲剧  ：</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被缚的普罗米修斯</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俄狄浦斯王</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美狄亚</a:t>
            </a:r>
            <a:r>
              <a:rPr altLang="zh-CN" dirty="0" lang="en-US">
                <a:latin charset="-122" panose="02010609060101010101" pitchFamily="49" typeface="仿宋"/>
                <a:ea charset="-122" panose="02010609060101010101" pitchFamily="49" typeface="仿宋"/>
              </a:rPr>
              <a:t>》</a:t>
            </a:r>
          </a:p>
          <a:p>
            <a:endParaRPr altLang="en-US" dirty="0" lang="zh-CN"/>
          </a:p>
        </p:txBody>
      </p:sp>
    </p:spTree>
    <p:extLst>
      <p:ext uri="{BB962C8B-B14F-4D97-AF65-F5344CB8AC3E}">
        <p14:creationId xmlns:p14="http://schemas.microsoft.com/office/powerpoint/2010/main" val="2421601760"/>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85BB72-9150-11B8-9F5A-A34CA3E4F492}"/>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古希腊悲剧的特征：</a:t>
            </a:r>
          </a:p>
        </p:txBody>
      </p:sp>
      <p:sp>
        <p:nvSpPr>
          <p:cNvPr id="3" name="内容占位符 2">
            <a:extLst>
              <a:ext uri="{FF2B5EF4-FFF2-40B4-BE49-F238E27FC236}">
                <a16:creationId xmlns:a16="http://schemas.microsoft.com/office/drawing/2014/main" id="{7A616B8A-E271-1303-C4A8-4DED43092BED}"/>
              </a:ext>
            </a:extLst>
          </p:cNvPr>
          <p:cNvSpPr>
            <a:spLocks noGrp="1"/>
          </p:cNvSpPr>
          <p:nvPr>
            <p:ph idx="1"/>
          </p:nvPr>
        </p:nvSpPr>
        <p:spPr/>
        <p:txBody>
          <a:bodyPr/>
          <a:lstStyle/>
          <a:p>
            <a:r>
              <a:rPr altLang="en-US" dirty="0" lang="zh-CN">
                <a:latin charset="-122" panose="02010609060101010101" pitchFamily="49" typeface="仿宋"/>
                <a:ea charset="-122" panose="02010609060101010101" pitchFamily="49" typeface="仿宋"/>
              </a:rPr>
              <a:t>人与神的冲突。</a:t>
            </a:r>
          </a:p>
          <a:p>
            <a:r>
              <a:rPr altLang="en-US" dirty="0" lang="zh-CN">
                <a:latin charset="-122" panose="02010609060101010101" pitchFamily="49" typeface="仿宋"/>
                <a:ea charset="-122" panose="02010609060101010101" pitchFamily="49" typeface="仿宋"/>
              </a:rPr>
              <a:t>扩展：中国缺少悲剧精神</a:t>
            </a:r>
          </a:p>
          <a:p>
            <a:r>
              <a:rPr altLang="en-US" dirty="0" lang="zh-CN">
                <a:latin charset="-122" panose="02010609060101010101" pitchFamily="49" typeface="仿宋"/>
                <a:ea charset="-122" panose="02010609060101010101" pitchFamily="49" typeface="仿宋"/>
              </a:rPr>
              <a:t>思考：你如何评价影视作品中大团圆的结局？？</a:t>
            </a:r>
          </a:p>
          <a:p>
            <a:endParaRPr altLang="en-US" dirty="0" lang="zh-CN"/>
          </a:p>
        </p:txBody>
      </p:sp>
    </p:spTree>
    <p:extLst>
      <p:ext uri="{BB962C8B-B14F-4D97-AF65-F5344CB8AC3E}">
        <p14:creationId xmlns:p14="http://schemas.microsoft.com/office/powerpoint/2010/main" val="317495051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82B2E4C-BD9E-777E-1B2F-8F2C6EC0D4C7}"/>
              </a:ext>
            </a:extLst>
          </p:cNvPr>
          <p:cNvSpPr>
            <a:spLocks noGrp="1"/>
          </p:cNvSpPr>
          <p:nvPr>
            <p:ph type="title"/>
          </p:nvPr>
        </p:nvSpPr>
        <p:spPr>
          <a:xfrm>
            <a:off x="817417" y="535564"/>
            <a:ext cx="10515600" cy="1325563"/>
          </a:xfrm>
        </p:spPr>
        <p:txBody>
          <a:bodyPr/>
          <a:lstStyle/>
          <a:p>
            <a:r>
              <a:rPr altLang="en-US" dirty="0" lang="zh-CN">
                <a:latin charset="-122" panose="02010609060101010101" pitchFamily="49" typeface="黑体"/>
                <a:ea charset="-122" panose="02010609060101010101" pitchFamily="49" typeface="黑体"/>
              </a:rPr>
              <a:t>三、莎士比亚及四大悲剧 </a:t>
            </a:r>
            <a:br>
              <a:rPr altLang="en-US" dirty="0" lang="zh-CN">
                <a:latin charset="-122" panose="02010609060101010101" pitchFamily="49" typeface="黑体"/>
                <a:ea charset="-122" panose="02010609060101010101" pitchFamily="49" typeface="黑体"/>
              </a:rPr>
            </a:b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741E276A-56DF-6DCF-40F8-931D68210D9F}"/>
              </a:ext>
            </a:extLst>
          </p:cNvPr>
          <p:cNvSpPr>
            <a:spLocks noGrp="1"/>
          </p:cNvSpPr>
          <p:nvPr>
            <p:ph idx="1"/>
          </p:nvPr>
        </p:nvSpPr>
        <p:spPr>
          <a:xfrm>
            <a:off x="824345" y="1971098"/>
            <a:ext cx="10515600" cy="4351338"/>
          </a:xfrm>
        </p:spPr>
        <p:txBody>
          <a:bodyPr>
            <a:normAutofit/>
          </a:bodyPr>
          <a:lstStyle/>
          <a:p>
            <a:r>
              <a:rPr altLang="en-US" dirty="0" lang="zh-CN">
                <a:latin charset="-122" panose="02010609060101010101" pitchFamily="49" typeface="仿宋"/>
                <a:ea charset="-122" panose="02010609060101010101" pitchFamily="49" typeface="仿宋"/>
              </a:rPr>
              <a:t>莎士比亚之前，没有人。</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哈罗德</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布鲁姆</a:t>
            </a:r>
          </a:p>
          <a:p>
            <a:r>
              <a:rPr altLang="en-US" dirty="0" lang="zh-CN">
                <a:latin charset="-122" panose="02010609060101010101" pitchFamily="49" typeface="仿宋"/>
                <a:ea charset="-122" panose="02010609060101010101" pitchFamily="49" typeface="仿宋"/>
              </a:rPr>
              <a:t>四大悲剧：</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哈姆雷特</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奥赛罗</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李尔王</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麦克白</a:t>
            </a:r>
            <a:r>
              <a:rPr altLang="zh-CN" dirty="0" lang="en-US">
                <a:latin charset="-122" panose="02010609060101010101" pitchFamily="49" typeface="仿宋"/>
                <a:ea charset="-122" panose="02010609060101010101" pitchFamily="49" typeface="仿宋"/>
              </a:rPr>
              <a:t>》</a:t>
            </a:r>
          </a:p>
          <a:p>
            <a:pPr indent="0" marL="0">
              <a:buNone/>
            </a:pPr>
            <a:endParaRPr altLang="en-US" dirty="0" lang="zh-CN"/>
          </a:p>
        </p:txBody>
      </p:sp>
    </p:spTree>
    <p:extLst>
      <p:ext uri="{BB962C8B-B14F-4D97-AF65-F5344CB8AC3E}">
        <p14:creationId xmlns:p14="http://schemas.microsoft.com/office/powerpoint/2010/main" val="109422216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4E7149-7B0D-F6C0-3C70-39D5860EE4C5}"/>
              </a:ext>
            </a:extLst>
          </p:cNvPr>
          <p:cNvSpPr>
            <a:spLocks noGrp="1"/>
          </p:cNvSpPr>
          <p:nvPr>
            <p:ph type="title"/>
          </p:nvPr>
        </p:nvSpPr>
        <p:spPr>
          <a:xfrm>
            <a:off x="782782" y="517525"/>
            <a:ext cx="10515600" cy="1325563"/>
          </a:xfrm>
        </p:spPr>
        <p:txBody>
          <a:bodyPr/>
          <a:lstStyle/>
          <a:p>
            <a:r>
              <a:rPr altLang="en-US" dirty="0" lang="zh-CN">
                <a:latin charset="-122" panose="02010609060101010101" pitchFamily="49" typeface="黑体"/>
                <a:ea charset="-122" panose="02010609060101010101" pitchFamily="49" typeface="黑体"/>
              </a:rPr>
              <a:t>诗人莎士比亚：</a:t>
            </a:r>
            <a:br>
              <a:rPr altLang="en-US" dirty="0" lang="zh-CN">
                <a:latin charset="-122" panose="02010609060101010101" pitchFamily="49" typeface="黑体"/>
                <a:ea charset="-122" panose="02010609060101010101" pitchFamily="49" typeface="黑体"/>
              </a:rPr>
            </a:b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0A869F08-FE89-4C40-5545-FF6793A807C5}"/>
              </a:ext>
            </a:extLst>
          </p:cNvPr>
          <p:cNvSpPr>
            <a:spLocks noGrp="1"/>
          </p:cNvSpPr>
          <p:nvPr>
            <p:ph idx="1"/>
          </p:nvPr>
        </p:nvSpPr>
        <p:spPr>
          <a:xfrm>
            <a:off x="734290" y="1794164"/>
            <a:ext cx="10515600" cy="4833072"/>
          </a:xfrm>
        </p:spPr>
        <p:txBody>
          <a:bodyPr>
            <a:normAutofit/>
          </a:bodyPr>
          <a:lstStyle/>
          <a:p>
            <a:pPr indent="0" marL="0">
              <a:buNone/>
            </a:pPr>
            <a:r>
              <a:rPr altLang="en-US" dirty="0" lang="zh-CN">
                <a:latin charset="-122" panose="02010609060101010101" pitchFamily="49" typeface="仿宋"/>
                <a:ea charset="-122" panose="02010609060101010101" pitchFamily="49" typeface="仿宋"/>
              </a:rPr>
              <a:t>我能否将你比作夏天？你比夏天更美丽温婉。</a:t>
            </a:r>
          </a:p>
          <a:p>
            <a:pPr indent="0" marL="0">
              <a:buNone/>
            </a:pPr>
            <a:r>
              <a:rPr altLang="en-US" dirty="0" lang="zh-CN">
                <a:latin charset="-122" panose="02010609060101010101" pitchFamily="49" typeface="仿宋"/>
                <a:ea charset="-122" panose="02010609060101010101" pitchFamily="49" typeface="仿宋"/>
              </a:rPr>
              <a:t>狂风将五月的蓓蕾凋残， 夏日的勾留何其短暂。</a:t>
            </a:r>
          </a:p>
          <a:p>
            <a:pPr indent="0" marL="0">
              <a:buNone/>
            </a:pPr>
            <a:r>
              <a:rPr altLang="en-US" dirty="0" lang="zh-CN">
                <a:latin charset="-122" panose="02010609060101010101" pitchFamily="49" typeface="仿宋"/>
                <a:ea charset="-122" panose="02010609060101010101" pitchFamily="49" typeface="仿宋"/>
              </a:rPr>
              <a:t>休恋那丽日当空，转眼会云雾迷蒙。</a:t>
            </a:r>
          </a:p>
          <a:p>
            <a:pPr indent="0" marL="0">
              <a:buNone/>
            </a:pPr>
            <a:r>
              <a:rPr altLang="en-US" dirty="0" lang="zh-CN">
                <a:latin charset="-122" panose="02010609060101010101" pitchFamily="49" typeface="仿宋"/>
                <a:ea charset="-122" panose="02010609060101010101" pitchFamily="49" typeface="仿宋"/>
              </a:rPr>
              <a:t>休叹那百花飘零，催折于无常的天命。</a:t>
            </a:r>
          </a:p>
          <a:p>
            <a:pPr indent="0" marL="0">
              <a:buNone/>
            </a:pPr>
            <a:r>
              <a:rPr altLang="en-US" dirty="0" lang="zh-CN">
                <a:latin charset="-122" panose="02010609060101010101" pitchFamily="49" typeface="仿宋"/>
                <a:ea charset="-122" panose="02010609060101010101" pitchFamily="49" typeface="仿宋"/>
              </a:rPr>
              <a:t>唯有你永恒的夏日常新，你的美貌亦毫发无损。</a:t>
            </a:r>
          </a:p>
          <a:p>
            <a:pPr indent="0" marL="0">
              <a:buNone/>
            </a:pPr>
            <a:r>
              <a:rPr altLang="en-US" dirty="0" lang="zh-CN">
                <a:latin charset="-122" panose="02010609060101010101" pitchFamily="49" typeface="仿宋"/>
                <a:ea charset="-122" panose="02010609060101010101" pitchFamily="49" typeface="仿宋"/>
              </a:rPr>
              <a:t>死神也无缘将你幽禁，你在我永恒的诗中长存。</a:t>
            </a:r>
          </a:p>
          <a:p>
            <a:pPr indent="0" marL="0">
              <a:buNone/>
            </a:pPr>
            <a:r>
              <a:rPr altLang="en-US" dirty="0" lang="zh-CN">
                <a:latin charset="-122" panose="02010609060101010101" pitchFamily="49" typeface="仿宋"/>
                <a:ea charset="-122" panose="02010609060101010101" pitchFamily="49" typeface="仿宋"/>
              </a:rPr>
              <a:t>只要世间尚有人吟诵我的诗篇，这诗就将不朽，永葆你的芳颜。</a:t>
            </a:r>
          </a:p>
          <a:p>
            <a:pPr indent="0" marL="0">
              <a:buNone/>
            </a:pPr>
            <a:endParaRPr altLang="en-US" dirty="0" lang="zh-CN"/>
          </a:p>
        </p:txBody>
      </p:sp>
    </p:spTree>
    <p:extLst>
      <p:ext uri="{BB962C8B-B14F-4D97-AF65-F5344CB8AC3E}">
        <p14:creationId xmlns:p14="http://schemas.microsoft.com/office/powerpoint/2010/main" val="1989278289"/>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712455-7430-90A0-421C-F29FC0547EAC}"/>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高雅艺术走进民间，民俗故事的文学化。</a:t>
            </a:r>
            <a:br>
              <a:rPr altLang="en-US" dirty="0" lang="zh-CN">
                <a:latin charset="-122" panose="02010609060101010101" pitchFamily="49" typeface="黑体"/>
                <a:ea charset="-122" panose="02010609060101010101" pitchFamily="49" typeface="黑体"/>
              </a:rPr>
            </a:b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78A3915C-FFE9-9FB8-5990-9CE705C24879}"/>
              </a:ext>
            </a:extLst>
          </p:cNvPr>
          <p:cNvSpPr>
            <a:spLocks noGrp="1"/>
          </p:cNvSpPr>
          <p:nvPr>
            <p:ph idx="1"/>
          </p:nvPr>
        </p:nvSpPr>
        <p:spPr>
          <a:xfrm>
            <a:off x="311727" y="1461655"/>
            <a:ext cx="11284527" cy="5347854"/>
          </a:xfrm>
        </p:spPr>
        <p:txBody>
          <a:bodyPr>
            <a:normAutofit/>
          </a:bodyPr>
          <a:lstStyle/>
          <a:p>
            <a:r>
              <a:rPr altLang="en-US" dirty="0" lang="zh-CN">
                <a:latin charset="-122" panose="02010609060101010101" pitchFamily="49" typeface="仿宋"/>
                <a:ea charset="-122" panose="02010609060101010101" pitchFamily="49" typeface="仿宋"/>
              </a:rPr>
              <a:t>语言：诗人</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戏剧家</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莎士比亚</a:t>
            </a:r>
          </a:p>
          <a:p>
            <a:pPr indent="0" marL="0">
              <a:buNone/>
            </a:pPr>
            <a:r>
              <a:rPr altLang="en-US" dirty="0" lang="zh-CN">
                <a:latin charset="-122" panose="02010609060101010101" pitchFamily="49" typeface="楷体"/>
                <a:ea charset="-122" panose="02010609060101010101" pitchFamily="49" typeface="楷体"/>
              </a:rPr>
              <a:t>朱丽叶 </a:t>
            </a:r>
            <a:r>
              <a:rPr altLang="zh-CN" dirty="0" lang="en-US">
                <a:latin charset="-122" panose="02010609060101010101" pitchFamily="49" typeface="楷体"/>
                <a:ea charset="-122" panose="02010609060101010101" pitchFamily="49" typeface="楷体"/>
              </a:rPr>
              <a:t>: </a:t>
            </a:r>
            <a:r>
              <a:rPr altLang="en-US" dirty="0" lang="zh-CN">
                <a:latin charset="-122" panose="02010609060101010101" pitchFamily="49" typeface="楷体"/>
                <a:ea charset="-122" panose="02010609060101010101" pitchFamily="49" typeface="楷体"/>
              </a:rPr>
              <a:t>只有你的名字才是我的仇敌，你即使不姓蒙太古，仍然是这样的一个你。姓不姓蒙太古又有什么关系呢？它又不是手，又不是脚，又不是手臂，又不是脸，又不是身上任何其他的部分。啊！快换一个姓名吧！姓名本身是没有意义的 </a:t>
            </a:r>
            <a:r>
              <a:rPr altLang="zh-CN" dirty="0" lang="en-US">
                <a:latin charset="-122" panose="02010609060101010101" pitchFamily="49" typeface="楷体"/>
                <a:ea charset="-122" panose="02010609060101010101" pitchFamily="49" typeface="楷体"/>
              </a:rPr>
              <a:t>; </a:t>
            </a:r>
            <a:r>
              <a:rPr altLang="en-US" dirty="0" lang="zh-CN">
                <a:latin charset="-122" panose="02010609060101010101" pitchFamily="49" typeface="楷体"/>
                <a:ea charset="-122" panose="02010609060101010101" pitchFamily="49" typeface="楷体"/>
              </a:rPr>
              <a:t>我们叫做玫瑰的这一种花，要是换了个名字，它的香味还是同样的芬芳 </a:t>
            </a:r>
            <a:r>
              <a:rPr altLang="zh-CN" dirty="0" lang="en-US">
                <a:latin charset="-122" panose="02010609060101010101" pitchFamily="49" typeface="楷体"/>
                <a:ea charset="-122" panose="02010609060101010101" pitchFamily="49" typeface="楷体"/>
              </a:rPr>
              <a:t>; </a:t>
            </a:r>
            <a:r>
              <a:rPr altLang="en-US" dirty="0" lang="zh-CN">
                <a:latin charset="-122" panose="02010609060101010101" pitchFamily="49" typeface="楷体"/>
                <a:ea charset="-122" panose="02010609060101010101" pitchFamily="49" typeface="楷体"/>
              </a:rPr>
              <a:t>罗密欧要是换了别的名字，他的可爱的完美也绝不会有丝毫改变。罗密欧，抛弃了你的名字吧 </a:t>
            </a:r>
            <a:r>
              <a:rPr altLang="zh-CN" dirty="0" lang="en-US">
                <a:latin charset="-122" panose="02010609060101010101" pitchFamily="49" typeface="楷体"/>
                <a:ea charset="-122" panose="02010609060101010101" pitchFamily="49" typeface="楷体"/>
              </a:rPr>
              <a:t>; </a:t>
            </a:r>
            <a:r>
              <a:rPr altLang="en-US" dirty="0" lang="zh-CN">
                <a:latin charset="-122" panose="02010609060101010101" pitchFamily="49" typeface="楷体"/>
                <a:ea charset="-122" panose="02010609060101010101" pitchFamily="49" typeface="楷体"/>
              </a:rPr>
              <a:t>我愿意把我整个的心灵，赔偿你这一个身外的空名。 </a:t>
            </a:r>
            <a:r>
              <a:rPr altLang="zh-CN" dirty="0" lang="en-US">
                <a:latin charset="-122" panose="02010609060101010101" pitchFamily="49" typeface="楷体"/>
                <a:ea charset="-122" panose="02010609060101010101" pitchFamily="49" typeface="楷体"/>
              </a:rPr>
              <a:t>——</a:t>
            </a:r>
            <a:r>
              <a:rPr altLang="en-US" dirty="0" lang="zh-CN">
                <a:latin charset="-122" panose="02010609060101010101" pitchFamily="49" typeface="楷体"/>
                <a:ea charset="-122" panose="02010609060101010101" pitchFamily="49" typeface="楷体"/>
              </a:rPr>
              <a:t>莎士比亚 </a:t>
            </a:r>
            <a:r>
              <a:rPr altLang="zh-CN" dirty="0" lang="en-US">
                <a:latin charset="-122" panose="02010609060101010101" pitchFamily="49" typeface="楷体"/>
                <a:ea charset="-122" panose="02010609060101010101" pitchFamily="49" typeface="楷体"/>
              </a:rPr>
              <a:t>《</a:t>
            </a:r>
            <a:r>
              <a:rPr altLang="en-US" dirty="0" lang="zh-CN">
                <a:latin charset="-122" panose="02010609060101010101" pitchFamily="49" typeface="楷体"/>
                <a:ea charset="-122" panose="02010609060101010101" pitchFamily="49" typeface="楷体"/>
              </a:rPr>
              <a:t>罗密欧与朱丽叶</a:t>
            </a:r>
            <a:r>
              <a:rPr altLang="zh-CN" dirty="0" lang="en-US">
                <a:latin charset="-122" panose="02010609060101010101" pitchFamily="49" typeface="楷体"/>
                <a:ea charset="-122" panose="02010609060101010101" pitchFamily="49" typeface="楷体"/>
              </a:rPr>
              <a:t>》</a:t>
            </a:r>
          </a:p>
          <a:p>
            <a:r>
              <a:rPr altLang="en-US" dirty="0" lang="zh-CN">
                <a:latin charset="-122" panose="02010609060101010101" pitchFamily="49" typeface="仿宋"/>
                <a:ea charset="-122" panose="02010609060101010101" pitchFamily="49" typeface="仿宋"/>
              </a:rPr>
              <a:t>情节：在今天还被众多的电影模仿，或是片段，或是整体。</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狮子王</a:t>
            </a:r>
            <a:r>
              <a:rPr altLang="zh-CN" dirty="0" lang="en-US">
                <a:latin charset="-122" panose="02010609060101010101" pitchFamily="49" typeface="仿宋"/>
                <a:ea charset="-122" panose="02010609060101010101" pitchFamily="49" typeface="仿宋"/>
              </a:rPr>
              <a:t>》</a:t>
            </a:r>
          </a:p>
          <a:p>
            <a:r>
              <a:rPr altLang="en-US" dirty="0" lang="zh-CN">
                <a:latin charset="-122" panose="02010609060101010101" pitchFamily="49" typeface="仿宋"/>
                <a:ea charset="-122" panose="02010609060101010101" pitchFamily="49" typeface="仿宋"/>
              </a:rPr>
              <a:t>主题：对人性中丑恶美的深刻探索。</a:t>
            </a:r>
          </a:p>
          <a:p>
            <a:endParaRPr altLang="en-US" dirty="0" lang="zh-CN"/>
          </a:p>
        </p:txBody>
      </p:sp>
    </p:spTree>
    <p:extLst>
      <p:ext uri="{BB962C8B-B14F-4D97-AF65-F5344CB8AC3E}">
        <p14:creationId xmlns:p14="http://schemas.microsoft.com/office/powerpoint/2010/main" val="201193158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4F0AE3-263A-0E5B-29ED-6152DEA918CF}"/>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莎士比亚悲剧的核心特质：</a:t>
            </a:r>
          </a:p>
        </p:txBody>
      </p:sp>
      <p:sp>
        <p:nvSpPr>
          <p:cNvPr id="3" name="内容占位符 2">
            <a:extLst>
              <a:ext uri="{FF2B5EF4-FFF2-40B4-BE49-F238E27FC236}">
                <a16:creationId xmlns:a16="http://schemas.microsoft.com/office/drawing/2014/main" id="{216E3115-E9C8-1917-DDC5-06DE1D4F33DA}"/>
              </a:ext>
            </a:extLst>
          </p:cNvPr>
          <p:cNvSpPr>
            <a:spLocks noGrp="1"/>
          </p:cNvSpPr>
          <p:nvPr>
            <p:ph idx="1"/>
          </p:nvPr>
        </p:nvSpPr>
        <p:spPr/>
        <p:txBody>
          <a:bodyPr/>
          <a:lstStyle/>
          <a:p>
            <a:r>
              <a:rPr altLang="en-US" dirty="0" lang="zh-CN">
                <a:latin charset="-122" panose="02010609060101010101" pitchFamily="49" typeface="仿宋"/>
                <a:ea charset="-122" panose="02010609060101010101" pitchFamily="49" typeface="仿宋"/>
              </a:rPr>
              <a:t>人与神的冲突变为人对自己的突破，突破神的约束。 </a:t>
            </a:r>
          </a:p>
          <a:p>
            <a:r>
              <a:rPr altLang="en-US" dirty="0" lang="zh-CN">
                <a:latin charset="-122" panose="02010609060101010101" pitchFamily="49" typeface="仿宋"/>
                <a:ea charset="-122" panose="02010609060101010101" pitchFamily="49" typeface="仿宋"/>
              </a:rPr>
              <a:t>莎士比亚之前，没有人。</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哈罗德</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布鲁姆</a:t>
            </a:r>
          </a:p>
          <a:p>
            <a:r>
              <a:rPr altLang="en-US" dirty="0" lang="zh-CN">
                <a:latin charset="-122" panose="02010609060101010101" pitchFamily="49" typeface="仿宋"/>
                <a:ea charset="-122" panose="02010609060101010101" pitchFamily="49" typeface="仿宋"/>
              </a:rPr>
              <a:t>文艺复兴</a:t>
            </a:r>
          </a:p>
          <a:p>
            <a:endParaRPr altLang="en-US" dirty="0" lang="zh-CN"/>
          </a:p>
        </p:txBody>
      </p:sp>
    </p:spTree>
    <p:extLst>
      <p:ext uri="{BB962C8B-B14F-4D97-AF65-F5344CB8AC3E}">
        <p14:creationId xmlns:p14="http://schemas.microsoft.com/office/powerpoint/2010/main" val="319142365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A803B7-DBCA-7A23-EDB6-EFBEED0196E2}"/>
              </a:ext>
            </a:extLst>
          </p:cNvPr>
          <p:cNvSpPr>
            <a:spLocks noGrp="1"/>
          </p:cNvSpPr>
          <p:nvPr>
            <p:ph type="title"/>
          </p:nvPr>
        </p:nvSpPr>
        <p:spPr>
          <a:xfrm>
            <a:off x="852055" y="420543"/>
            <a:ext cx="10515600" cy="1325563"/>
          </a:xfrm>
        </p:spPr>
        <p:txBody>
          <a:bodyPr>
            <a:normAutofit/>
          </a:bodyPr>
          <a:lstStyle/>
          <a:p>
            <a:r>
              <a:rPr altLang="en-US" dirty="0" lang="zh-CN">
                <a:latin charset="-122" panose="02010609060101010101" pitchFamily="49" typeface="黑体"/>
                <a:ea charset="-122" panose="02010609060101010101" pitchFamily="49" typeface="黑体"/>
              </a:rPr>
              <a:t>如何表演？</a:t>
            </a:r>
            <a:br>
              <a:rPr altLang="en-US" dirty="0" lang="zh-CN">
                <a:latin charset="-122" panose="02010609060101010101" pitchFamily="49" typeface="黑体"/>
                <a:ea charset="-122" panose="02010609060101010101" pitchFamily="49" typeface="黑体"/>
              </a:rPr>
            </a:b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28E6B815-9D4F-772A-F185-8716CA11283D}"/>
              </a:ext>
            </a:extLst>
          </p:cNvPr>
          <p:cNvSpPr>
            <a:spLocks noGrp="1"/>
          </p:cNvSpPr>
          <p:nvPr>
            <p:ph idx="1"/>
          </p:nvPr>
        </p:nvSpPr>
        <p:spPr>
          <a:xfrm>
            <a:off x="838200" y="1825625"/>
            <a:ext cx="11194473" cy="4351338"/>
          </a:xfrm>
        </p:spPr>
        <p:txBody>
          <a:bodyPr/>
          <a:lstStyle/>
          <a:p>
            <a:r>
              <a:rPr altLang="en-US" dirty="0" lang="zh-CN">
                <a:latin charset="-122" panose="02010609060101010101" pitchFamily="49" typeface="仿宋"/>
                <a:ea charset="-122" panose="02010609060101010101" pitchFamily="49" typeface="仿宋"/>
              </a:rPr>
              <a:t>斯坦尼斯拉夫斯基：</a:t>
            </a:r>
          </a:p>
          <a:p>
            <a:r>
              <a:rPr altLang="en-US" dirty="0" lang="zh-CN">
                <a:latin charset="-122" panose="02010609060101010101" pitchFamily="49" typeface="仿宋"/>
                <a:ea charset="-122" panose="02010609060101010101" pitchFamily="49" typeface="仿宋"/>
              </a:rPr>
              <a:t>体验派，演员要沉浸在角色之中，演员与角色合二为一，共鸣。此为我们熟悉的一般意义上的表演，对我们影响最大。</a:t>
            </a:r>
          </a:p>
          <a:p>
            <a:r>
              <a:rPr altLang="en-US" dirty="0" lang="zh-CN">
                <a:latin charset="-122" panose="02010609060101010101" pitchFamily="49" typeface="仿宋"/>
                <a:ea charset="-122" panose="02010609060101010101" pitchFamily="49" typeface="仿宋"/>
              </a:rPr>
              <a:t>布莱希特：</a:t>
            </a:r>
          </a:p>
          <a:p>
            <a:r>
              <a:rPr altLang="en-US" dirty="0" lang="zh-CN">
                <a:latin charset="-122" panose="02010609060101010101" pitchFamily="49" typeface="仿宋"/>
                <a:ea charset="-122" panose="02010609060101010101" pitchFamily="49" typeface="仿宋"/>
              </a:rPr>
              <a:t>间离效果，是一种致力于引导观众思考的表演体系。</a:t>
            </a:r>
            <a:endParaRPr altLang="zh-CN" dirty="0" lang="en-US">
              <a:latin charset="-122" panose="02010609060101010101" pitchFamily="49" typeface="仿宋"/>
              <a:ea charset="-122" panose="02010609060101010101" pitchFamily="49" typeface="仿宋"/>
            </a:endParaRPr>
          </a:p>
          <a:p>
            <a:r>
              <a:rPr altLang="en-US" dirty="0" lang="zh-CN">
                <a:latin charset="-122" panose="02010609060101010101" pitchFamily="49" typeface="仿宋"/>
                <a:ea charset="-122" panose="02010609060101010101" pitchFamily="49" typeface="仿宋"/>
              </a:rPr>
              <a:t>印度电影，印度电影中大量的歌舞。</a:t>
            </a:r>
          </a:p>
          <a:p>
            <a:endParaRPr altLang="en-US" dirty="0" lang="zh-CN"/>
          </a:p>
        </p:txBody>
      </p:sp>
    </p:spTree>
    <p:extLst>
      <p:ext uri="{BB962C8B-B14F-4D97-AF65-F5344CB8AC3E}">
        <p14:creationId xmlns:p14="http://schemas.microsoft.com/office/powerpoint/2010/main" val="162293546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31961"/>
            <a:ext cx="10515600" cy="1325563"/>
          </a:xfrm>
        </p:spPr>
        <p:txBody>
          <a:bodyPr/>
          <a:lstStyle/>
          <a:p>
            <a:r>
              <a:rPr altLang="en-US" b="1" dirty="0" lang="zh-CN">
                <a:latin charset="-122" panose="02010609060101010101" pitchFamily="49" typeface="黑体"/>
                <a:ea charset="-122" panose="02010609060101010101" pitchFamily="49" typeface="黑体"/>
              </a:rPr>
              <a:t>戏剧的核心特征：</a:t>
            </a:r>
          </a:p>
        </p:txBody>
      </p:sp>
      <p:sp>
        <p:nvSpPr>
          <p:cNvPr id="3" name="内容占位符 2"/>
          <p:cNvSpPr>
            <a:spLocks noGrp="1"/>
          </p:cNvSpPr>
          <p:nvPr>
            <p:ph idx="1"/>
          </p:nvPr>
        </p:nvSpPr>
        <p:spPr>
          <a:xfrm>
            <a:off x="1047596" y="1436136"/>
            <a:ext cx="7642123" cy="2247063"/>
          </a:xfrm>
        </p:spPr>
        <p:txBody>
          <a:bodyPr>
            <a:noAutofit/>
          </a:bodyPr>
          <a:lstStyle/>
          <a:p>
            <a:pPr algn="ctr" indent="0" marL="0">
              <a:buNone/>
            </a:pPr>
            <a:r>
              <a:rPr altLang="en-US" dirty="0" lang="zh-CN" sz="4000">
                <a:latin charset="-122" panose="02010609060101010101" pitchFamily="49" typeface="仿宋"/>
                <a:ea charset="-122" panose="02010609060101010101" pitchFamily="49" typeface="仿宋"/>
              </a:rPr>
              <a:t>冲突</a:t>
            </a:r>
            <a:endParaRPr altLang="zh-CN" dirty="0" lang="en-US" sz="4000">
              <a:latin charset="-122" panose="02010609060101010101" pitchFamily="49" typeface="仿宋"/>
              <a:ea charset="-122" panose="02010609060101010101" pitchFamily="49" typeface="仿宋"/>
            </a:endParaRPr>
          </a:p>
          <a:p>
            <a:pPr algn="ctr" indent="0" marL="0">
              <a:buNone/>
            </a:pPr>
            <a:r>
              <a:rPr altLang="en-US" dirty="0" lang="zh-CN" sz="4000">
                <a:latin charset="-122" panose="02010609060101010101" pitchFamily="49" typeface="仿宋"/>
                <a:ea charset="-122" panose="02010609060101010101" pitchFamily="49" typeface="仿宋"/>
              </a:rPr>
              <a:t>无巧不成戏</a:t>
            </a:r>
            <a:endParaRPr altLang="zh-CN" dirty="0" lang="en-US" sz="4000">
              <a:latin charset="-122" panose="02010609060101010101" pitchFamily="49" typeface="仿宋"/>
              <a:ea charset="-122" panose="02010609060101010101" pitchFamily="49" typeface="仿宋"/>
            </a:endParaRPr>
          </a:p>
          <a:p>
            <a:pPr algn="ctr" indent="0" marL="0">
              <a:buNone/>
            </a:pPr>
            <a:r>
              <a:rPr altLang="en-US" dirty="0" lang="zh-CN" sz="4000">
                <a:latin charset="-122" panose="02010609060101010101" pitchFamily="49" typeface="仿宋"/>
                <a:ea charset="-122" panose="02010609060101010101" pitchFamily="49" typeface="仿宋"/>
              </a:rPr>
              <a:t>三一律原则</a:t>
            </a:r>
            <a:endParaRPr altLang="zh-CN" dirty="0" lang="en-US" sz="4000">
              <a:latin charset="-122" panose="02010609060101010101" pitchFamily="49" typeface="仿宋"/>
              <a:ea charset="-122" panose="02010609060101010101" pitchFamily="49" typeface="仿宋"/>
            </a:endParaRPr>
          </a:p>
          <a:p>
            <a:pPr algn="ctr" indent="0" marL="0">
              <a:buNone/>
            </a:pPr>
            <a:endParaRPr altLang="en-US" dirty="0" lang="zh-CN" sz="4000">
              <a:latin charset="-122" panose="02010609060101010101" pitchFamily="49" typeface="黑体"/>
              <a:ea charset="-122" panose="02010609060101010101" pitchFamily="49" typeface="黑体"/>
            </a:endParaRPr>
          </a:p>
          <a:p>
            <a:pPr algn="ctr" indent="0" marL="0">
              <a:buNone/>
            </a:pPr>
            <a:endParaRPr altLang="zh-CN" dirty="0" lang="en-US" sz="4000">
              <a:latin charset="-122" panose="02010609060101010101" pitchFamily="49" typeface="黑体"/>
              <a:ea charset="-122" panose="02010609060101010101" pitchFamily="49" typeface="黑体"/>
            </a:endParaRPr>
          </a:p>
        </p:txBody>
      </p:sp>
      <p:sp>
        <p:nvSpPr>
          <p:cNvPr id="4" name="矩形 3"/>
          <p:cNvSpPr/>
          <p:nvPr/>
        </p:nvSpPr>
        <p:spPr>
          <a:xfrm>
            <a:off x="1670617" y="2936557"/>
            <a:ext cx="6096000" cy="369332"/>
          </a:xfrm>
          <a:prstGeom prst="rect">
            <a:avLst/>
          </a:prstGeom>
        </p:spPr>
        <p:txBody>
          <a:bodyPr>
            <a:spAutoFit/>
          </a:bodyPr>
          <a:lstStyle/>
          <a:p>
            <a:r>
              <a:rPr altLang="en-US" b="1" dirty="0" lang="zh-CN">
                <a:latin charset="-122" panose="02010609060101010101" pitchFamily="49" typeface="黑体"/>
                <a:ea charset="-122" panose="02010609060101010101" pitchFamily="49" typeface="黑体"/>
              </a:rPr>
              <a:t>             </a:t>
            </a:r>
            <a:endParaRPr altLang="zh-CN" b="1" dirty="0" lang="en-US">
              <a:latin charset="-122" panose="02010609060101010101" pitchFamily="49" typeface="黑体"/>
              <a:ea charset="-122" panose="02010609060101010101" pitchFamily="49" typeface="黑体"/>
            </a:endParaRPr>
          </a:p>
        </p:txBody>
      </p:sp>
      <p:sp>
        <p:nvSpPr>
          <p:cNvPr id="5" name="矩形 4"/>
          <p:cNvSpPr/>
          <p:nvPr/>
        </p:nvSpPr>
        <p:spPr>
          <a:xfrm>
            <a:off x="4568576" y="4072688"/>
            <a:ext cx="300082" cy="369332"/>
          </a:xfrm>
          <a:prstGeom prst="rect">
            <a:avLst/>
          </a:prstGeom>
        </p:spPr>
        <p:txBody>
          <a:bodyPr wrap="none">
            <a:spAutoFit/>
          </a:bodyPr>
          <a:lstStyle/>
          <a:p>
            <a:pPr algn="ctr"/>
            <a:r>
              <a:rPr altLang="en-US" dirty="0" lang="zh-CN">
                <a:latin charset="-122" panose="02010609060101010101" pitchFamily="49" typeface="黑体"/>
                <a:ea charset="-122" panose="02010609060101010101" pitchFamily="49" typeface="黑体"/>
              </a:rPr>
              <a:t> </a:t>
            </a:r>
            <a:endParaRPr altLang="en-US" dirty="0" lang="zh-CN" sz="4400">
              <a:latin charset="-122" panose="02010609060101010101" pitchFamily="49" typeface="黑体"/>
              <a:ea charset="-122" panose="02010609060101010101" pitchFamily="49" typeface="黑体"/>
            </a:endParaRPr>
          </a:p>
        </p:txBody>
      </p:sp>
      <p:sp>
        <p:nvSpPr>
          <p:cNvPr id="7" name="文本框 6">
            <a:extLst>
              <a:ext uri="{FF2B5EF4-FFF2-40B4-BE49-F238E27FC236}">
                <a16:creationId xmlns:a16="http://schemas.microsoft.com/office/drawing/2014/main" id="{B6593391-60DB-9E64-862B-BB8CE9972D86}"/>
              </a:ext>
            </a:extLst>
          </p:cNvPr>
          <p:cNvSpPr txBox="1"/>
          <p:nvPr/>
        </p:nvSpPr>
        <p:spPr>
          <a:xfrm>
            <a:off x="533400" y="3844792"/>
            <a:ext cx="10617931" cy="2246769"/>
          </a:xfrm>
          <a:prstGeom prst="rect">
            <a:avLst/>
          </a:prstGeom>
          <a:noFill/>
        </p:spPr>
        <p:txBody>
          <a:bodyPr wrap="square">
            <a:spAutoFit/>
          </a:bodyPr>
          <a:lstStyle/>
          <a:p>
            <a:pPr indent="0" marL="0">
              <a:buNone/>
            </a:pPr>
            <a:r>
              <a:rPr altLang="en-US" b="1" dirty="0" lang="zh-CN" sz="2800">
                <a:latin charset="-122" panose="02010609060101010101" pitchFamily="49" typeface="仿宋"/>
                <a:ea charset="-122" panose="02010609060101010101" pitchFamily="49" typeface="仿宋"/>
              </a:rPr>
              <a:t>三一律是西方戏剧结构理论之一，是一种关于戏剧结构的规则。</a:t>
            </a:r>
          </a:p>
          <a:p>
            <a:pPr indent="0" marL="0">
              <a:buNone/>
            </a:pPr>
            <a:r>
              <a:rPr altLang="en-US" b="1" dirty="0" lang="zh-CN" sz="2800">
                <a:latin charset="-122" panose="02010609060101010101" pitchFamily="49" typeface="仿宋"/>
                <a:ea charset="-122" panose="02010609060101010101" pitchFamily="49" typeface="仿宋"/>
              </a:rPr>
              <a:t>即只允许有一个的故事线索，发生的时间不能超过一天，必须只有一个地点。</a:t>
            </a:r>
            <a:endParaRPr altLang="zh-CN" b="1" dirty="0" lang="en-US" sz="2800">
              <a:latin charset="-122" panose="02010609060101010101" pitchFamily="49" typeface="仿宋"/>
              <a:ea charset="-122" panose="02010609060101010101" pitchFamily="49" typeface="仿宋"/>
            </a:endParaRPr>
          </a:p>
          <a:p>
            <a:pPr indent="0" marL="0">
              <a:buNone/>
            </a:pPr>
            <a:r>
              <a:rPr altLang="en-US" b="1" dirty="0" lang="zh-CN" sz="2800">
                <a:latin charset="-122" panose="02010609060101010101" pitchFamily="49" typeface="仿宋"/>
                <a:ea charset="-122" panose="02010609060101010101" pitchFamily="49" typeface="仿宋"/>
              </a:rPr>
              <a:t>法国古典主义戏剧理论家布瓦洛把它解释为“要用一地、一天内完成的一个故事从开头直到末尾维持着舞台充实。”          </a:t>
            </a:r>
            <a:endParaRPr altLang="zh-CN" b="1" dirty="0" lang="en-US" sz="28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2006598767"/>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ppt_x"/>
                                          </p:val>
                                        </p:tav>
                                        <p:tav tm="100000">
                                          <p:val>
                                            <p:strVal val="#ppt_x"/>
                                          </p:val>
                                        </p:tav>
                                      </p:tavLst>
                                    </p:anim>
                                    <p:anim calcmode="lin" valueType="num">
                                      <p:cBhvr additive="base">
                                        <p:cTn dur="500" fill="hold" id="8"/>
                                        <p:tgtEl>
                                          <p:spTgt spid="2"/>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grpId="0" id="11" nodeType="clickEffect" presetClass="entr" presetID="2" presetSubtype="4">
                                  <p:stCondLst>
                                    <p:cond delay="0"/>
                                  </p:stCondLst>
                                  <p:childTnLst>
                                    <p:set>
                                      <p:cBhvr>
                                        <p:cTn dur="1" fill="hold" id="12">
                                          <p:stCondLst>
                                            <p:cond delay="0"/>
                                          </p:stCondLst>
                                        </p:cTn>
                                        <p:tgtEl>
                                          <p:spTgt spid="3">
                                            <p:txEl>
                                              <p:pRg end="0" st="0"/>
                                            </p:txEl>
                                          </p:spTgt>
                                        </p:tgtEl>
                                        <p:attrNameLst>
                                          <p:attrName>style.visibility</p:attrName>
                                        </p:attrNameLst>
                                      </p:cBhvr>
                                      <p:to>
                                        <p:strVal val="visible"/>
                                      </p:to>
                                    </p:set>
                                    <p:anim calcmode="lin" valueType="num">
                                      <p:cBhvr additive="base">
                                        <p:cTn dur="500" fill="hold" id="13"/>
                                        <p:tgtEl>
                                          <p:spTgt spid="3">
                                            <p:txEl>
                                              <p:pRg end="0" st="0"/>
                                            </p:txEl>
                                          </p:spTgt>
                                        </p:tgtEl>
                                        <p:attrNameLst>
                                          <p:attrName>ppt_x</p:attrName>
                                        </p:attrNameLst>
                                      </p:cBhvr>
                                      <p:tavLst>
                                        <p:tav tm="0">
                                          <p:val>
                                            <p:strVal val="#ppt_x"/>
                                          </p:val>
                                        </p:tav>
                                        <p:tav tm="100000">
                                          <p:val>
                                            <p:strVal val="#ppt_x"/>
                                          </p:val>
                                        </p:tav>
                                      </p:tavLst>
                                    </p:anim>
                                    <p:anim calcmode="lin" valueType="num">
                                      <p:cBhvr additive="base">
                                        <p:cTn dur="500" fill="hold" id="14"/>
                                        <p:tgtEl>
                                          <p:spTgt spid="3">
                                            <p:txEl>
                                              <p:pRg end="0" st="0"/>
                                            </p:txEl>
                                          </p:spTgt>
                                        </p:tgtEl>
                                        <p:attrNameLst>
                                          <p:attrName>ppt_y</p:attrName>
                                        </p:attrNameLst>
                                      </p:cBhvr>
                                      <p:tavLst>
                                        <p:tav tm="0">
                                          <p:val>
                                            <p:strVal val="1+#ppt_h/2"/>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2" presetSubtype="4">
                                  <p:stCondLst>
                                    <p:cond delay="0"/>
                                  </p:stCondLst>
                                  <p:childTnLst>
                                    <p:set>
                                      <p:cBhvr>
                                        <p:cTn dur="1" fill="hold" id="18">
                                          <p:stCondLst>
                                            <p:cond delay="0"/>
                                          </p:stCondLst>
                                        </p:cTn>
                                        <p:tgtEl>
                                          <p:spTgt spid="3">
                                            <p:txEl>
                                              <p:pRg end="1" st="1"/>
                                            </p:txEl>
                                          </p:spTgt>
                                        </p:tgtEl>
                                        <p:attrNameLst>
                                          <p:attrName>style.visibility</p:attrName>
                                        </p:attrNameLst>
                                      </p:cBhvr>
                                      <p:to>
                                        <p:strVal val="visible"/>
                                      </p:to>
                                    </p:set>
                                    <p:anim calcmode="lin" valueType="num">
                                      <p:cBhvr additive="base">
                                        <p:cTn dur="500" fill="hold" id="19"/>
                                        <p:tgtEl>
                                          <p:spTgt spid="3">
                                            <p:txEl>
                                              <p:pRg end="1" st="1"/>
                                            </p:txEl>
                                          </p:spTgt>
                                        </p:tgtEl>
                                        <p:attrNameLst>
                                          <p:attrName>ppt_x</p:attrName>
                                        </p:attrNameLst>
                                      </p:cBhvr>
                                      <p:tavLst>
                                        <p:tav tm="0">
                                          <p:val>
                                            <p:strVal val="#ppt_x"/>
                                          </p:val>
                                        </p:tav>
                                        <p:tav tm="100000">
                                          <p:val>
                                            <p:strVal val="#ppt_x"/>
                                          </p:val>
                                        </p:tav>
                                      </p:tavLst>
                                    </p:anim>
                                    <p:anim calcmode="lin" valueType="num">
                                      <p:cBhvr additive="base">
                                        <p:cTn dur="500" fill="hold" id="20"/>
                                        <p:tgtEl>
                                          <p:spTgt spid="3">
                                            <p:txEl>
                                              <p:pRg end="1" st="1"/>
                                            </p:txEl>
                                          </p:spTgt>
                                        </p:tgtEl>
                                        <p:attrNameLst>
                                          <p:attrName>ppt_y</p:attrName>
                                        </p:attrNameLst>
                                      </p:cBhvr>
                                      <p:tavLst>
                                        <p:tav tm="0">
                                          <p:val>
                                            <p:strVal val="1+#ppt_h/2"/>
                                          </p:val>
                                        </p:tav>
                                        <p:tav tm="100000">
                                          <p:val>
                                            <p:strVal val="#ppt_y"/>
                                          </p:val>
                                        </p:tav>
                                      </p:tavLst>
                                    </p:anim>
                                  </p:childTnLst>
                                </p:cTn>
                              </p:par>
                            </p:childTnLst>
                          </p:cTn>
                        </p:par>
                      </p:childTnLst>
                    </p:cTn>
                  </p:par>
                  <p:par>
                    <p:cTn fill="hold" id="21">
                      <p:stCondLst>
                        <p:cond delay="indefinite"/>
                      </p:stCondLst>
                      <p:childTnLst>
                        <p:par>
                          <p:cTn fill="hold" id="22">
                            <p:stCondLst>
                              <p:cond delay="0"/>
                            </p:stCondLst>
                            <p:childTnLst>
                              <p:par>
                                <p:cTn fill="hold" grpId="0" id="23" nodeType="clickEffect" presetClass="entr" presetID="2" presetSubtype="4">
                                  <p:stCondLst>
                                    <p:cond delay="0"/>
                                  </p:stCondLst>
                                  <p:childTnLst>
                                    <p:set>
                                      <p:cBhvr>
                                        <p:cTn dur="1" fill="hold" id="24">
                                          <p:stCondLst>
                                            <p:cond delay="0"/>
                                          </p:stCondLst>
                                        </p:cTn>
                                        <p:tgtEl>
                                          <p:spTgt spid="3">
                                            <p:txEl>
                                              <p:pRg end="2" st="2"/>
                                            </p:txEl>
                                          </p:spTgt>
                                        </p:tgtEl>
                                        <p:attrNameLst>
                                          <p:attrName>style.visibility</p:attrName>
                                        </p:attrNameLst>
                                      </p:cBhvr>
                                      <p:to>
                                        <p:strVal val="visible"/>
                                      </p:to>
                                    </p:set>
                                    <p:anim calcmode="lin" valueType="num">
                                      <p:cBhvr additive="base">
                                        <p:cTn dur="500" fill="hold" id="25"/>
                                        <p:tgtEl>
                                          <p:spTgt spid="3">
                                            <p:txEl>
                                              <p:pRg end="2" st="2"/>
                                            </p:txEl>
                                          </p:spTgt>
                                        </p:tgtEl>
                                        <p:attrNameLst>
                                          <p:attrName>ppt_x</p:attrName>
                                        </p:attrNameLst>
                                      </p:cBhvr>
                                      <p:tavLst>
                                        <p:tav tm="0">
                                          <p:val>
                                            <p:strVal val="#ppt_x"/>
                                          </p:val>
                                        </p:tav>
                                        <p:tav tm="100000">
                                          <p:val>
                                            <p:strVal val="#ppt_x"/>
                                          </p:val>
                                        </p:tav>
                                      </p:tavLst>
                                    </p:anim>
                                    <p:anim calcmode="lin" valueType="num">
                                      <p:cBhvr additive="base">
                                        <p:cTn dur="500" fill="hold" id="26"/>
                                        <p:tgtEl>
                                          <p:spTgt spid="3">
                                            <p:txEl>
                                              <p:pRg end="2" st="2"/>
                                            </p:txEl>
                                          </p:spTgt>
                                        </p:tgtEl>
                                        <p:attrNameLst>
                                          <p:attrName>ppt_y</p:attrName>
                                        </p:attrNameLst>
                                      </p:cBhvr>
                                      <p:tavLst>
                                        <p:tav tm="0">
                                          <p:val>
                                            <p:strVal val="1+#ppt_h/2"/>
                                          </p:val>
                                        </p:tav>
                                        <p:tav tm="100000">
                                          <p:val>
                                            <p:strVal val="#ppt_y"/>
                                          </p:val>
                                        </p:tav>
                                      </p:tavLst>
                                    </p:anim>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2" presetSubtype="4">
                                  <p:stCondLst>
                                    <p:cond delay="0"/>
                                  </p:stCondLst>
                                  <p:childTnLst>
                                    <p:set>
                                      <p:cBhvr>
                                        <p:cTn dur="1" fill="hold" id="30">
                                          <p:stCondLst>
                                            <p:cond delay="0"/>
                                          </p:stCondLst>
                                        </p:cTn>
                                        <p:tgtEl>
                                          <p:spTgt spid="4"/>
                                        </p:tgtEl>
                                        <p:attrNameLst>
                                          <p:attrName>style.visibility</p:attrName>
                                        </p:attrNameLst>
                                      </p:cBhvr>
                                      <p:to>
                                        <p:strVal val="visible"/>
                                      </p:to>
                                    </p:set>
                                    <p:anim calcmode="lin" valueType="num">
                                      <p:cBhvr additive="base">
                                        <p:cTn dur="500" fill="hold" id="31"/>
                                        <p:tgtEl>
                                          <p:spTgt spid="4"/>
                                        </p:tgtEl>
                                        <p:attrNameLst>
                                          <p:attrName>ppt_x</p:attrName>
                                        </p:attrNameLst>
                                      </p:cBhvr>
                                      <p:tavLst>
                                        <p:tav tm="0">
                                          <p:val>
                                            <p:strVal val="#ppt_x"/>
                                          </p:val>
                                        </p:tav>
                                        <p:tav tm="100000">
                                          <p:val>
                                            <p:strVal val="#ppt_x"/>
                                          </p:val>
                                        </p:tav>
                                      </p:tavLst>
                                    </p:anim>
                                    <p:anim calcmode="lin" valueType="num">
                                      <p:cBhvr additive="base">
                                        <p:cTn dur="500" fill="hold" id="32"/>
                                        <p:tgtEl>
                                          <p:spTgt spid="4"/>
                                        </p:tgtEl>
                                        <p:attrNameLst>
                                          <p:attrName>ppt_y</p:attrName>
                                        </p:attrNameLst>
                                      </p:cBhvr>
                                      <p:tavLst>
                                        <p:tav tm="0">
                                          <p:val>
                                            <p:strVal val="1+#ppt_h/2"/>
                                          </p:val>
                                        </p:tav>
                                        <p:tav tm="100000">
                                          <p:val>
                                            <p:strVal val="#ppt_y"/>
                                          </p:val>
                                        </p:tav>
                                      </p:tavLst>
                                    </p:anim>
                                  </p:childTnLst>
                                </p:cTn>
                              </p:par>
                            </p:childTnLst>
                          </p:cTn>
                        </p:par>
                      </p:childTnLst>
                    </p:cTn>
                  </p:par>
                  <p:par>
                    <p:cTn fill="hold" id="33">
                      <p:stCondLst>
                        <p:cond delay="indefinite"/>
                      </p:stCondLst>
                      <p:childTnLst>
                        <p:par>
                          <p:cTn fill="hold" id="34">
                            <p:stCondLst>
                              <p:cond delay="0"/>
                            </p:stCondLst>
                            <p:childTnLst>
                              <p:par>
                                <p:cTn fill="hold" grpId="0" id="35" nodeType="clickEffect" presetClass="entr" presetID="2" presetSubtype="4">
                                  <p:stCondLst>
                                    <p:cond delay="0"/>
                                  </p:stCondLst>
                                  <p:childTnLst>
                                    <p:set>
                                      <p:cBhvr>
                                        <p:cTn dur="1" fill="hold" id="36">
                                          <p:stCondLst>
                                            <p:cond delay="0"/>
                                          </p:stCondLst>
                                        </p:cTn>
                                        <p:tgtEl>
                                          <p:spTgt spid="5"/>
                                        </p:tgtEl>
                                        <p:attrNameLst>
                                          <p:attrName>style.visibility</p:attrName>
                                        </p:attrNameLst>
                                      </p:cBhvr>
                                      <p:to>
                                        <p:strVal val="visible"/>
                                      </p:to>
                                    </p:set>
                                    <p:anim calcmode="lin" valueType="num">
                                      <p:cBhvr additive="base">
                                        <p:cTn dur="500" fill="hold" id="37"/>
                                        <p:tgtEl>
                                          <p:spTgt spid="5"/>
                                        </p:tgtEl>
                                        <p:attrNameLst>
                                          <p:attrName>ppt_x</p:attrName>
                                        </p:attrNameLst>
                                      </p:cBhvr>
                                      <p:tavLst>
                                        <p:tav tm="0">
                                          <p:val>
                                            <p:strVal val="#ppt_x"/>
                                          </p:val>
                                        </p:tav>
                                        <p:tav tm="100000">
                                          <p:val>
                                            <p:strVal val="#ppt_x"/>
                                          </p:val>
                                        </p:tav>
                                      </p:tavLst>
                                    </p:anim>
                                    <p:anim calcmode="lin" valueType="num">
                                      <p:cBhvr additive="base">
                                        <p:cTn dur="500" fill="hold" id="38"/>
                                        <p:tgtEl>
                                          <p:spTgt spid="5"/>
                                        </p:tgtEl>
                                        <p:attrNameLst>
                                          <p:attrName>ppt_y</p:attrName>
                                        </p:attrNameLst>
                                      </p:cBhvr>
                                      <p:tavLst>
                                        <p:tav tm="0">
                                          <p:val>
                                            <p:strVal val="1+#ppt_h/2"/>
                                          </p:val>
                                        </p:tav>
                                        <p:tav tm="100000">
                                          <p:val>
                                            <p:strVal val="#ppt_y"/>
                                          </p:val>
                                        </p:tav>
                                      </p:tavLst>
                                    </p:anim>
                                  </p:childTnLst>
                                </p:cTn>
                              </p:par>
                            </p:childTnLst>
                          </p:cTn>
                        </p:par>
                      </p:childTnLst>
                    </p:cTn>
                  </p:par>
                  <p:par>
                    <p:cTn fill="hold" id="39">
                      <p:stCondLst>
                        <p:cond delay="indefinite"/>
                      </p:stCondLst>
                      <p:childTnLst>
                        <p:par>
                          <p:cTn fill="hold" id="40">
                            <p:stCondLst>
                              <p:cond delay="0"/>
                            </p:stCondLst>
                            <p:childTnLst>
                              <p:par>
                                <p:cTn fill="hold" grpId="0" id="41" nodeType="clickEffect" presetClass="entr" presetID="1" presetSubtype="0">
                                  <p:stCondLst>
                                    <p:cond delay="0"/>
                                  </p:stCondLst>
                                  <p:childTnLst>
                                    <p:set>
                                      <p:cBhvr>
                                        <p:cTn dur="1" fill="hold" id="42">
                                          <p:stCondLst>
                                            <p:cond delay="0"/>
                                          </p:stCondLst>
                                        </p:cTn>
                                        <p:tgtEl>
                                          <p:spTgt spid="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3"/>
      <p:bldP grpId="0" spid="4"/>
      <p:bldP grpId="0" spid="5"/>
      <p:bldP grpId="0" spid="7"/>
    </p:bld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a:xfrm>
            <a:off x="1900083" y="2448232"/>
            <a:ext cx="8792497" cy="1764431"/>
          </a:xfrm>
        </p:spPr>
        <p:txBody>
          <a:bodyPr>
            <a:noAutofit/>
          </a:bodyPr>
          <a:lstStyle/>
          <a:p>
            <a:r>
              <a:rPr altLang="en-US" b="1" dirty="0" lang="zh-CN" sz="6600">
                <a:latin charset="-122" panose="02010609060101010101" pitchFamily="49" typeface="黑体"/>
                <a:ea charset="-122" panose="02010609060101010101" pitchFamily="49" typeface="黑体"/>
              </a:rPr>
              <a:t>人生如寄，戏不散场。</a:t>
            </a:r>
            <a:br>
              <a:rPr altLang="en-US" b="1" dirty="0" lang="zh-CN" sz="6600">
                <a:latin charset="-122" panose="02010609060101010101" pitchFamily="49" typeface="黑体"/>
                <a:ea charset="-122" panose="02010609060101010101" pitchFamily="49" typeface="黑体"/>
              </a:rPr>
            </a:br>
            <a:endParaRPr altLang="en-US" b="1" dirty="0" lang="zh-CN" sz="6600">
              <a:latin charset="-122" panose="02010609060101010101" pitchFamily="49" typeface="黑体"/>
              <a:ea charset="-122" panose="02010609060101010101" pitchFamily="49" typeface="黑体"/>
            </a:endParaRPr>
          </a:p>
        </p:txBody>
      </p:sp>
    </p:spTree>
    <p:extLst>
      <p:ext uri="{BB962C8B-B14F-4D97-AF65-F5344CB8AC3E}">
        <p14:creationId xmlns:p14="http://schemas.microsoft.com/office/powerpoint/2010/main" val="358468456"/>
      </p:ext>
    </p:extLst>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82E0A4-CFF2-729A-00CE-CFFEC514E00E}"/>
              </a:ext>
            </a:extLst>
          </p:cNvPr>
          <p:cNvSpPr>
            <a:spLocks noGrp="1"/>
          </p:cNvSpPr>
          <p:nvPr>
            <p:ph type="title"/>
          </p:nvPr>
        </p:nvSpPr>
        <p:spPr>
          <a:xfrm>
            <a:off x="616528" y="261215"/>
            <a:ext cx="10515600" cy="1325563"/>
          </a:xfrm>
        </p:spPr>
        <p:txBody>
          <a:bodyPr/>
          <a:lstStyle/>
          <a:p>
            <a:r>
              <a:rPr altLang="en-US" dirty="0" lang="zh-CN">
                <a:latin charset="-122" panose="02010609060101010101" pitchFamily="49" typeface="黑体"/>
                <a:ea charset="-122" panose="02010609060101010101" pitchFamily="49" typeface="黑体"/>
              </a:rPr>
              <a:t>课后任务：</a:t>
            </a:r>
          </a:p>
        </p:txBody>
      </p:sp>
      <p:sp>
        <p:nvSpPr>
          <p:cNvPr id="3" name="内容占位符 2">
            <a:extLst>
              <a:ext uri="{FF2B5EF4-FFF2-40B4-BE49-F238E27FC236}">
                <a16:creationId xmlns:a16="http://schemas.microsoft.com/office/drawing/2014/main" id="{CBBF3ACD-8D49-A646-9100-783E782DD410}"/>
              </a:ext>
            </a:extLst>
          </p:cNvPr>
          <p:cNvSpPr>
            <a:spLocks noGrp="1"/>
          </p:cNvSpPr>
          <p:nvPr>
            <p:ph idx="1"/>
          </p:nvPr>
        </p:nvSpPr>
        <p:spPr>
          <a:xfrm>
            <a:off x="540328" y="1586778"/>
            <a:ext cx="11651672" cy="4351338"/>
          </a:xfrm>
        </p:spPr>
        <p:txBody>
          <a:bodyPr/>
          <a:lstStyle/>
          <a:p>
            <a:r>
              <a:rPr altLang="en-US" dirty="0" lang="zh-CN">
                <a:latin charset="-122" panose="02010609060101010101" pitchFamily="49" typeface="仿宋"/>
                <a:ea charset="-122" panose="02010609060101010101" pitchFamily="49" typeface="仿宋"/>
              </a:rPr>
              <a:t>分小组完成下面任务：</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1</a:t>
            </a:r>
            <a:r>
              <a:rPr altLang="en-US" dirty="0" lang="zh-CN">
                <a:latin charset="-122" panose="02010609060101010101" pitchFamily="49" typeface="仿宋"/>
                <a:ea charset="-122" panose="02010609060101010101" pitchFamily="49" typeface="仿宋"/>
              </a:rPr>
              <a:t>、课后自主阅读课文第</a:t>
            </a:r>
            <a:r>
              <a:rPr altLang="zh-CN" dirty="0" lang="en-US">
                <a:latin charset="-122" panose="02010609060101010101" pitchFamily="49" typeface="仿宋"/>
                <a:ea charset="-122" panose="02010609060101010101" pitchFamily="49" typeface="仿宋"/>
              </a:rPr>
              <a:t>5</a:t>
            </a:r>
            <a:r>
              <a:rPr altLang="en-US" dirty="0" lang="zh-CN">
                <a:latin charset="-122" panose="02010609060101010101" pitchFamily="49" typeface="仿宋"/>
                <a:ea charset="-122" panose="02010609060101010101" pitchFamily="49" typeface="仿宋"/>
              </a:rPr>
              <a:t>课</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雷雨</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（节选）和第六课</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哈姆雷特</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（节选）</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2</a:t>
            </a:r>
            <a:r>
              <a:rPr altLang="en-US" dirty="0" lang="zh-CN">
                <a:latin charset="-122" panose="02010609060101010101" pitchFamily="49" typeface="仿宋"/>
                <a:ea charset="-122" panose="02010609060101010101" pitchFamily="49" typeface="仿宋"/>
              </a:rPr>
              <a:t>、可以延伸阅读</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雷雨</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哈姆雷特</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全剧。</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3</a:t>
            </a:r>
            <a:r>
              <a:rPr altLang="en-US" dirty="0" lang="zh-CN">
                <a:latin charset="-122" panose="02010609060101010101" pitchFamily="49" typeface="仿宋"/>
                <a:ea charset="-122" panose="02010609060101010101" pitchFamily="49" typeface="仿宋"/>
              </a:rPr>
              <a:t>、每个小组选定一课（</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雷雨</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或</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哈姆雷特</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），从课文中节选一段表演时长不超过</a:t>
            </a:r>
            <a:r>
              <a:rPr altLang="zh-CN" dirty="0" lang="en-US">
                <a:latin charset="-122" panose="02010609060101010101" pitchFamily="49" typeface="仿宋"/>
                <a:ea charset="-122" panose="02010609060101010101" pitchFamily="49" typeface="仿宋"/>
              </a:rPr>
              <a:t>5</a:t>
            </a:r>
            <a:r>
              <a:rPr altLang="en-US" dirty="0" lang="zh-CN">
                <a:latin charset="-122" panose="02010609060101010101" pitchFamily="49" typeface="仿宋"/>
                <a:ea charset="-122" panose="02010609060101010101" pitchFamily="49" typeface="仿宋"/>
              </a:rPr>
              <a:t>分钟的选段。</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4</a:t>
            </a:r>
            <a:r>
              <a:rPr altLang="en-US" dirty="0" lang="zh-CN">
                <a:latin charset="-122" panose="02010609060101010101" pitchFamily="49" typeface="仿宋"/>
                <a:ea charset="-122" panose="02010609060101010101" pitchFamily="49" typeface="仿宋"/>
              </a:rPr>
              <a:t>、台词最好脱稿。</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5</a:t>
            </a:r>
            <a:r>
              <a:rPr altLang="en-US" dirty="0" lang="zh-CN">
                <a:latin charset="-122" panose="02010609060101010101" pitchFamily="49" typeface="仿宋"/>
                <a:ea charset="-122" panose="02010609060101010101" pitchFamily="49" typeface="仿宋"/>
              </a:rPr>
              <a:t>、请课代表组织安排，每个小组确定一位负责人。</a:t>
            </a:r>
            <a:endParaRPr altLang="zh-CN" dirty="0" lang="en-US">
              <a:latin charset="-122" panose="02010609060101010101" pitchFamily="49" typeface="仿宋"/>
              <a:ea charset="-122" panose="02010609060101010101" pitchFamily="49" typeface="仿宋"/>
            </a:endParaRPr>
          </a:p>
          <a:p>
            <a:pPr indent="0" marL="0">
              <a:buNone/>
            </a:pPr>
            <a:r>
              <a:rPr altLang="zh-CN" dirty="0" lang="en-US">
                <a:latin charset="-122" panose="02010609060101010101" pitchFamily="49" typeface="仿宋"/>
                <a:ea charset="-122" panose="02010609060101010101" pitchFamily="49" typeface="仿宋"/>
              </a:rPr>
              <a:t>6</a:t>
            </a:r>
            <a:r>
              <a:rPr altLang="en-US" dirty="0" lang="zh-CN">
                <a:latin charset="-122" panose="02010609060101010101" pitchFamily="49" typeface="仿宋"/>
                <a:ea charset="-122" panose="02010609060101010101" pitchFamily="49" typeface="仿宋"/>
              </a:rPr>
              <a:t>、周四下午语文课上台表演。</a:t>
            </a:r>
          </a:p>
        </p:txBody>
      </p:sp>
    </p:spTree>
    <p:extLst>
      <p:ext uri="{BB962C8B-B14F-4D97-AF65-F5344CB8AC3E}">
        <p14:creationId xmlns:p14="http://schemas.microsoft.com/office/powerpoint/2010/main" val="3870167203"/>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a:xfrm>
            <a:off x="734962" y="324466"/>
            <a:ext cx="10515600" cy="2634584"/>
          </a:xfrm>
        </p:spPr>
        <p:txBody>
          <a:bodyPr>
            <a:normAutofit/>
          </a:bodyPr>
          <a:lstStyle/>
          <a:p>
            <a:r>
              <a:rPr altLang="en-US" b="1" dirty="0" lang="zh-CN" sz="4800">
                <a:latin charset="-122" panose="02010609060101010101" pitchFamily="49" typeface="黑体"/>
                <a:ea charset="-122" panose="02010609060101010101" pitchFamily="49" typeface="黑体"/>
              </a:rPr>
              <a:t>为什么需要戏剧？ </a:t>
            </a:r>
            <a:br>
              <a:rPr altLang="en-US" b="1" dirty="0" lang="zh-CN" sz="4800">
                <a:latin charset="-122" panose="02010609060101010101" pitchFamily="49" typeface="黑体"/>
                <a:ea charset="-122" panose="02010609060101010101" pitchFamily="49" typeface="黑体"/>
              </a:rPr>
            </a:br>
            <a:br>
              <a:rPr altLang="zh-CN" b="1" dirty="0" lang="zh-CN" sz="4800">
                <a:latin charset="-122" panose="02010609060101010101" pitchFamily="49" typeface="黑体"/>
                <a:ea charset="-122" panose="02010609060101010101" pitchFamily="49" typeface="黑体"/>
              </a:rPr>
            </a:br>
            <a:endParaRPr altLang="en-US" b="1" dirty="0" lang="zh-CN" sz="4800">
              <a:latin charset="-122" panose="02010609060101010101" pitchFamily="49" typeface="黑体"/>
              <a:ea charset="-122" panose="02010609060101010101" pitchFamily="49" typeface="黑体"/>
            </a:endParaRPr>
          </a:p>
        </p:txBody>
      </p:sp>
      <p:sp>
        <p:nvSpPr>
          <p:cNvPr id="4" name="矩形 3"/>
          <p:cNvSpPr/>
          <p:nvPr/>
        </p:nvSpPr>
        <p:spPr>
          <a:xfrm>
            <a:off x="2989697" y="2806650"/>
            <a:ext cx="5496436" cy="1569660"/>
          </a:xfrm>
          <a:prstGeom prst="rect">
            <a:avLst/>
          </a:prstGeom>
        </p:spPr>
        <p:txBody>
          <a:bodyPr wrap="square">
            <a:spAutoFit/>
          </a:bodyPr>
          <a:lstStyle/>
          <a:p>
            <a:r>
              <a:rPr altLang="zh-CN" b="1" dirty="0" lang="zh-CN" sz="4800">
                <a:latin charset="-122" panose="02010609060101010101" pitchFamily="49" typeface="黑体"/>
                <a:ea charset="-122" panose="02010609060101010101" pitchFamily="49" typeface="黑体"/>
              </a:rPr>
              <a:t>“忘我”</a:t>
            </a:r>
            <a:r>
              <a:rPr altLang="en-US" b="1" dirty="0" lang="zh-CN" sz="4800">
                <a:latin charset="-122" panose="02010609060101010101" pitchFamily="49" typeface="黑体"/>
                <a:ea charset="-122" panose="02010609060101010101" pitchFamily="49" typeface="黑体"/>
              </a:rPr>
              <a:t>何其难！</a:t>
            </a:r>
            <a:br>
              <a:rPr altLang="zh-CN" b="1" dirty="0" lang="zh-CN" sz="4800">
                <a:latin charset="-122" panose="02010609060101010101" pitchFamily="49" typeface="黑体"/>
                <a:ea charset="-122" panose="02010609060101010101" pitchFamily="49" typeface="黑体"/>
              </a:rPr>
            </a:br>
            <a:endParaRPr altLang="en-US" b="1" dirty="0" lang="zh-CN" sz="4800">
              <a:latin charset="-122" panose="02010609060101010101" pitchFamily="49" typeface="黑体"/>
              <a:ea charset="-122" panose="02010609060101010101" pitchFamily="49" typeface="黑体"/>
            </a:endParaRPr>
          </a:p>
        </p:txBody>
      </p:sp>
    </p:spTree>
    <p:extLst>
      <p:ext uri="{BB962C8B-B14F-4D97-AF65-F5344CB8AC3E}">
        <p14:creationId xmlns:p14="http://schemas.microsoft.com/office/powerpoint/2010/main" val="2895137989"/>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4"/>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B9C3FA05-6406-D163-A0FD-87E2DD5B6A0D}"/>
              </a:ext>
            </a:extLst>
          </p:cNvPr>
          <p:cNvSpPr txBox="1"/>
          <p:nvPr/>
        </p:nvSpPr>
        <p:spPr>
          <a:xfrm>
            <a:off x="852055" y="755074"/>
            <a:ext cx="9608127" cy="1200329"/>
          </a:xfrm>
          <a:prstGeom prst="rect">
            <a:avLst/>
          </a:prstGeom>
          <a:noFill/>
        </p:spPr>
        <p:txBody>
          <a:bodyPr wrap="square">
            <a:spAutoFit/>
          </a:bodyPr>
          <a:lstStyle/>
          <a:p>
            <a:r>
              <a:rPr altLang="en-US" dirty="0" lang="zh-CN" sz="4000">
                <a:latin charset="-122" panose="02010609060101010101" pitchFamily="49" typeface="黑体"/>
                <a:ea charset="-122" panose="02010609060101010101" pitchFamily="49" typeface="黑体"/>
              </a:rPr>
              <a:t>“白日梦”</a:t>
            </a:r>
            <a:endParaRPr altLang="en-US" dirty="0" lang="zh-CN" sz="3200">
              <a:latin charset="-122" panose="02010609060101010101" pitchFamily="49" typeface="黑体"/>
              <a:ea charset="-122" panose="02010609060101010101" pitchFamily="49" typeface="黑体"/>
            </a:endParaRPr>
          </a:p>
          <a:p>
            <a:r>
              <a:rPr altLang="en-US" dirty="0" lang="zh-CN" sz="3200">
                <a:latin charset="-122" panose="02010609060101010101" pitchFamily="49" typeface="仿宋"/>
                <a:ea charset="-122" panose="02010609060101010101" pitchFamily="49" typeface="仿宋"/>
              </a:rPr>
              <a:t>回想一下自己曾经做过的“白日梦。”</a:t>
            </a:r>
          </a:p>
        </p:txBody>
      </p:sp>
      <p:sp>
        <p:nvSpPr>
          <p:cNvPr id="7" name="文本框 6">
            <a:extLst>
              <a:ext uri="{FF2B5EF4-FFF2-40B4-BE49-F238E27FC236}">
                <a16:creationId xmlns:a16="http://schemas.microsoft.com/office/drawing/2014/main" id="{1F893245-0048-5F85-3E10-329F2A581B58}"/>
              </a:ext>
            </a:extLst>
          </p:cNvPr>
          <p:cNvSpPr txBox="1"/>
          <p:nvPr/>
        </p:nvSpPr>
        <p:spPr>
          <a:xfrm>
            <a:off x="852055" y="2424545"/>
            <a:ext cx="10910456" cy="2369880"/>
          </a:xfrm>
          <a:prstGeom prst="rect">
            <a:avLst/>
          </a:prstGeom>
          <a:noFill/>
        </p:spPr>
        <p:txBody>
          <a:bodyPr wrap="square">
            <a:spAutoFit/>
          </a:bodyPr>
          <a:lstStyle/>
          <a:p>
            <a:r>
              <a:rPr altLang="en-US" dirty="0" lang="zh-CN" sz="3200">
                <a:latin charset="-122" panose="02010609060101010101" pitchFamily="49" typeface="黑体"/>
                <a:ea charset="-122" panose="02010609060101010101" pitchFamily="49" typeface="黑体"/>
              </a:rPr>
              <a:t>模仿</a:t>
            </a:r>
            <a:endParaRPr altLang="zh-CN" dirty="0" lang="en-US" sz="3200">
              <a:latin charset="-122" panose="02010609060101010101" pitchFamily="49" typeface="黑体"/>
              <a:ea charset="-122" panose="02010609060101010101" pitchFamily="49" typeface="黑体"/>
            </a:endParaRPr>
          </a:p>
          <a:p>
            <a:r>
              <a:rPr altLang="en-US" dirty="0" lang="zh-CN" sz="2800">
                <a:latin charset="-122" panose="02010609060101010101" pitchFamily="49" typeface="仿宋"/>
                <a:ea charset="-122" panose="02010609060101010101" pitchFamily="49" typeface="仿宋"/>
              </a:rPr>
              <a:t>已经被渐渐遗忘的童年游戏。女孩喜欢过家家，男孩喜欢各种英雄人物。</a:t>
            </a:r>
          </a:p>
          <a:p>
            <a:r>
              <a:rPr altLang="en-US" dirty="0" lang="zh-CN" sz="3200">
                <a:latin charset="-122" panose="02010609060101010101" pitchFamily="49" typeface="黑体"/>
                <a:ea charset="-122" panose="02010609060101010101" pitchFamily="49" typeface="黑体"/>
              </a:rPr>
              <a:t>移情（八卦）</a:t>
            </a:r>
            <a:endParaRPr altLang="zh-CN" dirty="0" lang="en-US" sz="3200">
              <a:latin charset="-122" panose="02010609060101010101" pitchFamily="49" typeface="黑体"/>
              <a:ea charset="-122" panose="02010609060101010101" pitchFamily="49" typeface="黑体"/>
            </a:endParaRPr>
          </a:p>
          <a:p>
            <a:r>
              <a:rPr altLang="en-US" dirty="0" lang="zh-CN" sz="2800">
                <a:latin charset="-122" panose="02010609060101010101" pitchFamily="49" typeface="仿宋"/>
                <a:ea charset="-122" panose="02010609060101010101" pitchFamily="49" typeface="仿宋"/>
              </a:rPr>
              <a:t>赫拉利</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人类简史</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认为八卦的能力最终让人类有别于动物。</a:t>
            </a:r>
          </a:p>
        </p:txBody>
      </p:sp>
    </p:spTree>
    <p:extLst>
      <p:ext uri="{BB962C8B-B14F-4D97-AF65-F5344CB8AC3E}">
        <p14:creationId xmlns:p14="http://schemas.microsoft.com/office/powerpoint/2010/main" val="379108018"/>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5"/>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7"/>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CBFB44-F430-D3F2-A3A7-1F58E3C6CFE8}"/>
              </a:ext>
            </a:extLst>
          </p:cNvPr>
          <p:cNvSpPr>
            <a:spLocks noGrp="1"/>
          </p:cNvSpPr>
          <p:nvPr>
            <p:ph type="title"/>
          </p:nvPr>
        </p:nvSpPr>
        <p:spPr/>
        <p:txBody>
          <a:bodyPr/>
          <a:lstStyle/>
          <a:p>
            <a:r>
              <a:rPr altLang="en-US" b="1" dirty="0" lang="zh-CN" sz="4400">
                <a:latin charset="-122" panose="02010609060101010101" pitchFamily="49" typeface="黑体"/>
                <a:ea charset="-122" panose="02010609060101010101" pitchFamily="49" typeface="黑体"/>
              </a:rPr>
              <a:t>为什么需要戏剧？</a:t>
            </a:r>
            <a:endParaRPr altLang="en-US" dirty="0" lang="zh-CN"/>
          </a:p>
        </p:txBody>
      </p:sp>
      <p:sp>
        <p:nvSpPr>
          <p:cNvPr id="3" name="内容占位符 2">
            <a:extLst>
              <a:ext uri="{FF2B5EF4-FFF2-40B4-BE49-F238E27FC236}">
                <a16:creationId xmlns:a16="http://schemas.microsoft.com/office/drawing/2014/main" id="{7BC796A3-C988-FD70-3958-935303260C52}"/>
              </a:ext>
            </a:extLst>
          </p:cNvPr>
          <p:cNvSpPr>
            <a:spLocks noGrp="1"/>
          </p:cNvSpPr>
          <p:nvPr>
            <p:ph idx="1"/>
          </p:nvPr>
        </p:nvSpPr>
        <p:spPr/>
        <p:txBody>
          <a:bodyPr/>
          <a:lstStyle/>
          <a:p>
            <a:r>
              <a:rPr altLang="en-US" dirty="0" lang="zh-CN" sz="3200">
                <a:latin charset="-122" panose="02010609060101010101" pitchFamily="49" typeface="仿宋"/>
                <a:ea charset="-122" panose="02010609060101010101" pitchFamily="49" typeface="仿宋"/>
              </a:rPr>
              <a:t>挖掘人的内心。</a:t>
            </a:r>
            <a:endParaRPr altLang="zh-CN" dirty="0" lang="en-US" sz="3200">
              <a:latin charset="-122" panose="02010609060101010101" pitchFamily="49" typeface="仿宋"/>
              <a:ea charset="-122" panose="02010609060101010101" pitchFamily="49" typeface="仿宋"/>
            </a:endParaRPr>
          </a:p>
          <a:p>
            <a:r>
              <a:rPr altLang="en-US" dirty="0" lang="zh-CN" sz="3200">
                <a:latin charset="-122" panose="02010609060101010101" pitchFamily="49" typeface="仿宋"/>
                <a:ea charset="-122" panose="02010609060101010101" pitchFamily="49" typeface="仿宋"/>
              </a:rPr>
              <a:t>体验丰富的人生，从现实中抽离。</a:t>
            </a:r>
            <a:endParaRPr altLang="zh-CN" dirty="0" lang="en-US" sz="3200">
              <a:latin charset="-122" panose="02010609060101010101" pitchFamily="49" typeface="仿宋"/>
              <a:ea charset="-122" panose="02010609060101010101" pitchFamily="49" typeface="仿宋"/>
            </a:endParaRPr>
          </a:p>
          <a:p>
            <a:r>
              <a:rPr altLang="en-US" dirty="0" lang="zh-CN" sz="3200">
                <a:latin charset="-122" panose="02010609060101010101" pitchFamily="49" typeface="仿宋"/>
                <a:ea charset="-122" panose="02010609060101010101" pitchFamily="49" typeface="仿宋"/>
              </a:rPr>
              <a:t>对自我认识的深刻。</a:t>
            </a:r>
          </a:p>
          <a:p>
            <a:endParaRPr altLang="en-US" dirty="0" lang="zh-CN"/>
          </a:p>
        </p:txBody>
      </p:sp>
    </p:spTree>
    <p:extLst>
      <p:ext uri="{BB962C8B-B14F-4D97-AF65-F5344CB8AC3E}">
        <p14:creationId xmlns:p14="http://schemas.microsoft.com/office/powerpoint/2010/main" val="52217801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altLang="en-US" b="1" dirty="0" lang="zh-CN" sz="5400">
                <a:latin charset="-122" panose="02010609060101010101" pitchFamily="49" typeface="黑体"/>
                <a:ea charset="-122" panose="02010609060101010101" pitchFamily="49" typeface="黑体"/>
              </a:rPr>
              <a:t>戏剧之源起：</a:t>
            </a:r>
            <a:r>
              <a:rPr altLang="zh-CN" b="1" dirty="0" lang="zh-CN" sz="5400">
                <a:latin charset="-122" panose="02010609060101010101" pitchFamily="49" typeface="仿宋"/>
                <a:ea charset="-122" panose="02010609060101010101" pitchFamily="49" typeface="仿宋"/>
              </a:rPr>
              <a:t>古希腊悲剧</a:t>
            </a:r>
            <a:br>
              <a:rPr altLang="zh-CN" b="1" dirty="0" lang="en-US" sz="5400">
                <a:latin charset="-122" panose="02010609060101010101" pitchFamily="49" typeface="仿宋"/>
                <a:ea charset="-122" panose="02010609060101010101" pitchFamily="49" typeface="仿宋"/>
              </a:rPr>
            </a:br>
            <a:endParaRPr altLang="en-US" b="1" dirty="0" lang="zh-CN" sz="5400">
              <a:latin charset="-122" panose="02010609060101010101" pitchFamily="49" typeface="黑体"/>
              <a:ea charset="-122" panose="02010609060101010101" pitchFamily="49" typeface="黑体"/>
            </a:endParaRPr>
          </a:p>
        </p:txBody>
      </p:sp>
      <p:sp>
        <p:nvSpPr>
          <p:cNvPr id="3" name="内容占位符 2"/>
          <p:cNvSpPr>
            <a:spLocks noGrp="1"/>
          </p:cNvSpPr>
          <p:nvPr>
            <p:ph idx="1"/>
          </p:nvPr>
        </p:nvSpPr>
        <p:spPr>
          <a:xfrm>
            <a:off x="893618" y="2081934"/>
            <a:ext cx="10515600" cy="2448502"/>
          </a:xfrm>
        </p:spPr>
        <p:txBody>
          <a:bodyPr>
            <a:normAutofit/>
          </a:bodyPr>
          <a:lstStyle/>
          <a:p>
            <a:pPr indent="0" marL="0">
              <a:buNone/>
            </a:pPr>
            <a:r>
              <a:rPr altLang="en-US" b="1" dirty="0" lang="zh-CN" sz="4300">
                <a:latin charset="-122" panose="02010609060101010101" pitchFamily="49" typeface="仿宋"/>
                <a:ea charset="-122" panose="02010609060101010101" pitchFamily="49" typeface="仿宋"/>
              </a:rPr>
              <a:t>祭祀酒神狄奥尼索斯</a:t>
            </a:r>
            <a:endParaRPr altLang="zh-CN" b="1" dirty="0" lang="en-US" sz="4300">
              <a:latin charset="-122" panose="02010609060101010101" pitchFamily="49" typeface="仿宋"/>
              <a:ea charset="-122" panose="02010609060101010101" pitchFamily="49" typeface="仿宋"/>
            </a:endParaRPr>
          </a:p>
          <a:p>
            <a:pPr indent="0" marL="0">
              <a:buNone/>
            </a:pPr>
            <a:r>
              <a:rPr altLang="en-US" b="1" dirty="0" lang="zh-CN" sz="4300">
                <a:latin charset="-122" panose="02010609060101010101" pitchFamily="49" typeface="仿宋"/>
                <a:ea charset="-122" panose="02010609060101010101" pitchFamily="49" typeface="仿宋"/>
              </a:rPr>
              <a:t>祭祀</a:t>
            </a:r>
            <a:r>
              <a:rPr altLang="zh-CN" b="1" dirty="0" lang="en-US" sz="4300">
                <a:latin charset="-122" panose="02010609060101010101" pitchFamily="49" typeface="仿宋"/>
                <a:ea charset="-122" panose="02010609060101010101" pitchFamily="49" typeface="仿宋"/>
              </a:rPr>
              <a:t>——</a:t>
            </a:r>
            <a:r>
              <a:rPr altLang="en-US" b="1" dirty="0" lang="zh-CN" sz="4300">
                <a:latin charset="-122" panose="02010609060101010101" pitchFamily="49" typeface="仿宋"/>
                <a:ea charset="-122" panose="02010609060101010101" pitchFamily="49" typeface="仿宋"/>
              </a:rPr>
              <a:t>人与神的对话</a:t>
            </a:r>
            <a:endParaRPr altLang="zh-CN" b="1" dirty="0" lang="en-US" sz="4300">
              <a:latin charset="-122" panose="02010609060101010101" pitchFamily="49" typeface="仿宋"/>
              <a:ea charset="-122" panose="02010609060101010101" pitchFamily="49" typeface="仿宋"/>
            </a:endParaRPr>
          </a:p>
          <a:p>
            <a:pPr indent="0" marL="0">
              <a:buNone/>
            </a:pPr>
            <a:r>
              <a:rPr altLang="en-US" b="1" dirty="0" lang="zh-CN" sz="4300">
                <a:latin charset="-122" panose="02010609060101010101" pitchFamily="49" typeface="仿宋"/>
                <a:ea charset="-122" panose="02010609060101010101" pitchFamily="49" typeface="仿宋"/>
              </a:rPr>
              <a:t>酒神精神</a:t>
            </a:r>
          </a:p>
          <a:p>
            <a:pPr algn="ctr" indent="0" marL="0">
              <a:buNone/>
            </a:pPr>
            <a:endParaRPr altLang="zh-CN" b="1" dirty="0" lang="en-US" sz="4400">
              <a:latin charset="-122" panose="02010609060101010101" pitchFamily="49" typeface="黑体"/>
              <a:ea charset="-122" panose="02010609060101010101" pitchFamily="49" typeface="黑体"/>
            </a:endParaRPr>
          </a:p>
          <a:p>
            <a:pPr algn="ctr" indent="0" marL="0">
              <a:buNone/>
            </a:pPr>
            <a:endParaRPr altLang="zh-CN" b="1" dirty="0" lang="en-US" sz="4400">
              <a:latin charset="-122" panose="02010609060101010101" pitchFamily="49" typeface="黑体"/>
              <a:ea charset="-122" panose="02010609060101010101" pitchFamily="49" typeface="黑体"/>
            </a:endParaRPr>
          </a:p>
          <a:p>
            <a:pPr indent="0" marL="0">
              <a:buNone/>
            </a:pPr>
            <a:endParaRPr altLang="en-US" dirty="0" lang="zh-CN" sz="3600"/>
          </a:p>
        </p:txBody>
      </p:sp>
    </p:spTree>
    <p:extLst>
      <p:ext uri="{BB962C8B-B14F-4D97-AF65-F5344CB8AC3E}">
        <p14:creationId xmlns:p14="http://schemas.microsoft.com/office/powerpoint/2010/main" val="380128187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2"/>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2" presetSubtype="4">
                                  <p:stCondLst>
                                    <p:cond delay="0"/>
                                  </p:stCondLst>
                                  <p:childTnLst>
                                    <p:set>
                                      <p:cBhvr>
                                        <p:cTn dur="1" fill="hold" id="10">
                                          <p:stCondLst>
                                            <p:cond delay="0"/>
                                          </p:stCondLst>
                                        </p:cTn>
                                        <p:tgtEl>
                                          <p:spTgt spid="3">
                                            <p:txEl>
                                              <p:pRg end="0" st="0"/>
                                            </p:txEl>
                                          </p:spTgt>
                                        </p:tgtEl>
                                        <p:attrNameLst>
                                          <p:attrName>style.visibility</p:attrName>
                                        </p:attrNameLst>
                                      </p:cBhvr>
                                      <p:to>
                                        <p:strVal val="visible"/>
                                      </p:to>
                                    </p:set>
                                    <p:anim calcmode="lin" valueType="num">
                                      <p:cBhvr additive="base">
                                        <p:cTn dur="500" fill="hold" id="11"/>
                                        <p:tgtEl>
                                          <p:spTgt spid="3">
                                            <p:txEl>
                                              <p:pRg end="0" st="0"/>
                                            </p:txEl>
                                          </p:spTgt>
                                        </p:tgtEl>
                                        <p:attrNameLst>
                                          <p:attrName>ppt_x</p:attrName>
                                        </p:attrNameLst>
                                      </p:cBhvr>
                                      <p:tavLst>
                                        <p:tav tm="0">
                                          <p:val>
                                            <p:strVal val="#ppt_x"/>
                                          </p:val>
                                        </p:tav>
                                        <p:tav tm="100000">
                                          <p:val>
                                            <p:strVal val="#ppt_x"/>
                                          </p:val>
                                        </p:tav>
                                      </p:tavLst>
                                    </p:anim>
                                    <p:anim calcmode="lin" valueType="num">
                                      <p:cBhvr additive="base">
                                        <p:cTn dur="500" fill="hold" id="12"/>
                                        <p:tgtEl>
                                          <p:spTgt spid="3">
                                            <p:txEl>
                                              <p:pRg end="0" st="0"/>
                                            </p:txEl>
                                          </p:spTgt>
                                        </p:tgtEl>
                                        <p:attrNameLst>
                                          <p:attrName>ppt_y</p:attrName>
                                        </p:attrNameLst>
                                      </p:cBhvr>
                                      <p:tavLst>
                                        <p:tav tm="0">
                                          <p:val>
                                            <p:strVal val="1+#ppt_h/2"/>
                                          </p:val>
                                        </p:tav>
                                        <p:tav tm="100000">
                                          <p:val>
                                            <p:strVal val="#ppt_y"/>
                                          </p:val>
                                        </p:tav>
                                      </p:tavLst>
                                    </p:anim>
                                  </p:childTnLst>
                                </p:cTn>
                              </p:par>
                            </p:childTnLst>
                          </p:cTn>
                        </p:par>
                      </p:childTnLst>
                    </p:cTn>
                  </p:par>
                  <p:par>
                    <p:cTn fill="hold" id="13">
                      <p:stCondLst>
                        <p:cond delay="indefinite"/>
                      </p:stCondLst>
                      <p:childTnLst>
                        <p:par>
                          <p:cTn fill="hold" id="14">
                            <p:stCondLst>
                              <p:cond delay="0"/>
                            </p:stCondLst>
                            <p:childTnLst>
                              <p:par>
                                <p:cTn fill="hold" grpId="0" id="15" nodeType="clickEffect" presetClass="entr" presetID="2" presetSubtype="4">
                                  <p:stCondLst>
                                    <p:cond delay="0"/>
                                  </p:stCondLst>
                                  <p:childTnLst>
                                    <p:set>
                                      <p:cBhvr>
                                        <p:cTn dur="1" fill="hold" id="16">
                                          <p:stCondLst>
                                            <p:cond delay="0"/>
                                          </p:stCondLst>
                                        </p:cTn>
                                        <p:tgtEl>
                                          <p:spTgt spid="3">
                                            <p:txEl>
                                              <p:pRg end="1" st="1"/>
                                            </p:txEl>
                                          </p:spTgt>
                                        </p:tgtEl>
                                        <p:attrNameLst>
                                          <p:attrName>style.visibility</p:attrName>
                                        </p:attrNameLst>
                                      </p:cBhvr>
                                      <p:to>
                                        <p:strVal val="visible"/>
                                      </p:to>
                                    </p:set>
                                    <p:anim calcmode="lin" valueType="num">
                                      <p:cBhvr additive="base">
                                        <p:cTn dur="500" fill="hold" id="17"/>
                                        <p:tgtEl>
                                          <p:spTgt spid="3">
                                            <p:txEl>
                                              <p:pRg end="1" st="1"/>
                                            </p:txEl>
                                          </p:spTgt>
                                        </p:tgtEl>
                                        <p:attrNameLst>
                                          <p:attrName>ppt_x</p:attrName>
                                        </p:attrNameLst>
                                      </p:cBhvr>
                                      <p:tavLst>
                                        <p:tav tm="0">
                                          <p:val>
                                            <p:strVal val="#ppt_x"/>
                                          </p:val>
                                        </p:tav>
                                        <p:tav tm="100000">
                                          <p:val>
                                            <p:strVal val="#ppt_x"/>
                                          </p:val>
                                        </p:tav>
                                      </p:tavLst>
                                    </p:anim>
                                    <p:anim calcmode="lin" valueType="num">
                                      <p:cBhvr additive="base">
                                        <p:cTn dur="500" fill="hold" id="18"/>
                                        <p:tgtEl>
                                          <p:spTgt spid="3">
                                            <p:txEl>
                                              <p:pRg end="1" st="1"/>
                                            </p:txEl>
                                          </p:spTgt>
                                        </p:tgtEl>
                                        <p:attrNameLst>
                                          <p:attrName>ppt_y</p:attrName>
                                        </p:attrNameLst>
                                      </p:cBhvr>
                                      <p:tavLst>
                                        <p:tav tm="0">
                                          <p:val>
                                            <p:strVal val="1+#ppt_h/2"/>
                                          </p:val>
                                        </p:tav>
                                        <p:tav tm="100000">
                                          <p:val>
                                            <p:strVal val="#ppt_y"/>
                                          </p:val>
                                        </p:tav>
                                      </p:tavLst>
                                    </p:anim>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2" presetSubtype="4">
                                  <p:stCondLst>
                                    <p:cond delay="0"/>
                                  </p:stCondLst>
                                  <p:childTnLst>
                                    <p:set>
                                      <p:cBhvr>
                                        <p:cTn dur="1" fill="hold" id="22">
                                          <p:stCondLst>
                                            <p:cond delay="0"/>
                                          </p:stCondLst>
                                        </p:cTn>
                                        <p:tgtEl>
                                          <p:spTgt spid="3">
                                            <p:txEl>
                                              <p:pRg end="2" st="2"/>
                                            </p:txEl>
                                          </p:spTgt>
                                        </p:tgtEl>
                                        <p:attrNameLst>
                                          <p:attrName>style.visibility</p:attrName>
                                        </p:attrNameLst>
                                      </p:cBhvr>
                                      <p:to>
                                        <p:strVal val="visible"/>
                                      </p:to>
                                    </p:set>
                                    <p:anim calcmode="lin" valueType="num">
                                      <p:cBhvr additive="base">
                                        <p:cTn dur="500" fill="hold" id="23"/>
                                        <p:tgtEl>
                                          <p:spTgt spid="3">
                                            <p:txEl>
                                              <p:pRg end="2" st="2"/>
                                            </p:txEl>
                                          </p:spTgt>
                                        </p:tgtEl>
                                        <p:attrNameLst>
                                          <p:attrName>ppt_x</p:attrName>
                                        </p:attrNameLst>
                                      </p:cBhvr>
                                      <p:tavLst>
                                        <p:tav tm="0">
                                          <p:val>
                                            <p:strVal val="#ppt_x"/>
                                          </p:val>
                                        </p:tav>
                                        <p:tav tm="100000">
                                          <p:val>
                                            <p:strVal val="#ppt_x"/>
                                          </p:val>
                                        </p:tav>
                                      </p:tavLst>
                                    </p:anim>
                                    <p:anim calcmode="lin" valueType="num">
                                      <p:cBhvr additive="base">
                                        <p:cTn dur="500" fill="hold" id="24"/>
                                        <p:tgtEl>
                                          <p:spTgt spid="3">
                                            <p:txEl>
                                              <p:pRg end="2" st="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3"/>
    </p:bld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a:xfrm>
            <a:off x="1332048" y="758605"/>
            <a:ext cx="10515600" cy="1325563"/>
          </a:xfrm>
        </p:spPr>
        <p:txBody>
          <a:bodyPr/>
          <a:lstStyle/>
          <a:p>
            <a:r>
              <a:rPr altLang="zh-CN" b="1" dirty="0" lang="zh-CN">
                <a:latin charset="-122" panose="02010609060101010101" pitchFamily="49" typeface="黑体"/>
                <a:ea charset="-122" panose="02010609060101010101" pitchFamily="49" typeface="黑体"/>
              </a:rPr>
              <a:t>尼采《悲剧的诞生》</a:t>
            </a:r>
            <a:r>
              <a:rPr altLang="en-US" b="1" dirty="0" lang="zh-CN">
                <a:latin charset="-122" panose="02010609060101010101" pitchFamily="49" typeface="黑体"/>
                <a:ea charset="-122" panose="02010609060101010101" pitchFamily="49" typeface="黑体"/>
              </a:rPr>
              <a:t>：</a:t>
            </a:r>
            <a:br>
              <a:rPr altLang="zh-CN" b="1" dirty="0" lang="zh-CN">
                <a:latin charset="-122" panose="02010609060101010101" pitchFamily="49" typeface="黑体"/>
                <a:ea charset="-122" panose="02010609060101010101" pitchFamily="49" typeface="黑体"/>
              </a:rPr>
            </a:br>
            <a:endParaRPr altLang="en-US" b="1" dirty="0" lang="zh-CN">
              <a:latin charset="-122" panose="02010609060101010101" pitchFamily="49" typeface="黑体"/>
              <a:ea charset="-122" panose="02010609060101010101" pitchFamily="49" typeface="黑体"/>
            </a:endParaRPr>
          </a:p>
        </p:txBody>
      </p:sp>
      <p:sp>
        <p:nvSpPr>
          <p:cNvPr id="4" name="内容占位符 3"/>
          <p:cNvSpPr>
            <a:spLocks noGrp="1"/>
          </p:cNvSpPr>
          <p:nvPr>
            <p:ph idx="1"/>
          </p:nvPr>
        </p:nvSpPr>
        <p:spPr>
          <a:xfrm>
            <a:off x="1519084" y="2506662"/>
            <a:ext cx="10515600" cy="1962099"/>
          </a:xfrm>
        </p:spPr>
        <p:txBody>
          <a:bodyPr/>
          <a:lstStyle/>
          <a:p>
            <a:pPr indent="0" marL="0">
              <a:buNone/>
            </a:pPr>
            <a:r>
              <a:rPr altLang="zh-CN" b="1" dirty="0" lang="zh-CN" sz="3600">
                <a:latin charset="-122" panose="02010609060101010101" pitchFamily="49" typeface="黑体"/>
                <a:ea charset="-122" panose="02010609060101010101" pitchFamily="49" typeface="黑体"/>
              </a:rPr>
              <a:t>酒神精神，狂热，过度。</a:t>
            </a:r>
          </a:p>
          <a:p>
            <a:endParaRPr altLang="en-US" dirty="0" lang="zh-CN"/>
          </a:p>
        </p:txBody>
      </p:sp>
      <p:sp>
        <p:nvSpPr>
          <p:cNvPr id="5" name="矩形 4"/>
          <p:cNvSpPr/>
          <p:nvPr/>
        </p:nvSpPr>
        <p:spPr>
          <a:xfrm>
            <a:off x="1519084" y="3988206"/>
            <a:ext cx="5280613" cy="646331"/>
          </a:xfrm>
          <a:prstGeom prst="rect">
            <a:avLst/>
          </a:prstGeom>
        </p:spPr>
        <p:txBody>
          <a:bodyPr wrap="none">
            <a:spAutoFit/>
          </a:bodyPr>
          <a:lstStyle/>
          <a:p>
            <a:r>
              <a:rPr altLang="zh-CN" b="1" dirty="0" lang="zh-CN" sz="3600">
                <a:latin charset="-122" panose="02010609060101010101" pitchFamily="49" typeface="黑体"/>
                <a:ea charset="-122" panose="02010609060101010101" pitchFamily="49" typeface="黑体"/>
              </a:rPr>
              <a:t>日神精神，理性</a:t>
            </a:r>
            <a:r>
              <a:rPr altLang="en-US" b="1" dirty="0" lang="zh-CN" sz="3600">
                <a:latin charset="-122" panose="02010609060101010101" pitchFamily="49" typeface="黑体"/>
                <a:ea charset="-122" panose="02010609060101010101" pitchFamily="49" typeface="黑体"/>
              </a:rPr>
              <a:t>，</a:t>
            </a:r>
            <a:r>
              <a:rPr altLang="zh-CN" b="1" dirty="0" lang="zh-CN" sz="3600">
                <a:latin charset="-122" panose="02010609060101010101" pitchFamily="49" typeface="黑体"/>
                <a:ea charset="-122" panose="02010609060101010101" pitchFamily="49" typeface="黑体"/>
              </a:rPr>
              <a:t>秩序。</a:t>
            </a:r>
          </a:p>
        </p:txBody>
      </p:sp>
    </p:spTree>
    <p:extLst>
      <p:ext uri="{BB962C8B-B14F-4D97-AF65-F5344CB8AC3E}">
        <p14:creationId xmlns:p14="http://schemas.microsoft.com/office/powerpoint/2010/main" val="403131831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ppt_x"/>
                                          </p:val>
                                        </p:tav>
                                        <p:tav tm="100000">
                                          <p:val>
                                            <p:strVal val="#ppt_x"/>
                                          </p:val>
                                        </p:tav>
                                      </p:tavLst>
                                    </p:anim>
                                    <p:anim calcmode="lin" valueType="num">
                                      <p:cBhvr additive="base">
                                        <p:cTn dur="500" fill="hold" id="8"/>
                                        <p:tgtEl>
                                          <p:spTgt spid="2"/>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grpId="0" id="11" nodeType="clickEffect" presetClass="entr" presetID="2" presetSubtype="4">
                                  <p:stCondLst>
                                    <p:cond delay="0"/>
                                  </p:stCondLst>
                                  <p:childTnLst>
                                    <p:set>
                                      <p:cBhvr>
                                        <p:cTn dur="1" fill="hold" id="12">
                                          <p:stCondLst>
                                            <p:cond delay="0"/>
                                          </p:stCondLst>
                                        </p:cTn>
                                        <p:tgtEl>
                                          <p:spTgt spid="4">
                                            <p:txEl>
                                              <p:pRg end="0" st="0"/>
                                            </p:txEl>
                                          </p:spTgt>
                                        </p:tgtEl>
                                        <p:attrNameLst>
                                          <p:attrName>style.visibility</p:attrName>
                                        </p:attrNameLst>
                                      </p:cBhvr>
                                      <p:to>
                                        <p:strVal val="visible"/>
                                      </p:to>
                                    </p:set>
                                    <p:anim calcmode="lin" valueType="num">
                                      <p:cBhvr additive="base">
                                        <p:cTn dur="500" fill="hold" id="13"/>
                                        <p:tgtEl>
                                          <p:spTgt spid="4">
                                            <p:txEl>
                                              <p:pRg end="0" st="0"/>
                                            </p:txEl>
                                          </p:spTgt>
                                        </p:tgtEl>
                                        <p:attrNameLst>
                                          <p:attrName>ppt_x</p:attrName>
                                        </p:attrNameLst>
                                      </p:cBhvr>
                                      <p:tavLst>
                                        <p:tav tm="0">
                                          <p:val>
                                            <p:strVal val="#ppt_x"/>
                                          </p:val>
                                        </p:tav>
                                        <p:tav tm="100000">
                                          <p:val>
                                            <p:strVal val="#ppt_x"/>
                                          </p:val>
                                        </p:tav>
                                      </p:tavLst>
                                    </p:anim>
                                    <p:anim calcmode="lin" valueType="num">
                                      <p:cBhvr additive="base">
                                        <p:cTn dur="500" fill="hold" id="14"/>
                                        <p:tgtEl>
                                          <p:spTgt spid="4">
                                            <p:txEl>
                                              <p:pRg end="0" st="0"/>
                                            </p:txEl>
                                          </p:spTgt>
                                        </p:tgtEl>
                                        <p:attrNameLst>
                                          <p:attrName>ppt_y</p:attrName>
                                        </p:attrNameLst>
                                      </p:cBhvr>
                                      <p:tavLst>
                                        <p:tav tm="0">
                                          <p:val>
                                            <p:strVal val="1+#ppt_h/2"/>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2" presetSubtype="4">
                                  <p:stCondLst>
                                    <p:cond delay="0"/>
                                  </p:stCondLst>
                                  <p:childTnLst>
                                    <p:set>
                                      <p:cBhvr>
                                        <p:cTn dur="1" fill="hold" id="18">
                                          <p:stCondLst>
                                            <p:cond delay="0"/>
                                          </p:stCondLst>
                                        </p:cTn>
                                        <p:tgtEl>
                                          <p:spTgt spid="5"/>
                                        </p:tgtEl>
                                        <p:attrNameLst>
                                          <p:attrName>style.visibility</p:attrName>
                                        </p:attrNameLst>
                                      </p:cBhvr>
                                      <p:to>
                                        <p:strVal val="visible"/>
                                      </p:to>
                                    </p:set>
                                    <p:anim calcmode="lin" valueType="num">
                                      <p:cBhvr additive="base">
                                        <p:cTn dur="500" fill="hold" id="19"/>
                                        <p:tgtEl>
                                          <p:spTgt spid="5"/>
                                        </p:tgtEl>
                                        <p:attrNameLst>
                                          <p:attrName>ppt_x</p:attrName>
                                        </p:attrNameLst>
                                      </p:cBhvr>
                                      <p:tavLst>
                                        <p:tav tm="0">
                                          <p:val>
                                            <p:strVal val="#ppt_x"/>
                                          </p:val>
                                        </p:tav>
                                        <p:tav tm="100000">
                                          <p:val>
                                            <p:strVal val="#ppt_x"/>
                                          </p:val>
                                        </p:tav>
                                      </p:tavLst>
                                    </p:anim>
                                    <p:anim calcmode="lin" valueType="num">
                                      <p:cBhvr additive="base">
                                        <p:cTn dur="500" fill="hold" id="20"/>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4"/>
      <p:bldP grpId="0" spid="5"/>
    </p:bld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p:cNvSpPr>
            <a:spLocks noGrp="1"/>
          </p:cNvSpPr>
          <p:nvPr>
            <p:ph type="title"/>
          </p:nvPr>
        </p:nvSpPr>
        <p:spPr>
          <a:xfrm>
            <a:off x="806245" y="615847"/>
            <a:ext cx="10515600" cy="1325563"/>
          </a:xfrm>
        </p:spPr>
        <p:txBody>
          <a:bodyPr>
            <a:normAutofit/>
          </a:bodyPr>
          <a:lstStyle/>
          <a:p>
            <a:r>
              <a:rPr altLang="en-US" b="1" dirty="0" lang="zh-CN" sz="5400">
                <a:latin charset="-122" panose="02010609060101010101" pitchFamily="49" typeface="黑体"/>
                <a:ea charset="-122" panose="02010609060101010101" pitchFamily="49" typeface="黑体"/>
              </a:rPr>
              <a:t>酒神精神：</a:t>
            </a:r>
          </a:p>
        </p:txBody>
      </p:sp>
      <p:sp>
        <p:nvSpPr>
          <p:cNvPr id="3" name="内容占位符 2"/>
          <p:cNvSpPr>
            <a:spLocks noGrp="1"/>
          </p:cNvSpPr>
          <p:nvPr>
            <p:ph idx="1"/>
          </p:nvPr>
        </p:nvSpPr>
        <p:spPr>
          <a:xfrm>
            <a:off x="806245" y="2695780"/>
            <a:ext cx="10515600" cy="4351338"/>
          </a:xfrm>
        </p:spPr>
        <p:txBody>
          <a:bodyPr/>
          <a:lstStyle/>
          <a:p>
            <a:pPr indent="0" marL="0">
              <a:buNone/>
            </a:pPr>
            <a:r>
              <a:rPr altLang="en-US" b="1" dirty="0" lang="zh-CN" sz="3600">
                <a:latin charset="-122" panose="02010609060101010101" pitchFamily="49" typeface="黑体"/>
                <a:ea charset="-122" panose="02010609060101010101" pitchFamily="49" typeface="黑体"/>
              </a:rPr>
              <a:t>宣泄</a:t>
            </a:r>
            <a:r>
              <a:rPr altLang="zh-CN" b="1" dirty="0" lang="zh-CN" sz="3600">
                <a:latin charset="-122" panose="02010609060101010101" pitchFamily="49" typeface="黑体"/>
                <a:ea charset="-122" panose="02010609060101010101" pitchFamily="49" typeface="黑体"/>
              </a:rPr>
              <a:t>情绪，</a:t>
            </a:r>
            <a:r>
              <a:rPr altLang="en-US" b="1" dirty="0" lang="zh-CN" sz="3600">
                <a:latin charset="-122" panose="02010609060101010101" pitchFamily="49" typeface="黑体"/>
                <a:ea charset="-122" panose="02010609060101010101" pitchFamily="49" typeface="黑体"/>
              </a:rPr>
              <a:t>挣脱</a:t>
            </a:r>
            <a:r>
              <a:rPr altLang="zh-CN" b="1" dirty="0" lang="zh-CN" sz="3600">
                <a:latin charset="-122" panose="02010609060101010101" pitchFamily="49" typeface="黑体"/>
                <a:ea charset="-122" panose="02010609060101010101" pitchFamily="49" typeface="黑体"/>
              </a:rPr>
              <a:t>束缚，回归原始状态的生存体验。</a:t>
            </a:r>
          </a:p>
          <a:p>
            <a:pPr indent="0" marL="0">
              <a:buNone/>
            </a:pPr>
            <a:endParaRPr altLang="en-US" dirty="0" lang="zh-CN"/>
          </a:p>
        </p:txBody>
      </p:sp>
    </p:spTree>
    <p:extLst>
      <p:ext uri="{BB962C8B-B14F-4D97-AF65-F5344CB8AC3E}">
        <p14:creationId xmlns:p14="http://schemas.microsoft.com/office/powerpoint/2010/main" val="298190459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2" presetSubtype="4">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ppt_x"/>
                                          </p:val>
                                        </p:tav>
                                        <p:tav tm="100000">
                                          <p:val>
                                            <p:strVal val="#ppt_x"/>
                                          </p:val>
                                        </p:tav>
                                      </p:tavLst>
                                    </p:anim>
                                    <p:anim calcmode="lin" valueType="num">
                                      <p:cBhvr additive="base">
                                        <p:cTn dur="500" fill="hold" id="8"/>
                                        <p:tgtEl>
                                          <p:spTgt spid="2"/>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grpId="0" id="11" nodeType="clickEffect" presetClass="entr" presetID="2" presetSubtype="4">
                                  <p:stCondLst>
                                    <p:cond delay="0"/>
                                  </p:stCondLst>
                                  <p:childTnLst>
                                    <p:set>
                                      <p:cBhvr>
                                        <p:cTn dur="1" fill="hold" id="12">
                                          <p:stCondLst>
                                            <p:cond delay="0"/>
                                          </p:stCondLst>
                                        </p:cTn>
                                        <p:tgtEl>
                                          <p:spTgt spid="3">
                                            <p:txEl>
                                              <p:pRg end="0" st="0"/>
                                            </p:txEl>
                                          </p:spTgt>
                                        </p:tgtEl>
                                        <p:attrNameLst>
                                          <p:attrName>style.visibility</p:attrName>
                                        </p:attrNameLst>
                                      </p:cBhvr>
                                      <p:to>
                                        <p:strVal val="visible"/>
                                      </p:to>
                                    </p:set>
                                    <p:anim calcmode="lin" valueType="num">
                                      <p:cBhvr additive="base">
                                        <p:cTn dur="500" fill="hold" id="13"/>
                                        <p:tgtEl>
                                          <p:spTgt spid="3">
                                            <p:txEl>
                                              <p:pRg end="0" st="0"/>
                                            </p:txEl>
                                          </p:spTgt>
                                        </p:tgtEl>
                                        <p:attrNameLst>
                                          <p:attrName>ppt_x</p:attrName>
                                        </p:attrNameLst>
                                      </p:cBhvr>
                                      <p:tavLst>
                                        <p:tav tm="0">
                                          <p:val>
                                            <p:strVal val="#ppt_x"/>
                                          </p:val>
                                        </p:tav>
                                        <p:tav tm="100000">
                                          <p:val>
                                            <p:strVal val="#ppt_x"/>
                                          </p:val>
                                        </p:tav>
                                      </p:tavLst>
                                    </p:anim>
                                    <p:anim calcmode="lin" valueType="num">
                                      <p:cBhvr additive="base">
                                        <p:cTn dur="500" fill="hold" id="14"/>
                                        <p:tgtEl>
                                          <p:spTgt spid="3">
                                            <p:txEl>
                                              <p:pRg end="0" st="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build="p" grpId="0" spid="3"/>
    </p:bld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6148" y="73818"/>
            <a:ext cx="4861886" cy="6847727"/>
          </a:xfrm>
          <a:prstGeom prst="rect">
            <a:avLst/>
          </a:prstGeom>
        </p:spPr>
      </p:pic>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4878" y="147636"/>
            <a:ext cx="4499450" cy="6700090"/>
          </a:xfrm>
          <a:prstGeom prst="rect">
            <a:avLst/>
          </a:prstGeom>
        </p:spPr>
      </p:pic>
      <p:sp>
        <p:nvSpPr>
          <p:cNvPr id="8" name="文本框 7"/>
          <p:cNvSpPr txBox="1"/>
          <p:nvPr/>
        </p:nvSpPr>
        <p:spPr>
          <a:xfrm>
            <a:off x="406807" y="1137863"/>
            <a:ext cx="861774" cy="4572000"/>
          </a:xfrm>
          <a:prstGeom prst="rect">
            <a:avLst/>
          </a:prstGeom>
          <a:noFill/>
        </p:spPr>
        <p:txBody>
          <a:bodyPr rtlCol="0" vert="eaVert" wrap="square">
            <a:spAutoFit/>
          </a:bodyPr>
          <a:lstStyle/>
          <a:p>
            <a:r>
              <a:rPr altLang="en-US" b="1" dirty="0" lang="zh-CN" sz="4400">
                <a:latin charset="-122" panose="02010609060101010101" pitchFamily="49" typeface="黑体"/>
                <a:ea charset="-122" panose="02010609060101010101" pitchFamily="49" typeface="黑体"/>
              </a:rPr>
              <a:t>不疯魔不成活</a:t>
            </a:r>
          </a:p>
        </p:txBody>
      </p:sp>
    </p:spTree>
    <p:extLst>
      <p:ext uri="{BB962C8B-B14F-4D97-AF65-F5344CB8AC3E}">
        <p14:creationId xmlns:p14="http://schemas.microsoft.com/office/powerpoint/2010/main" val="422657831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additive="base">
                                        <p:cTn dur="500" fill="hold" id="7"/>
                                        <p:tgtEl>
                                          <p:spTgt spid="6"/>
                                        </p:tgtEl>
                                        <p:attrNameLst>
                                          <p:attrName>ppt_x</p:attrName>
                                        </p:attrNameLst>
                                      </p:cBhvr>
                                      <p:tavLst>
                                        <p:tav tm="0">
                                          <p:val>
                                            <p:strVal val="#ppt_x"/>
                                          </p:val>
                                        </p:tav>
                                        <p:tav tm="100000">
                                          <p:val>
                                            <p:strVal val="#ppt_x"/>
                                          </p:val>
                                        </p:tav>
                                      </p:tavLst>
                                    </p:anim>
                                    <p:anim calcmode="lin" valueType="num">
                                      <p:cBhvr additive="base">
                                        <p:cTn dur="500" fill="hold" id="8"/>
                                        <p:tgtEl>
                                          <p:spTgt spid="6"/>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id="11" nodeType="clickEffect" presetClass="entr" presetID="2" presetSubtype="4">
                                  <p:stCondLst>
                                    <p:cond delay="0"/>
                                  </p:stCondLst>
                                  <p:childTnLst>
                                    <p:set>
                                      <p:cBhvr>
                                        <p:cTn dur="1" fill="hold" id="12">
                                          <p:stCondLst>
                                            <p:cond delay="0"/>
                                          </p:stCondLst>
                                        </p:cTn>
                                        <p:tgtEl>
                                          <p:spTgt spid="7"/>
                                        </p:tgtEl>
                                        <p:attrNameLst>
                                          <p:attrName>style.visibility</p:attrName>
                                        </p:attrNameLst>
                                      </p:cBhvr>
                                      <p:to>
                                        <p:strVal val="visible"/>
                                      </p:to>
                                    </p:set>
                                    <p:anim calcmode="lin" valueType="num">
                                      <p:cBhvr additive="base">
                                        <p:cTn dur="500" fill="hold" id="13"/>
                                        <p:tgtEl>
                                          <p:spTgt spid="7"/>
                                        </p:tgtEl>
                                        <p:attrNameLst>
                                          <p:attrName>ppt_x</p:attrName>
                                        </p:attrNameLst>
                                      </p:cBhvr>
                                      <p:tavLst>
                                        <p:tav tm="0">
                                          <p:val>
                                            <p:strVal val="#ppt_x"/>
                                          </p:val>
                                        </p:tav>
                                        <p:tav tm="100000">
                                          <p:val>
                                            <p:strVal val="#ppt_x"/>
                                          </p:val>
                                        </p:tav>
                                      </p:tavLst>
                                    </p:anim>
                                    <p:anim calcmode="lin" valueType="num">
                                      <p:cBhvr additive="base">
                                        <p:cTn dur="500" fill="hold" id="14"/>
                                        <p:tgtEl>
                                          <p:spTgt spid="7"/>
                                        </p:tgtEl>
                                        <p:attrNameLst>
                                          <p:attrName>ppt_y</p:attrName>
                                        </p:attrNameLst>
                                      </p:cBhvr>
                                      <p:tavLst>
                                        <p:tav tm="0">
                                          <p:val>
                                            <p:strVal val="1+#ppt_h/2"/>
                                          </p:val>
                                        </p:tav>
                                        <p:tav tm="100000">
                                          <p:val>
                                            <p:strVal val="#ppt_y"/>
                                          </p:val>
                                        </p:tav>
                                      </p:tavLst>
                                    </p:anim>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2" presetSubtype="4">
                                  <p:stCondLst>
                                    <p:cond delay="0"/>
                                  </p:stCondLst>
                                  <p:childTnLst>
                                    <p:set>
                                      <p:cBhvr>
                                        <p:cTn dur="1" fill="hold" id="18">
                                          <p:stCondLst>
                                            <p:cond delay="0"/>
                                          </p:stCondLst>
                                        </p:cTn>
                                        <p:tgtEl>
                                          <p:spTgt spid="8"/>
                                        </p:tgtEl>
                                        <p:attrNameLst>
                                          <p:attrName>style.visibility</p:attrName>
                                        </p:attrNameLst>
                                      </p:cBhvr>
                                      <p:to>
                                        <p:strVal val="visible"/>
                                      </p:to>
                                    </p:set>
                                    <p:anim calcmode="lin" valueType="num">
                                      <p:cBhvr additive="base">
                                        <p:cTn dur="500" fill="hold" id="19"/>
                                        <p:tgtEl>
                                          <p:spTgt spid="8"/>
                                        </p:tgtEl>
                                        <p:attrNameLst>
                                          <p:attrName>ppt_x</p:attrName>
                                        </p:attrNameLst>
                                      </p:cBhvr>
                                      <p:tavLst>
                                        <p:tav tm="0">
                                          <p:val>
                                            <p:strVal val="#ppt_x"/>
                                          </p:val>
                                        </p:tav>
                                        <p:tav tm="100000">
                                          <p:val>
                                            <p:strVal val="#ppt_x"/>
                                          </p:val>
                                        </p:tav>
                                      </p:tavLst>
                                    </p:anim>
                                    <p:anim calcmode="lin" valueType="num">
                                      <p:cBhvr additive="base">
                                        <p:cTn dur="500" fill="hold" id="20"/>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8ABBF1-8A82-A5FE-0F6F-A3C703BB96E9}"/>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古希腊三大剧作家：</a:t>
            </a:r>
          </a:p>
        </p:txBody>
      </p:sp>
      <p:sp>
        <p:nvSpPr>
          <p:cNvPr id="3" name="内容占位符 2">
            <a:extLst>
              <a:ext uri="{FF2B5EF4-FFF2-40B4-BE49-F238E27FC236}">
                <a16:creationId xmlns:a16="http://schemas.microsoft.com/office/drawing/2014/main" id="{6ED83139-A39E-F7A8-E788-F3C1E0AE8242}"/>
              </a:ext>
            </a:extLst>
          </p:cNvPr>
          <p:cNvSpPr>
            <a:spLocks noGrp="1"/>
          </p:cNvSpPr>
          <p:nvPr>
            <p:ph idx="1"/>
          </p:nvPr>
        </p:nvSpPr>
        <p:spPr>
          <a:xfrm>
            <a:off x="838200" y="1825625"/>
            <a:ext cx="11069782" cy="4351338"/>
          </a:xfrm>
        </p:spPr>
        <p:txBody>
          <a:bodyPr>
            <a:normAutofit/>
          </a:bodyPr>
          <a:lstStyle/>
          <a:p>
            <a:r>
              <a:rPr altLang="en-US" dirty="0" lang="zh-CN">
                <a:latin charset="-122" panose="02010609060101010101" pitchFamily="49" typeface="仿宋"/>
                <a:ea charset="-122" panose="02010609060101010101" pitchFamily="49" typeface="仿宋"/>
              </a:rPr>
              <a:t>埃斯库罗斯</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被誉为“悲剧之父”</a:t>
            </a:r>
          </a:p>
          <a:p>
            <a:pPr indent="0" marL="0">
              <a:buNone/>
            </a:pPr>
            <a:r>
              <a:rPr altLang="en-US" dirty="0" lang="zh-CN">
                <a:latin charset="-122" panose="02010609060101010101" pitchFamily="49" typeface="仿宋"/>
                <a:ea charset="-122" panose="02010609060101010101" pitchFamily="49" typeface="仿宋"/>
              </a:rPr>
              <a:t>代表作：</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被缚的普罗米修斯</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。讲述了“盗火者”普罗米修斯从天界为人类带来光明与温暖，甘受宙斯惩罚的故事。</a:t>
            </a:r>
          </a:p>
          <a:p>
            <a:r>
              <a:rPr altLang="en-US" dirty="0" lang="zh-CN">
                <a:latin charset="-122" panose="02010609060101010101" pitchFamily="49" typeface="仿宋"/>
                <a:ea charset="-122" panose="02010609060101010101" pitchFamily="49" typeface="仿宋"/>
              </a:rPr>
              <a:t>索福克勒斯</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被誉为“戏剧艺术的荷马”</a:t>
            </a:r>
          </a:p>
          <a:p>
            <a:pPr indent="0" marL="0">
              <a:buNone/>
            </a:pPr>
            <a:r>
              <a:rPr altLang="en-US" dirty="0" lang="zh-CN">
                <a:latin charset="-122" panose="02010609060101010101" pitchFamily="49" typeface="仿宋"/>
                <a:ea charset="-122" panose="02010609060101010101" pitchFamily="49" typeface="仿宋"/>
              </a:rPr>
              <a:t>代表作：</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俄狄浦斯王</a:t>
            </a:r>
            <a:r>
              <a:rPr altLang="zh-CN" dirty="0" lang="en-US">
                <a:latin charset="-122" panose="02010609060101010101" pitchFamily="49" typeface="仿宋"/>
                <a:ea charset="-122" panose="02010609060101010101" pitchFamily="49" typeface="仿宋"/>
              </a:rPr>
              <a:t>》</a:t>
            </a:r>
            <a:r>
              <a:rPr altLang="en-US" dirty="0" lang="zh-CN">
                <a:latin charset="-122" panose="02010609060101010101" pitchFamily="49" typeface="仿宋"/>
                <a:ea charset="-122" panose="02010609060101010101" pitchFamily="49" typeface="仿宋"/>
              </a:rPr>
              <a:t>。是标志着希腊悲剧艺术完美结构的典范。以倒叙“追凶”的方式讲述了俄底浦斯王发现自己就是“弑父恋母”的罪魁祸首。其悲剧的感染力特别使人震撼。也使“俄底浦斯情结”被后世心理学家当成了“恋母情结”的代名词。</a:t>
            </a:r>
          </a:p>
          <a:p>
            <a:endParaRPr altLang="en-US" dirty="0" lang="zh-CN"/>
          </a:p>
        </p:txBody>
      </p:sp>
    </p:spTree>
    <p:extLst>
      <p:ext uri="{BB962C8B-B14F-4D97-AF65-F5344CB8AC3E}">
        <p14:creationId xmlns:p14="http://schemas.microsoft.com/office/powerpoint/2010/main" val="4018057238"/>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1027</Words>
  <Application>Microsoft Office PowerPoint</Application>
  <PresentationFormat>宽屏</PresentationFormat>
  <Paragraphs>80</Paragraphs>
  <Slides>19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仿宋</vt:lpstr>
      <vt:lpstr>黑体</vt:lpstr>
      <vt:lpstr>华文行楷</vt:lpstr>
      <vt:lpstr>楷体</vt:lpstr>
      <vt:lpstr>Arial</vt:lpstr>
      <vt:lpstr>Calibri</vt:lpstr>
      <vt:lpstr>Calibri Light</vt:lpstr>
      <vt:lpstr>Office 主题</vt:lpstr>
      <vt:lpstr>人生如戏</vt:lpstr>
      <vt:lpstr>为什么需要戏剧？   </vt:lpstr>
      <vt:lpstr>PowerPoint 演示文稿</vt:lpstr>
      <vt:lpstr>为什么需要戏剧？</vt:lpstr>
      <vt:lpstr>戏剧之源起：古希腊悲剧 </vt:lpstr>
      <vt:lpstr>尼采《悲剧的诞生》： </vt:lpstr>
      <vt:lpstr>酒神精神：</vt:lpstr>
      <vt:lpstr>PowerPoint 演示文稿</vt:lpstr>
      <vt:lpstr>古希腊三大剧作家：</vt:lpstr>
      <vt:lpstr>PowerPoint 演示文稿</vt:lpstr>
      <vt:lpstr>古希腊悲剧的特征：</vt:lpstr>
      <vt:lpstr>三、莎士比亚及四大悲剧  </vt:lpstr>
      <vt:lpstr>诗人莎士比亚： </vt:lpstr>
      <vt:lpstr>高雅艺术走进民间，民俗故事的文学化。 </vt:lpstr>
      <vt:lpstr>莎士比亚悲剧的核心特质：</vt:lpstr>
      <vt:lpstr>如何表演？ </vt:lpstr>
      <vt:lpstr>戏剧的核心特征：</vt:lpstr>
      <vt:lpstr>人生如寄，戏不散场。 </vt:lpstr>
      <vt:lpstr>课后任务：</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2018-03-22T10:44:39Z</dcterms:created>
  <dc:creator>fzhx</dc:creator>
  <cp:lastModifiedBy>君 孟</cp:lastModifiedBy>
  <dcterms:modified xsi:type="dcterms:W3CDTF">2024-03-17T03:41:14Z</dcterms:modified>
  <cp:revision>8</cp:revision>
  <dc:title>人生如戏</dc:title>
</cp:coreProperties>
</file>

<file path=docProps/custom.xml><?xml version="1.0" encoding="utf-8"?>
<Properties xmlns="http://schemas.openxmlformats.org/officeDocument/2006/custom-properties" xmlns:vt="http://schemas.openxmlformats.org/officeDocument/2006/docPropsVTypes">
  <property pid="2" fmtid="{D5CDD505-2E9C-101B-9397-08002B2CF9AE}" name="EASTEDU_PRESENTATION_CUSTOM_DATA">
    <vt:lpwstr>976087232409567232</vt:lpwstr>
  </property>
</Properties>
</file>