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vnd.ms-photo" Extension="wdp"/>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4" r:id="rId4"/>
    <p:sldId id="265" r:id="rId5"/>
    <p:sldId id="266" r:id="rId6"/>
    <p:sldId id="270" r:id="rId7"/>
    <p:sldId id="271" r:id="rId8"/>
    <p:sldId id="269" r:id="rId9"/>
    <p:sldId id="268" r:id="rId10"/>
    <p:sldId id="27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2" autoAdjust="0"/>
    <p:restoredTop sz="94660"/>
  </p:normalViewPr>
  <p:slideViewPr>
    <p:cSldViewPr snapToGrid="0">
      <p:cViewPr varScale="1">
        <p:scale>
          <a:sx n="90" d="100"/>
          <a:sy n="90" d="100"/>
        </p:scale>
        <p:origin x="84" y="18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presProps.xml" Type="http://schemas.openxmlformats.org/officeDocument/2006/relationships/presProps"/><Relationship Id="rId13" Target="viewProps.xml" Type="http://schemas.openxmlformats.org/officeDocument/2006/relationships/viewProps"/><Relationship Id="rId14" Target="theme/theme1.xml" Type="http://schemas.openxmlformats.org/officeDocument/2006/relationships/theme"/><Relationship Id="rId15"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png" Type="http://schemas.openxmlformats.org/officeDocument/2006/relationships/image"/><Relationship Id="rId3" Target="../media/hdphoto2.wdp" Type="http://schemas.microsoft.com/office/2007/relationships/hdphoto"/><Relationship Id="rId4" Target="../media/image3.png" Type="http://schemas.openxmlformats.org/officeDocument/2006/relationships/image"/><Relationship Id="rId5" Target="../media/hdphoto1.wdp" Type="http://schemas.microsoft.com/office/2007/relationships/hdphoto"/></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png" Type="http://schemas.openxmlformats.org/officeDocument/2006/relationships/image"/><Relationship Id="rId3" Target="../media/hdphoto2.wdp" Type="http://schemas.microsoft.com/office/2007/relationships/hdphoto"/><Relationship Id="rId4" Target="../media/image3.png" Type="http://schemas.openxmlformats.org/officeDocument/2006/relationships/image"/><Relationship Id="rId5" Target="../media/hdphoto1.wdp" Type="http://schemas.microsoft.com/office/2007/relationships/hdphoto"/></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png" Type="http://schemas.openxmlformats.org/officeDocument/2006/relationships/image"/><Relationship Id="rId3" Target="../media/hdphoto2.wdp" Type="http://schemas.microsoft.com/office/2007/relationships/hdphoto"/><Relationship Id="rId4" Target="../media/image2.png" Type="http://schemas.openxmlformats.org/officeDocument/2006/relationships/image"/><Relationship Id="rId5" Target="../media/hdphoto1.wdp" Type="http://schemas.microsoft.com/office/2007/relationships/hdphoto"/></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png" Type="http://schemas.openxmlformats.org/officeDocument/2006/relationships/image"/><Relationship Id="rId3" Target="../media/hdphoto2.wdp" Type="http://schemas.microsoft.com/office/2007/relationships/hdphoto"/><Relationship Id="rId4" Target="../media/image2.png" Type="http://schemas.openxmlformats.org/officeDocument/2006/relationships/image"/><Relationship Id="rId5" Target="../media/hdphoto1.wdp" Type="http://schemas.microsoft.com/office/2007/relationships/hdphoto"/></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C44D3B5D-B3CC-445C-BC30-9ED3B6B8317F}" type="datetimeFigureOut">
              <a:rPr lang="zh-CN" altLang="en-US" smtClean="0"/>
              <a:t>2024/3/21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1972018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44D3B5D-B3CC-445C-BC30-9ED3B6B8317F}" type="datetimeFigureOut">
              <a:rPr lang="zh-CN" altLang="en-US" smtClean="0"/>
              <a:t>2024/3/21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1764688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44D3B5D-B3CC-445C-BC30-9ED3B6B8317F}" type="datetimeFigureOut">
              <a:rPr lang="zh-CN" altLang="en-US" smtClean="0"/>
              <a:t>2024/3/21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1067878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44D3B5D-B3CC-445C-BC30-9ED3B6B8317F}" type="datetimeFigureOut">
              <a:rPr lang="zh-CN" altLang="en-US" smtClean="0"/>
              <a:t>2024/3/21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3551811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zh-CN" altLang="en-US"/>
              <a:t>单击此处编辑母版标题样式</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a:xfrm>
            <a:off x="8593667" y="6272784"/>
            <a:ext cx="2644309" cy="365125"/>
          </a:xfrm>
        </p:spPr>
        <p:txBody>
          <a:bodyPr/>
          <a:lstStyle/>
          <a:p>
            <a:fld id="{C44D3B5D-B3CC-445C-BC30-9ED3B6B8317F}" type="datetimeFigureOut">
              <a:rPr lang="zh-CN" altLang="en-US" smtClean="0"/>
              <a:t>2024/3/21</a:t>
            </a:fld>
            <a:endParaRPr lang="zh-CN" altLang="en-US"/>
          </a:p>
        </p:txBody>
      </p:sp>
      <p:sp>
        <p:nvSpPr>
          <p:cNvPr id="5" name="Footer Placeholder 4"/>
          <p:cNvSpPr>
            <a:spLocks noGrp="1"/>
          </p:cNvSpPr>
          <p:nvPr>
            <p:ph type="ftr" sz="quarter" idx="11"/>
          </p:nvPr>
        </p:nvSpPr>
        <p:spPr>
          <a:xfrm>
            <a:off x="2182708" y="6272784"/>
            <a:ext cx="6327648" cy="365125"/>
          </a:xfrm>
        </p:spPr>
        <p:txBody>
          <a:bodyPr/>
          <a:lstStyle/>
          <a:p>
            <a:endParaRPr lang="zh-CN" alt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3845139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C44D3B5D-B3CC-445C-BC30-9ED3B6B8317F}" type="datetimeFigureOut">
              <a:rPr lang="zh-CN" altLang="en-US" smtClean="0"/>
              <a:t>2024/3/21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2531335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C44D3B5D-B3CC-445C-BC30-9ED3B6B8317F}" type="datetimeFigureOut">
              <a:rPr lang="zh-CN" altLang="en-US" smtClean="0"/>
              <a:t>2024/3/21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3540372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C44D3B5D-B3CC-445C-BC30-9ED3B6B8317F}" type="datetimeFigureOut">
              <a:rPr lang="zh-CN" altLang="en-US" smtClean="0"/>
              <a:t>2024/3/21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2717013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D3B5D-B3CC-445C-BC30-9ED3B6B8317F}" type="datetimeFigureOut">
              <a:rPr lang="zh-CN" altLang="en-US" smtClean="0"/>
              <a:t>2024/3/21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2807539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CN" altLang="en-US"/>
              <a:t>单击此处编辑母版标题样式</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C44D3B5D-B3CC-445C-BC30-9ED3B6B8317F}" type="datetimeFigureOut">
              <a:rPr lang="zh-CN" altLang="en-US" smtClean="0"/>
              <a:t>2024/3/21</a:t>
            </a:fld>
            <a:endParaRPr lang="zh-CN" altLang="en-US"/>
          </a:p>
        </p:txBody>
      </p:sp>
      <p:sp>
        <p:nvSpPr>
          <p:cNvPr id="6" name="Footer Placeholder 5"/>
          <p:cNvSpPr>
            <a:spLocks noGrp="1"/>
          </p:cNvSpPr>
          <p:nvPr>
            <p:ph type="ftr" sz="quarter" idx="11"/>
          </p:nvPr>
        </p:nvSpPr>
        <p:spPr/>
        <p:txBody>
          <a:bodyPr/>
          <a:lstStyle/>
          <a:p>
            <a:endParaRPr lang="zh-CN" alt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1392375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C44D3B5D-B3CC-445C-BC30-9ED3B6B8317F}" type="datetimeFigureOut">
              <a:rPr lang="zh-CN" altLang="en-US" smtClean="0"/>
              <a:t>2024/3/21</a:t>
            </a:fld>
            <a:endParaRPr lang="zh-CN" alt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154230086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2.png" Type="http://schemas.openxmlformats.org/officeDocument/2006/relationships/image"/><Relationship Id="rId14" Target="../media/hdphoto1.wdp" Type="http://schemas.microsoft.com/office/2007/relationships/hdphoto"/><Relationship Id="rId15" Target="../media/image3.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C44D3B5D-B3CC-445C-BC30-9ED3B6B8317F}" type="datetimeFigureOut">
              <a:rPr lang="zh-CN" altLang="en-US" smtClean="0"/>
              <a:t>2024/3/21</a:t>
            </a:fld>
            <a:endParaRPr lang="zh-CN" alt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zh-CN" alt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2765323F-A505-4DD5-8EA5-7A490CF5C720}" type="slidenum">
              <a:rPr lang="zh-CN" altLang="en-US" smtClean="0"/>
              <a:t>‹#›</a:t>
            </a:fld>
            <a:endParaRPr lang="zh-CN" altLang="en-US"/>
          </a:p>
        </p:txBody>
      </p:sp>
    </p:spTree>
    <p:extLst>
      <p:ext uri="{BB962C8B-B14F-4D97-AF65-F5344CB8AC3E}">
        <p14:creationId xmlns:p14="http://schemas.microsoft.com/office/powerpoint/2010/main" val="24821913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1ADB55-8B8A-D5D4-E708-9EA603B008C1}"/>
              </a:ext>
            </a:extLst>
          </p:cNvPr>
          <p:cNvSpPr>
            <a:spLocks noGrp="1"/>
          </p:cNvSpPr>
          <p:nvPr>
            <p:ph type="ctrTitle"/>
          </p:nvPr>
        </p:nvSpPr>
        <p:spPr/>
        <p:txBody>
          <a:bodyPr/>
          <a:lstStyle/>
          <a:p>
            <a:r>
              <a:rPr altLang="en-US" b="1" dirty="0" lang="zh-CN" sz="13800"/>
              <a:t>  </a:t>
            </a:r>
            <a:r>
              <a:rPr altLang="en-US" b="1" dirty="0" lang="zh-CN" sz="11500"/>
              <a:t>何以经典</a:t>
            </a:r>
            <a:endParaRPr altLang="en-US" b="1" dirty="0" lang="zh-CN" sz="13800"/>
          </a:p>
        </p:txBody>
      </p:sp>
      <p:sp>
        <p:nvSpPr>
          <p:cNvPr id="3" name="副标题 2">
            <a:extLst>
              <a:ext uri="{FF2B5EF4-FFF2-40B4-BE49-F238E27FC236}">
                <a16:creationId xmlns:a16="http://schemas.microsoft.com/office/drawing/2014/main" id="{D7931B09-0548-D610-26A0-653B56CDCDF2}"/>
              </a:ext>
            </a:extLst>
          </p:cNvPr>
          <p:cNvSpPr>
            <a:spLocks noGrp="1"/>
          </p:cNvSpPr>
          <p:nvPr>
            <p:ph idx="1" type="subTitle"/>
          </p:nvPr>
        </p:nvSpPr>
        <p:spPr/>
        <p:txBody>
          <a:bodyPr>
            <a:normAutofit/>
          </a:bodyPr>
          <a:lstStyle/>
          <a:p>
            <a:pPr algn="r"/>
            <a:r>
              <a:rPr altLang="zh-CN" dirty="0" lang="en-US" sz="2800"/>
              <a:t>——《</a:t>
            </a:r>
            <a:r>
              <a:rPr altLang="en-US" dirty="0" lang="zh-CN" sz="2800"/>
              <a:t>哈姆雷特</a:t>
            </a:r>
            <a:r>
              <a:rPr altLang="zh-CN" dirty="0" lang="en-US" sz="2800"/>
              <a:t>》</a:t>
            </a:r>
            <a:endParaRPr altLang="en-US" dirty="0" lang="zh-CN" sz="2800"/>
          </a:p>
        </p:txBody>
      </p:sp>
    </p:spTree>
    <p:extLst>
      <p:ext uri="{BB962C8B-B14F-4D97-AF65-F5344CB8AC3E}">
        <p14:creationId xmlns:p14="http://schemas.microsoft.com/office/powerpoint/2010/main" val="907199247"/>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1FA6DA1-8347-D8E6-3076-C3BD90027F2C}"/>
              </a:ext>
            </a:extLst>
          </p:cNvPr>
          <p:cNvSpPr>
            <a:spLocks noGrp="1"/>
          </p:cNvSpPr>
          <p:nvPr>
            <p:ph type="title"/>
          </p:nvPr>
        </p:nvSpPr>
        <p:spPr>
          <a:xfrm>
            <a:off x="1119467" y="1732185"/>
            <a:ext cx="10058400" cy="1609344"/>
          </a:xfrm>
        </p:spPr>
        <p:txBody>
          <a:bodyPr/>
          <a:lstStyle/>
          <a:p>
            <a:r>
              <a:rPr altLang="en-US" dirty="0" lang="zh-CN"/>
              <a:t>一千个读者，一千个哈姆雷特。</a:t>
            </a:r>
          </a:p>
        </p:txBody>
      </p:sp>
    </p:spTree>
    <p:extLst>
      <p:ext uri="{BB962C8B-B14F-4D97-AF65-F5344CB8AC3E}">
        <p14:creationId xmlns:p14="http://schemas.microsoft.com/office/powerpoint/2010/main" val="119058683"/>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B21B593-3730-9748-07F6-2B96D9911E01}"/>
              </a:ext>
            </a:extLst>
          </p:cNvPr>
          <p:cNvSpPr>
            <a:spLocks noGrp="1"/>
          </p:cNvSpPr>
          <p:nvPr>
            <p:ph type="title"/>
          </p:nvPr>
        </p:nvSpPr>
        <p:spPr/>
        <p:txBody>
          <a:bodyPr/>
          <a:lstStyle/>
          <a:p>
            <a:r>
              <a:rPr altLang="en-US" dirty="0" lang="zh-CN"/>
              <a:t>莎士比亚：</a:t>
            </a:r>
          </a:p>
        </p:txBody>
      </p:sp>
      <p:sp>
        <p:nvSpPr>
          <p:cNvPr id="3" name="内容占位符 2">
            <a:extLst>
              <a:ext uri="{FF2B5EF4-FFF2-40B4-BE49-F238E27FC236}">
                <a16:creationId xmlns:a16="http://schemas.microsoft.com/office/drawing/2014/main" id="{9B50647F-9387-65CB-36C2-F7216C56C5E1}"/>
              </a:ext>
            </a:extLst>
          </p:cNvPr>
          <p:cNvSpPr>
            <a:spLocks noGrp="1"/>
          </p:cNvSpPr>
          <p:nvPr>
            <p:ph idx="1"/>
          </p:nvPr>
        </p:nvSpPr>
        <p:spPr>
          <a:xfrm>
            <a:off x="800986" y="2121408"/>
            <a:ext cx="10327262" cy="4050792"/>
          </a:xfrm>
        </p:spPr>
        <p:txBody>
          <a:bodyPr>
            <a:normAutofit/>
          </a:bodyPr>
          <a:lstStyle/>
          <a:p>
            <a:r>
              <a:rPr altLang="en-US" dirty="0" lang="zh-CN" sz="2800">
                <a:latin charset="-122" panose="02010609060101010101" pitchFamily="49" typeface="仿宋"/>
                <a:ea charset="-122" panose="02010609060101010101" pitchFamily="49" typeface="仿宋"/>
              </a:rPr>
              <a:t>威廉</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莎士比亚是英国文艺复兴时期戏剧家和诗人，也是欧洲文艺复兴时期人文主义文学的集大成者，近代欧洲文学的奠基人之一，他共写有</a:t>
            </a:r>
            <a:r>
              <a:rPr altLang="zh-CN" dirty="0" lang="en-US" sz="2800">
                <a:latin charset="-122" panose="02010609060101010101" pitchFamily="49" typeface="仿宋"/>
                <a:ea charset="-122" panose="02010609060101010101" pitchFamily="49" typeface="仿宋"/>
              </a:rPr>
              <a:t>37</a:t>
            </a:r>
            <a:r>
              <a:rPr altLang="en-US" dirty="0" lang="zh-CN" sz="2800">
                <a:latin charset="-122" panose="02010609060101010101" pitchFamily="49" typeface="仿宋"/>
                <a:ea charset="-122" panose="02010609060101010101" pitchFamily="49" typeface="仿宋"/>
              </a:rPr>
              <a:t>部戏剧。代表作有四大悲剧：</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哈姆雷特</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（英：</a:t>
            </a:r>
            <a:r>
              <a:rPr altLang="zh-CN" dirty="0" lang="en-US" sz="2800">
                <a:latin charset="-122" panose="02010609060101010101" pitchFamily="49" typeface="仿宋"/>
                <a:ea charset="-122" panose="02010609060101010101" pitchFamily="49" typeface="仿宋"/>
              </a:rPr>
              <a:t>Hamlet</a:t>
            </a:r>
            <a:r>
              <a:rPr altLang="en-US" dirty="0" lang="zh-CN" sz="2800">
                <a:latin charset="-122" panose="02010609060101010101" pitchFamily="49" typeface="仿宋"/>
                <a:ea charset="-122" panose="02010609060101010101" pitchFamily="49" typeface="仿宋"/>
              </a:rPr>
              <a:t>）、</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奥赛罗</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（英：</a:t>
            </a:r>
            <a:r>
              <a:rPr altLang="zh-CN" dirty="0" lang="en-US" sz="2800">
                <a:latin charset="-122" panose="02010609060101010101" pitchFamily="49" typeface="仿宋"/>
                <a:ea charset="-122" panose="02010609060101010101" pitchFamily="49" typeface="仿宋"/>
              </a:rPr>
              <a:t>Othello</a:t>
            </a:r>
            <a:r>
              <a:rPr altLang="en-US" dirty="0" lang="zh-CN" sz="2800">
                <a:latin charset="-122" panose="02010609060101010101" pitchFamily="49" typeface="仿宋"/>
                <a:ea charset="-122" panose="02010609060101010101" pitchFamily="49" typeface="仿宋"/>
              </a:rPr>
              <a:t>）、</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李尔王</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（英：</a:t>
            </a:r>
            <a:r>
              <a:rPr altLang="zh-CN" dirty="0" lang="en-US" sz="2800">
                <a:latin charset="-122" panose="02010609060101010101" pitchFamily="49" typeface="仿宋"/>
                <a:ea charset="-122" panose="02010609060101010101" pitchFamily="49" typeface="仿宋"/>
              </a:rPr>
              <a:t>King Lear</a:t>
            </a:r>
            <a:r>
              <a:rPr altLang="en-US" dirty="0" lang="zh-CN" sz="2800">
                <a:latin charset="-122" panose="02010609060101010101" pitchFamily="49" typeface="仿宋"/>
                <a:ea charset="-122" panose="02010609060101010101" pitchFamily="49" typeface="仿宋"/>
              </a:rPr>
              <a:t>）、</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麦克白</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（英：</a:t>
            </a:r>
            <a:r>
              <a:rPr altLang="zh-CN" dirty="0" lang="en-US" sz="2800">
                <a:latin charset="-122" panose="02010609060101010101" pitchFamily="49" typeface="仿宋"/>
                <a:ea charset="-122" panose="02010609060101010101" pitchFamily="49" typeface="仿宋"/>
              </a:rPr>
              <a:t>Macbeth</a:t>
            </a:r>
            <a:r>
              <a:rPr altLang="en-US" dirty="0" lang="zh-CN" sz="2800">
                <a:latin charset="-122" panose="02010609060101010101" pitchFamily="49" typeface="仿宋"/>
                <a:ea charset="-122" panose="02010609060101010101" pitchFamily="49" typeface="仿宋"/>
              </a:rPr>
              <a:t>）。四大喜剧：</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第十二夜</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仲夏夜之梦</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威尼斯商人</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皆大欢喜</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a:t>
            </a:r>
          </a:p>
        </p:txBody>
      </p:sp>
    </p:spTree>
    <p:extLst>
      <p:ext uri="{BB962C8B-B14F-4D97-AF65-F5344CB8AC3E}">
        <p14:creationId xmlns:p14="http://schemas.microsoft.com/office/powerpoint/2010/main" val="833762063"/>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F87801F-8D14-13CB-40EE-F40B36C943D3}"/>
              </a:ext>
            </a:extLst>
          </p:cNvPr>
          <p:cNvSpPr>
            <a:spLocks noGrp="1"/>
          </p:cNvSpPr>
          <p:nvPr>
            <p:ph type="title"/>
          </p:nvPr>
        </p:nvSpPr>
        <p:spPr/>
        <p:txBody>
          <a:bodyPr/>
          <a:lstStyle/>
          <a:p>
            <a:endParaRPr altLang="en-US" dirty="0" lang="zh-CN"/>
          </a:p>
        </p:txBody>
      </p:sp>
      <p:sp>
        <p:nvSpPr>
          <p:cNvPr id="3" name="内容占位符 2">
            <a:extLst>
              <a:ext uri="{FF2B5EF4-FFF2-40B4-BE49-F238E27FC236}">
                <a16:creationId xmlns:a16="http://schemas.microsoft.com/office/drawing/2014/main" id="{9F0A5114-0E2A-C043-FBC2-7A9DEC07C39E}"/>
              </a:ext>
            </a:extLst>
          </p:cNvPr>
          <p:cNvSpPr>
            <a:spLocks noGrp="1"/>
          </p:cNvSpPr>
          <p:nvPr>
            <p:ph idx="1"/>
          </p:nvPr>
        </p:nvSpPr>
        <p:spPr>
          <a:xfrm>
            <a:off x="1069848" y="2121408"/>
            <a:ext cx="10314078" cy="4050792"/>
          </a:xfrm>
        </p:spPr>
        <p:txBody>
          <a:bodyPr>
            <a:normAutofit/>
          </a:bodyPr>
          <a:lstStyle/>
          <a:p>
            <a:r>
              <a:rPr altLang="zh-CN" dirty="0" lang="en-US" sz="3200">
                <a:latin charset="-122" panose="02010609060101010101" pitchFamily="49" typeface="仿宋"/>
                <a:ea charset="-122" panose="02010609060101010101" pitchFamily="49" typeface="仿宋"/>
              </a:rPr>
              <a:t>《</a:t>
            </a:r>
            <a:r>
              <a:rPr altLang="en-US" dirty="0" lang="zh-CN" sz="3200">
                <a:latin charset="-122" panose="02010609060101010101" pitchFamily="49" typeface="仿宋"/>
                <a:ea charset="-122" panose="02010609060101010101" pitchFamily="49" typeface="仿宋"/>
              </a:rPr>
              <a:t>哈姆雷特</a:t>
            </a:r>
            <a:r>
              <a:rPr altLang="zh-CN" dirty="0" lang="en-US" sz="3200">
                <a:latin charset="-122" panose="02010609060101010101" pitchFamily="49" typeface="仿宋"/>
                <a:ea charset="-122" panose="02010609060101010101" pitchFamily="49" typeface="仿宋"/>
              </a:rPr>
              <a:t>》</a:t>
            </a:r>
            <a:r>
              <a:rPr altLang="en-US" dirty="0" lang="zh-CN" sz="3200">
                <a:latin charset="-122" panose="02010609060101010101" pitchFamily="49" typeface="仿宋"/>
                <a:ea charset="-122" panose="02010609060101010101" pitchFamily="49" typeface="仿宋"/>
              </a:rPr>
              <a:t>是威廉</a:t>
            </a:r>
            <a:r>
              <a:rPr altLang="zh-CN" dirty="0" lang="en-US" sz="3200">
                <a:latin charset="-122" panose="02010609060101010101" pitchFamily="49" typeface="仿宋"/>
                <a:ea charset="-122" panose="02010609060101010101" pitchFamily="49" typeface="仿宋"/>
              </a:rPr>
              <a:t>·</a:t>
            </a:r>
            <a:r>
              <a:rPr altLang="en-US" dirty="0" lang="zh-CN" sz="3200">
                <a:latin charset="-122" panose="02010609060101010101" pitchFamily="49" typeface="仿宋"/>
                <a:ea charset="-122" panose="02010609060101010101" pitchFamily="49" typeface="仿宋"/>
              </a:rPr>
              <a:t>莎士比亚所有戏剧中篇幅最长的一部，也是莎士比亚最负盛名的剧本，具有深刻的悲剧意义。复杂的人物性格以及丰富完美的悲剧艺术手法，代表着整个西方文艺复兴时期文学的最高成就。</a:t>
            </a:r>
            <a:endParaRPr altLang="zh-CN" dirty="0" lang="en-US" sz="3200">
              <a:latin charset="-122" panose="02010609060101010101" pitchFamily="49" typeface="仿宋"/>
              <a:ea charset="-122" panose="02010609060101010101" pitchFamily="49" typeface="仿宋"/>
            </a:endParaRPr>
          </a:p>
          <a:p>
            <a:r>
              <a:rPr altLang="en-US" dirty="0" lang="zh-CN" sz="3200">
                <a:latin charset="-122" panose="02010609060101010101" pitchFamily="49" typeface="仿宋"/>
                <a:ea charset="-122" panose="02010609060101010101" pitchFamily="49" typeface="仿宋"/>
              </a:rPr>
              <a:t>同</a:t>
            </a:r>
            <a:r>
              <a:rPr altLang="zh-CN" dirty="0" lang="en-US" sz="3200">
                <a:latin charset="-122" panose="02010609060101010101" pitchFamily="49" typeface="仿宋"/>
                <a:ea charset="-122" panose="02010609060101010101" pitchFamily="49" typeface="仿宋"/>
              </a:rPr>
              <a:t>《</a:t>
            </a:r>
            <a:r>
              <a:rPr altLang="en-US" dirty="0" lang="zh-CN" sz="3200">
                <a:latin charset="-122" panose="02010609060101010101" pitchFamily="49" typeface="仿宋"/>
                <a:ea charset="-122" panose="02010609060101010101" pitchFamily="49" typeface="仿宋"/>
              </a:rPr>
              <a:t>麦克白</a:t>
            </a:r>
            <a:r>
              <a:rPr altLang="zh-CN" dirty="0" lang="en-US" sz="3200">
                <a:latin charset="-122" panose="02010609060101010101" pitchFamily="49" typeface="仿宋"/>
                <a:ea charset="-122" panose="02010609060101010101" pitchFamily="49" typeface="仿宋"/>
              </a:rPr>
              <a:t>》《</a:t>
            </a:r>
            <a:r>
              <a:rPr altLang="en-US" dirty="0" lang="zh-CN" sz="3200">
                <a:latin charset="-122" panose="02010609060101010101" pitchFamily="49" typeface="仿宋"/>
                <a:ea charset="-122" panose="02010609060101010101" pitchFamily="49" typeface="仿宋"/>
              </a:rPr>
              <a:t>李尔王</a:t>
            </a:r>
            <a:r>
              <a:rPr altLang="zh-CN" dirty="0" lang="en-US" sz="3200">
                <a:latin charset="-122" panose="02010609060101010101" pitchFamily="49" typeface="仿宋"/>
                <a:ea charset="-122" panose="02010609060101010101" pitchFamily="49" typeface="仿宋"/>
              </a:rPr>
              <a:t>》</a:t>
            </a:r>
            <a:r>
              <a:rPr altLang="en-US" dirty="0" lang="zh-CN" sz="3200">
                <a:latin charset="-122" panose="02010609060101010101" pitchFamily="49" typeface="仿宋"/>
                <a:ea charset="-122" panose="02010609060101010101" pitchFamily="49" typeface="仿宋"/>
              </a:rPr>
              <a:t>和</a:t>
            </a:r>
            <a:r>
              <a:rPr altLang="zh-CN" dirty="0" lang="en-US" sz="3200">
                <a:latin charset="-122" panose="02010609060101010101" pitchFamily="49" typeface="仿宋"/>
                <a:ea charset="-122" panose="02010609060101010101" pitchFamily="49" typeface="仿宋"/>
              </a:rPr>
              <a:t>《</a:t>
            </a:r>
            <a:r>
              <a:rPr altLang="en-US" dirty="0" lang="zh-CN" sz="3200">
                <a:latin charset="-122" panose="02010609060101010101" pitchFamily="49" typeface="仿宋"/>
                <a:ea charset="-122" panose="02010609060101010101" pitchFamily="49" typeface="仿宋"/>
              </a:rPr>
              <a:t>奥赛罗</a:t>
            </a:r>
            <a:r>
              <a:rPr altLang="zh-CN" dirty="0" lang="en-US" sz="3200">
                <a:latin charset="-122" panose="02010609060101010101" pitchFamily="49" typeface="仿宋"/>
                <a:ea charset="-122" panose="02010609060101010101" pitchFamily="49" typeface="仿宋"/>
              </a:rPr>
              <a:t>》</a:t>
            </a:r>
            <a:r>
              <a:rPr altLang="en-US" dirty="0" lang="zh-CN" sz="3200">
                <a:latin charset="-122" panose="02010609060101010101" pitchFamily="49" typeface="仿宋"/>
                <a:ea charset="-122" panose="02010609060101010101" pitchFamily="49" typeface="仿宋"/>
              </a:rPr>
              <a:t>一起组成莎士比亚“四大悲剧”。</a:t>
            </a:r>
          </a:p>
        </p:txBody>
      </p:sp>
    </p:spTree>
    <p:extLst>
      <p:ext uri="{BB962C8B-B14F-4D97-AF65-F5344CB8AC3E}">
        <p14:creationId xmlns:p14="http://schemas.microsoft.com/office/powerpoint/2010/main" val="2683636090"/>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C883805-A3F0-957C-ED73-213282068CCD}"/>
              </a:ext>
            </a:extLst>
          </p:cNvPr>
          <p:cNvSpPr>
            <a:spLocks noGrp="1"/>
          </p:cNvSpPr>
          <p:nvPr>
            <p:ph type="title"/>
          </p:nvPr>
        </p:nvSpPr>
        <p:spPr/>
        <p:txBody>
          <a:bodyPr/>
          <a:lstStyle/>
          <a:p>
            <a:r>
              <a:rPr altLang="en-US" dirty="0" lang="zh-CN"/>
              <a:t>何以经典：</a:t>
            </a:r>
          </a:p>
        </p:txBody>
      </p:sp>
      <p:sp>
        <p:nvSpPr>
          <p:cNvPr id="3" name="内容占位符 2">
            <a:extLst>
              <a:ext uri="{FF2B5EF4-FFF2-40B4-BE49-F238E27FC236}">
                <a16:creationId xmlns:a16="http://schemas.microsoft.com/office/drawing/2014/main" id="{8F107466-8752-8600-D5BC-1C7B74918027}"/>
              </a:ext>
            </a:extLst>
          </p:cNvPr>
          <p:cNvSpPr>
            <a:spLocks noGrp="1"/>
          </p:cNvSpPr>
          <p:nvPr>
            <p:ph idx="1"/>
          </p:nvPr>
        </p:nvSpPr>
        <p:spPr>
          <a:xfrm>
            <a:off x="914400" y="2121408"/>
            <a:ext cx="10434084" cy="4050792"/>
          </a:xfrm>
        </p:spPr>
        <p:txBody>
          <a:bodyPr>
            <a:normAutofit/>
          </a:bodyPr>
          <a:lstStyle/>
          <a:p>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哈姆雷特</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之所以成为莎士比亚四大悲剧之首，不仅仅在于作品最后的悲惨结局，同时还在于作品带给人们沉重的反思，对哈姆雷特命运的反思，对当时文艺复兴时期社会背景的反思。而主人公哈姆雷特最后的结局，则是整个时代发展的必然趋势，其个人牺牲也是作品发展的最终结局。在某种程度上，悲剧不是不幸，而是某种意义上的美。</a:t>
            </a:r>
          </a:p>
        </p:txBody>
      </p:sp>
    </p:spTree>
    <p:extLst>
      <p:ext uri="{BB962C8B-B14F-4D97-AF65-F5344CB8AC3E}">
        <p14:creationId xmlns:p14="http://schemas.microsoft.com/office/powerpoint/2010/main" val="323980401"/>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9590A9-6A70-AD3C-EAC2-4FEE1AE3509C}"/>
              </a:ext>
            </a:extLst>
          </p:cNvPr>
          <p:cNvSpPr>
            <a:spLocks noGrp="1"/>
          </p:cNvSpPr>
          <p:nvPr>
            <p:ph type="title"/>
          </p:nvPr>
        </p:nvSpPr>
        <p:spPr/>
        <p:txBody>
          <a:bodyPr/>
          <a:lstStyle/>
          <a:p>
            <a:r>
              <a:rPr altLang="en-US" dirty="0" lang="zh-CN"/>
              <a:t>命运观念</a:t>
            </a:r>
            <a:br>
              <a:rPr altLang="en-US" dirty="0" lang="zh-CN"/>
            </a:br>
            <a:endParaRPr altLang="en-US" dirty="0" lang="zh-CN"/>
          </a:p>
        </p:txBody>
      </p:sp>
      <p:sp>
        <p:nvSpPr>
          <p:cNvPr id="3" name="内容占位符 2">
            <a:extLst>
              <a:ext uri="{FF2B5EF4-FFF2-40B4-BE49-F238E27FC236}">
                <a16:creationId xmlns:a16="http://schemas.microsoft.com/office/drawing/2014/main" id="{989F3C73-4719-A60B-15EF-960A87CF60D8}"/>
              </a:ext>
            </a:extLst>
          </p:cNvPr>
          <p:cNvSpPr>
            <a:spLocks noGrp="1"/>
          </p:cNvSpPr>
          <p:nvPr>
            <p:ph idx="1"/>
          </p:nvPr>
        </p:nvSpPr>
        <p:spPr>
          <a:xfrm>
            <a:off x="1063751" y="1765005"/>
            <a:ext cx="10497383" cy="4407195"/>
          </a:xfrm>
        </p:spPr>
        <p:txBody>
          <a:bodyPr>
            <a:normAutofit/>
          </a:bodyPr>
          <a:lstStyle/>
          <a:p>
            <a:pPr indent="0" marL="0">
              <a:buNone/>
            </a:pPr>
            <a:r>
              <a:rPr altLang="en-US" dirty="0" lang="zh-CN" sz="2400">
                <a:latin charset="-122" panose="02010609060101010101" pitchFamily="49" typeface="仿宋"/>
                <a:ea charset="-122" panose="02010609060101010101" pitchFamily="49" typeface="仿宋"/>
              </a:rPr>
              <a:t>在剧中，哈姆雷特同时扮演着诸多角色，他显得同时是一名哲人、复仇者和戏剧家。</a:t>
            </a:r>
            <a:endParaRPr altLang="zh-CN" dirty="0" lang="en-US" sz="2400">
              <a:latin charset="-122" panose="02010609060101010101" pitchFamily="49" typeface="仿宋"/>
              <a:ea charset="-122" panose="02010609060101010101" pitchFamily="49" typeface="仿宋"/>
            </a:endParaRPr>
          </a:p>
          <a:p>
            <a:pPr indent="0" marL="0">
              <a:buNone/>
            </a:pPr>
            <a:r>
              <a:rPr altLang="en-US" dirty="0" lang="zh-CN" sz="2400">
                <a:latin charset="-122" panose="02010609060101010101" pitchFamily="49" typeface="仿宋"/>
                <a:ea charset="-122" panose="02010609060101010101" pitchFamily="49" typeface="仿宋"/>
              </a:rPr>
              <a:t>遭遇变故后的哈姆雷特先是没能节制自己的悲愤，接着一再抱怨命运不公。这对身为丹麦王子的哈姆雷特而言，是个大问题。哈姆雷特对命运的看法暴露出他的缺陷。</a:t>
            </a:r>
          </a:p>
          <a:p>
            <a:pPr indent="0" marL="0">
              <a:buNone/>
            </a:pPr>
            <a:r>
              <a:rPr altLang="en-US" dirty="0" lang="zh-CN" sz="2400">
                <a:latin charset="-122" panose="02010609060101010101" pitchFamily="49" typeface="仿宋"/>
                <a:ea charset="-122" panose="02010609060101010101" pitchFamily="49" typeface="仿宋"/>
              </a:rPr>
              <a:t>通过展现哈姆雷特的两种命运观，莎士比亚不仅否定了对待命运的两种极端看法，而且显示了正确对待命运的恰当态度：人的不幸，不是归咎于任何外在偶然性，而应归因于个人的天性和选择。</a:t>
            </a:r>
            <a:endParaRPr altLang="zh-CN" dirty="0" lang="en-US" sz="2400">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908422227"/>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82A9E36-95C7-4C2E-0E42-2B8A51C9DCD8}"/>
              </a:ext>
            </a:extLst>
          </p:cNvPr>
          <p:cNvSpPr>
            <a:spLocks noGrp="1"/>
          </p:cNvSpPr>
          <p:nvPr>
            <p:ph type="title"/>
          </p:nvPr>
        </p:nvSpPr>
        <p:spPr/>
        <p:txBody>
          <a:bodyPr/>
          <a:lstStyle/>
          <a:p>
            <a:r>
              <a:rPr altLang="en-US" dirty="0" lang="zh-CN"/>
              <a:t>象征性：</a:t>
            </a:r>
          </a:p>
        </p:txBody>
      </p:sp>
      <p:sp>
        <p:nvSpPr>
          <p:cNvPr id="3" name="内容占位符 2">
            <a:extLst>
              <a:ext uri="{FF2B5EF4-FFF2-40B4-BE49-F238E27FC236}">
                <a16:creationId xmlns:a16="http://schemas.microsoft.com/office/drawing/2014/main" id="{D2D567DE-D308-72B2-589D-6C5BFF46D29F}"/>
              </a:ext>
            </a:extLst>
          </p:cNvPr>
          <p:cNvSpPr>
            <a:spLocks noGrp="1"/>
          </p:cNvSpPr>
          <p:nvPr>
            <p:ph idx="1"/>
          </p:nvPr>
        </p:nvSpPr>
        <p:spPr>
          <a:xfrm>
            <a:off x="1069848" y="2121408"/>
            <a:ext cx="10505464" cy="4050792"/>
          </a:xfrm>
        </p:spPr>
        <p:txBody>
          <a:bodyPr>
            <a:normAutofit/>
          </a:bodyPr>
          <a:lstStyle/>
          <a:p>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哈姆雷特</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是借丹麦八世纪的历史反映十六世纪末和十七世纪初的英国社会现实。</a:t>
            </a:r>
            <a:endParaRPr altLang="zh-CN" dirty="0" lang="en-US" sz="2800">
              <a:latin charset="-122" panose="02010609060101010101" pitchFamily="49" typeface="仿宋"/>
              <a:ea charset="-122" panose="02010609060101010101" pitchFamily="49" typeface="仿宋"/>
            </a:endParaRPr>
          </a:p>
          <a:p>
            <a:r>
              <a:rPr altLang="en-US" dirty="0" lang="zh-CN" sz="2800">
                <a:latin charset="-122" panose="02010609060101010101" pitchFamily="49" typeface="仿宋"/>
                <a:ea charset="-122" panose="02010609060101010101" pitchFamily="49" typeface="仿宋"/>
              </a:rPr>
              <a:t>当时的英国，是一个“颠倒混乱的时代”，而</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哈姆雷特</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正是“这个时代的缩影”。</a:t>
            </a:r>
            <a:endParaRPr altLang="zh-CN" dirty="0" lang="en-US" sz="2800">
              <a:latin charset="-122" panose="02010609060101010101" pitchFamily="49" typeface="仿宋"/>
              <a:ea charset="-122" panose="02010609060101010101" pitchFamily="49" typeface="仿宋"/>
            </a:endParaRPr>
          </a:p>
          <a:p>
            <a:r>
              <a:rPr altLang="en-US" dirty="0" lang="zh-CN" sz="2800">
                <a:latin charset="-122" panose="02010609060101010101" pitchFamily="49" typeface="仿宋"/>
                <a:ea charset="-122" panose="02010609060101010101" pitchFamily="49" typeface="仿宋"/>
              </a:rPr>
              <a:t>剧中哈姆雷特与克劳狄斯的斗争，</a:t>
            </a:r>
            <a:r>
              <a:rPr altLang="en-US" dirty="0" lang="zh-CN" sz="2800">
                <a:solidFill>
                  <a:srgbClr val="FF0000"/>
                </a:solidFill>
                <a:latin charset="-122" panose="02010609060101010101" pitchFamily="49" typeface="仿宋"/>
                <a:ea charset="-122" panose="02010609060101010101" pitchFamily="49" typeface="仿宋"/>
              </a:rPr>
              <a:t>象征</a:t>
            </a:r>
            <a:r>
              <a:rPr altLang="en-US" dirty="0" lang="zh-CN" sz="2800">
                <a:latin charset="-122" panose="02010609060101010101" pitchFamily="49" typeface="仿宋"/>
                <a:ea charset="-122" panose="02010609060101010101" pitchFamily="49" typeface="仿宋"/>
              </a:rPr>
              <a:t>着新兴资产阶级人文主义者与反动的封建王权代表的斗争。通过这一斗争，作品反映了人文主义理想同英国黑暗的封建现实之间的矛盾，揭露了英国封建贵族地主阶级与新兴资产阶级之间为了争夺权力而进行的殊死较量，批判了王权与封建邪恶势力的罪恶行径。</a:t>
            </a:r>
          </a:p>
        </p:txBody>
      </p:sp>
    </p:spTree>
    <p:extLst>
      <p:ext uri="{BB962C8B-B14F-4D97-AF65-F5344CB8AC3E}">
        <p14:creationId xmlns:p14="http://schemas.microsoft.com/office/powerpoint/2010/main" val="1614101132"/>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3DE31B0-5035-1610-0119-298CC5851CA6}"/>
              </a:ext>
            </a:extLst>
          </p:cNvPr>
          <p:cNvSpPr>
            <a:spLocks noGrp="1"/>
          </p:cNvSpPr>
          <p:nvPr>
            <p:ph type="title"/>
          </p:nvPr>
        </p:nvSpPr>
        <p:spPr/>
        <p:txBody>
          <a:bodyPr/>
          <a:lstStyle/>
          <a:p>
            <a:r>
              <a:rPr altLang="en-US" dirty="0" lang="zh-CN"/>
              <a:t>经典台词：</a:t>
            </a:r>
          </a:p>
        </p:txBody>
      </p:sp>
      <p:sp>
        <p:nvSpPr>
          <p:cNvPr id="3" name="内容占位符 2">
            <a:extLst>
              <a:ext uri="{FF2B5EF4-FFF2-40B4-BE49-F238E27FC236}">
                <a16:creationId xmlns:a16="http://schemas.microsoft.com/office/drawing/2014/main" id="{20BD9BE2-DF91-51E0-8A45-1C0C19F5B9C4}"/>
              </a:ext>
            </a:extLst>
          </p:cNvPr>
          <p:cNvSpPr>
            <a:spLocks noGrp="1"/>
          </p:cNvSpPr>
          <p:nvPr>
            <p:ph idx="1"/>
          </p:nvPr>
        </p:nvSpPr>
        <p:spPr/>
        <p:txBody>
          <a:bodyPr>
            <a:normAutofit/>
          </a:bodyPr>
          <a:lstStyle/>
          <a:p>
            <a:r>
              <a:rPr altLang="en-US" b="1" dirty="0" lang="zh-CN" sz="3600">
                <a:latin charset="-122" panose="02010609060101010101" pitchFamily="49" typeface="仿宋"/>
                <a:ea charset="-122" panose="02010609060101010101" pitchFamily="49" typeface="仿宋"/>
              </a:rPr>
              <a:t>生存还是死亡，这是一个值得考虑的问题</a:t>
            </a:r>
          </a:p>
        </p:txBody>
      </p:sp>
    </p:spTree>
    <p:extLst>
      <p:ext uri="{BB962C8B-B14F-4D97-AF65-F5344CB8AC3E}">
        <p14:creationId xmlns:p14="http://schemas.microsoft.com/office/powerpoint/2010/main" val="518770343"/>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56E178E-C6DC-391B-356C-C6A7ABE7D344}"/>
              </a:ext>
            </a:extLst>
          </p:cNvPr>
          <p:cNvSpPr>
            <a:spLocks noGrp="1"/>
          </p:cNvSpPr>
          <p:nvPr>
            <p:ph idx="1"/>
          </p:nvPr>
        </p:nvSpPr>
        <p:spPr>
          <a:xfrm>
            <a:off x="673396" y="439479"/>
            <a:ext cx="11022418" cy="6230679"/>
          </a:xfrm>
        </p:spPr>
        <p:txBody>
          <a:bodyPr>
            <a:normAutofit lnSpcReduction="10000"/>
          </a:bodyPr>
          <a:lstStyle/>
          <a:p>
            <a:pPr indent="0" marL="0">
              <a:buNone/>
            </a:pPr>
            <a:r>
              <a:rPr altLang="en-US" dirty="0" lang="zh-CN" sz="2800">
                <a:latin charset="-122" panose="02010609060101010101" pitchFamily="49" typeface="仿宋"/>
                <a:ea charset="-122" panose="02010609060101010101" pitchFamily="49" typeface="仿宋"/>
              </a:rPr>
              <a:t>生存还是死亡，这是一个值得考虑的问题；　　</a:t>
            </a:r>
          </a:p>
          <a:p>
            <a:pPr indent="0" marL="0">
              <a:buNone/>
            </a:pPr>
            <a:r>
              <a:rPr altLang="en-US" dirty="0" lang="zh-CN" sz="2800">
                <a:latin charset="-122" panose="02010609060101010101" pitchFamily="49" typeface="仿宋"/>
                <a:ea charset="-122" panose="02010609060101010101" pitchFamily="49" typeface="仿宋"/>
              </a:rPr>
              <a:t>默然忍受命运的暴虐的毒箭，或是挺身反抗人世的无涯的苦难，　　</a:t>
            </a:r>
          </a:p>
          <a:p>
            <a:pPr indent="0" marL="0">
              <a:buNone/>
            </a:pPr>
            <a:r>
              <a:rPr altLang="en-US" dirty="0" lang="zh-CN" sz="2800">
                <a:latin charset="-122" panose="02010609060101010101" pitchFamily="49" typeface="仿宋"/>
                <a:ea charset="-122" panose="02010609060101010101" pitchFamily="49" typeface="仿宋"/>
              </a:rPr>
              <a:t>通过斗争把它们扫清，这两种行为，哪一种更高贵？　　</a:t>
            </a:r>
          </a:p>
          <a:p>
            <a:pPr indent="0" marL="0">
              <a:buNone/>
            </a:pPr>
            <a:r>
              <a:rPr altLang="en-US" dirty="0" lang="zh-CN" sz="2800">
                <a:latin charset="-122" panose="02010609060101010101" pitchFamily="49" typeface="仿宋"/>
                <a:ea charset="-122" panose="02010609060101010101" pitchFamily="49" typeface="仿宋"/>
              </a:rPr>
              <a:t>死了；睡着了；什么都完了；　　</a:t>
            </a:r>
          </a:p>
          <a:p>
            <a:pPr indent="0" marL="0">
              <a:buNone/>
            </a:pPr>
            <a:r>
              <a:rPr altLang="en-US" dirty="0" lang="zh-CN" sz="2800">
                <a:latin charset="-122" panose="02010609060101010101" pitchFamily="49" typeface="仿宋"/>
                <a:ea charset="-122" panose="02010609060101010101" pitchFamily="49" typeface="仿宋"/>
              </a:rPr>
              <a:t>要是在这一种睡眠之中，我们心头的创痛，</a:t>
            </a:r>
            <a:endParaRPr altLang="zh-CN" dirty="0" lang="en-US" sz="2800">
              <a:latin charset="-122" panose="02010609060101010101" pitchFamily="49" typeface="仿宋"/>
              <a:ea charset="-122" panose="02010609060101010101" pitchFamily="49" typeface="仿宋"/>
            </a:endParaRPr>
          </a:p>
          <a:p>
            <a:pPr indent="0" marL="0">
              <a:buNone/>
            </a:pPr>
            <a:r>
              <a:rPr altLang="en-US" dirty="0" lang="zh-CN" sz="2800">
                <a:latin charset="-122" panose="02010609060101010101" pitchFamily="49" typeface="仿宋"/>
                <a:ea charset="-122" panose="02010609060101010101" pitchFamily="49" typeface="仿宋"/>
              </a:rPr>
              <a:t>以及其他无数血肉之躯所不能避免的打击，</a:t>
            </a:r>
          </a:p>
          <a:p>
            <a:pPr indent="0" marL="0">
              <a:buNone/>
            </a:pPr>
            <a:r>
              <a:rPr altLang="en-US" dirty="0" lang="zh-CN" sz="2800">
                <a:latin charset="-122" panose="02010609060101010101" pitchFamily="49" typeface="仿宋"/>
                <a:ea charset="-122" panose="02010609060101010101" pitchFamily="49" typeface="仿宋"/>
              </a:rPr>
              <a:t>都可以从此消失，那正是我们求之不得的结局。　</a:t>
            </a:r>
          </a:p>
          <a:p>
            <a:pPr indent="0" marL="0">
              <a:buNone/>
            </a:pPr>
            <a:r>
              <a:rPr altLang="en-US" dirty="0" lang="zh-CN" sz="2800">
                <a:latin charset="-122" panose="02010609060101010101" pitchFamily="49" typeface="仿宋"/>
                <a:ea charset="-122" panose="02010609060101010101" pitchFamily="49" typeface="仿宋"/>
              </a:rPr>
              <a:t>死了；睡着了；睡着了也许还会做梦；嗯，阻碍就在这儿：　　</a:t>
            </a:r>
          </a:p>
          <a:p>
            <a:pPr indent="0" marL="0">
              <a:buNone/>
            </a:pPr>
            <a:r>
              <a:rPr altLang="en-US" dirty="0" lang="zh-CN" sz="2800">
                <a:latin charset="-122" panose="02010609060101010101" pitchFamily="49" typeface="仿宋"/>
                <a:ea charset="-122" panose="02010609060101010101" pitchFamily="49" typeface="仿宋"/>
              </a:rPr>
              <a:t>因为当我们摆脱了这一具朽腐的皮囊以后，</a:t>
            </a:r>
          </a:p>
          <a:p>
            <a:pPr indent="0" marL="0">
              <a:buNone/>
            </a:pPr>
            <a:r>
              <a:rPr altLang="en-US" dirty="0" lang="zh-CN" sz="2800">
                <a:latin charset="-122" panose="02010609060101010101" pitchFamily="49" typeface="仿宋"/>
                <a:ea charset="-122" panose="02010609060101010101" pitchFamily="49" typeface="仿宋"/>
              </a:rPr>
              <a:t>在那死的睡眠里，究竟将要做些什么梦，那不能不使我们踌躇顾虑。　　</a:t>
            </a:r>
          </a:p>
          <a:p>
            <a:pPr indent="0" marL="0">
              <a:buNone/>
            </a:pPr>
            <a:r>
              <a:rPr altLang="en-US" dirty="0" lang="zh-CN" sz="2800">
                <a:latin charset="-122" panose="02010609060101010101" pitchFamily="49" typeface="仿宋"/>
                <a:ea charset="-122" panose="02010609060101010101" pitchFamily="49" typeface="仿宋"/>
              </a:rPr>
              <a:t>人们甘心久困于患难之中，也就是为了这个缘故；　　</a:t>
            </a:r>
          </a:p>
          <a:p>
            <a:pPr indent="0" marL="0">
              <a:buNone/>
            </a:pPr>
            <a:r>
              <a:rPr altLang="en-US" dirty="0" lang="zh-CN" sz="2800">
                <a:latin charset="-122" panose="02010609060101010101" pitchFamily="49" typeface="仿宋"/>
                <a:ea charset="-122" panose="02010609060101010101" pitchFamily="49" typeface="仿宋"/>
              </a:rPr>
              <a:t>谁愿意忍受人世的鞭挞和讥讽、</a:t>
            </a:r>
          </a:p>
          <a:p>
            <a:endParaRPr altLang="en-US" dirty="0" lang="zh-CN"/>
          </a:p>
        </p:txBody>
      </p:sp>
    </p:spTree>
    <p:extLst>
      <p:ext uri="{BB962C8B-B14F-4D97-AF65-F5344CB8AC3E}">
        <p14:creationId xmlns:p14="http://schemas.microsoft.com/office/powerpoint/2010/main" val="1034488036"/>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6A9EA5F-2699-02B4-01D2-685D669BBBDE}"/>
              </a:ext>
            </a:extLst>
          </p:cNvPr>
          <p:cNvSpPr>
            <a:spLocks noGrp="1"/>
          </p:cNvSpPr>
          <p:nvPr>
            <p:ph idx="1"/>
          </p:nvPr>
        </p:nvSpPr>
        <p:spPr>
          <a:xfrm>
            <a:off x="294167" y="616689"/>
            <a:ext cx="11603665" cy="6088911"/>
          </a:xfrm>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压迫者的凌辱、傲慢者的冷眼、被轻蔑的爱情的惨痛、法律的迁延、官吏的横暴</a:t>
            </a:r>
          </a:p>
          <a:p>
            <a:pPr indent="0" marL="0">
              <a:buNone/>
            </a:pPr>
            <a:r>
              <a:rPr altLang="en-US" dirty="0" lang="zh-CN" sz="2800">
                <a:latin charset="-122" panose="02010609060101010101" pitchFamily="49" typeface="仿宋"/>
                <a:ea charset="-122" panose="02010609060101010101" pitchFamily="49" typeface="仿宋"/>
              </a:rPr>
              <a:t>和费尽辛勤所换来的小人的逼视，　　</a:t>
            </a:r>
          </a:p>
          <a:p>
            <a:pPr indent="0" marL="0">
              <a:buNone/>
            </a:pPr>
            <a:r>
              <a:rPr altLang="en-US" dirty="0" lang="zh-CN" sz="2800">
                <a:latin charset="-122" panose="02010609060101010101" pitchFamily="49" typeface="仿宋"/>
                <a:ea charset="-122" panose="02010609060101010101" pitchFamily="49" typeface="仿宋"/>
              </a:rPr>
              <a:t>要是他只要用一柄小小的刀子，就可以清算他自己的一生？　　</a:t>
            </a:r>
          </a:p>
          <a:p>
            <a:pPr indent="0" marL="0">
              <a:buNone/>
            </a:pPr>
            <a:r>
              <a:rPr altLang="en-US" dirty="0" lang="zh-CN" sz="2800">
                <a:latin charset="-122" panose="02010609060101010101" pitchFamily="49" typeface="仿宋"/>
                <a:ea charset="-122" panose="02010609060101010101" pitchFamily="49" typeface="仿宋"/>
              </a:rPr>
              <a:t>谁愿意负着这样的重担，在烦劳的生命的压迫下呻吟流汗，　　</a:t>
            </a:r>
          </a:p>
          <a:p>
            <a:pPr indent="0" marL="0">
              <a:buNone/>
            </a:pPr>
            <a:r>
              <a:rPr altLang="en-US" dirty="0" lang="zh-CN" sz="2800">
                <a:latin charset="-122" panose="02010609060101010101" pitchFamily="49" typeface="仿宋"/>
                <a:ea charset="-122" panose="02010609060101010101" pitchFamily="49" typeface="仿宋"/>
              </a:rPr>
              <a:t>倘不是因为惧怕不可知的死后，惧怕那不曾有一个旅人回来过的神秘之国，</a:t>
            </a:r>
          </a:p>
          <a:p>
            <a:pPr indent="0" marL="0">
              <a:buNone/>
            </a:pPr>
            <a:r>
              <a:rPr altLang="en-US" dirty="0" lang="zh-CN" sz="2800">
                <a:latin charset="-122" panose="02010609060101010101" pitchFamily="49" typeface="仿宋"/>
                <a:ea charset="-122" panose="02010609060101010101" pitchFamily="49" typeface="仿宋"/>
              </a:rPr>
              <a:t>是它迷惑了我们的意志，使我们宁愿忍受目前的磨折，</a:t>
            </a:r>
          </a:p>
          <a:p>
            <a:pPr indent="0" marL="0">
              <a:buNone/>
            </a:pPr>
            <a:r>
              <a:rPr altLang="en-US" dirty="0" lang="zh-CN" sz="2800">
                <a:latin charset="-122" panose="02010609060101010101" pitchFamily="49" typeface="仿宋"/>
                <a:ea charset="-122" panose="02010609060101010101" pitchFamily="49" typeface="仿宋"/>
              </a:rPr>
              <a:t>不敢向我们所不知道的痛苦飞去？　　</a:t>
            </a:r>
          </a:p>
          <a:p>
            <a:pPr indent="0" marL="0">
              <a:buNone/>
            </a:pPr>
            <a:r>
              <a:rPr altLang="en-US" dirty="0" lang="zh-CN" sz="2800">
                <a:latin charset="-122" panose="02010609060101010101" pitchFamily="49" typeface="仿宋"/>
                <a:ea charset="-122" panose="02010609060101010101" pitchFamily="49" typeface="仿宋"/>
              </a:rPr>
              <a:t>这样，重重的顾虑使我们全变成了懦夫，　　</a:t>
            </a:r>
          </a:p>
          <a:p>
            <a:pPr indent="0" marL="0">
              <a:buNone/>
            </a:pPr>
            <a:r>
              <a:rPr altLang="en-US" dirty="0" lang="zh-CN" sz="2800">
                <a:latin charset="-122" panose="02010609060101010101" pitchFamily="49" typeface="仿宋"/>
                <a:ea charset="-122" panose="02010609060101010101" pitchFamily="49" typeface="仿宋"/>
              </a:rPr>
              <a:t>决心的赤热的光彩，被审慎的思维盖上了一层灰色，　　</a:t>
            </a:r>
          </a:p>
          <a:p>
            <a:pPr indent="0" marL="0">
              <a:buNone/>
            </a:pPr>
            <a:r>
              <a:rPr altLang="en-US" dirty="0" lang="zh-CN" sz="2800">
                <a:latin charset="-122" panose="02010609060101010101" pitchFamily="49" typeface="仿宋"/>
                <a:ea charset="-122" panose="02010609060101010101" pitchFamily="49" typeface="仿宋"/>
              </a:rPr>
              <a:t>伟大的事业在这一种考虑之下，也会逆流而退，失去了行动的意义。</a:t>
            </a:r>
          </a:p>
          <a:p>
            <a:endParaRPr altLang="en-US" dirty="0" lang="zh-CN"/>
          </a:p>
        </p:txBody>
      </p:sp>
    </p:spTree>
    <p:extLst>
      <p:ext uri="{BB962C8B-B14F-4D97-AF65-F5344CB8AC3E}">
        <p14:creationId xmlns:p14="http://schemas.microsoft.com/office/powerpoint/2010/main" val="253820147"/>
      </p:ext>
    </p:extLst>
  </p:cSld>
  <p:clrMapOvr>
    <a:masterClrMapping/>
  </p:clrMapOvr>
</p:sld>
</file>

<file path=ppt/theme/_rels/theme1.xml.rels><?xml version="1.0" encoding="UTF-8" standalone="yes"?><Relationships xmlns="http://schemas.openxmlformats.org/package/2006/relationships"><Relationship Id="rId1" Target="../media/image1.jpeg" Type="http://schemas.openxmlformats.org/officeDocument/2006/relationships/image"/></Relationships>
</file>

<file path=ppt/theme/theme1.xml><?xml version="1.0" encoding="utf-8"?>
<a:theme xmlns:a="http://schemas.openxmlformats.org/drawingml/2006/main" name="木材纹理">
  <a:themeElements>
    <a:clrScheme name="木材纹理">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材纹理">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材纹理">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木材纹理</Template>
  <TotalTime>9</TotalTime>
  <Words>871</Words>
  <Application>Microsoft Office PowerPoint</Application>
  <PresentationFormat>宽屏</PresentationFormat>
  <Paragraphs>41</Paragraphs>
  <Slides>10</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10</vt:i4>
      </vt:variant>
    </vt:vector>
  </HeadingPairs>
  <TitlesOfParts>
    <vt:vector size="15" baseType="lpstr">
      <vt:lpstr>仿宋</vt:lpstr>
      <vt:lpstr>Rockwell</vt:lpstr>
      <vt:lpstr>Rockwell Condensed</vt:lpstr>
      <vt:lpstr>Wingdings</vt:lpstr>
      <vt:lpstr>木材纹理</vt:lpstr>
      <vt:lpstr>  何以经典</vt:lpstr>
      <vt:lpstr>莎士比亚：</vt:lpstr>
      <vt:lpstr>PowerPoint 演示文稿</vt:lpstr>
      <vt:lpstr>何以经典：</vt:lpstr>
      <vt:lpstr>命运观念 </vt:lpstr>
      <vt:lpstr>象征性：</vt:lpstr>
      <vt:lpstr>经典台词：</vt:lpstr>
      <vt:lpstr>PowerPoint 演示文稿</vt:lpstr>
      <vt:lpstr>PowerPoint 演示文稿</vt:lpstr>
      <vt:lpstr>一千个读者，一千个哈姆雷特。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2024-03-21T03:17:31Z</dcterms:created>
  <dc:creator>君 孟</dc:creator>
  <cp:lastModifiedBy>君 孟</cp:lastModifiedBy>
  <dcterms:modified xsi:type="dcterms:W3CDTF">2024-03-21T03:27:06Z</dcterms:modified>
  <cp:revision>1</cp:revision>
  <dc:title>  何以经典</dc:title>
</cp:coreProperties>
</file>

<file path=docProps/custom.xml><?xml version="1.0" encoding="utf-8"?>
<Properties xmlns="http://schemas.openxmlformats.org/officeDocument/2006/custom-properties" xmlns:vt="http://schemas.openxmlformats.org/officeDocument/2006/docPropsVTypes">
  <property pid="2" fmtid="{D5CDD505-2E9C-101B-9397-08002B2CF9AE}" name="EASTEDU_PRESENTATION_CUSTOM_DATA">
    <vt:lpwstr>977546518771859456</vt:lpwstr>
  </property>
</Properties>
</file>