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sldIdLst>
    <p:sldId id="333" r:id="rId2"/>
    <p:sldId id="374" r:id="rId3"/>
    <p:sldId id="335" r:id="rId4"/>
    <p:sldId id="336" r:id="rId5"/>
    <p:sldId id="375" r:id="rId6"/>
    <p:sldId id="372" r:id="rId7"/>
    <p:sldId id="341" r:id="rId8"/>
    <p:sldId id="364" r:id="rId9"/>
    <p:sldId id="369" r:id="rId10"/>
    <p:sldId id="370" r:id="rId11"/>
    <p:sldId id="385" r:id="rId12"/>
    <p:sldId id="386" r:id="rId13"/>
    <p:sldId id="387" r:id="rId14"/>
    <p:sldId id="395" r:id="rId15"/>
    <p:sldId id="404" r:id="rId16"/>
    <p:sldId id="405" r:id="rId17"/>
    <p:sldId id="406" r:id="rId18"/>
    <p:sldId id="402" r:id="rId19"/>
    <p:sldId id="407" r:id="rId20"/>
    <p:sldId id="403" r:id="rId21"/>
    <p:sldId id="390" r:id="rId22"/>
    <p:sldId id="401" r:id="rId23"/>
    <p:sldId id="408" r:id="rId24"/>
  </p:sldIdLst>
  <p:sldSz cx="12192000" cy="6858000"/>
  <p:notesSz cx="6858000" cy="9144000"/>
  <p:custDataLst>
    <p:tags r:id="rId2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FF"/>
    <a:srgbClr val="FFCC99"/>
    <a:srgbClr val="CC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0" autoAdjust="0"/>
    <p:restoredTop sz="94702" autoAdjust="0"/>
  </p:normalViewPr>
  <p:slideViewPr>
    <p:cSldViewPr>
      <p:cViewPr varScale="1">
        <p:scale>
          <a:sx n="91" d="100"/>
          <a:sy n="91" d="100"/>
        </p:scale>
        <p:origin x="92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slides/slide14.xml" Type="http://schemas.openxmlformats.org/officeDocument/2006/relationships/slide"/><Relationship Id="rId16" Target="slides/slide15.xml" Type="http://schemas.openxmlformats.org/officeDocument/2006/relationships/slide"/><Relationship Id="rId17" Target="slides/slide16.xml" Type="http://schemas.openxmlformats.org/officeDocument/2006/relationships/slide"/><Relationship Id="rId18" Target="slides/slide17.xml" Type="http://schemas.openxmlformats.org/officeDocument/2006/relationships/slide"/><Relationship Id="rId19" Target="slides/slide18.xml" Type="http://schemas.openxmlformats.org/officeDocument/2006/relationships/slide"/><Relationship Id="rId2" Target="slides/slide1.xml" Type="http://schemas.openxmlformats.org/officeDocument/2006/relationships/slide"/><Relationship Id="rId20" Target="slides/slide19.xml" Type="http://schemas.openxmlformats.org/officeDocument/2006/relationships/slide"/><Relationship Id="rId21" Target="slides/slide20.xml" Type="http://schemas.openxmlformats.org/officeDocument/2006/relationships/slide"/><Relationship Id="rId22" Target="slides/slide21.xml" Type="http://schemas.openxmlformats.org/officeDocument/2006/relationships/slide"/><Relationship Id="rId23" Target="slides/slide22.xml" Type="http://schemas.openxmlformats.org/officeDocument/2006/relationships/slide"/><Relationship Id="rId24" Target="slides/slide23.xml" Type="http://schemas.openxmlformats.org/officeDocument/2006/relationships/slide"/><Relationship Id="rId25" Target="tags/tag1.xml" Type="http://schemas.openxmlformats.org/officeDocument/2006/relationships/tags"/><Relationship Id="rId26" Target="presProps.xml" Type="http://schemas.openxmlformats.org/officeDocument/2006/relationships/presProps"/><Relationship Id="rId27" Target="viewProps.xml" Type="http://schemas.openxmlformats.org/officeDocument/2006/relationships/viewProps"/><Relationship Id="rId28" Target="theme/theme1.xml" Type="http://schemas.openxmlformats.org/officeDocument/2006/relationships/theme"/><Relationship Id="rId29" Target="tableStyles.xml" Type="http://schemas.openxmlformats.org/officeDocument/2006/relationships/tableStyles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3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3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2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2.png" Type="http://schemas.openxmlformats.org/officeDocument/2006/relationships/image"/><Relationship Id="rId5" Target="../media/hdphoto1.wdp" Type="http://schemas.microsoft.com/office/2007/relationships/hdphoto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E9D17FF1-AF53-44C9-BA35-B5E41B8445AA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8465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0141B-1D7A-43CC-A921-F8F1459904EA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666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1966-615A-4F80-9283-AC80C6FEC119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596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397933" y="228605"/>
            <a:ext cx="11387667" cy="58705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Rectangle 25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25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25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EB0EC-F352-4A71-95E2-119D63A4D4CD}" type="slidenum">
              <a:rPr lang="en-US" altLang="zh-CN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3714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6C13D-8808-4E5A-AB19-7A57B54DDE74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9936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pPr>
              <a:defRPr/>
            </a:pPr>
            <a:endParaRPr lang="en-US" altLang="zh-CN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8506070A-E6AA-4EB3-970F-C98F6841657C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887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673D2-7E48-424F-80C3-BAA5367819D1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4387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F4BE-6D09-4A6C-BC19-C033F786D6B3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7388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B74F-65B4-4F67-B502-B30157B3A34B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4235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C319-108A-49D7-B111-0F418979C400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5541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6034-38CF-4555-B7FC-DDD3AA5FE3F8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8964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B319-F3C1-478E-BB43-3DC6BEA5FB87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955487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14" Target="../media/image2.png" Type="http://schemas.openxmlformats.org/officeDocument/2006/relationships/image"/><Relationship Id="rId15" Target="../media/hdphoto1.wdp" Type="http://schemas.microsoft.com/office/2007/relationships/hdphoto"/><Relationship Id="rId16" Target="../media/image3.pn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82041966-615A-4F80-9283-AC80C6FEC119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1491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6.jpe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窦娥冤" id="3074" name="Picture 2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99" l="10164"/>
          <a:stretch>
            <a:fillRect/>
          </a:stretch>
        </p:blipFill>
        <p:spPr bwMode="auto">
          <a:xfrm>
            <a:off x="6023992" y="0"/>
            <a:ext cx="464400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68A2EFF7-0B50-3BB4-4B00-3C400ADA3802}"/>
              </a:ext>
            </a:extLst>
          </p:cNvPr>
          <p:cNvSpPr txBox="1"/>
          <p:nvPr/>
        </p:nvSpPr>
        <p:spPr>
          <a:xfrm>
            <a:off x="2639616" y="1916837"/>
            <a:ext cx="2736304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b="1" dirty="0" lang="zh-CN" sz="6600">
                <a:latin charset="-122" panose="02010609060101010101" pitchFamily="49" typeface="黑体"/>
                <a:ea charset="-122" panose="02010609060101010101" pitchFamily="49" typeface="黑体"/>
              </a:rPr>
              <a:t>窦娥冤</a:t>
            </a:r>
            <a:endParaRPr altLang="zh-CN" b="1" dirty="0" lang="en-US" sz="6600">
              <a:latin charset="-122" panose="02010609060101010101" pitchFamily="49" typeface="黑体"/>
              <a:ea charset="-122" panose="02010609060101010101" pitchFamily="49" typeface="黑体"/>
            </a:endParaRPr>
          </a:p>
          <a:p>
            <a:endParaRPr altLang="zh-CN" b="1" dirty="0" lang="en-US" sz="36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  关汉卿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2971800" y="14478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endParaRPr altLang="zh-CN" kumimoji="1" lang="zh-CN" sz="2400">
              <a:latin charset="0" panose="02020603050405020304" pitchFamily="18" typeface="Times New Roman"/>
            </a:endParaRPr>
          </a:p>
        </p:txBody>
      </p:sp>
      <p:sp>
        <p:nvSpPr>
          <p:cNvPr id="13315" name="Text Box 7"/>
          <p:cNvSpPr txBox="1">
            <a:spLocks noChangeArrowheads="1"/>
          </p:cNvSpPr>
          <p:nvPr/>
        </p:nvSpPr>
        <p:spPr bwMode="auto">
          <a:xfrm>
            <a:off x="1771494" y="434043"/>
            <a:ext cx="29368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dirty="0" lang="en-US" sz="3600"/>
              <a:t>【</a:t>
            </a:r>
            <a:r>
              <a:rPr altLang="en-US" b="1" dirty="0" lang="zh-CN" sz="3600"/>
              <a:t>剧情梗概</a:t>
            </a:r>
            <a:r>
              <a:rPr altLang="zh-CN" b="1" dirty="0" lang="en-US" sz="3600"/>
              <a:t>】</a:t>
            </a:r>
          </a:p>
        </p:txBody>
      </p:sp>
      <p:sp>
        <p:nvSpPr>
          <p:cNvPr id="13317" name="Text Box 3"/>
          <p:cNvSpPr txBox="1">
            <a:spLocks noChangeArrowheads="1"/>
          </p:cNvSpPr>
          <p:nvPr/>
        </p:nvSpPr>
        <p:spPr bwMode="auto">
          <a:xfrm>
            <a:off x="1771489" y="1484784"/>
            <a:ext cx="8649022" cy="45735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>
              <a:lnSpc>
                <a:spcPct val="120000"/>
              </a:lnSpc>
              <a:buFont charset="2" panose="05000000000000000000" pitchFamily="2" typeface="Wingdings"/>
              <a:buNone/>
            </a:pP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第三折：</a:t>
            </a:r>
          </a:p>
          <a:p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   窦娥被押赴刑场。临刑前，窦娥为表明自己冤屈，指天立誓，死后将血溅白练而血不沾地、六月飞霜</a:t>
            </a:r>
            <a:r>
              <a:rPr altLang="zh-CN" dirty="0" lang="en-US" sz="2800">
                <a:latin charset="-122" panose="02010609060101010101" pitchFamily="49" typeface="楷体"/>
                <a:ea charset="-122" panose="02010609060101010101" pitchFamily="49" typeface="楷体"/>
              </a:rPr>
              <a:t>(</a:t>
            </a:r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降雪</a:t>
            </a:r>
            <a:r>
              <a:rPr altLang="zh-CN" dirty="0" lang="en-US" sz="2800">
                <a:latin charset="-122" panose="02010609060101010101" pitchFamily="49" typeface="楷体"/>
                <a:ea charset="-122" panose="02010609060101010101" pitchFamily="49" typeface="楷体"/>
              </a:rPr>
              <a:t>)</a:t>
            </a:r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三尺掩其尸、楚州大旱三年，结果全部应验。</a:t>
            </a:r>
          </a:p>
          <a:p>
            <a:pPr>
              <a:lnSpc>
                <a:spcPct val="120000"/>
              </a:lnSpc>
              <a:buFont charset="2" panose="05000000000000000000" pitchFamily="2" typeface="Wingdings"/>
              <a:buNone/>
            </a:pP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第四折：</a:t>
            </a:r>
          </a:p>
          <a:p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    三年后，窦娥的冤魂向已经担任廉访使的父亲控诉；案情重审，将赛卢医发配充军、昏官桃杌革职永不叙用，张驴儿斩首，窦娥冤情得以昭彰。最后窦娥的冤魂希望父亲窦天章能够将亲家蔡婆婆接到住所，代替窦娥尽孝道，窦父应允。</a:t>
            </a:r>
            <a:endParaRPr altLang="en-US" b="1" dirty="0" lang="zh-CN" sz="2800">
              <a:latin charset="-122" panose="02010609060101010101" pitchFamily="49" typeface="楷体"/>
              <a:ea charset="-122" panose="02010609060101010101" pitchFamily="49" typeface="楷体"/>
            </a:endParaRPr>
          </a:p>
        </p:txBody>
      </p:sp>
    </p:spTree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752855" y="194310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endParaRPr altLang="zh-CN" kumimoji="1" lang="zh-CN">
              <a:latin charset="0" panose="02020603050405020304" pitchFamily="18" typeface="Times New Roman"/>
            </a:endParaRP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4655840" y="2852941"/>
            <a:ext cx="252028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altLang="en-US" b="1" dirty="0" kumimoji="1" lang="zh-CN" sz="3200">
                <a:latin charset="-122" panose="02010609060101010101" pitchFamily="49" typeface="楷体"/>
                <a:ea charset="-122" panose="02010609060101010101" pitchFamily="49" typeface="楷体"/>
              </a:rPr>
              <a:t>押赴刑场</a:t>
            </a:r>
            <a:endParaRPr altLang="zh-CN" b="1" dirty="0" kumimoji="1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>
              <a:spcBef>
                <a:spcPct val="50000"/>
              </a:spcBef>
            </a:pPr>
            <a:r>
              <a:rPr altLang="en-US" b="1" dirty="0" kumimoji="1" lang="zh-CN" sz="3200">
                <a:latin charset="-122" panose="02010609060101010101" pitchFamily="49" typeface="楷体"/>
                <a:ea charset="-122" panose="02010609060101010101" pitchFamily="49" typeface="楷体"/>
              </a:rPr>
              <a:t>婆媳诀别</a:t>
            </a:r>
            <a:endParaRPr altLang="zh-CN" b="1" dirty="0" kumimoji="1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>
              <a:spcBef>
                <a:spcPct val="50000"/>
              </a:spcBef>
            </a:pPr>
            <a:r>
              <a:rPr altLang="en-US" b="1" dirty="0" kumimoji="1" lang="zh-CN" sz="3200">
                <a:latin charset="-122" panose="02010609060101010101" pitchFamily="49" typeface="楷体"/>
                <a:ea charset="-122" panose="02010609060101010101" pitchFamily="49" typeface="楷体"/>
              </a:rPr>
              <a:t>临刑发誓</a:t>
            </a:r>
          </a:p>
        </p:txBody>
      </p:sp>
      <p:sp>
        <p:nvSpPr>
          <p:cNvPr id="4103" name="Text Box 10"/>
          <p:cNvSpPr txBox="1">
            <a:spLocks noChangeArrowheads="1"/>
          </p:cNvSpPr>
          <p:nvPr/>
        </p:nvSpPr>
        <p:spPr bwMode="auto">
          <a:xfrm>
            <a:off x="1812394" y="404664"/>
            <a:ext cx="2125192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dirty="0" lang="en-US" sz="2700"/>
              <a:t>【</a:t>
            </a:r>
            <a:r>
              <a:rPr altLang="en-US" b="1" dirty="0" lang="zh-CN" sz="2700"/>
              <a:t>第三折</a:t>
            </a:r>
            <a:r>
              <a:rPr altLang="zh-CN" b="1" dirty="0" lang="en-US" sz="2700"/>
              <a:t>】</a:t>
            </a:r>
            <a:r>
              <a:rPr altLang="en-US" b="1" dirty="0" lang="zh-CN" sz="2700"/>
              <a:t>：</a:t>
            </a:r>
            <a:endParaRPr altLang="zh-CN" b="1" dirty="0" lang="en-US" sz="270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A4233A10-C698-D839-9FBA-5325231936EB}"/>
              </a:ext>
            </a:extLst>
          </p:cNvPr>
          <p:cNvSpPr txBox="1"/>
          <p:nvPr/>
        </p:nvSpPr>
        <p:spPr>
          <a:xfrm>
            <a:off x="2639616" y="1188925"/>
            <a:ext cx="64557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altLang="en-US" dirty="0" kumimoji="1" lang="zh-CN" sz="3200">
                <a:latin charset="-122" panose="02010609060101010101" pitchFamily="49" typeface="黑体"/>
                <a:ea charset="-122" panose="02010609060101010101" pitchFamily="49" typeface="黑体"/>
              </a:rPr>
              <a:t>任务一：概括第三折的主要情节。</a:t>
            </a:r>
            <a:endParaRPr altLang="en-US" b="1" dirty="0" kumimoji="1" lang="zh-CN" sz="3600">
              <a:latin charset="-122" panose="02010609060101010101" pitchFamily="49" typeface="黑体"/>
              <a:ea charset="-122" panose="02010609060101010101" pitchFamily="49" typeface="黑体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ldLvl="0" grpId="0" spid="100356"/>
      <p:bldP grpId="0" spid="3"/>
    </p:bld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 noGrp="1" noRot="1"/>
          </p:cNvSpPr>
          <p:nvPr>
            <p:ph/>
          </p:nvPr>
        </p:nvSpPr>
        <p:spPr>
          <a:xfrm>
            <a:off x="1127448" y="1412776"/>
            <a:ext cx="10081120" cy="4320480"/>
          </a:xfrm>
        </p:spPr>
        <p:txBody>
          <a:bodyPr/>
          <a:lstStyle/>
          <a:p>
            <a:pPr algn="just" eaLnBrk="1" hangingPunct="1" indent="640080" marL="0">
              <a:lnSpc>
                <a:spcPct val="150000"/>
              </a:lnSpc>
              <a:spcBef>
                <a:spcPts val="0"/>
              </a:spcBef>
              <a:buNone/>
            </a:pPr>
            <a:r>
              <a:rPr altLang="zh-CN" b="1" dirty="0" lang="en-US" sz="2800"/>
              <a:t>【</a:t>
            </a:r>
            <a:r>
              <a:rPr altLang="en-US" b="1" dirty="0" lang="zh-CN" sz="2800"/>
              <a:t>滚绣球</a:t>
            </a:r>
            <a:r>
              <a:rPr altLang="zh-CN" b="1" dirty="0" lang="en-US" sz="2800"/>
              <a:t>】</a:t>
            </a: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有日月</a:t>
            </a:r>
            <a:r>
              <a:rPr altLang="en-US" b="1" dirty="0" lang="zh-CN" sz="2800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朝暮悬</a:t>
            </a: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，有鬼神掌着</a:t>
            </a:r>
            <a:r>
              <a:rPr altLang="en-US" b="1" dirty="0" lang="zh-CN" sz="2800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生死权</a:t>
            </a: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。天地也！只合把</a:t>
            </a:r>
            <a:r>
              <a:rPr altLang="en-US" b="1" dirty="0" lang="zh-CN" sz="2800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清浊分辨</a:t>
            </a: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，可怎生</a:t>
            </a:r>
            <a:r>
              <a:rPr altLang="en-US" b="1" dirty="0" lang="zh-CN" sz="2800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糊突</a:t>
            </a: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了盗跖、颜渊？为善的受贫穷更命短，造恶的享富贵又寿延。天地也！做得个怕硬欺软，却原来也这般顺水推舟！地也，你不分好歹</a:t>
            </a:r>
            <a:r>
              <a:rPr altLang="en-US" b="1" dirty="0" lang="zh-CN" sz="2800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何为地</a:t>
            </a: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！天也，你错勘贤愚</a:t>
            </a:r>
            <a:r>
              <a:rPr altLang="en-US" b="1" dirty="0" lang="zh-CN" sz="2800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枉做天</a:t>
            </a: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！哎，只落得两泪涟涟。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776155" y="404664"/>
            <a:ext cx="27093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dirty="0" lang="en-US" sz="2800"/>
              <a:t>【</a:t>
            </a:r>
            <a:r>
              <a:rPr altLang="en-US" b="1" dirty="0" lang="zh-CN" sz="2800"/>
              <a:t>唱词选读</a:t>
            </a:r>
            <a:r>
              <a:rPr altLang="zh-CN" b="1" dirty="0" lang="en-US" sz="2800"/>
              <a:t>】</a:t>
            </a:r>
            <a:r>
              <a:rPr altLang="en-US" b="1" dirty="0" lang="zh-CN" sz="2800"/>
              <a:t>：</a:t>
            </a:r>
            <a:endParaRPr altLang="zh-CN" b="1" dirty="0" lang="en-US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 noGrp="1" noRot="1"/>
          </p:cNvSpPr>
          <p:nvPr>
            <p:ph/>
          </p:nvPr>
        </p:nvSpPr>
        <p:spPr>
          <a:xfrm>
            <a:off x="2135560" y="1412776"/>
            <a:ext cx="7911879" cy="1349052"/>
          </a:xfrm>
        </p:spPr>
        <p:txBody>
          <a:bodyPr>
            <a:normAutofit/>
          </a:bodyPr>
          <a:lstStyle/>
          <a:p>
            <a:pPr algn="just" eaLnBrk="1" hangingPunct="1" indent="0" marL="0">
              <a:buNone/>
            </a:pPr>
            <a:r>
              <a:rPr altLang="zh-CN" b="1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《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滚绣球</a:t>
            </a:r>
            <a:r>
              <a:rPr altLang="zh-CN" b="1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》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一曲表达了怎样的思想感情？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847528" y="476672"/>
            <a:ext cx="2655632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dirty="0" lang="en-US" sz="2700"/>
              <a:t>【</a:t>
            </a:r>
            <a:r>
              <a:rPr altLang="en-US" b="1" dirty="0" lang="zh-CN" sz="2700"/>
              <a:t>唱词选读</a:t>
            </a:r>
            <a:r>
              <a:rPr altLang="zh-CN" b="1" dirty="0" lang="en-US" sz="2700"/>
              <a:t>】</a:t>
            </a:r>
            <a:r>
              <a:rPr altLang="en-US" b="1" dirty="0" lang="zh-CN" sz="2700"/>
              <a:t>：</a:t>
            </a:r>
            <a:endParaRPr altLang="zh-CN" b="1" dirty="0" lang="en-US" sz="270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54AEE0A-FBC0-C04D-3C92-643057388CE2}"/>
              </a:ext>
            </a:extLst>
          </p:cNvPr>
          <p:cNvSpPr txBox="1"/>
          <p:nvPr/>
        </p:nvSpPr>
        <p:spPr>
          <a:xfrm>
            <a:off x="1775520" y="2996957"/>
            <a:ext cx="835292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20000"/>
              </a:spcBef>
              <a:buSzPct val="75000"/>
              <a:buFont charset="2" panose="05000000000000000000" pitchFamily="2" typeface="Wingdings"/>
              <a:buChar char="v"/>
            </a:pPr>
            <a:r>
              <a:rPr altLang="en-US" b="1" dirty="0" kumimoji="1" lang="zh-CN" sz="2800">
                <a:latin charset="-122" panose="02010609060101010101" pitchFamily="49" typeface="楷体"/>
                <a:ea charset="-122" panose="02010609060101010101" pitchFamily="49" typeface="楷体"/>
              </a:rPr>
              <a:t>既表达了对天地不公的不满，又表现了主人公的反抗精神。</a:t>
            </a:r>
            <a:endParaRPr altLang="en-US" dirty="0" kumimoji="1" lang="zh-CN" sz="2800">
              <a:latin charset="-122" panose="02010609060101010101" pitchFamily="49" typeface="楷体"/>
              <a:ea charset="-122" panose="02010609060101010101" pitchFamily="49" typeface="楷体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6146"/>
    </p:bld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59754" y="980728"/>
            <a:ext cx="6858000" cy="646331"/>
          </a:xfrm>
          <a:prstGeom prst="rect">
            <a:avLst/>
          </a:prstGeom>
          <a:solidFill>
            <a:schemeClr val="bg1">
              <a:alpha val="5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altLang="en-US" b="1" dirty="0" lang="zh-CN" sz="3600">
                <a:latin charset="-122" panose="02010609060101010101" pitchFamily="49" typeface="黑体"/>
                <a:ea charset="-122" panose="02010609060101010101" pitchFamily="49" typeface="黑体"/>
              </a:rPr>
              <a:t>悲剧精神：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8BFA977-6D61-E580-4A49-698EDE667411}"/>
              </a:ext>
            </a:extLst>
          </p:cNvPr>
          <p:cNvSpPr txBox="1"/>
          <p:nvPr/>
        </p:nvSpPr>
        <p:spPr>
          <a:xfrm>
            <a:off x="2063552" y="2636912"/>
            <a:ext cx="73448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1" hangingPunct="1">
              <a:spcBef>
                <a:spcPct val="0"/>
              </a:spcBef>
              <a:buFontTx/>
              <a:buNone/>
            </a:pP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人在逆境，困境，绝境中的反抗。</a:t>
            </a:r>
          </a:p>
        </p:txBody>
      </p:sp>
    </p:spTree>
  </p:cSld>
  <p:clrMapOvr>
    <a:masterClrMapping/>
  </p:clrMapOvr>
  <p:transition advClick="0" spd="slow"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>
                      <p:stCondLst>
                        <p:cond delay="indefinite"/>
                      </p:stCondLst>
                      <p:childTnLst>
                        <p:par>
                          <p:cTn fill="hold" id="1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bldLvl="0" grpId="0" spid="4"/>
      <p:bldP grpId="0" spid="5"/>
    </p:bld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1220E21C-6943-FA8E-95E2-502B33E12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504" y="404664"/>
            <a:ext cx="6858000" cy="584775"/>
          </a:xfrm>
          <a:prstGeom prst="rect">
            <a:avLst/>
          </a:prstGeom>
          <a:solidFill>
            <a:schemeClr val="bg1">
              <a:alpha val="5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悲剧精神：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1C851C3-BD59-F431-53E8-BAD624E4942E}"/>
              </a:ext>
            </a:extLst>
          </p:cNvPr>
          <p:cNvSpPr txBox="1"/>
          <p:nvPr/>
        </p:nvSpPr>
        <p:spPr>
          <a:xfrm>
            <a:off x="1703512" y="1342073"/>
            <a:ext cx="94330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两组人物对比</a:t>
            </a: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  <a:sym charset="2" panose="05000000000000000000" pitchFamily="2" typeface="Wingdings"/>
              </a:rPr>
              <a:t>（哪个人物身上更具有悲剧精神？为什么？）</a:t>
            </a:r>
            <a:endParaRPr altLang="zh-CN" b="1" dirty="0" lang="en-US" sz="28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altLang="zh-CN" b="1" dirty="0" lang="en-US" sz="2800">
              <a:latin charset="-122" panose="02010609060101010101" pitchFamily="49" typeface="楷体"/>
              <a:ea charset="-122" panose="02010609060101010101" pitchFamily="49" typeface="楷体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6F17724-9526-9949-F489-A75C6FCA8B38}"/>
              </a:ext>
            </a:extLst>
          </p:cNvPr>
          <p:cNvSpPr txBox="1"/>
          <p:nvPr/>
        </p:nvSpPr>
        <p:spPr>
          <a:xfrm>
            <a:off x="2279576" y="4802487"/>
            <a:ext cx="79928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1" hangingPunct="1">
              <a:spcBef>
                <a:spcPct val="0"/>
              </a:spcBef>
              <a:buFontTx/>
              <a:buNone/>
            </a:pPr>
            <a:r>
              <a:rPr altLang="en-US" b="1" dirty="0" lang="zh-CN" sz="4000">
                <a:latin charset="-122" panose="02010609060101010101" pitchFamily="49" typeface="楷体"/>
                <a:ea charset="-122" panose="02010609060101010101" pitchFamily="49" typeface="楷体"/>
              </a:rPr>
              <a:t>人在逆境，困境，绝境中的反抗。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12BDCEA1-D3D8-8576-73DD-A5B944DD56CC}"/>
              </a:ext>
            </a:extLst>
          </p:cNvPr>
          <p:cNvSpPr txBox="1"/>
          <p:nvPr/>
        </p:nvSpPr>
        <p:spPr>
          <a:xfrm>
            <a:off x="1703512" y="2348880"/>
            <a:ext cx="486352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窦娥与蔡婆婆</a:t>
            </a:r>
            <a:endParaRPr altLang="zh-CN" b="1" dirty="0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altLang="zh-CN" b="1" dirty="0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繁漪与鲁侍萍</a:t>
            </a:r>
            <a:endParaRPr altLang="zh-CN" b="1" dirty="0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</p:txBody>
      </p:sp>
    </p:spTree>
    <p:extLst>
      <p:ext uri="{BB962C8B-B14F-4D97-AF65-F5344CB8AC3E}">
        <p14:creationId xmlns:p14="http://schemas.microsoft.com/office/powerpoint/2010/main" val="424075288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>
                      <p:stCondLst>
                        <p:cond delay="indefinite"/>
                      </p:stCondLst>
                      <p:childTnLst>
                        <p:par>
                          <p:cTn fill="hold" id="1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>
                      <p:stCondLst>
                        <p:cond delay="indefinite"/>
                      </p:stCondLst>
                      <p:childTnLst>
                        <p:par>
                          <p:cTn fill="hold" id="1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bldLvl="0" grpId="0" spid="2"/>
      <p:bldP grpId="0" spid="3"/>
      <p:bldP grpId="0" spid="5"/>
      <p:bldP grpId="0" spid="7"/>
    </p:bld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92540BBE-EC6A-C2A3-C1CF-332295823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908720"/>
            <a:ext cx="6858000" cy="584775"/>
          </a:xfrm>
          <a:prstGeom prst="rect">
            <a:avLst/>
          </a:prstGeom>
          <a:solidFill>
            <a:schemeClr val="bg1">
              <a:alpha val="5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悲剧精神：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965D609-1E2F-00AA-9519-8688060DEC9E}"/>
              </a:ext>
            </a:extLst>
          </p:cNvPr>
          <p:cNvSpPr txBox="1"/>
          <p:nvPr/>
        </p:nvSpPr>
        <p:spPr>
          <a:xfrm>
            <a:off x="2662507" y="1868344"/>
            <a:ext cx="696188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观众（读者）与戏剧人物的关系：</a:t>
            </a:r>
            <a:endParaRPr altLang="zh-CN" b="1" dirty="0" lang="en-US" sz="28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altLang="zh-CN" b="1" dirty="0" lang="en-US" sz="28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     </a:t>
            </a:r>
            <a:endParaRPr altLang="zh-CN" b="1" dirty="0" lang="en-US" sz="28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altLang="zh-CN" b="1" dirty="0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altLang="zh-CN" b="1" dirty="0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altLang="zh-CN" b="1" dirty="0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91B427E-4EB9-F1D0-13D0-72F1C933B0A7}"/>
              </a:ext>
            </a:extLst>
          </p:cNvPr>
          <p:cNvSpPr txBox="1"/>
          <p:nvPr/>
        </p:nvSpPr>
        <p:spPr>
          <a:xfrm>
            <a:off x="2711624" y="2996952"/>
            <a:ext cx="457549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仰视</a:t>
            </a:r>
            <a:r>
              <a:rPr altLang="zh-CN" b="1" dirty="0" lang="en-US" sz="3600">
                <a:latin charset="-122" panose="02010609060101010101" pitchFamily="49" typeface="楷体"/>
                <a:ea charset="-122" panose="02010609060101010101" pitchFamily="49" typeface="楷体"/>
              </a:rPr>
              <a:t>——</a:t>
            </a: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悲剧</a:t>
            </a:r>
            <a:endParaRPr altLang="zh-CN" b="1" dirty="0" lang="en-US" sz="36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平视</a:t>
            </a:r>
            <a:r>
              <a:rPr altLang="zh-CN" b="1" dirty="0" lang="en-US" sz="3600">
                <a:latin charset="-122" panose="02010609060101010101" pitchFamily="49" typeface="楷体"/>
                <a:ea charset="-122" panose="02010609060101010101" pitchFamily="49" typeface="楷体"/>
              </a:rPr>
              <a:t>——</a:t>
            </a: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正剧</a:t>
            </a:r>
            <a:endParaRPr altLang="zh-CN" b="1" dirty="0" lang="en-US" sz="36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俯视</a:t>
            </a:r>
            <a:r>
              <a:rPr altLang="zh-CN" b="1" dirty="0" lang="en-US" sz="3600">
                <a:latin charset="-122" panose="02010609060101010101" pitchFamily="49" typeface="楷体"/>
                <a:ea charset="-122" panose="02010609060101010101" pitchFamily="49" typeface="楷体"/>
              </a:rPr>
              <a:t>——</a:t>
            </a: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喜剧</a:t>
            </a:r>
            <a:endParaRPr altLang="zh-CN" b="1" dirty="0" lang="en-US" sz="3600">
              <a:latin charset="-122" panose="02010609060101010101" pitchFamily="49" typeface="楷体"/>
              <a:ea charset="-122" panose="02010609060101010101" pitchFamily="49" typeface="楷体"/>
            </a:endParaRPr>
          </a:p>
        </p:txBody>
      </p:sp>
    </p:spTree>
    <p:extLst>
      <p:ext uri="{BB962C8B-B14F-4D97-AF65-F5344CB8AC3E}">
        <p14:creationId xmlns:p14="http://schemas.microsoft.com/office/powerpoint/2010/main" val="2054772586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>
                      <p:stCondLst>
                        <p:cond delay="indefinite"/>
                      </p:stCondLst>
                      <p:childTnLst>
                        <p:par>
                          <p:cTn fill="hold" id="1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bldLvl="0" grpId="0" spid="2"/>
      <p:bldP grpId="0" spid="3"/>
      <p:bldP grpId="0" spid="5"/>
    </p:bld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2541F983-77E2-F5E9-9BA5-F515DFE92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552" y="642499"/>
            <a:ext cx="6858000" cy="584775"/>
          </a:xfrm>
          <a:prstGeom prst="rect">
            <a:avLst/>
          </a:prstGeom>
          <a:solidFill>
            <a:schemeClr val="bg1">
              <a:alpha val="5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悲剧精神：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4D825C9-8644-27EF-DE0A-F22110439161}"/>
              </a:ext>
            </a:extLst>
          </p:cNvPr>
          <p:cNvSpPr txBox="1"/>
          <p:nvPr/>
        </p:nvSpPr>
        <p:spPr>
          <a:xfrm>
            <a:off x="2063552" y="1736585"/>
            <a:ext cx="479151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仰视</a:t>
            </a:r>
            <a:r>
              <a:rPr altLang="zh-CN" b="1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——</a:t>
            </a: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悲剧</a:t>
            </a:r>
            <a:endParaRPr altLang="zh-CN" b="1" dirty="0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endParaRPr altLang="zh-CN" b="1" dirty="0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08B44FA-2EE7-669D-9B43-9028B82ED574}"/>
              </a:ext>
            </a:extLst>
          </p:cNvPr>
          <p:cNvSpPr txBox="1"/>
          <p:nvPr/>
        </p:nvSpPr>
        <p:spPr>
          <a:xfrm>
            <a:off x="1919536" y="4077073"/>
            <a:ext cx="936104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>
                <a:solidFill>
                  <a:srgbClr val="222222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亚里士多德在</a:t>
            </a:r>
            <a:r>
              <a:rPr altLang="zh-CN" dirty="0" lang="en-US" sz="2800">
                <a:solidFill>
                  <a:srgbClr val="222222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《</a:t>
            </a:r>
            <a:r>
              <a:rPr altLang="en-US" dirty="0" lang="zh-CN" sz="2800">
                <a:solidFill>
                  <a:srgbClr val="222222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诗学</a:t>
            </a:r>
            <a:r>
              <a:rPr altLang="zh-CN" dirty="0" lang="en-US" sz="2800">
                <a:solidFill>
                  <a:srgbClr val="222222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》</a:t>
            </a:r>
            <a:r>
              <a:rPr altLang="en-US" dirty="0" lang="zh-CN" sz="2800">
                <a:solidFill>
                  <a:srgbClr val="222222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中次对悲剧的定义：“悲剧是对于一个严肃、完整、有一定长度的行动的摹仿；借引起怜悯和恐惧来使这些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情绪得到净化</a:t>
            </a:r>
            <a:r>
              <a:rPr altLang="en-US" dirty="0" lang="zh-CN" sz="2800">
                <a:solidFill>
                  <a:srgbClr val="222222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。</a:t>
            </a:r>
            <a:endParaRPr altLang="en-US" dirty="0" lang="zh-CN" sz="2800">
              <a:latin charset="-122" panose="02010609060101010101" pitchFamily="49" typeface="楷体"/>
              <a:ea charset="-122" panose="02010609060101010101" pitchFamily="49" typeface="楷体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CD06EF5-0A67-8159-BC16-2A02A870625E}"/>
              </a:ext>
            </a:extLst>
          </p:cNvPr>
          <p:cNvSpPr txBox="1"/>
          <p:nvPr/>
        </p:nvSpPr>
        <p:spPr>
          <a:xfrm>
            <a:off x="1991544" y="3022214"/>
            <a:ext cx="52102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b="1" dirty="0" lang="zh-CN" sz="3600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崇高感</a:t>
            </a:r>
            <a:endParaRPr altLang="en-US" dirty="0" lang="zh-CN" sz="36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706302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>
                      <p:stCondLst>
                        <p:cond delay="indefinite"/>
                      </p:stCondLst>
                      <p:childTnLst>
                        <p:par>
                          <p:cTn fill="hold" id="1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>
                      <p:stCondLst>
                        <p:cond delay="indefinite"/>
                      </p:stCondLst>
                      <p:childTnLst>
                        <p:par>
                          <p:cTn fill="hold" id="1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bldLvl="0" grpId="0" spid="2"/>
      <p:bldP grpId="0" spid="4"/>
      <p:bldP grpId="0" spid="6"/>
      <p:bldP grpId="0" spid="8"/>
    </p:bld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7209B57C-BE1D-19AD-447D-37FF6E4C6C4B}"/>
              </a:ext>
            </a:extLst>
          </p:cNvPr>
          <p:cNvSpPr txBox="1"/>
          <p:nvPr/>
        </p:nvSpPr>
        <p:spPr>
          <a:xfrm>
            <a:off x="623392" y="1988840"/>
            <a:ext cx="10153128" cy="1468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711200">
              <a:lnSpc>
                <a:spcPct val="150000"/>
              </a:lnSpc>
              <a:extLst>
                <a:ext uri="{35155182-B16C-46BC-9424-99874614C6A1}">
                  <wpsdc:indentchars xmlns:lc="http://schemas.openxmlformats.org/drawingml/2006/lockedCanvas" xmlns:wpsdc="http://www.wps.cn/officeDocument/2017/drawingmlCustomData" checksum="3773799597" val="200"/>
                </a:ext>
              </a:extLst>
            </a:pPr>
            <a:r>
              <a:rPr altLang="zh-CN" b="1" dirty="0" lang="en-US" sz="3600">
                <a:latin charset="-122" panose="02010609060101010101" pitchFamily="49" typeface="黑体"/>
                <a:ea charset="-122" panose="02010609060101010101" pitchFamily="49" typeface="黑体"/>
              </a:rPr>
              <a:t>《</a:t>
            </a:r>
            <a:r>
              <a:rPr altLang="en-US" b="1" dirty="0" lang="zh-CN" sz="3600">
                <a:latin charset="-122" panose="02010609060101010101" pitchFamily="49" typeface="黑体"/>
                <a:ea charset="-122" panose="02010609060101010101" pitchFamily="49" typeface="黑体"/>
              </a:rPr>
              <a:t>窦娥冤</a:t>
            </a:r>
            <a:r>
              <a:rPr altLang="zh-CN" b="1" dirty="0" lang="en-US" sz="3600">
                <a:latin charset="-122" panose="02010609060101010101" pitchFamily="49" typeface="黑体"/>
                <a:ea charset="-122" panose="02010609060101010101" pitchFamily="49" typeface="黑体"/>
              </a:rPr>
              <a:t>》</a:t>
            </a:r>
            <a:r>
              <a:rPr altLang="en-US" b="1" dirty="0" lang="zh-CN" sz="3600">
                <a:latin charset="-122" panose="02010609060101010101" pitchFamily="49" typeface="黑体"/>
                <a:ea charset="-122" panose="02010609060101010101" pitchFamily="49" typeface="黑体"/>
              </a:rPr>
              <a:t>即列之于世界大悲剧中，亦无愧色。</a:t>
            </a:r>
            <a:endParaRPr altLang="zh-CN" b="1" dirty="0" lang="en-US" sz="3600">
              <a:latin charset="-122" panose="02010609060101010101" pitchFamily="49" typeface="黑体"/>
              <a:ea charset="-122" panose="02010609060101010101" pitchFamily="49" typeface="黑体"/>
            </a:endParaRPr>
          </a:p>
          <a:p>
            <a:pPr algn="ctr" indent="711200">
              <a:lnSpc>
                <a:spcPct val="150000"/>
              </a:lnSpc>
              <a:extLst>
                <a:ext uri="{35155182-B16C-46BC-9424-99874614C6A1}">
                  <wpsdc:indentchars xmlns:lc="http://schemas.openxmlformats.org/drawingml/2006/lockedCanvas" xmlns:wpsdc="http://www.wps.cn/officeDocument/2017/drawingmlCustomData" checksum="3773799597" val="200"/>
                </a:ext>
              </a:extLst>
            </a:pPr>
            <a:r>
              <a:rPr altLang="zh-CN" b="1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                                        ——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王国维</a:t>
            </a:r>
          </a:p>
        </p:txBody>
      </p:sp>
    </p:spTree>
    <p:extLst>
      <p:ext uri="{BB962C8B-B14F-4D97-AF65-F5344CB8AC3E}">
        <p14:creationId xmlns:p14="http://schemas.microsoft.com/office/powerpoint/2010/main" val="3361617422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FF31C39D-C86F-0839-34AC-9F98AF7279F1}"/>
              </a:ext>
            </a:extLst>
          </p:cNvPr>
          <p:cNvSpPr txBox="1"/>
          <p:nvPr/>
        </p:nvSpPr>
        <p:spPr>
          <a:xfrm>
            <a:off x="1667508" y="2276872"/>
            <a:ext cx="8856984" cy="2192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indent="711200">
              <a:lnSpc>
                <a:spcPct val="150000"/>
              </a:lnSpc>
              <a:extLst>
                <a:ext uri="{35155182-B16C-46BC-9424-99874614C6A1}">
                  <wpsdc:indentchars xmlns:lc="http://schemas.openxmlformats.org/drawingml/2006/lockedCanvas" xmlns:wpsdc="http://www.wps.cn/officeDocument/2017/drawingmlCustomData" checksum="3773799597" val="200"/>
                </a:ext>
              </a:extLst>
            </a:pPr>
            <a:r>
              <a:rPr altLang="en-US" b="1" dirty="0" lang="zh-CN" sz="3200">
                <a:latin charset="-122" panose="02010609060101010101" pitchFamily="49" typeface="黑体"/>
                <a:ea charset="-122" panose="02010609060101010101" pitchFamily="49" typeface="黑体"/>
              </a:rPr>
              <a:t>我是个蒸不烂，煮不熟，捶不扁，炒不爆，响当当的一粒铜豌豆。</a:t>
            </a:r>
          </a:p>
          <a:p>
            <a:pPr algn="r" indent="711200">
              <a:lnSpc>
                <a:spcPct val="150000"/>
              </a:lnSpc>
              <a:extLst>
                <a:ext uri="{35155182-B16C-46BC-9424-99874614C6A1}">
                  <wpsdc:indentchars xmlns:lc="http://schemas.openxmlformats.org/drawingml/2006/lockedCanvas" xmlns:wpsdc="http://www.wps.cn/officeDocument/2017/drawingmlCustomData" checksum="3773799597" val="200"/>
                </a:ext>
              </a:extLst>
            </a:pPr>
            <a:r>
              <a:rPr altLang="zh-CN" dirty="0" lang="en-US" sz="3200">
                <a:latin charset="-122" panose="02010609060101010101" pitchFamily="49" typeface="黑体"/>
                <a:ea charset="-122" panose="02010609060101010101" pitchFamily="49" typeface="黑体"/>
              </a:rPr>
              <a:t>——</a:t>
            </a:r>
            <a:r>
              <a:rPr altLang="en-US" dirty="0" lang="zh-CN" sz="3200">
                <a:latin charset="-122" panose="02010609060101010101" pitchFamily="49" typeface="黑体"/>
                <a:ea charset="-122" panose="02010609060101010101" pitchFamily="49" typeface="黑体"/>
              </a:rPr>
              <a:t>关汉卿</a:t>
            </a:r>
          </a:p>
        </p:txBody>
      </p:sp>
    </p:spTree>
    <p:extLst>
      <p:ext uri="{BB962C8B-B14F-4D97-AF65-F5344CB8AC3E}">
        <p14:creationId xmlns:p14="http://schemas.microsoft.com/office/powerpoint/2010/main" val="92106162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</p:bld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 noGrp="1"/>
          </p:cNvSpPr>
          <p:nvPr>
            <p:ph type="title"/>
          </p:nvPr>
        </p:nvSpPr>
        <p:spPr>
          <a:xfrm>
            <a:off x="1703512" y="548685"/>
            <a:ext cx="8363272" cy="849313"/>
          </a:xfrm>
          <a:solidFill>
            <a:schemeClr val="bg1"/>
          </a:solidFill>
        </p:spPr>
        <p:txBody>
          <a:bodyPr/>
          <a:lstStyle/>
          <a:p>
            <a:r>
              <a:rPr altLang="en-US" b="1" dirty="0" lang="zh-CN" sz="4000">
                <a:solidFill>
                  <a:schemeClr val="tx1"/>
                </a:solidFill>
                <a:latin charset="-122" panose="02010609060101010101" pitchFamily="49" typeface="黑体"/>
                <a:ea charset="-122" panose="02010609060101010101" pitchFamily="49" typeface="黑体"/>
              </a:rPr>
              <a:t>中国戏曲的第一个繁盛期</a:t>
            </a:r>
            <a:r>
              <a:rPr altLang="zh-CN" b="1" dirty="0" lang="en-US" sz="4000">
                <a:solidFill>
                  <a:schemeClr val="tx1"/>
                </a:solidFill>
                <a:latin charset="-122" panose="02010609060101010101" pitchFamily="49" typeface="黑体"/>
                <a:ea charset="-122" panose="02010609060101010101" pitchFamily="49" typeface="黑体"/>
              </a:rPr>
              <a:t>——</a:t>
            </a:r>
            <a:r>
              <a:rPr altLang="en-US" b="1" dirty="0" lang="zh-CN" sz="4000">
                <a:solidFill>
                  <a:schemeClr val="tx1"/>
                </a:solidFill>
                <a:latin charset="-122" panose="02010609060101010101" pitchFamily="49" typeface="黑体"/>
                <a:ea charset="-122" panose="02010609060101010101" pitchFamily="49" typeface="黑体"/>
              </a:rPr>
              <a:t>元杂剧</a:t>
            </a:r>
            <a:r>
              <a:rPr altLang="en-US" dirty="0" lang="zh-CN" sz="4000">
                <a:solidFill>
                  <a:schemeClr val="tx1"/>
                </a:solidFill>
                <a:latin charset="-122" panose="02010609060101010101" pitchFamily="49" typeface="黑体"/>
                <a:ea charset="-122" panose="02010609060101010101" pitchFamily="49" typeface="黑体"/>
              </a:rPr>
              <a:t> </a:t>
            </a:r>
          </a:p>
        </p:txBody>
      </p:sp>
      <p:sp>
        <p:nvSpPr>
          <p:cNvPr descr="羊皮纸" id="121859" name="Rectangle 3"/>
          <p:cNvSpPr>
            <a:spLocks noChangeArrowheads="1" noGrp="1"/>
          </p:cNvSpPr>
          <p:nvPr>
            <p:ph idx="1"/>
          </p:nvPr>
        </p:nvSpPr>
        <p:spPr>
          <a:xfrm>
            <a:off x="1938471" y="2204864"/>
            <a:ext cx="8363272" cy="3830348"/>
          </a:xfrm>
          <a:blipFill dpi="0" rotWithShape="1">
            <a:blip r:embed="rId2"/>
            <a:srcRect/>
            <a:tile algn="tl" flip="none" sx="100000" sy="100000" tx="0" ty="0"/>
          </a:blipFill>
        </p:spPr>
        <p:txBody>
          <a:bodyPr/>
          <a:lstStyle/>
          <a:p>
            <a:pPr algn="just" indent="720090" marL="0">
              <a:spcBef>
                <a:spcPts val="0"/>
              </a:spcBef>
              <a:buNone/>
            </a:pP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元代，是中国戏曲史的重要时期，以元曲闻名于世，而其中影响最著者，唯元杂剧。元杂剧之文学，以质朴自然胜，后世戏曲文学无有出其右者；关（汉卿）、王（实甫）、白（朴）、马（致远）等作家，使北杂剧成为一代之文学。北杂剧之表演显示出戏曲在形成之初的朴实和浓郁的民间气息。 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7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2185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2185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>
                      <p:stCondLst>
                        <p:cond delay="indefinite"/>
                      </p:stCondLst>
                      <p:childTnLst>
                        <p:par>
                          <p:cTn fill="hold" id="1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7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218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1218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build="p" grpId="0" spid="121859" uiExpand="1"/>
    </p:bld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23AFBF3A-CAE0-517E-DA6F-D11BEC558DE6}"/>
              </a:ext>
            </a:extLst>
          </p:cNvPr>
          <p:cNvSpPr txBox="1"/>
          <p:nvPr/>
        </p:nvSpPr>
        <p:spPr>
          <a:xfrm>
            <a:off x="2639616" y="908720"/>
            <a:ext cx="7081744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altLang="en-US" dirty="0" kumimoji="1" lang="zh-CN" sz="3200">
                <a:latin charset="-122" panose="02010609060101010101" pitchFamily="49" typeface="黑体"/>
                <a:ea charset="-122" panose="02010609060101010101" pitchFamily="49" typeface="黑体"/>
              </a:rPr>
              <a:t>任务二：概括</a:t>
            </a:r>
            <a:r>
              <a:rPr altLang="en-US" b="1" dirty="0" kumimoji="1" lang="zh-CN" sz="3200">
                <a:latin charset="-122" panose="02010609060101010101" pitchFamily="49" typeface="黑体"/>
                <a:ea charset="-122" panose="02010609060101010101" pitchFamily="49" typeface="黑体"/>
              </a:rPr>
              <a:t>临刑发誓中三桩誓愿。</a:t>
            </a:r>
          </a:p>
          <a:p>
            <a:pPr eaLnBrk="1" hangingPunct="1">
              <a:spcBef>
                <a:spcPct val="50000"/>
              </a:spcBef>
            </a:pPr>
            <a:endParaRPr altLang="en-US" b="1" dirty="0" kumimoji="1" lang="zh-CN" sz="3600">
              <a:latin charset="-122" panose="02010609060101010101" pitchFamily="49" typeface="黑体"/>
              <a:ea charset="-122" panose="02010609060101010101" pitchFamily="49" typeface="黑体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2A405EA4-96C9-A76D-72D3-97BC758A3B30}"/>
              </a:ext>
            </a:extLst>
          </p:cNvPr>
          <p:cNvSpPr txBox="1"/>
          <p:nvPr/>
        </p:nvSpPr>
        <p:spPr>
          <a:xfrm>
            <a:off x="4367808" y="2397953"/>
            <a:ext cx="2448272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altLang="en-US" b="1" dirty="0" kumimoji="1" lang="zh-CN" sz="3200">
                <a:latin charset="-122" panose="02010609060101010101" pitchFamily="49" typeface="楷体"/>
                <a:ea charset="-122" panose="02010609060101010101" pitchFamily="49" typeface="楷体"/>
              </a:rPr>
              <a:t>血溅白练</a:t>
            </a:r>
            <a:endParaRPr altLang="zh-CN" b="1" dirty="0" kumimoji="1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>
              <a:spcBef>
                <a:spcPct val="50000"/>
              </a:spcBef>
            </a:pPr>
            <a:r>
              <a:rPr altLang="en-US" b="1" dirty="0" kumimoji="1" lang="zh-CN" sz="3200">
                <a:latin charset="-122" panose="02010609060101010101" pitchFamily="49" typeface="楷体"/>
                <a:ea charset="-122" panose="02010609060101010101" pitchFamily="49" typeface="楷体"/>
              </a:rPr>
              <a:t>六月飞霜</a:t>
            </a:r>
            <a:endParaRPr altLang="zh-CN" b="1" dirty="0" kumimoji="1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>
              <a:spcBef>
                <a:spcPct val="50000"/>
              </a:spcBef>
            </a:pPr>
            <a:r>
              <a:rPr altLang="en-US" b="1" dirty="0" kumimoji="1" lang="zh-CN" sz="3200">
                <a:latin charset="-122" panose="02010609060101010101" pitchFamily="49" typeface="楷体"/>
                <a:ea charset="-122" panose="02010609060101010101" pitchFamily="49" typeface="楷体"/>
              </a:rPr>
              <a:t>抗旱三年</a:t>
            </a:r>
            <a:endParaRPr altLang="zh-CN" b="1" dirty="0" kumimoji="1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</p:txBody>
      </p:sp>
    </p:spTree>
    <p:extLst>
      <p:ext uri="{BB962C8B-B14F-4D97-AF65-F5344CB8AC3E}">
        <p14:creationId xmlns:p14="http://schemas.microsoft.com/office/powerpoint/2010/main" val="176340919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BA59350D-6C29-B709-6811-58BFC81759FF}"/>
              </a:ext>
            </a:extLst>
          </p:cNvPr>
          <p:cNvSpPr txBox="1"/>
          <p:nvPr/>
        </p:nvSpPr>
        <p:spPr>
          <a:xfrm>
            <a:off x="911424" y="1124744"/>
            <a:ext cx="106571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711200">
              <a:defRPr/>
              <a:extLst>
                <a:ext uri="{35155182-B16C-46BC-9424-99874614C6A1}">
                  <wpsdc:indentchars xmlns:lc="http://schemas.openxmlformats.org/drawingml/2006/lockedCanvas" xmlns:wpsdc="http://www.wps.cn/officeDocument/2017/drawingmlCustomData" checksum="3773799597" val="200"/>
                </a:ext>
              </a:extLst>
            </a:pPr>
            <a:r>
              <a:rPr altLang="en-US" b="1" dirty="0" lang="zh-CN" sz="3200">
                <a:latin charset="-122" panose="02010609060101010101" pitchFamily="49" typeface="黑体"/>
                <a:ea charset="-122" panose="02010609060101010101" pitchFamily="49" typeface="黑体"/>
              </a:rPr>
              <a:t>讨论：课文结尾，窦娥临刑时发出的三桩誓愿。有人认为是“亮点”，有人认为是“败笔”。对这个问题，你是如何认识的？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ext Box 2"/>
          <p:cNvSpPr txBox="1">
            <a:spLocks noChangeArrowheads="1"/>
          </p:cNvSpPr>
          <p:nvPr/>
        </p:nvSpPr>
        <p:spPr bwMode="auto">
          <a:xfrm>
            <a:off x="911424" y="404500"/>
            <a:ext cx="10441160" cy="954107"/>
          </a:xfrm>
          <a:prstGeom prst="rect">
            <a:avLst/>
          </a:prstGeom>
          <a:solidFill>
            <a:schemeClr val="bg1"/>
          </a:solidFill>
          <a:ln algn="ctr" w="9525">
            <a:solidFill>
              <a:schemeClr val="hlink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indent="711200">
              <a:defRPr/>
              <a:extLst>
                <a:ext uri="{35155182-B16C-46BC-9424-99874614C6A1}">
                  <wpsdc:indentchars xmlns:wpsdc="http://www.wps.cn/officeDocument/2017/drawingmlCustomData" checksum="3773799597" val="200"/>
                </a:ext>
              </a:extLst>
            </a:pPr>
            <a:r>
              <a:rPr altLang="en-US" dirty="0" lang="zh-CN" sz="2800">
                <a:solidFill>
                  <a:srgbClr val="800000"/>
                </a:solidFill>
                <a:effectLst>
                  <a:outerShdw algn="tl" blurRad="38100" dir="2700000" dist="38100">
                    <a:srgbClr val="C0C0C0"/>
                  </a:outerShdw>
                </a:effectLst>
                <a:latin charset="0" panose="020B0604030504040204" pitchFamily="34" typeface="Tahoma"/>
                <a:ea charset="-122" panose="02010600040101010101" pitchFamily="2" typeface="华文中宋"/>
              </a:rPr>
              <a:t>课文结尾，窦娥临刑时发出的三桩誓愿。有人认为是“亮点”，有人认为是“败笔”。对这个问题，你是如何认识的？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7408" y="2132856"/>
            <a:ext cx="10873208" cy="403187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anchor="t" rtlCol="0" wrap="square">
            <a:spAutoFit/>
            <a:scene3d>
              <a:camera prst="orthographicFront"/>
              <a:lightRig dir="t" rig="threePt"/>
            </a:scene3d>
          </a:bodyPr>
          <a:lstStyle/>
          <a:p>
            <a:pPr algn="just" indent="508000">
              <a:extLst>
                <a:ext uri="{35155182-B16C-46BC-9424-99874614C6A1}">
                  <wpsdc:indentchars xmlns:wpsdc="http://www.wps.cn/officeDocument/2017/drawingmlCustomData" checksum="282533468" val="200"/>
                </a:ext>
              </a:extLst>
            </a:pPr>
            <a:r>
              <a:rPr altLang="en-US" dirty="0" lang="zh-CN" sz="3200">
                <a:ln/>
                <a:latin charset="-122" panose="02010609060101010101" pitchFamily="49" typeface="仿宋"/>
                <a:ea charset="-122" panose="02010609060101010101" pitchFamily="49" typeface="仿宋"/>
              </a:rPr>
              <a:t>作品运用丰富的想象和大胆的夸张，设计出超现实的情节，并且设计得那样合情合理，使人看不出一点牵强的痕迹，确信这就是生活的真实。正是作者浪漫主义的描写，显示了正义的强大力量，寄托了作者鲜明的爱憎，反映了人民渴望伸张正义、惩治邪恶的愿望。这也是本剧最成功的地方，是全剧刻画主人公形象最着力的一笔。作品对这部分内容艺术性的集中体现，使得全剧悲剧气氛更浓烈，人物形象更突出，故事情节更生动，主题思想更深刻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C5519991-CD53-4478-7EC3-48B0E9FAC691}"/>
              </a:ext>
            </a:extLst>
          </p:cNvPr>
          <p:cNvSpPr txBox="1"/>
          <p:nvPr/>
        </p:nvSpPr>
        <p:spPr>
          <a:xfrm>
            <a:off x="623392" y="1340768"/>
            <a:ext cx="10801200" cy="403187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anchor="t" rtlCol="0" wrap="square">
            <a:spAutoFit/>
            <a:scene3d>
              <a:camera prst="orthographicFront"/>
              <a:lightRig dir="t" rig="threePt"/>
            </a:scene3d>
          </a:bodyPr>
          <a:lstStyle/>
          <a:p>
            <a:pPr algn="just" indent="508000">
              <a:extLst>
                <a:ext uri="{35155182-B16C-46BC-9424-99874614C6A1}">
                  <wpsdc:indentchars xmlns:wpsdc="http://www.wps.cn/officeDocument/2017/drawingmlCustomData" checksum="282533468" val="200"/>
                </a:ext>
              </a:extLst>
            </a:pPr>
            <a:r>
              <a:rPr altLang="en-US" dirty="0" lang="zh-CN" sz="3200">
                <a:ln/>
                <a:latin charset="-122" panose="02010609060101010101" pitchFamily="49" typeface="仿宋"/>
                <a:ea charset="-122" panose="02010609060101010101" pitchFamily="49" typeface="仿宋"/>
              </a:rPr>
              <a:t>但也有人认为窦娥是善良的野蛮人，她的誓愿——“六月飞雪，楚州亢旱”是一种复仇，一种盲目的、野蛮的报复，将一己私仇扩大至整个楚州之人。但是如果不这样处理，仅寄希望于天地鬼神惩治贪官，恐怕就会陷入常规的因果报应的结局，不能让读者体会到窦娥惊天地、泣鬼神的冤屈了。文学欣赏强调以情感人，当观众沉浸在戏剧的氛围中，完全忘记了其他利害关系，为她而悲，为她而恨时，《窦娥冤》也就达到其作为文学作品的教育目的了。</a:t>
            </a:r>
          </a:p>
        </p:txBody>
      </p:sp>
    </p:spTree>
    <p:extLst>
      <p:ext uri="{BB962C8B-B14F-4D97-AF65-F5344CB8AC3E}">
        <p14:creationId xmlns:p14="http://schemas.microsoft.com/office/powerpoint/2010/main" val="2467491928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927648" y="2276872"/>
            <a:ext cx="7416824" cy="3300904"/>
          </a:xfrm>
          <a:prstGeom prst="rect">
            <a:avLst/>
          </a:prstGeom>
          <a:noFill/>
          <a:ln algn="ctr" w="9525">
            <a:solidFill>
              <a:schemeClr val="bg1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</a:pPr>
            <a:r>
              <a:rPr altLang="en-US" b="1" dirty="0" lang="zh-CN" sz="3200">
                <a:latin charset="-122" panose="02010600030101010101" pitchFamily="2" typeface="宋体"/>
              </a:rPr>
              <a:t>关汉卿    </a:t>
            </a:r>
            <a:r>
              <a:rPr altLang="zh-CN" b="1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《</a:t>
            </a: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窦娥冤</a:t>
            </a:r>
            <a:r>
              <a:rPr altLang="zh-CN" b="1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》 </a:t>
            </a:r>
          </a:p>
          <a:p>
            <a:pPr eaLnBrk="1" hangingPunct="1">
              <a:lnSpc>
                <a:spcPct val="130000"/>
              </a:lnSpc>
              <a:spcBef>
                <a:spcPct val="50000"/>
              </a:spcBef>
              <a:buFont charset="2" panose="05000000000000000000" pitchFamily="2" typeface="Wingdings"/>
              <a:buNone/>
            </a:pPr>
            <a:r>
              <a:rPr altLang="en-US" b="1" dirty="0" lang="zh-CN" sz="3200">
                <a:latin charset="-122" panose="02010600030101010101" pitchFamily="2" typeface="宋体"/>
              </a:rPr>
              <a:t>马致远　  </a:t>
            </a:r>
            <a:r>
              <a:rPr altLang="zh-CN" b="1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《</a:t>
            </a: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汉宫秋</a:t>
            </a:r>
            <a:r>
              <a:rPr altLang="zh-CN" b="1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》 </a:t>
            </a:r>
          </a:p>
          <a:p>
            <a:pPr eaLnBrk="1" hangingPunct="1">
              <a:lnSpc>
                <a:spcPct val="130000"/>
              </a:lnSpc>
              <a:spcBef>
                <a:spcPct val="50000"/>
              </a:spcBef>
              <a:buFont charset="2" panose="05000000000000000000" pitchFamily="2" typeface="Wingdings"/>
              <a:buNone/>
            </a:pPr>
            <a:r>
              <a:rPr altLang="en-US" b="1" dirty="0" lang="zh-CN" sz="3200">
                <a:latin charset="-122" panose="02010600030101010101" pitchFamily="2" typeface="宋体"/>
              </a:rPr>
              <a:t>白朴      </a:t>
            </a:r>
            <a:r>
              <a:rPr altLang="zh-CN" b="1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《</a:t>
            </a: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墙头马上</a:t>
            </a:r>
            <a:r>
              <a:rPr altLang="zh-CN" b="1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》《</a:t>
            </a: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梧桐雨</a:t>
            </a:r>
            <a:r>
              <a:rPr altLang="zh-CN" b="1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》 </a:t>
            </a:r>
          </a:p>
          <a:p>
            <a:pPr eaLnBrk="1" hangingPunct="1">
              <a:lnSpc>
                <a:spcPct val="130000"/>
              </a:lnSpc>
              <a:spcBef>
                <a:spcPct val="50000"/>
              </a:spcBef>
            </a:pPr>
            <a:r>
              <a:rPr altLang="en-US" b="1" dirty="0" lang="zh-CN" sz="3200">
                <a:latin charset="-122" panose="02010600030101010101" pitchFamily="2" typeface="宋体"/>
              </a:rPr>
              <a:t>郑光祖    </a:t>
            </a: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 </a:t>
            </a:r>
            <a:r>
              <a:rPr altLang="zh-CN" b="1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《</a:t>
            </a: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倩女离魂</a:t>
            </a:r>
            <a:r>
              <a:rPr altLang="zh-CN" b="1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》</a:t>
            </a:r>
          </a:p>
        </p:txBody>
      </p:sp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3683310" y="620693"/>
            <a:ext cx="2952750" cy="768415"/>
          </a:xfrm>
          <a:prstGeom prst="rect">
            <a:avLst/>
          </a:prstGeom>
          <a:noFill/>
          <a:ln w="9525">
            <a:solidFill>
              <a:srgbClr val="CC33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altLang="en-US" b="1" dirty="0" lang="zh-CN" sz="4000">
                <a:effectLst>
                  <a:outerShdw algn="tl" blurRad="38100" dir="2700000" dist="38100">
                    <a:srgbClr val="C0C0C0"/>
                  </a:outerShdw>
                </a:effectLst>
                <a:latin charset="-122" pitchFamily="1" typeface="汉仪雪峰体简"/>
                <a:ea charset="-122" pitchFamily="1" typeface="汉仪雪峰体简"/>
              </a:rPr>
              <a:t>元曲四大家 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build="p" grpId="0" spid="4098"/>
    </p:bld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855640" y="2276877"/>
            <a:ext cx="5905500" cy="3701975"/>
          </a:xfrm>
          <a:prstGeom prst="rect">
            <a:avLst/>
          </a:prstGeom>
          <a:noFill/>
          <a:ln algn="ctr" w="9525">
            <a:solidFill>
              <a:schemeClr val="bg1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</a:pPr>
            <a:r>
              <a:rPr altLang="zh-CN" b="1" dirty="0" lang="en-US" sz="3600">
                <a:latin charset="-122" panose="02010609060101010101" pitchFamily="49" typeface="楷体"/>
                <a:ea charset="-122" panose="02010609060101010101" pitchFamily="49" typeface="楷体"/>
              </a:rPr>
              <a:t>《</a:t>
            </a: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窦娥冤</a:t>
            </a:r>
            <a:r>
              <a:rPr altLang="zh-CN" b="1" dirty="0" lang="en-US" sz="3600">
                <a:latin charset="-122" panose="02010609060101010101" pitchFamily="49" typeface="楷体"/>
                <a:ea charset="-122" panose="02010609060101010101" pitchFamily="49" typeface="楷体"/>
              </a:rPr>
              <a:t>》</a:t>
            </a: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－－关汉卿</a:t>
            </a:r>
          </a:p>
          <a:p>
            <a:pPr eaLnBrk="1" hangingPunct="1">
              <a:lnSpc>
                <a:spcPct val="130000"/>
              </a:lnSpc>
              <a:spcBef>
                <a:spcPct val="50000"/>
              </a:spcBef>
            </a:pPr>
            <a:r>
              <a:rPr altLang="zh-CN" b="1" dirty="0" lang="en-US" sz="3600">
                <a:latin charset="-122" panose="02010609060101010101" pitchFamily="49" typeface="楷体"/>
                <a:ea charset="-122" panose="02010609060101010101" pitchFamily="49" typeface="楷体"/>
              </a:rPr>
              <a:t>《</a:t>
            </a: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汉宫秋</a:t>
            </a:r>
            <a:r>
              <a:rPr altLang="zh-CN" b="1" dirty="0" lang="en-US" sz="3600">
                <a:latin charset="-122" panose="02010609060101010101" pitchFamily="49" typeface="楷体"/>
                <a:ea charset="-122" panose="02010609060101010101" pitchFamily="49" typeface="楷体"/>
              </a:rPr>
              <a:t>》</a:t>
            </a: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－－马致远</a:t>
            </a:r>
          </a:p>
          <a:p>
            <a:pPr eaLnBrk="1" hangingPunct="1">
              <a:lnSpc>
                <a:spcPct val="130000"/>
              </a:lnSpc>
              <a:spcBef>
                <a:spcPct val="50000"/>
              </a:spcBef>
            </a:pPr>
            <a:r>
              <a:rPr altLang="zh-CN" b="1" dirty="0" lang="en-US" sz="3600">
                <a:latin charset="-122" panose="02010609060101010101" pitchFamily="49" typeface="楷体"/>
                <a:ea charset="-122" panose="02010609060101010101" pitchFamily="49" typeface="楷体"/>
              </a:rPr>
              <a:t>《</a:t>
            </a: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梧桐雨</a:t>
            </a:r>
            <a:r>
              <a:rPr altLang="zh-CN" b="1" dirty="0" lang="en-US" sz="3600">
                <a:latin charset="-122" panose="02010609060101010101" pitchFamily="49" typeface="楷体"/>
                <a:ea charset="-122" panose="02010609060101010101" pitchFamily="49" typeface="楷体"/>
              </a:rPr>
              <a:t>》</a:t>
            </a: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－－白朴</a:t>
            </a:r>
          </a:p>
          <a:p>
            <a:pPr eaLnBrk="1" hangingPunct="1">
              <a:lnSpc>
                <a:spcPct val="130000"/>
              </a:lnSpc>
              <a:spcBef>
                <a:spcPct val="50000"/>
              </a:spcBef>
            </a:pPr>
            <a:r>
              <a:rPr altLang="zh-CN" b="1" dirty="0" lang="en-US" sz="3600">
                <a:latin charset="-122" panose="02010609060101010101" pitchFamily="49" typeface="楷体"/>
                <a:ea charset="-122" panose="02010609060101010101" pitchFamily="49" typeface="楷体"/>
              </a:rPr>
              <a:t>《</a:t>
            </a: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赵氏孤儿</a:t>
            </a:r>
            <a:r>
              <a:rPr altLang="zh-CN" b="1" dirty="0" lang="en-US" sz="3600">
                <a:latin charset="-122" panose="02010609060101010101" pitchFamily="49" typeface="楷体"/>
                <a:ea charset="-122" panose="02010609060101010101" pitchFamily="49" typeface="楷体"/>
              </a:rPr>
              <a:t>》</a:t>
            </a: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－－纪君祥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524000" y="404813"/>
            <a:ext cx="3492500" cy="565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endParaRPr altLang="zh-CN" lang="zh-CN" sz="2800">
              <a:solidFill>
                <a:srgbClr val="FFFF66"/>
              </a:solidFill>
              <a:latin charset="-122" pitchFamily="1" typeface="汉仪雪峰体简"/>
              <a:ea charset="-122" pitchFamily="1" typeface="汉仪雪峰体简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703388" y="1268418"/>
            <a:ext cx="2952750" cy="504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</a:pPr>
            <a:endParaRPr altLang="zh-CN" b="1" lang="zh-CN" sz="2400">
              <a:solidFill>
                <a:schemeClr val="bg1"/>
              </a:solidFill>
              <a:latin charset="-122" panose="02010600030101010101" pitchFamily="2" typeface="宋体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186256" y="686599"/>
            <a:ext cx="4698722" cy="796949"/>
          </a:xfrm>
          <a:prstGeom prst="rect">
            <a:avLst/>
          </a:prstGeom>
          <a:noFill/>
          <a:ln algn="ctr" w="9525">
            <a:solidFill>
              <a:srgbClr val="CC33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r>
              <a:rPr altLang="en-US" b="1" dirty="0" lang="zh-CN" sz="4400">
                <a:latin charset="-122" panose="02010609060101010101" pitchFamily="49" typeface="黑体"/>
                <a:ea charset="-122" panose="02010609060101010101" pitchFamily="49" typeface="黑体"/>
              </a:rPr>
              <a:t>元杂剧的四大悲剧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build="p" grpId="0" spid="5122"/>
    </p:bld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775520" y="1772816"/>
            <a:ext cx="8640960" cy="3785652"/>
          </a:xfrm>
          <a:prstGeom prst="rect">
            <a:avLst/>
          </a:prstGeom>
          <a:noFill/>
          <a:ln algn="ctr" w="9525">
            <a:solidFill>
              <a:schemeClr val="bg1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altLang="en-US" b="1" dirty="0" lang="zh-CN" sz="2400">
                <a:solidFill>
                  <a:srgbClr val="800000"/>
                </a:solidFill>
                <a:latin charset="-122" panose="02010600030101010101" pitchFamily="2" typeface="宋体"/>
              </a:rPr>
              <a:t>　　 </a:t>
            </a: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杂剧通常由</a:t>
            </a:r>
            <a:r>
              <a:rPr altLang="en-US" b="1" dirty="0" lang="zh-CN" sz="3200" u="sng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四折</a:t>
            </a: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组成。之外可以加</a:t>
            </a:r>
            <a:r>
              <a:rPr altLang="en-US" b="1" dirty="0" lang="zh-CN" sz="3200" u="sng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楔子</a:t>
            </a: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。楔子一般放在第一折之前，类似现代剧中的序幕；剧本有曲词，宾白，科介三部分。</a:t>
            </a:r>
          </a:p>
          <a:p>
            <a:pPr eaLnBrk="1" hangingPunct="1">
              <a:spcBef>
                <a:spcPct val="50000"/>
              </a:spcBef>
            </a:pP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曲词：剧中人物的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唱词</a:t>
            </a:r>
          </a:p>
          <a:p>
            <a:pPr eaLnBrk="1" hangingPunct="1">
              <a:spcBef>
                <a:spcPct val="50000"/>
              </a:spcBef>
            </a:pP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宾白：剧中人物的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说白</a:t>
            </a:r>
          </a:p>
          <a:p>
            <a:pPr eaLnBrk="1" hangingPunct="1">
              <a:spcBef>
                <a:spcPct val="50000"/>
              </a:spcBef>
            </a:pP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科介：关于动作、表情和音响效果的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舞台指示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4F8F1E1-BF71-8F7C-554E-63729F2F0416}"/>
              </a:ext>
            </a:extLst>
          </p:cNvPr>
          <p:cNvSpPr txBox="1"/>
          <p:nvPr/>
        </p:nvSpPr>
        <p:spPr>
          <a:xfrm>
            <a:off x="1919536" y="404669"/>
            <a:ext cx="4575490" cy="668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r>
              <a:rPr altLang="en-US" b="1" dirty="0" lang="zh-CN" sz="3600">
                <a:latin charset="-122" panose="02010609060101010101" pitchFamily="49" typeface="黑体"/>
                <a:ea charset="-122" panose="02010609060101010101" pitchFamily="49" typeface="黑体"/>
              </a:rPr>
              <a:t>元杂剧的体裁特点：</a:t>
            </a:r>
          </a:p>
        </p:txBody>
      </p:sp>
    </p:spTree>
  </p:cSld>
  <p:clrMapOvr>
    <a:masterClrMapping/>
  </p:clrMapOvr>
  <p:transition advClick="0" spd="slow"/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703512" y="1556797"/>
            <a:ext cx="87849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0090"/>
            <a:r>
              <a:rPr altLang="en-US" dirty="0" lang="zh-CN" sz="2800">
                <a:latin charset="-122" panose="02010600040101010101" pitchFamily="2" typeface="华文楷体"/>
                <a:ea charset="-122" panose="02010600040101010101" pitchFamily="2" typeface="华文楷体"/>
              </a:rPr>
              <a:t>如</a:t>
            </a:r>
            <a:r>
              <a:rPr altLang="zh-CN" dirty="0" lang="en-US" sz="2800">
                <a:latin charset="-122" panose="02010600040101010101" pitchFamily="2" typeface="华文楷体"/>
                <a:ea charset="-122" panose="02010600040101010101" pitchFamily="2" typeface="华文楷体"/>
              </a:rPr>
              <a:t>《</a:t>
            </a:r>
            <a:r>
              <a:rPr altLang="en-US" dirty="0" lang="zh-CN" sz="2800">
                <a:latin charset="-122" panose="02010600040101010101" pitchFamily="2" typeface="华文楷体"/>
                <a:ea charset="-122" panose="02010600040101010101" pitchFamily="2" typeface="华文楷体"/>
              </a:rPr>
              <a:t>窦娥冤</a:t>
            </a:r>
            <a:r>
              <a:rPr altLang="zh-CN" dirty="0" lang="en-US" sz="2800">
                <a:latin charset="-122" panose="02010600040101010101" pitchFamily="2" typeface="华文楷体"/>
                <a:ea charset="-122" panose="02010600040101010101" pitchFamily="2" typeface="华文楷体"/>
              </a:rPr>
              <a:t>》</a:t>
            </a:r>
            <a:r>
              <a:rPr altLang="en-US" dirty="0" lang="zh-CN" sz="2800">
                <a:latin charset="-122" panose="02010600040101010101" pitchFamily="2" typeface="华文楷体"/>
                <a:ea charset="-122" panose="02010600040101010101" pitchFamily="2" typeface="华文楷体"/>
              </a:rPr>
              <a:t>第三折第一支曲子标示的</a:t>
            </a:r>
            <a:r>
              <a:rPr altLang="zh-CN" dirty="0" lang="en-US" sz="2800">
                <a:latin charset="-122" panose="02010600040101010101" pitchFamily="2" typeface="华文楷体"/>
                <a:ea charset="-122" panose="02010600040101010101" pitchFamily="2" typeface="华文楷体"/>
              </a:rPr>
              <a:t>【</a:t>
            </a:r>
            <a:r>
              <a:rPr altLang="en-US" dirty="0" lang="zh-CN" sz="2800">
                <a:latin charset="-122" panose="02010600040101010101" pitchFamily="2" typeface="华文楷体"/>
                <a:ea charset="-122" panose="02010600040101010101" pitchFamily="2" typeface="华文楷体"/>
              </a:rPr>
              <a:t>正宫</a:t>
            </a:r>
            <a:r>
              <a:rPr altLang="zh-CN" dirty="0" lang="en-US" sz="2800">
                <a:latin charset="-122" panose="02010600040101010101" pitchFamily="2" typeface="华文楷体"/>
                <a:ea charset="-122" panose="02010600040101010101" pitchFamily="2" typeface="华文楷体"/>
              </a:rPr>
              <a:t>】【</a:t>
            </a:r>
            <a:r>
              <a:rPr altLang="en-US" dirty="0" lang="zh-CN" sz="2800">
                <a:latin charset="-122" panose="02010600040101010101" pitchFamily="2" typeface="华文楷体"/>
                <a:ea charset="-122" panose="02010600040101010101" pitchFamily="2" typeface="华文楷体"/>
              </a:rPr>
              <a:t>端正好</a:t>
            </a:r>
            <a:r>
              <a:rPr altLang="zh-CN" dirty="0" lang="en-US" sz="2800">
                <a:latin charset="-122" panose="02010600040101010101" pitchFamily="2" typeface="华文楷体"/>
                <a:ea charset="-122" panose="02010600040101010101" pitchFamily="2" typeface="华文楷体"/>
              </a:rPr>
              <a:t>】</a:t>
            </a:r>
            <a:r>
              <a:rPr altLang="en-US" dirty="0" lang="zh-CN" sz="2800">
                <a:latin charset="-122" panose="02010600040101010101" pitchFamily="2" typeface="华文楷体"/>
                <a:ea charset="-122" panose="02010600040101010101" pitchFamily="2" typeface="华文楷体"/>
              </a:rPr>
              <a:t>，表示这一折自</a:t>
            </a:r>
            <a:r>
              <a:rPr altLang="zh-CN" dirty="0" lang="en-US" sz="2800">
                <a:latin charset="-122" panose="02010600040101010101" pitchFamily="2" typeface="华文楷体"/>
                <a:ea charset="-122" panose="02010600040101010101" pitchFamily="2" typeface="华文楷体"/>
              </a:rPr>
              <a:t>【</a:t>
            </a:r>
            <a:r>
              <a:rPr altLang="en-US" dirty="0" lang="zh-CN" sz="2800">
                <a:latin charset="-122" panose="02010600040101010101" pitchFamily="2" typeface="华文楷体"/>
                <a:ea charset="-122" panose="02010600040101010101" pitchFamily="2" typeface="华文楷体"/>
              </a:rPr>
              <a:t>端正好</a:t>
            </a:r>
            <a:r>
              <a:rPr altLang="zh-CN" dirty="0" lang="en-US" sz="2800">
                <a:latin charset="-122" panose="02010600040101010101" pitchFamily="2" typeface="华文楷体"/>
                <a:ea charset="-122" panose="02010600040101010101" pitchFamily="2" typeface="华文楷体"/>
              </a:rPr>
              <a:t>】</a:t>
            </a:r>
            <a:r>
              <a:rPr altLang="en-US" dirty="0" lang="zh-CN" sz="2800">
                <a:latin charset="-122" panose="02010600040101010101" pitchFamily="2" typeface="华文楷体"/>
                <a:ea charset="-122" panose="02010600040101010101" pitchFamily="2" typeface="华文楷体"/>
              </a:rPr>
              <a:t>以下各曲均属</a:t>
            </a:r>
            <a:r>
              <a:rPr altLang="zh-CN" dirty="0" lang="en-US" sz="2800">
                <a:latin charset="-122" panose="02010600040101010101" pitchFamily="2" typeface="华文楷体"/>
                <a:ea charset="-122" panose="02010600040101010101" pitchFamily="2" typeface="华文楷体"/>
              </a:rPr>
              <a:t>【</a:t>
            </a:r>
            <a:r>
              <a:rPr altLang="en-US" dirty="0" lang="zh-CN" sz="2800">
                <a:latin charset="-122" panose="02010600040101010101" pitchFamily="2" typeface="华文楷体"/>
                <a:ea charset="-122" panose="02010600040101010101" pitchFamily="2" typeface="华文楷体"/>
              </a:rPr>
              <a:t>正宫</a:t>
            </a:r>
            <a:r>
              <a:rPr altLang="zh-CN" dirty="0" lang="en-US" sz="2800">
                <a:latin charset="-122" panose="02010600040101010101" pitchFamily="2" typeface="华文楷体"/>
                <a:ea charset="-122" panose="02010600040101010101" pitchFamily="2" typeface="华文楷体"/>
              </a:rPr>
              <a:t>】</a:t>
            </a:r>
            <a:r>
              <a:rPr altLang="en-US" dirty="0" lang="zh-CN" sz="2800">
                <a:latin charset="-122" panose="02010600040101010101" pitchFamily="2" typeface="华文楷体"/>
                <a:ea charset="-122" panose="02010600040101010101" pitchFamily="2" typeface="华文楷体"/>
              </a:rPr>
              <a:t>。</a:t>
            </a:r>
            <a:endParaRPr altLang="zh-CN" dirty="0" lang="en-US" sz="2800">
              <a:latin charset="-122" panose="02010600040101010101" pitchFamily="2" typeface="华文楷体"/>
              <a:ea charset="-122" panose="02010600040101010101" pitchFamily="2" typeface="华文楷体"/>
            </a:endParaRPr>
          </a:p>
          <a:p>
            <a:pPr indent="720090"/>
            <a:r>
              <a:rPr altLang="en-US" dirty="0" lang="zh-CN" sz="2800"/>
              <a:t>宫调，即调式，相当于现代音乐的</a:t>
            </a:r>
            <a:r>
              <a:rPr altLang="zh-CN" dirty="0" lang="en-US" sz="2800"/>
              <a:t>C</a:t>
            </a:r>
            <a:r>
              <a:rPr altLang="en-US" dirty="0" lang="zh-CN" sz="2800"/>
              <a:t>调</a:t>
            </a:r>
            <a:r>
              <a:rPr altLang="zh-CN" dirty="0" lang="en-US" sz="2800"/>
              <a:t>D</a:t>
            </a:r>
            <a:r>
              <a:rPr altLang="en-US" dirty="0" lang="zh-CN" sz="2800"/>
              <a:t>调等。我国古代音乐以宫、商、角、徵、羽、变宫、变徵为七声，以其中任何一声为主，均可构成一种调式。凡以宫声为主的称“宫”，以其他各声为主的称“调”，合称“宫调”。</a:t>
            </a:r>
            <a:endParaRPr altLang="zh-CN" dirty="0" lang="en-US" sz="2800"/>
          </a:p>
          <a:p>
            <a:pPr indent="720090"/>
            <a:r>
              <a:rPr altLang="en-US" dirty="0" lang="zh-CN" sz="2800"/>
              <a:t>曲牌，是曲调的名称，每个曲牌都属于一定的宫调。剧本中每套曲子的第一支曲子前面都标明宫调。</a:t>
            </a:r>
            <a:endParaRPr altLang="en-US" dirty="0" lang="zh-CN" sz="2800">
              <a:latin charset="-122" panose="02010600040101010101" pitchFamily="2" typeface="华文楷体"/>
              <a:ea charset="-122" panose="02010600040101010101" pitchFamily="2" typeface="华文楷体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89B6F62-C3A7-92C3-C5FC-B5B5AD6720D5}"/>
              </a:ext>
            </a:extLst>
          </p:cNvPr>
          <p:cNvSpPr txBox="1"/>
          <p:nvPr/>
        </p:nvSpPr>
        <p:spPr>
          <a:xfrm>
            <a:off x="2063552" y="476677"/>
            <a:ext cx="4599920" cy="604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r>
              <a:rPr altLang="en-US" b="1" dirty="0" lang="zh-CN" sz="3200">
                <a:latin charset="-122" panose="02010609060101010101" pitchFamily="49" typeface="黑体"/>
                <a:ea charset="-122" panose="02010609060101010101" pitchFamily="49" typeface="黑体"/>
              </a:rPr>
              <a:t>元杂剧的体裁特点：</a:t>
            </a:r>
          </a:p>
        </p:txBody>
      </p:sp>
    </p:spTree>
  </p:cSld>
  <p:clrMapOvr>
    <a:masterClrMapping/>
  </p:clrMapOvr>
  <p:transition advClick="0" spd="slow"/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1775520" y="2292219"/>
            <a:ext cx="8425566" cy="2273571"/>
          </a:xfrm>
          <a:prstGeom prst="rect">
            <a:avLst/>
          </a:prstGeom>
          <a:solidFill>
            <a:srgbClr val="FFFF99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altLang="en-US" b="1" dirty="0" kumimoji="1" lang="zh-CN" sz="2800">
                <a:latin charset="-122" panose="02010600040101010101" pitchFamily="2" typeface="华文中宋"/>
                <a:ea charset="-122" panose="02010600040101010101" pitchFamily="2" typeface="华文中宋"/>
              </a:rPr>
              <a:t>关汉卿，号已斋叟，金末元初大都人。“元曲四大家”之首。</a:t>
            </a:r>
          </a:p>
          <a:p>
            <a:pPr eaLnBrk="1" hangingPunct="1">
              <a:lnSpc>
                <a:spcPct val="130000"/>
              </a:lnSpc>
            </a:pPr>
            <a:r>
              <a:rPr altLang="en-US" b="1" dirty="0" kumimoji="1" lang="zh-CN" sz="2800">
                <a:latin charset="-122" panose="02010600040101010101" pitchFamily="2" typeface="华文中宋"/>
                <a:ea charset="-122" panose="02010600040101010101" pitchFamily="2" typeface="华文中宋"/>
              </a:rPr>
              <a:t>代表作：</a:t>
            </a:r>
            <a:r>
              <a:rPr altLang="zh-CN" b="1" dirty="0" kumimoji="1" lang="en-US" sz="2800">
                <a:latin charset="-122" panose="02010609060101010101" pitchFamily="49" typeface="楷体"/>
                <a:ea charset="-122" panose="02010609060101010101" pitchFamily="49" typeface="楷体"/>
              </a:rPr>
              <a:t>《</a:t>
            </a:r>
            <a:r>
              <a:rPr altLang="en-US" b="1" dirty="0" kumimoji="1" lang="zh-CN" sz="2800">
                <a:latin charset="-122" panose="02010609060101010101" pitchFamily="49" typeface="楷体"/>
                <a:ea charset="-122" panose="02010609060101010101" pitchFamily="49" typeface="楷体"/>
              </a:rPr>
              <a:t>窦娥冤</a:t>
            </a:r>
            <a:r>
              <a:rPr altLang="zh-CN" b="1" dirty="0" kumimoji="1" lang="en-US" sz="2800">
                <a:latin charset="-122" panose="02010609060101010101" pitchFamily="49" typeface="楷体"/>
                <a:ea charset="-122" panose="02010609060101010101" pitchFamily="49" typeface="楷体"/>
              </a:rPr>
              <a:t>》《</a:t>
            </a:r>
            <a:r>
              <a:rPr altLang="en-US" b="1" dirty="0" kumimoji="1" lang="zh-CN" sz="2800">
                <a:latin charset="-122" panose="02010609060101010101" pitchFamily="49" typeface="楷体"/>
                <a:ea charset="-122" panose="02010609060101010101" pitchFamily="49" typeface="楷体"/>
              </a:rPr>
              <a:t>救风尘</a:t>
            </a:r>
            <a:r>
              <a:rPr altLang="zh-CN" b="1" dirty="0" kumimoji="1" lang="en-US" sz="2800">
                <a:latin charset="-122" panose="02010609060101010101" pitchFamily="49" typeface="楷体"/>
                <a:ea charset="-122" panose="02010609060101010101" pitchFamily="49" typeface="楷体"/>
              </a:rPr>
              <a:t>》《</a:t>
            </a:r>
            <a:r>
              <a:rPr altLang="en-US" b="1" dirty="0" kumimoji="1" lang="zh-CN" sz="2800">
                <a:latin charset="-122" panose="02010609060101010101" pitchFamily="49" typeface="楷体"/>
                <a:ea charset="-122" panose="02010609060101010101" pitchFamily="49" typeface="楷体"/>
              </a:rPr>
              <a:t>望江亭</a:t>
            </a:r>
            <a:r>
              <a:rPr altLang="zh-CN" b="1" dirty="0" kumimoji="1" lang="en-US" sz="2800">
                <a:latin charset="-122" panose="02010609060101010101" pitchFamily="49" typeface="楷体"/>
                <a:ea charset="-122" panose="02010609060101010101" pitchFamily="49" typeface="楷体"/>
              </a:rPr>
              <a:t>》《</a:t>
            </a:r>
            <a:r>
              <a:rPr altLang="en-US" b="1" dirty="0" kumimoji="1" lang="zh-CN" sz="2800">
                <a:latin charset="-122" panose="02010609060101010101" pitchFamily="49" typeface="楷体"/>
                <a:ea charset="-122" panose="02010609060101010101" pitchFamily="49" typeface="楷体"/>
              </a:rPr>
              <a:t>单刀会</a:t>
            </a:r>
            <a:r>
              <a:rPr altLang="zh-CN" b="1" dirty="0" kumimoji="1" lang="en-US" sz="2800">
                <a:latin charset="-122" panose="02010609060101010101" pitchFamily="49" typeface="楷体"/>
                <a:ea charset="-122" panose="02010609060101010101" pitchFamily="49" typeface="楷体"/>
              </a:rPr>
              <a:t>》</a:t>
            </a:r>
          </a:p>
          <a:p>
            <a:pPr eaLnBrk="1" hangingPunct="1">
              <a:lnSpc>
                <a:spcPct val="130000"/>
              </a:lnSpc>
            </a:pPr>
            <a:r>
              <a:rPr altLang="zh-CN" b="1" dirty="0" kumimoji="1" lang="en-US" sz="2800">
                <a:latin charset="-122" panose="02010600040101010101" pitchFamily="2" typeface="华文中宋"/>
                <a:ea charset="-122" panose="02010600040101010101" pitchFamily="2" typeface="华文中宋"/>
              </a:rPr>
              <a:t>           </a:t>
            </a:r>
            <a:r>
              <a:rPr altLang="zh-CN" b="1" dirty="0" kumimoji="1" lang="en-US" sz="2800">
                <a:latin charset="-122" panose="02010609060101010101" pitchFamily="49" typeface="楷体"/>
                <a:ea charset="-122" panose="02010609060101010101" pitchFamily="49" typeface="楷体"/>
              </a:rPr>
              <a:t>1956</a:t>
            </a:r>
            <a:r>
              <a:rPr altLang="en-US" b="1" dirty="0" kumimoji="1" lang="zh-CN" sz="2800">
                <a:latin charset="-122" panose="02010609060101010101" pitchFamily="49" typeface="楷体"/>
                <a:ea charset="-122" panose="02010609060101010101" pitchFamily="49" typeface="楷体"/>
              </a:rPr>
              <a:t>年，他的名字被列入世界文化名人之列。</a:t>
            </a:r>
            <a:endParaRPr altLang="en-US" b="1" dirty="0" kumimoji="1" lang="zh-CN" sz="2800">
              <a:latin charset="-122" panose="02010600040101010101" pitchFamily="2" typeface="华文中宋"/>
              <a:ea charset="-122" panose="02010600040101010101" pitchFamily="2" typeface="华文中宋"/>
            </a:endParaRP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1919536" y="548685"/>
            <a:ext cx="5184700" cy="732893"/>
          </a:xfrm>
          <a:prstGeom prst="rect">
            <a:avLst/>
          </a:prstGeom>
          <a:noFill/>
          <a:ln algn="ctr" w="9525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r>
              <a:rPr altLang="en-US" b="1" dirty="0" lang="zh-CN" sz="4000">
                <a:latin charset="-122" panose="02010609060101010101" pitchFamily="49" typeface="黑体"/>
                <a:ea charset="-122" panose="02010609060101010101" pitchFamily="49" typeface="黑体"/>
              </a:rPr>
              <a:t>关于作者：关汉卿</a:t>
            </a:r>
          </a:p>
        </p:txBody>
      </p:sp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2971800" y="14478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endParaRPr altLang="zh-CN" kumimoji="1" lang="zh-CN" sz="2400">
              <a:latin charset="0" panose="02020603050405020304" pitchFamily="18" typeface="Times New Roman"/>
            </a:endParaRPr>
          </a:p>
        </p:txBody>
      </p:sp>
      <p:sp>
        <p:nvSpPr>
          <p:cNvPr id="11267" name="Text Box 7"/>
          <p:cNvSpPr txBox="1">
            <a:spLocks noChangeArrowheads="1"/>
          </p:cNvSpPr>
          <p:nvPr/>
        </p:nvSpPr>
        <p:spPr bwMode="auto">
          <a:xfrm>
            <a:off x="1847533" y="409902"/>
            <a:ext cx="296386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dirty="0" lang="en-US" sz="3600"/>
              <a:t>【</a:t>
            </a:r>
            <a:r>
              <a:rPr altLang="en-US" b="1" dirty="0" lang="zh-CN" sz="3600"/>
              <a:t>剧情梗概</a:t>
            </a:r>
            <a:r>
              <a:rPr altLang="zh-CN" b="1" dirty="0" lang="en-US" sz="3600"/>
              <a:t>】</a:t>
            </a:r>
          </a:p>
        </p:txBody>
      </p:sp>
      <p:sp>
        <p:nvSpPr>
          <p:cNvPr id="11269" name="Text Box 3"/>
          <p:cNvSpPr txBox="1">
            <a:spLocks noChangeArrowheads="1"/>
          </p:cNvSpPr>
          <p:nvPr/>
        </p:nvSpPr>
        <p:spPr bwMode="auto">
          <a:xfrm>
            <a:off x="1991544" y="1447800"/>
            <a:ext cx="8424936" cy="467724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>
              <a:lnSpc>
                <a:spcPct val="120000"/>
              </a:lnSpc>
            </a:pP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楔子：</a:t>
            </a:r>
            <a:endParaRPr altLang="zh-CN" b="1" dirty="0" lang="en-US" sz="28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>
              <a:lnSpc>
                <a:spcPct val="120000"/>
              </a:lnSpc>
            </a:pPr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   窦端云自小因为父亲窦天章无钱还债，被送到蔡家当童养媳，改名窦娥。</a:t>
            </a:r>
            <a:endParaRPr altLang="zh-CN" dirty="0" lang="en-US" sz="28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>
              <a:lnSpc>
                <a:spcPct val="120000"/>
              </a:lnSpc>
              <a:buFont charset="2" panose="05000000000000000000" pitchFamily="2" typeface="Wingdings"/>
              <a:buNone/>
            </a:pP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第一折：</a:t>
            </a:r>
          </a:p>
          <a:p>
            <a:pPr>
              <a:lnSpc>
                <a:spcPct val="120000"/>
              </a:lnSpc>
            </a:pPr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    婚后不到两年，窦娥丈夫去世；窦娥与蔡婆相依为命。蔡婆向赛卢医讨债，不成功之余反而更差点被勒死，恰好获张驴儿父子俩所救。不料张驴儿是个流氓，趁机搬进蔡家后，威迫婆媳与他们父子成亲，窦娥严辞拒绝。</a:t>
            </a:r>
            <a:endParaRPr altLang="en-US" b="1" dirty="0" lang="zh-CN" sz="2800">
              <a:latin charset="-122" panose="02010609060101010101" pitchFamily="49" typeface="楷体"/>
              <a:ea charset="-122" panose="02010609060101010101" pitchFamily="49" typeface="楷体"/>
            </a:endParaRPr>
          </a:p>
        </p:txBody>
      </p:sp>
    </p:spTree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2971800" y="14478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endParaRPr altLang="zh-CN" kumimoji="1" lang="zh-CN" sz="2400">
              <a:latin charset="0" panose="02020603050405020304" pitchFamily="18" typeface="Times New Roman"/>
            </a:endParaRPr>
          </a:p>
        </p:txBody>
      </p:sp>
      <p:sp>
        <p:nvSpPr>
          <p:cNvPr id="12291" name="Text Box 7"/>
          <p:cNvSpPr txBox="1">
            <a:spLocks noChangeArrowheads="1"/>
          </p:cNvSpPr>
          <p:nvPr/>
        </p:nvSpPr>
        <p:spPr bwMode="auto">
          <a:xfrm>
            <a:off x="1687517" y="614386"/>
            <a:ext cx="29368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dirty="0" lang="en-US" sz="3600"/>
              <a:t>【</a:t>
            </a:r>
            <a:r>
              <a:rPr altLang="en-US" b="1" dirty="0" lang="zh-CN" sz="3600"/>
              <a:t>剧情梗概</a:t>
            </a:r>
            <a:r>
              <a:rPr altLang="zh-CN" b="1" dirty="0" lang="en-US" sz="3600"/>
              <a:t>】</a:t>
            </a:r>
          </a:p>
        </p:txBody>
      </p:sp>
      <p:sp>
        <p:nvSpPr>
          <p:cNvPr id="12293" name="Text Box 3"/>
          <p:cNvSpPr txBox="1">
            <a:spLocks noChangeArrowheads="1"/>
          </p:cNvSpPr>
          <p:nvPr/>
        </p:nvSpPr>
        <p:spPr bwMode="auto">
          <a:xfrm>
            <a:off x="1847850" y="1767092"/>
            <a:ext cx="8568952" cy="3643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>
              <a:lnSpc>
                <a:spcPct val="120000"/>
              </a:lnSpc>
              <a:buFont charset="2" panose="05000000000000000000" pitchFamily="2" typeface="Wingdings"/>
              <a:buNone/>
            </a:pPr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第二折：</a:t>
            </a:r>
          </a:p>
          <a:p>
            <a:pPr>
              <a:lnSpc>
                <a:spcPct val="120000"/>
              </a:lnSpc>
            </a:pPr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   蔡婆想吃羊肚汤，张驴儿想藉毒死窦娥婆婆而霸占窦娥（张驴儿以告发企图勒死蔡婆之事威胁，向赛卢医讨来毒药），不料反而被父亲误吃、毒死了父亲。张驴儿于是诬告窦娥杀人之罪。太守桃杌</a:t>
            </a:r>
            <a:r>
              <a:rPr altLang="zh-CN" dirty="0" lang="en-US" sz="2800">
                <a:latin charset="-122" panose="02010609060101010101" pitchFamily="49" typeface="楷体"/>
                <a:ea charset="-122" panose="02010609060101010101" pitchFamily="49" typeface="楷体"/>
              </a:rPr>
              <a:t>(</a:t>
            </a:r>
            <a:r>
              <a:rPr altLang="zh-CN" dirty="0" err="1" lang="en-US" sz="2800">
                <a:latin charset="-122" panose="02010609060101010101" pitchFamily="49" typeface="楷体"/>
                <a:ea charset="-122" panose="02010609060101010101" pitchFamily="49" typeface="楷体"/>
              </a:rPr>
              <a:t>wù</a:t>
            </a:r>
            <a:r>
              <a:rPr altLang="zh-CN" dirty="0" lang="en-US" sz="2800">
                <a:latin charset="-122" panose="02010609060101010101" pitchFamily="49" typeface="楷体"/>
                <a:ea charset="-122" panose="02010609060101010101" pitchFamily="49" typeface="楷体"/>
              </a:rPr>
              <a:t>)</a:t>
            </a:r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严刑逼供，窦娥不忍心婆婆连同受罪，便含冤招认药死公公，被判斩刑。</a:t>
            </a:r>
            <a:endParaRPr altLang="en-US" b="1" dirty="0" lang="zh-CN" sz="2800">
              <a:latin charset="-122" panose="02010609060101010101" pitchFamily="49" typeface="楷体"/>
              <a:ea charset="-122" panose="02010609060101010101" pitchFamily="49" typeface="楷体"/>
            </a:endParaRPr>
          </a:p>
        </p:txBody>
      </p:sp>
    </p:spTree>
  </p:cSld>
  <p:clrMapOvr>
    <a:masterClrMapping/>
  </p:clrMapOvr>
  <p:transition spd="med">
    <p:zoom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TRhZDViZTM4NjI5ZTU0OTI4YTZmNDkzMTc2MmY2M2IifQ=="/>
</p:tagLst>
</file>

<file path=ppt/theme/_rels/theme1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/Relationships>
</file>

<file path=ppt/theme/theme1.xml><?xml version="1.0" encoding="utf-8"?>
<a:theme xmlns:a="http://schemas.openxmlformats.org/drawingml/2006/main" name="木材纹理">
  <a:themeElements>
    <a:clrScheme name="木材纹理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材纹理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材纹理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木材纹理</Template>
  <TotalTime>241</TotalTime>
  <Words>1433</Words>
  <Application>Microsoft Office PowerPoint</Application>
  <PresentationFormat>宽屏</PresentationFormat>
  <Paragraphs>83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6" baseType="lpstr">
      <vt:lpstr>仿宋</vt:lpstr>
      <vt:lpstr>汉仪雪峰体简</vt:lpstr>
      <vt:lpstr>黑体</vt:lpstr>
      <vt:lpstr>华文楷体</vt:lpstr>
      <vt:lpstr>华文中宋</vt:lpstr>
      <vt:lpstr>楷体</vt:lpstr>
      <vt:lpstr>宋体</vt:lpstr>
      <vt:lpstr>Rockwell</vt:lpstr>
      <vt:lpstr>Rockwell Condensed</vt:lpstr>
      <vt:lpstr>Tahoma</vt:lpstr>
      <vt:lpstr>Times New Roman</vt:lpstr>
      <vt:lpstr>Wingdings</vt:lpstr>
      <vt:lpstr>木材纹理</vt:lpstr>
      <vt:lpstr>PowerPoint 演示文稿</vt:lpstr>
      <vt:lpstr>中国戏曲的第一个繁盛期——元杂剧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2004-05-14T01:18:00Z</dcterms:created>
  <dc:creator>a</dc:creator>
  <cp:lastModifiedBy>君 孟</cp:lastModifiedBy>
  <dcterms:modified xsi:type="dcterms:W3CDTF">2024-03-25T07:50:37Z</dcterms:modified>
  <cp:revision>130</cp:revision>
  <dc:title>PowerPoint 演示文稿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617A5BBFE1A74082BE2423B14F0349E1</vt:lpwstr>
  </property>
  <property fmtid="{D5CDD505-2E9C-101B-9397-08002B2CF9AE}" pid="3" name="KSOProductBuildVer">
    <vt:lpwstr>2052-12.1.0.16388</vt:lpwstr>
  </property>
  <property pid="4" fmtid="{D5CDD505-2E9C-101B-9397-08002B2CF9AE}" name="EASTEDU_PRESENTATION_CUSTOM_DATA">
    <vt:lpwstr>979049835486314496</vt:lpwstr>
  </property>
</Properties>
</file>