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slide+xml" PartName="/ppt/slides/slide24.xml"/>
  <Override ContentType="application/vnd.openxmlformats-officedocument.presentationml.tableStyles+xml" PartName="/ppt/tableStyles.xml"/>
  <Override ContentType="application/vnd.openxmlformats-officedocument.presentationml.tags+xml" PartName="/ppt/tags/tag1.xml"/>
  <Override ContentType="application/vnd.openxmlformats-officedocument.presentationml.tags+xml" PartName="/ppt/tags/tag2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6"/>
  </p:notesMasterIdLst>
  <p:sldIdLst>
    <p:sldId id="256" r:id="rId2"/>
    <p:sldId id="257" r:id="rId3"/>
    <p:sldId id="258" r:id="rId4"/>
    <p:sldId id="259" r:id="rId5"/>
    <p:sldId id="260" r:id="rId6"/>
    <p:sldId id="261" r:id="rId7"/>
    <p:sldId id="273" r:id="rId8"/>
    <p:sldId id="277" r:id="rId9"/>
    <p:sldId id="276" r:id="rId10"/>
    <p:sldId id="275" r:id="rId11"/>
    <p:sldId id="274" r:id="rId12"/>
    <p:sldId id="290" r:id="rId13"/>
    <p:sldId id="289" r:id="rId14"/>
    <p:sldId id="284" r:id="rId15"/>
    <p:sldId id="285" r:id="rId16"/>
    <p:sldId id="286" r:id="rId17"/>
    <p:sldId id="288" r:id="rId18"/>
    <p:sldId id="293" r:id="rId19"/>
    <p:sldId id="294" r:id="rId20"/>
    <p:sldId id="295" r:id="rId21"/>
    <p:sldId id="299" r:id="rId22"/>
    <p:sldId id="390" r:id="rId23"/>
    <p:sldId id="265" r:id="rId24"/>
    <p:sldId id="262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2" autoAdjust="0"/>
    <p:restoredTop sz="94660"/>
  </p:normalViewPr>
  <p:slideViewPr>
    <p:cSldViewPr snapToGrid="0">
      <p:cViewPr varScale="1">
        <p:scale>
          <a:sx n="90" d="100"/>
          <a:sy n="90" d="100"/>
        </p:scale>
        <p:origin x="8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9.xml" Type="http://schemas.openxmlformats.org/officeDocument/2006/relationships/slide"/><Relationship Id="rId11" Target="slides/slide10.xml" Type="http://schemas.openxmlformats.org/officeDocument/2006/relationships/slide"/><Relationship Id="rId12" Target="slides/slide11.xml" Type="http://schemas.openxmlformats.org/officeDocument/2006/relationships/slide"/><Relationship Id="rId13" Target="slides/slide12.xml" Type="http://schemas.openxmlformats.org/officeDocument/2006/relationships/slide"/><Relationship Id="rId14" Target="slides/slide13.xml" Type="http://schemas.openxmlformats.org/officeDocument/2006/relationships/slide"/><Relationship Id="rId15" Target="slides/slide14.xml" Type="http://schemas.openxmlformats.org/officeDocument/2006/relationships/slide"/><Relationship Id="rId16" Target="slides/slide15.xml" Type="http://schemas.openxmlformats.org/officeDocument/2006/relationships/slide"/><Relationship Id="rId17" Target="slides/slide16.xml" Type="http://schemas.openxmlformats.org/officeDocument/2006/relationships/slide"/><Relationship Id="rId18" Target="slides/slide17.xml" Type="http://schemas.openxmlformats.org/officeDocument/2006/relationships/slide"/><Relationship Id="rId19" Target="slides/slide18.xml" Type="http://schemas.openxmlformats.org/officeDocument/2006/relationships/slide"/><Relationship Id="rId2" Target="slides/slide1.xml" Type="http://schemas.openxmlformats.org/officeDocument/2006/relationships/slide"/><Relationship Id="rId20" Target="slides/slide19.xml" Type="http://schemas.openxmlformats.org/officeDocument/2006/relationships/slide"/><Relationship Id="rId21" Target="slides/slide20.xml" Type="http://schemas.openxmlformats.org/officeDocument/2006/relationships/slide"/><Relationship Id="rId22" Target="slides/slide21.xml" Type="http://schemas.openxmlformats.org/officeDocument/2006/relationships/slide"/><Relationship Id="rId23" Target="slides/slide22.xml" Type="http://schemas.openxmlformats.org/officeDocument/2006/relationships/slide"/><Relationship Id="rId24" Target="slides/slide23.xml" Type="http://schemas.openxmlformats.org/officeDocument/2006/relationships/slide"/><Relationship Id="rId25" Target="slides/slide24.xml" Type="http://schemas.openxmlformats.org/officeDocument/2006/relationships/slide"/><Relationship Id="rId26" Target="notesMasters/notesMaster1.xml" Type="http://schemas.openxmlformats.org/officeDocument/2006/relationships/notesMaster"/><Relationship Id="rId27" Target="presProps.xml" Type="http://schemas.openxmlformats.org/officeDocument/2006/relationships/presProps"/><Relationship Id="rId28" Target="viewProps.xml" Type="http://schemas.openxmlformats.org/officeDocument/2006/relationships/viewProps"/><Relationship Id="rId29" Target="theme/theme1.xml" Type="http://schemas.openxmlformats.org/officeDocument/2006/relationships/theme"/><Relationship Id="rId3" Target="slides/slide2.xml" Type="http://schemas.openxmlformats.org/officeDocument/2006/relationships/slide"/><Relationship Id="rId30" Target="tableStyles.xml" Type="http://schemas.openxmlformats.org/officeDocument/2006/relationships/tableStyles"/><Relationship Id="rId4" Target="slides/slide3.xml" Type="http://schemas.openxmlformats.org/officeDocument/2006/relationships/slide"/><Relationship Id="rId5" Target="slides/slide4.xml" Type="http://schemas.openxmlformats.org/officeDocument/2006/relationships/slide"/><Relationship Id="rId6" Target="slides/slide5.xml" Type="http://schemas.openxmlformats.org/officeDocument/2006/relationships/slide"/><Relationship Id="rId7" Target="slides/slide6.xml" Type="http://schemas.openxmlformats.org/officeDocument/2006/relationships/slide"/><Relationship Id="rId8" Target="slides/slide7.xml" Type="http://schemas.openxmlformats.org/officeDocument/2006/relationships/slide"/><Relationship Id="rId9" Target="slides/slide8.xml" Type="http://schemas.openxmlformats.org/officeDocument/2006/relationships/slide"/></Relationships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46BC81-53CE-458A-9B43-D75950646E0E}" type="datetimeFigureOut">
              <a:rPr lang="zh-CN" altLang="en-US" smtClean="0"/>
              <a:t>2024/5/19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3441AD-22FA-4977-AC37-C80C91A85D6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364609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7.xml" Type="http://schemas.openxmlformats.org/officeDocument/2006/relationships/slide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F82286-35F3-45DE-B159-C909A915998D}" type="slidenum">
              <a:rPr lang="zh-CN" altLang="en-US" smtClean="0"/>
              <a:t>7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24A0526-5AF9-4352-BC39-9532466199BA}" type="datetimeFigureOut">
              <a:rPr lang="zh-CN" altLang="en-US" smtClean="0"/>
              <a:t>2024/5/19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EAF9D344-8996-4EC0-B5C8-5AF2903DED4B}" type="slidenum">
              <a:rPr lang="zh-CN" altLang="en-US" smtClean="0"/>
              <a:t>‹#›</a:t>
            </a:fld>
            <a:endParaRPr lang="zh-CN" altLang="en-US"/>
          </a:p>
        </p:txBody>
      </p:sp>
      <p:grpSp>
        <p:nvGrpSpPr>
          <p:cNvPr id="9" name="Group 8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160288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A0526-5AF9-4352-BC39-9532466199BA}" type="datetimeFigureOut">
              <a:rPr lang="zh-CN" altLang="en-US" smtClean="0"/>
              <a:t>2024/5/19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9D344-8996-4EC0-B5C8-5AF2903DED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93416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A0526-5AF9-4352-BC39-9532466199BA}" type="datetimeFigureOut">
              <a:rPr lang="zh-CN" altLang="en-US" smtClean="0"/>
              <a:t>2024/5/19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9D344-8996-4EC0-B5C8-5AF2903DED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341938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712814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A0526-5AF9-4352-BC39-9532466199BA}" type="datetimeFigureOut">
              <a:rPr lang="zh-CN" altLang="en-US" smtClean="0"/>
              <a:t>2024/5/19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9D344-8996-4EC0-B5C8-5AF2903DED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73743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accent1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24A0526-5AF9-4352-BC39-9532466199BA}" type="datetimeFigureOut">
              <a:rPr lang="zh-CN" altLang="en-US" smtClean="0"/>
              <a:t>2024/5/19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AF9D344-8996-4EC0-B5C8-5AF2903DED4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74249026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A0526-5AF9-4352-BC39-9532466199BA}" type="datetimeFigureOut">
              <a:rPr lang="zh-CN" altLang="en-US" smtClean="0"/>
              <a:t>2024/5/19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9D344-8996-4EC0-B5C8-5AF2903DED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55678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A0526-5AF9-4352-BC39-9532466199BA}" type="datetimeFigureOut">
              <a:rPr lang="zh-CN" altLang="en-US" smtClean="0"/>
              <a:t>2024/5/19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9D344-8996-4EC0-B5C8-5AF2903DED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96102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A0526-5AF9-4352-BC39-9532466199BA}" type="datetimeFigureOut">
              <a:rPr lang="zh-CN" altLang="en-US" smtClean="0"/>
              <a:t>2024/5/19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9D344-8996-4EC0-B5C8-5AF2903DED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423041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A0526-5AF9-4352-BC39-9532466199BA}" type="datetimeFigureOut">
              <a:rPr lang="zh-CN" altLang="en-US" smtClean="0"/>
              <a:t>2024/5/19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9D344-8996-4EC0-B5C8-5AF2903DED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062883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24A0526-5AF9-4352-BC39-9532466199BA}" type="datetimeFigureOut">
              <a:rPr lang="zh-CN" altLang="en-US" smtClean="0"/>
              <a:t>2024/5/19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AF9D344-8996-4EC0-B5C8-5AF2903DED4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52756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24A0526-5AF9-4352-BC39-9532466199BA}" type="datetimeFigureOut">
              <a:rPr lang="zh-CN" altLang="en-US" smtClean="0"/>
              <a:t>2024/5/19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AF9D344-8996-4EC0-B5C8-5AF2903DED4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86586704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slideLayouts/slideLayout12.xml" Type="http://schemas.openxmlformats.org/officeDocument/2006/relationships/slideLayout"/><Relationship Id="rId13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24A0526-5AF9-4352-BC39-9532466199BA}" type="datetimeFigureOut">
              <a:rPr lang="zh-CN" altLang="en-US" smtClean="0"/>
              <a:t>2024/5/19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EAF9D344-8996-4EC0-B5C8-5AF2903DED4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7929232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10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/Relationships>
</file>

<file path=ppt/slides/_rels/slide11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/Relationships>
</file>

<file path=ppt/slides/_rels/slide12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/Relationships>
</file>

<file path=ppt/slides/_rels/slide13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/Relationships>
</file>

<file path=ppt/slides/_rels/slide14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/Relationships>
</file>

<file path=ppt/slides/_rels/slide15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/Relationships>
</file>

<file path=ppt/slides/_rels/slide16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/Relationships>
</file>

<file path=ppt/slides/_rels/slide17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/Relationships>
</file>

<file path=ppt/slides/_rels/slide18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/Relationships>
</file>

<file path=ppt/slides/_rels/slide19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/Relationships>
</file>

<file path=ppt/slides/_rels/slide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20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/Relationships>
</file>

<file path=ppt/slides/_rels/slide21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/Relationships>
</file>

<file path=ppt/slides/_rels/slide22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/Relationships>
</file>

<file path=ppt/slides/_rels/slide23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24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3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4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5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6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7.xml.rels><?xml version="1.0" encoding="UTF-8" standalone="yes"?><Relationships xmlns="http://schemas.openxmlformats.org/package/2006/relationships"><Relationship Id="rId1" Target="../tags/tag1.xml" Type="http://schemas.openxmlformats.org/officeDocument/2006/relationships/tags"/><Relationship Id="rId2" Target="../tags/tag2.xml" Type="http://schemas.openxmlformats.org/officeDocument/2006/relationships/tags"/><Relationship Id="rId3" Target="../slideLayouts/slideLayout12.xml" Type="http://schemas.openxmlformats.org/officeDocument/2006/relationships/slideLayout"/><Relationship Id="rId4" Target="../notesSlides/notesSlide1.xml" Type="http://schemas.openxmlformats.org/officeDocument/2006/relationships/notesSlide"/></Relationships>
</file>

<file path=ppt/slides/_rels/slide8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/Relationships>
</file>

<file path=ppt/slides/_rels/slide9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D853CE6-08CB-272E-208A-BAF8CE05978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altLang="en-US" b="1" dirty="0" lang="zh-CN" sz="9600"/>
              <a:t>谏逐客书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48EC7B43-7957-15A9-4BED-3E0B052BCADA}"/>
              </a:ext>
            </a:extLst>
          </p:cNvPr>
          <p:cNvSpPr>
            <a:spLocks noGrp="1"/>
          </p:cNvSpPr>
          <p:nvPr>
            <p:ph idx="1" type="subTitle"/>
          </p:nvPr>
        </p:nvSpPr>
        <p:spPr/>
        <p:txBody>
          <a:bodyPr>
            <a:normAutofit/>
          </a:bodyPr>
          <a:lstStyle/>
          <a:p>
            <a:r>
              <a:rPr altLang="en-US" b="1" dirty="0" lang="zh-CN" sz="3600">
                <a:solidFill>
                  <a:schemeClr val="tx1"/>
                </a:solidFill>
              </a:rPr>
              <a:t>李斯</a:t>
            </a:r>
          </a:p>
        </p:txBody>
      </p:sp>
    </p:spTree>
    <p:extLst>
      <p:ext uri="{BB962C8B-B14F-4D97-AF65-F5344CB8AC3E}">
        <p14:creationId xmlns:p14="http://schemas.microsoft.com/office/powerpoint/2010/main" val="3285733992"/>
      </p:ext>
    </p:extLst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缺角矩形 9"/>
          <p:cNvSpPr/>
          <p:nvPr/>
        </p:nvSpPr>
        <p:spPr>
          <a:xfrm>
            <a:off x="5167781" y="302158"/>
            <a:ext cx="1888339" cy="597002"/>
          </a:xfrm>
          <a:prstGeom prst="plaque">
            <a:avLst>
              <a:gd fmla="val 10210" name="adj"/>
            </a:avLst>
          </a:prstGeom>
          <a:gradFill flip="none" rotWithShape="1">
            <a:gsLst>
              <a:gs pos="0">
                <a:srgbClr val="DACDBD">
                  <a:lumMod val="60000"/>
                  <a:lumOff val="40000"/>
                </a:srgbClr>
              </a:gs>
              <a:gs pos="100000">
                <a:schemeClr val="bg1"/>
              </a:gs>
            </a:gsLst>
            <a:lin ang="2700000" scaled="1"/>
            <a:tileRect/>
          </a:gradFill>
          <a:ln algn="ctr" cap="flat" cmpd="sng" w="6350">
            <a:solidFill>
              <a:srgbClr val="DACDBD">
                <a:lumMod val="75000"/>
              </a:srgbClr>
            </a:solidFill>
            <a:prstDash val="solid"/>
            <a:miter lim="800000"/>
          </a:ln>
          <a:effectLst/>
        </p:spPr>
        <p:txBody>
          <a:bodyPr anchor="ctr" rtlCol="0"/>
          <a:lstStyle/>
          <a:p>
            <a:pPr algn="ctr" defTabSz="914400" eaLnBrk="1" fontAlgn="auto" hangingPunct="1" indent="0" latinLnBrk="0" lvl="0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altLang="en-US" b="0" baseline="0" cap="none" dirty="0" i="0" kern="0" kumimoji="0" lang="zh-CN" noProof="0" normalizeH="0" spc="0" strike="noStrike" sz="1800" u="none">
              <a:ln>
                <a:noFill/>
              </a:ln>
              <a:solidFill>
                <a:prstClr val="white"/>
              </a:solidFill>
              <a:effectLst/>
              <a:uLnTx/>
              <a:uFillTx/>
              <a:latin charset="-122" panose="020B0503020204020204" pitchFamily="34" typeface="微软雅黑"/>
              <a:ea typeface="思源黑体 CN Regular"/>
              <a:cs typeface="+mn-cs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4579256" y="314385"/>
            <a:ext cx="3033486" cy="584775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dirty="0" lang="zh-CN" sz="3200">
                <a:gradFill>
                  <a:gsLst>
                    <a:gs pos="0">
                      <a:schemeClr val="accent2">
                        <a:lumMod val="50000"/>
                      </a:schemeClr>
                    </a:gs>
                    <a:gs pos="100000">
                      <a:srgbClr val="7D4534"/>
                    </a:gs>
                  </a:gsLst>
                  <a:lin ang="2700000" scaled="1"/>
                </a:gradFill>
                <a:latin charset="-122" panose="020B0503020204020204" pitchFamily="34" typeface="微软雅黑"/>
                <a:ea charset="-122" panose="020B0503020204020204" pitchFamily="34" typeface="微软雅黑"/>
              </a:rPr>
              <a:t>第一段</a:t>
            </a:r>
          </a:p>
        </p:txBody>
      </p:sp>
      <p:grpSp>
        <p:nvGrpSpPr>
          <p:cNvPr id="2" name="组合 1"/>
          <p:cNvGrpSpPr/>
          <p:nvPr/>
        </p:nvGrpSpPr>
        <p:grpSpPr>
          <a:xfrm>
            <a:off x="766763" y="1052513"/>
            <a:ext cx="10693400" cy="3585896"/>
            <a:chOff x="195145" y="-330964"/>
            <a:chExt cx="13843939" cy="3573696"/>
          </a:xfrm>
        </p:grpSpPr>
        <p:sp>
          <p:nvSpPr>
            <p:cNvPr id="3" name="缺角矩形 2"/>
            <p:cNvSpPr/>
            <p:nvPr/>
          </p:nvSpPr>
          <p:spPr>
            <a:xfrm>
              <a:off x="195145" y="-330964"/>
              <a:ext cx="13843939" cy="3573696"/>
            </a:xfrm>
            <a:prstGeom prst="plaque">
              <a:avLst>
                <a:gd fmla="val 7577" name="adj"/>
              </a:avLst>
            </a:prstGeom>
            <a:noFill/>
            <a:ln w="28575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dirty="0" lang="zh-CN"/>
            </a:p>
          </p:txBody>
        </p:sp>
        <p:sp>
          <p:nvSpPr>
            <p:cNvPr id="4" name="文本框 3"/>
            <p:cNvSpPr txBox="1"/>
            <p:nvPr/>
          </p:nvSpPr>
          <p:spPr>
            <a:xfrm>
              <a:off x="517813" y="-31761"/>
              <a:ext cx="13202711" cy="2055918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indent="683895">
                <a:lnSpc>
                  <a:spcPct val="250000"/>
                </a:lnSpc>
              </a:pP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昭王得范雎（</a:t>
              </a:r>
              <a:r>
                <a:rPr altLang="zh-CN" b="1" baseline="0" cap="none" dirty="0" err="1" i="0" kern="1200" kumimoji="0" lang="en-US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jū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），废穰（</a:t>
              </a:r>
              <a:r>
                <a:rPr altLang="zh-CN" b="1" baseline="0" cap="none" dirty="0" err="1" i="0" kern="1200" kumimoji="0" lang="en-US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rǎng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）侯，逐华阳，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强公室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，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杜私门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，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蚕食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诸侯，使秦成帝业。此四君者，皆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以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客之功。</a:t>
              </a:r>
            </a:p>
          </p:txBody>
        </p:sp>
      </p:grpSp>
      <p:grpSp>
        <p:nvGrpSpPr>
          <p:cNvPr id="13" name="组合 12"/>
          <p:cNvGrpSpPr/>
          <p:nvPr/>
        </p:nvGrpSpPr>
        <p:grpSpPr>
          <a:xfrm>
            <a:off x="7868872" y="1269470"/>
            <a:ext cx="2723975" cy="496533"/>
            <a:chOff x="6096000" y="1463023"/>
            <a:chExt cx="2723975" cy="496533"/>
          </a:xfrm>
        </p:grpSpPr>
        <p:sp>
          <p:nvSpPr>
            <p:cNvPr id="8" name="对话气泡: 圆角矩形 7"/>
            <p:cNvSpPr/>
            <p:nvPr/>
          </p:nvSpPr>
          <p:spPr>
            <a:xfrm>
              <a:off x="6096000" y="1463023"/>
              <a:ext cx="2582454" cy="496532"/>
            </a:xfrm>
            <a:prstGeom prst="wedgeRoundRectCallout">
              <a:avLst>
                <a:gd fmla="val 16383" name="adj1"/>
                <a:gd fmla="val 73422" name="adj2"/>
                <a:gd fmla="val 16667" name="adj3"/>
              </a:avLst>
            </a:prstGeom>
            <a:noFill/>
            <a:ln w="12700">
              <a:solidFill>
                <a:srgbClr val="7D453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2" name="文本框 11"/>
            <p:cNvSpPr txBox="1"/>
            <p:nvPr/>
          </p:nvSpPr>
          <p:spPr>
            <a:xfrm>
              <a:off x="6105747" y="1497891"/>
              <a:ext cx="2714228" cy="461665"/>
            </a:xfrm>
            <a:prstGeom prst="rect">
              <a:avLst/>
            </a:prstGeom>
            <a:noFill/>
            <a:ln w="12700">
              <a:noFill/>
            </a:ln>
          </p:spPr>
          <p:txBody>
            <a:bodyPr rtlCol="0" wrap="square">
              <a:spAutoFit/>
            </a:bodyPr>
            <a:lstStyle/>
            <a:p>
              <a:r>
                <a:rPr altLang="en-US" b="1" dirty="0" lang="zh-CN" sz="2400">
                  <a:solidFill>
                    <a:srgbClr val="C00000"/>
                  </a:solidFill>
                </a:rPr>
                <a:t>使动，使</a:t>
              </a:r>
              <a:r>
                <a:rPr altLang="zh-CN" b="1" dirty="0" lang="en-US" sz="2400">
                  <a:solidFill>
                    <a:srgbClr val="C00000"/>
                  </a:solidFill>
                </a:rPr>
                <a:t>……</a:t>
              </a:r>
              <a:r>
                <a:rPr altLang="en-US" b="1" dirty="0" lang="zh-CN" sz="2400">
                  <a:solidFill>
                    <a:srgbClr val="C00000"/>
                  </a:solidFill>
                </a:rPr>
                <a:t>强大</a:t>
              </a:r>
            </a:p>
          </p:txBody>
        </p:sp>
      </p:grpSp>
      <p:grpSp>
        <p:nvGrpSpPr>
          <p:cNvPr id="5" name="组合 4"/>
          <p:cNvGrpSpPr/>
          <p:nvPr/>
        </p:nvGrpSpPr>
        <p:grpSpPr>
          <a:xfrm>
            <a:off x="2880692" y="3478710"/>
            <a:ext cx="6229278" cy="504494"/>
            <a:chOff x="6613056" y="1632258"/>
            <a:chExt cx="3892627" cy="585630"/>
          </a:xfrm>
        </p:grpSpPr>
        <p:sp>
          <p:nvSpPr>
            <p:cNvPr id="9" name="对话气泡: 圆角矩形 8"/>
            <p:cNvSpPr/>
            <p:nvPr/>
          </p:nvSpPr>
          <p:spPr>
            <a:xfrm>
              <a:off x="6613056" y="1632258"/>
              <a:ext cx="3892627" cy="585630"/>
            </a:xfrm>
            <a:prstGeom prst="wedgeRoundRectCallout">
              <a:avLst>
                <a:gd fmla="val -45524" name="adj1"/>
                <a:gd fmla="val -81289" name="adj2"/>
                <a:gd fmla="val 16667" name="adj3"/>
              </a:avLst>
            </a:prstGeom>
            <a:noFill/>
            <a:ln w="12700">
              <a:solidFill>
                <a:srgbClr val="7D453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7" name="文本框 16"/>
            <p:cNvSpPr txBox="1"/>
            <p:nvPr/>
          </p:nvSpPr>
          <p:spPr>
            <a:xfrm>
              <a:off x="6613056" y="1689281"/>
              <a:ext cx="3859454" cy="500185"/>
            </a:xfrm>
            <a:prstGeom prst="rect">
              <a:avLst/>
            </a:prstGeom>
            <a:noFill/>
            <a:ln w="12700">
              <a:noFill/>
            </a:ln>
          </p:spPr>
          <p:txBody>
            <a:bodyPr rtlCol="0" wrap="square">
              <a:spAutoFit/>
            </a:bodyPr>
            <a:lstStyle/>
            <a:p>
              <a:r>
                <a:rPr altLang="en-US" b="1" dirty="0" lang="zh-CN" sz="2200">
                  <a:solidFill>
                    <a:srgbClr val="C00000"/>
                  </a:solidFill>
                </a:rPr>
                <a:t>比喻像蚕吃桑叶那样逐步吞食侵占。蚕，名作状。</a:t>
              </a:r>
            </a:p>
          </p:txBody>
        </p:sp>
      </p:grpSp>
      <p:grpSp>
        <p:nvGrpSpPr>
          <p:cNvPr id="18" name="组合 17"/>
          <p:cNvGrpSpPr/>
          <p:nvPr/>
        </p:nvGrpSpPr>
        <p:grpSpPr>
          <a:xfrm>
            <a:off x="8675979" y="2364630"/>
            <a:ext cx="944881" cy="496532"/>
            <a:chOff x="6096000" y="1463023"/>
            <a:chExt cx="965827" cy="496532"/>
          </a:xfrm>
        </p:grpSpPr>
        <p:sp>
          <p:nvSpPr>
            <p:cNvPr id="19" name="对话气泡: 圆角矩形 18"/>
            <p:cNvSpPr/>
            <p:nvPr/>
          </p:nvSpPr>
          <p:spPr>
            <a:xfrm>
              <a:off x="6096000" y="1463023"/>
              <a:ext cx="944880" cy="496532"/>
            </a:xfrm>
            <a:prstGeom prst="wedgeRoundRectCallout">
              <a:avLst>
                <a:gd fmla="val -37641" name="adj1"/>
                <a:gd fmla="val 64163" name="adj2"/>
                <a:gd fmla="val 16667" name="adj3"/>
              </a:avLst>
            </a:prstGeom>
            <a:noFill/>
            <a:ln w="12700">
              <a:solidFill>
                <a:srgbClr val="7D453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0" name="文本框 19"/>
            <p:cNvSpPr txBox="1"/>
            <p:nvPr/>
          </p:nvSpPr>
          <p:spPr>
            <a:xfrm>
              <a:off x="6116947" y="1463023"/>
              <a:ext cx="944880" cy="461665"/>
            </a:xfrm>
            <a:prstGeom prst="rect">
              <a:avLst/>
            </a:prstGeom>
            <a:noFill/>
            <a:ln w="12700">
              <a:noFill/>
            </a:ln>
          </p:spPr>
          <p:txBody>
            <a:bodyPr rtlCol="0" wrap="square">
              <a:spAutoFit/>
            </a:bodyPr>
            <a:lstStyle/>
            <a:p>
              <a:r>
                <a:rPr altLang="en-US" b="1" dirty="0" lang="zh-CN" sz="2400">
                  <a:solidFill>
                    <a:srgbClr val="C00000"/>
                  </a:solidFill>
                </a:rPr>
                <a:t>依靠</a:t>
              </a:r>
            </a:p>
          </p:txBody>
        </p:sp>
      </p:grpSp>
      <p:grpSp>
        <p:nvGrpSpPr>
          <p:cNvPr id="21" name="组合 20"/>
          <p:cNvGrpSpPr/>
          <p:nvPr/>
        </p:nvGrpSpPr>
        <p:grpSpPr>
          <a:xfrm>
            <a:off x="964227" y="3478710"/>
            <a:ext cx="1719001" cy="496532"/>
            <a:chOff x="6096000" y="1463023"/>
            <a:chExt cx="944880" cy="496532"/>
          </a:xfrm>
        </p:grpSpPr>
        <p:sp>
          <p:nvSpPr>
            <p:cNvPr id="22" name="对话气泡: 圆角矩形 21"/>
            <p:cNvSpPr/>
            <p:nvPr/>
          </p:nvSpPr>
          <p:spPr>
            <a:xfrm>
              <a:off x="6096000" y="1463023"/>
              <a:ext cx="944880" cy="496532"/>
            </a:xfrm>
            <a:prstGeom prst="wedgeRoundRectCallout">
              <a:avLst>
                <a:gd fmla="val -34509" name="adj1"/>
                <a:gd fmla="val -72548" name="adj2"/>
                <a:gd fmla="val 16667" name="adj3"/>
              </a:avLst>
            </a:prstGeom>
            <a:noFill/>
            <a:ln w="12700">
              <a:solidFill>
                <a:srgbClr val="7D453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3" name="文本框 22"/>
            <p:cNvSpPr txBox="1"/>
            <p:nvPr/>
          </p:nvSpPr>
          <p:spPr>
            <a:xfrm>
              <a:off x="6096000" y="1463023"/>
              <a:ext cx="944880" cy="461665"/>
            </a:xfrm>
            <a:prstGeom prst="rect">
              <a:avLst/>
            </a:prstGeom>
            <a:noFill/>
            <a:ln w="12700">
              <a:noFill/>
            </a:ln>
          </p:spPr>
          <p:txBody>
            <a:bodyPr rtlCol="0" wrap="square">
              <a:spAutoFit/>
            </a:bodyPr>
            <a:lstStyle/>
            <a:p>
              <a:r>
                <a:rPr altLang="en-US" b="1" dirty="0" lang="zh-CN" sz="2400">
                  <a:solidFill>
                    <a:srgbClr val="C00000"/>
                  </a:solidFill>
                </a:rPr>
                <a:t>堵塞，封闭</a:t>
              </a:r>
            </a:p>
          </p:txBody>
        </p:sp>
      </p:grpSp>
      <p:grpSp>
        <p:nvGrpSpPr>
          <p:cNvPr id="30" name="组合 29"/>
          <p:cNvGrpSpPr/>
          <p:nvPr/>
        </p:nvGrpSpPr>
        <p:grpSpPr>
          <a:xfrm>
            <a:off x="1783339" y="2365023"/>
            <a:ext cx="2478031" cy="496532"/>
            <a:chOff x="1878871" y="-1542554"/>
            <a:chExt cx="2478031" cy="496532"/>
          </a:xfrm>
        </p:grpSpPr>
        <p:sp>
          <p:nvSpPr>
            <p:cNvPr id="25" name="对话气泡: 圆角矩形 24"/>
            <p:cNvSpPr/>
            <p:nvPr/>
          </p:nvSpPr>
          <p:spPr>
            <a:xfrm>
              <a:off x="1878871" y="-1542554"/>
              <a:ext cx="2405249" cy="496532"/>
            </a:xfrm>
            <a:prstGeom prst="wedgeRoundRectCallout">
              <a:avLst>
                <a:gd fmla="val -51260" name="adj1"/>
                <a:gd fmla="val 86317" name="adj2"/>
                <a:gd fmla="val 16667" name="adj3"/>
              </a:avLst>
            </a:prstGeom>
            <a:noFill/>
            <a:ln w="12700">
              <a:solidFill>
                <a:srgbClr val="7D453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6" name="文本框 25"/>
            <p:cNvSpPr txBox="1"/>
            <p:nvPr/>
          </p:nvSpPr>
          <p:spPr>
            <a:xfrm>
              <a:off x="1951653" y="-1514501"/>
              <a:ext cx="2405249" cy="461665"/>
            </a:xfrm>
            <a:prstGeom prst="rect">
              <a:avLst/>
            </a:prstGeom>
            <a:noFill/>
            <a:ln w="12700">
              <a:noFill/>
            </a:ln>
          </p:spPr>
          <p:txBody>
            <a:bodyPr rtlCol="0" wrap="square">
              <a:spAutoFit/>
            </a:bodyPr>
            <a:lstStyle/>
            <a:p>
              <a:r>
                <a:rPr altLang="en-US" b="1" dirty="0" lang="zh-CN" sz="2400">
                  <a:solidFill>
                    <a:srgbClr val="C00000"/>
                  </a:solidFill>
                </a:rPr>
                <a:t>指权贵大臣之家</a:t>
              </a:r>
            </a:p>
          </p:txBody>
        </p:sp>
      </p:grpSp>
      <p:grpSp>
        <p:nvGrpSpPr>
          <p:cNvPr id="27" name="组合 26"/>
          <p:cNvGrpSpPr/>
          <p:nvPr/>
        </p:nvGrpSpPr>
        <p:grpSpPr>
          <a:xfrm>
            <a:off x="9766424" y="2357513"/>
            <a:ext cx="826423" cy="496532"/>
            <a:chOff x="6096000" y="1463023"/>
            <a:chExt cx="944880" cy="496532"/>
          </a:xfrm>
        </p:grpSpPr>
        <p:sp>
          <p:nvSpPr>
            <p:cNvPr id="28" name="对话气泡: 圆角矩形 27"/>
            <p:cNvSpPr/>
            <p:nvPr/>
          </p:nvSpPr>
          <p:spPr>
            <a:xfrm>
              <a:off x="6096000" y="1463023"/>
              <a:ext cx="944880" cy="496532"/>
            </a:xfrm>
            <a:prstGeom prst="wedgeRoundRectCallout">
              <a:avLst>
                <a:gd fmla="val -16136" name="adj1"/>
                <a:gd fmla="val -69479" name="adj2"/>
                <a:gd fmla="val 16667" name="adj3"/>
              </a:avLst>
            </a:prstGeom>
            <a:noFill/>
            <a:ln w="12700">
              <a:solidFill>
                <a:srgbClr val="7D453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9" name="文本框 28"/>
            <p:cNvSpPr txBox="1"/>
            <p:nvPr/>
          </p:nvSpPr>
          <p:spPr>
            <a:xfrm>
              <a:off x="6096000" y="1463023"/>
              <a:ext cx="944880" cy="461665"/>
            </a:xfrm>
            <a:prstGeom prst="rect">
              <a:avLst/>
            </a:prstGeom>
            <a:noFill/>
            <a:ln w="12700">
              <a:noFill/>
            </a:ln>
          </p:spPr>
          <p:txBody>
            <a:bodyPr rtlCol="0" wrap="square">
              <a:spAutoFit/>
            </a:bodyPr>
            <a:lstStyle/>
            <a:p>
              <a:r>
                <a:rPr altLang="en-US" b="1" dirty="0" lang="zh-CN" sz="2400">
                  <a:solidFill>
                    <a:srgbClr val="C00000"/>
                  </a:solidFill>
                </a:rPr>
                <a:t>王室</a:t>
              </a:r>
            </a:p>
          </p:txBody>
        </p:sp>
      </p:grp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p14:dur="2000" spd="slow">
        <p159:morph option="byObject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7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>
                      <p:stCondLst>
                        <p:cond delay="indefinite"/>
                      </p:stCondLst>
                      <p:childTnLst>
                        <p:par>
                          <p:cTn fill="hold" id="9">
                            <p:stCondLst>
                              <p:cond delay="0"/>
                            </p:stCondLst>
                            <p:childTnLst>
                              <p:par>
                                <p:cTn fill="hold" id="10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12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3">
                      <p:stCondLst>
                        <p:cond delay="indefinite"/>
                      </p:stCondLst>
                      <p:childTnLst>
                        <p:par>
                          <p:cTn fill="hold" id="14">
                            <p:stCondLst>
                              <p:cond delay="0"/>
                            </p:stCondLst>
                            <p:childTnLst>
                              <p:par>
                                <p:cTn fill="hold" id="15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17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8">
                      <p:stCondLst>
                        <p:cond delay="indefinite"/>
                      </p:stCondLst>
                      <p:childTnLst>
                        <p:par>
                          <p:cTn fill="hold" id="19">
                            <p:stCondLst>
                              <p:cond delay="0"/>
                            </p:stCondLst>
                            <p:childTnLst>
                              <p:par>
                                <p:cTn fill="hold" id="20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22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3">
                      <p:stCondLst>
                        <p:cond delay="indefinite"/>
                      </p:stCondLst>
                      <p:childTnLst>
                        <p:par>
                          <p:cTn fill="hold" id="24">
                            <p:stCondLst>
                              <p:cond delay="0"/>
                            </p:stCondLst>
                            <p:childTnLst>
                              <p:par>
                                <p:cTn fill="hold" id="25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27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8">
                      <p:stCondLst>
                        <p:cond delay="indefinite"/>
                      </p:stCondLst>
                      <p:childTnLst>
                        <p:par>
                          <p:cTn fill="hold" id="29">
                            <p:stCondLst>
                              <p:cond delay="0"/>
                            </p:stCondLst>
                            <p:childTnLst>
                              <p:par>
                                <p:cTn fill="hold" id="30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32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缺角矩形 9"/>
          <p:cNvSpPr/>
          <p:nvPr/>
        </p:nvSpPr>
        <p:spPr>
          <a:xfrm>
            <a:off x="5059679" y="302158"/>
            <a:ext cx="2103121" cy="597002"/>
          </a:xfrm>
          <a:prstGeom prst="plaque">
            <a:avLst>
              <a:gd fmla="val 10210" name="adj"/>
            </a:avLst>
          </a:prstGeom>
          <a:gradFill flip="none" rotWithShape="1">
            <a:gsLst>
              <a:gs pos="0">
                <a:srgbClr val="DACDBD">
                  <a:lumMod val="60000"/>
                  <a:lumOff val="40000"/>
                </a:srgbClr>
              </a:gs>
              <a:gs pos="100000">
                <a:schemeClr val="bg1"/>
              </a:gs>
            </a:gsLst>
            <a:lin ang="2700000" scaled="1"/>
            <a:tileRect/>
          </a:gradFill>
          <a:ln algn="ctr" cap="flat" cmpd="sng" w="6350">
            <a:solidFill>
              <a:srgbClr val="DACDBD">
                <a:lumMod val="75000"/>
              </a:srgbClr>
            </a:solidFill>
            <a:prstDash val="solid"/>
            <a:miter lim="800000"/>
          </a:ln>
          <a:effectLst/>
        </p:spPr>
        <p:txBody>
          <a:bodyPr anchor="ctr" rtlCol="0"/>
          <a:lstStyle/>
          <a:p>
            <a:pPr algn="ctr" defTabSz="914400" eaLnBrk="1" fontAlgn="auto" hangingPunct="1" indent="0" latinLnBrk="0" lvl="0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altLang="en-US" b="0" baseline="0" cap="none" dirty="0" i="0" kern="0" kumimoji="0" lang="zh-CN" noProof="0" normalizeH="0" spc="0" strike="noStrike" sz="1800" u="none">
              <a:ln>
                <a:noFill/>
              </a:ln>
              <a:solidFill>
                <a:prstClr val="white"/>
              </a:solidFill>
              <a:effectLst/>
              <a:uLnTx/>
              <a:uFillTx/>
              <a:latin charset="-122" panose="020B0503020204020204" pitchFamily="34" typeface="微软雅黑"/>
              <a:ea typeface="思源黑体 CN Regular"/>
              <a:cs typeface="+mn-cs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4579256" y="314385"/>
            <a:ext cx="3033486" cy="583565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dirty="0" lang="zh-CN" sz="3200">
                <a:gradFill>
                  <a:gsLst>
                    <a:gs pos="0">
                      <a:schemeClr val="accent2">
                        <a:lumMod val="50000"/>
                      </a:schemeClr>
                    </a:gs>
                    <a:gs pos="100000">
                      <a:srgbClr val="7D4534"/>
                    </a:gs>
                  </a:gsLst>
                  <a:lin ang="2700000" scaled="1"/>
                </a:gradFill>
                <a:latin charset="-122" panose="020B0503020204020204" pitchFamily="34" typeface="微软雅黑"/>
                <a:ea charset="-122" panose="020B0503020204020204" pitchFamily="34" typeface="微软雅黑"/>
              </a:rPr>
              <a:t>第一段</a:t>
            </a:r>
          </a:p>
        </p:txBody>
      </p:sp>
      <p:grpSp>
        <p:nvGrpSpPr>
          <p:cNvPr id="2" name="组合 1"/>
          <p:cNvGrpSpPr/>
          <p:nvPr/>
        </p:nvGrpSpPr>
        <p:grpSpPr>
          <a:xfrm>
            <a:off x="766763" y="1084325"/>
            <a:ext cx="10693400" cy="3540581"/>
            <a:chOff x="1861190" y="26716"/>
            <a:chExt cx="10533311" cy="2977365"/>
          </a:xfrm>
        </p:grpSpPr>
        <p:sp>
          <p:nvSpPr>
            <p:cNvPr id="3" name="缺角矩形 2"/>
            <p:cNvSpPr/>
            <p:nvPr/>
          </p:nvSpPr>
          <p:spPr>
            <a:xfrm>
              <a:off x="1861190" y="26716"/>
              <a:ext cx="10533311" cy="2633842"/>
            </a:xfrm>
            <a:prstGeom prst="plaque">
              <a:avLst>
                <a:gd fmla="val 7577" name="adj"/>
              </a:avLst>
            </a:prstGeom>
            <a:noFill/>
            <a:ln w="28575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4" name="文本框 3"/>
            <p:cNvSpPr txBox="1"/>
            <p:nvPr/>
          </p:nvSpPr>
          <p:spPr>
            <a:xfrm>
              <a:off x="2050682" y="274638"/>
              <a:ext cx="10119921" cy="2729443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indent="683895">
                <a:lnSpc>
                  <a:spcPct val="250000"/>
                </a:lnSpc>
              </a:pP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由此观之，客何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负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于秦哉！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向使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四君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却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客而不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内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，疏士而不用，是使国无富利之实而秦无强大之名也。</a:t>
              </a:r>
            </a:p>
          </p:txBody>
        </p:sp>
      </p:grpSp>
      <p:sp>
        <p:nvSpPr>
          <p:cNvPr id="6" name="文本框 5"/>
          <p:cNvSpPr txBox="1"/>
          <p:nvPr/>
        </p:nvSpPr>
        <p:spPr>
          <a:xfrm>
            <a:off x="766763" y="4577957"/>
            <a:ext cx="10693400" cy="17288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504190">
              <a:lnSpc>
                <a:spcPct val="130000"/>
              </a:lnSpc>
            </a:pPr>
            <a:r>
              <a:rPr altLang="en-US" b="1" dirty="0" lang="zh-CN" sz="2800"/>
              <a:t>译文：由此看来，客卿有什么对不起秦国的地方呢！假使这四位君王拒绝宾客而不接纳，疏远这些贤士而不加任用，这就会使国家得不到富强丰利之实，而秦国也不会有强大的威名了。</a:t>
            </a:r>
          </a:p>
        </p:txBody>
      </p:sp>
      <p:grpSp>
        <p:nvGrpSpPr>
          <p:cNvPr id="13" name="组合 12"/>
          <p:cNvGrpSpPr/>
          <p:nvPr/>
        </p:nvGrpSpPr>
        <p:grpSpPr>
          <a:xfrm>
            <a:off x="3905413" y="2366367"/>
            <a:ext cx="2026959" cy="461665"/>
            <a:chOff x="6095999" y="1463023"/>
            <a:chExt cx="2026959" cy="461665"/>
          </a:xfrm>
        </p:grpSpPr>
        <p:sp>
          <p:nvSpPr>
            <p:cNvPr id="8" name="对话气泡: 圆角矩形 7"/>
            <p:cNvSpPr/>
            <p:nvPr/>
          </p:nvSpPr>
          <p:spPr>
            <a:xfrm>
              <a:off x="6096000" y="1463023"/>
              <a:ext cx="2026958" cy="461665"/>
            </a:xfrm>
            <a:prstGeom prst="wedgeRoundRectCallout">
              <a:avLst>
                <a:gd fmla="val -27186" name="adj1"/>
                <a:gd fmla="val -69802" name="adj2"/>
                <a:gd fmla="val 16667" name="adj3"/>
              </a:avLst>
            </a:prstGeom>
            <a:noFill/>
            <a:ln w="12700">
              <a:solidFill>
                <a:srgbClr val="7D453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2" name="文本框 11"/>
            <p:cNvSpPr txBox="1"/>
            <p:nvPr/>
          </p:nvSpPr>
          <p:spPr>
            <a:xfrm>
              <a:off x="6095999" y="1463023"/>
              <a:ext cx="2026959" cy="461665"/>
            </a:xfrm>
            <a:prstGeom prst="rect">
              <a:avLst/>
            </a:prstGeom>
            <a:noFill/>
            <a:ln w="12700">
              <a:noFill/>
            </a:ln>
          </p:spPr>
          <p:txBody>
            <a:bodyPr rtlCol="0" wrap="square">
              <a:spAutoFit/>
            </a:bodyPr>
            <a:lstStyle/>
            <a:p>
              <a:r>
                <a:rPr altLang="en-US" b="1" dirty="0" lang="zh-CN" sz="2400">
                  <a:solidFill>
                    <a:srgbClr val="C00000"/>
                  </a:solidFill>
                </a:rPr>
                <a:t>辜负、对不起</a:t>
              </a:r>
            </a:p>
          </p:txBody>
        </p:sp>
      </p:grpSp>
      <p:grpSp>
        <p:nvGrpSpPr>
          <p:cNvPr id="14" name="组合 13"/>
          <p:cNvGrpSpPr/>
          <p:nvPr/>
        </p:nvGrpSpPr>
        <p:grpSpPr>
          <a:xfrm>
            <a:off x="8330598" y="2383799"/>
            <a:ext cx="2322963" cy="461665"/>
            <a:chOff x="6095999" y="1463023"/>
            <a:chExt cx="2322963" cy="461665"/>
          </a:xfrm>
        </p:grpSpPr>
        <p:sp>
          <p:nvSpPr>
            <p:cNvPr id="15" name="对话气泡: 圆角矩形 14"/>
            <p:cNvSpPr/>
            <p:nvPr/>
          </p:nvSpPr>
          <p:spPr>
            <a:xfrm>
              <a:off x="6096000" y="1463023"/>
              <a:ext cx="2322962" cy="461665"/>
            </a:xfrm>
            <a:prstGeom prst="wedgeRoundRectCallout">
              <a:avLst>
                <a:gd fmla="val -23501" name="adj1"/>
                <a:gd fmla="val -77249" name="adj2"/>
                <a:gd fmla="val 16667" name="adj3"/>
              </a:avLst>
            </a:prstGeom>
            <a:noFill/>
            <a:ln w="12700">
              <a:solidFill>
                <a:srgbClr val="7D453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6" name="文本框 15"/>
            <p:cNvSpPr txBox="1"/>
            <p:nvPr/>
          </p:nvSpPr>
          <p:spPr>
            <a:xfrm>
              <a:off x="6095999" y="1463023"/>
              <a:ext cx="2322963" cy="461665"/>
            </a:xfrm>
            <a:prstGeom prst="rect">
              <a:avLst/>
            </a:prstGeom>
            <a:noFill/>
            <a:ln w="12700">
              <a:noFill/>
            </a:ln>
          </p:spPr>
          <p:txBody>
            <a:bodyPr rtlCol="0" wrap="square">
              <a:spAutoFit/>
            </a:bodyPr>
            <a:lstStyle/>
            <a:p>
              <a:r>
                <a:rPr altLang="en-US" b="1" dirty="0" lang="zh-CN" sz="2400">
                  <a:solidFill>
                    <a:srgbClr val="C00000"/>
                  </a:solidFill>
                </a:rPr>
                <a:t>同“纳”，接纳</a:t>
              </a:r>
            </a:p>
          </p:txBody>
        </p:sp>
      </p:grpSp>
      <p:grpSp>
        <p:nvGrpSpPr>
          <p:cNvPr id="5" name="组合 4"/>
          <p:cNvGrpSpPr/>
          <p:nvPr/>
        </p:nvGrpSpPr>
        <p:grpSpPr>
          <a:xfrm>
            <a:off x="5059679" y="1369165"/>
            <a:ext cx="2694150" cy="864452"/>
            <a:chOff x="6096000" y="1463023"/>
            <a:chExt cx="2026959" cy="864452"/>
          </a:xfrm>
        </p:grpSpPr>
        <p:sp>
          <p:nvSpPr>
            <p:cNvPr id="9" name="对话气泡: 圆角矩形 8"/>
            <p:cNvSpPr/>
            <p:nvPr/>
          </p:nvSpPr>
          <p:spPr>
            <a:xfrm>
              <a:off x="6096000" y="1463023"/>
              <a:ext cx="2026958" cy="496532"/>
            </a:xfrm>
            <a:prstGeom prst="wedgeRoundRectCallout">
              <a:avLst>
                <a:gd fmla="val 39504" name="adj1"/>
                <a:gd fmla="val 62662" name="adj2"/>
                <a:gd fmla="val 16667" name="adj3"/>
              </a:avLst>
            </a:prstGeom>
            <a:noFill/>
            <a:ln w="12700">
              <a:solidFill>
                <a:srgbClr val="7D453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7" name="文本框 16"/>
            <p:cNvSpPr txBox="1"/>
            <p:nvPr/>
          </p:nvSpPr>
          <p:spPr>
            <a:xfrm>
              <a:off x="6096000" y="1496478"/>
              <a:ext cx="2026959" cy="830997"/>
            </a:xfrm>
            <a:prstGeom prst="rect">
              <a:avLst/>
            </a:prstGeom>
            <a:noFill/>
            <a:ln w="12700">
              <a:noFill/>
            </a:ln>
          </p:spPr>
          <p:txBody>
            <a:bodyPr rtlCol="0" wrap="square">
              <a:spAutoFit/>
            </a:bodyPr>
            <a:lstStyle/>
            <a:p>
              <a:r>
                <a:rPr altLang="en-US" b="1" dirty="0" lang="zh-CN" sz="2400">
                  <a:solidFill>
                    <a:srgbClr val="C00000"/>
                  </a:solidFill>
                </a:rPr>
                <a:t>使动，使</a:t>
              </a:r>
              <a:r>
                <a:rPr altLang="zh-CN" b="1" dirty="0" lang="en-US" sz="2400">
                  <a:solidFill>
                    <a:srgbClr val="C00000"/>
                  </a:solidFill>
                </a:rPr>
                <a:t>……</a:t>
              </a:r>
              <a:r>
                <a:rPr altLang="en-US" b="1" dirty="0" lang="zh-CN" sz="2400">
                  <a:solidFill>
                    <a:srgbClr val="C00000"/>
                  </a:solidFill>
                </a:rPr>
                <a:t>退却</a:t>
              </a:r>
            </a:p>
          </p:txBody>
        </p:sp>
      </p:grpSp>
      <p:grpSp>
        <p:nvGrpSpPr>
          <p:cNvPr id="24" name="组合 23"/>
          <p:cNvGrpSpPr/>
          <p:nvPr/>
        </p:nvGrpSpPr>
        <p:grpSpPr>
          <a:xfrm>
            <a:off x="6259630" y="2383800"/>
            <a:ext cx="1212782" cy="461665"/>
            <a:chOff x="6096000" y="1463023"/>
            <a:chExt cx="1212782" cy="461665"/>
          </a:xfrm>
        </p:grpSpPr>
        <p:sp>
          <p:nvSpPr>
            <p:cNvPr id="25" name="对话气泡: 圆角矩形 24"/>
            <p:cNvSpPr/>
            <p:nvPr/>
          </p:nvSpPr>
          <p:spPr>
            <a:xfrm>
              <a:off x="6096000" y="1463023"/>
              <a:ext cx="799437" cy="461665"/>
            </a:xfrm>
            <a:prstGeom prst="wedgeRoundRectCallout">
              <a:avLst>
                <a:gd fmla="val -27186" name="adj1"/>
                <a:gd fmla="val -69802" name="adj2"/>
                <a:gd fmla="val 16667" name="adj3"/>
              </a:avLst>
            </a:prstGeom>
            <a:noFill/>
            <a:ln w="12700">
              <a:solidFill>
                <a:srgbClr val="7D453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6" name="文本框 25"/>
            <p:cNvSpPr txBox="1"/>
            <p:nvPr/>
          </p:nvSpPr>
          <p:spPr>
            <a:xfrm>
              <a:off x="6096000" y="1463023"/>
              <a:ext cx="1212782" cy="461665"/>
            </a:xfrm>
            <a:prstGeom prst="rect">
              <a:avLst/>
            </a:prstGeom>
            <a:noFill/>
            <a:ln w="12700">
              <a:noFill/>
            </a:ln>
          </p:spPr>
          <p:txBody>
            <a:bodyPr rtlCol="0" wrap="square">
              <a:spAutoFit/>
            </a:bodyPr>
            <a:lstStyle/>
            <a:p>
              <a:r>
                <a:rPr altLang="en-US" b="1" dirty="0" lang="zh-CN" sz="2400">
                  <a:solidFill>
                    <a:srgbClr val="C00000"/>
                  </a:solidFill>
                </a:rPr>
                <a:t>假使</a:t>
              </a:r>
            </a:p>
          </p:txBody>
        </p:sp>
      </p:grp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p14:dur="2000" spd="slow">
        <p159:morph option="byObject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7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>
                            <p:stCondLst>
                              <p:cond delay="500"/>
                            </p:stCondLst>
                            <p:childTnLst>
                              <p:par>
                                <p:cTn fill="hold" id="9" nodeType="after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11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2">
                            <p:stCondLst>
                              <p:cond delay="1000"/>
                            </p:stCondLst>
                            <p:childTnLst>
                              <p:par>
                                <p:cTn fill="hold" id="13" nodeType="after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15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6">
                            <p:stCondLst>
                              <p:cond delay="1500"/>
                            </p:stCondLst>
                            <p:childTnLst>
                              <p:par>
                                <p:cTn fill="hold" id="17" nodeType="after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19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0">
                      <p:stCondLst>
                        <p:cond delay="indefinite"/>
                      </p:stCondLst>
                      <p:childTnLst>
                        <p:par>
                          <p:cTn fill="hold" id="21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2" nodeType="click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24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25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26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6"/>
    </p:bldLst>
  </p:timing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缺角矩形 9"/>
          <p:cNvSpPr/>
          <p:nvPr/>
        </p:nvSpPr>
        <p:spPr>
          <a:xfrm>
            <a:off x="5181600" y="302158"/>
            <a:ext cx="1889760" cy="597002"/>
          </a:xfrm>
          <a:prstGeom prst="plaque">
            <a:avLst>
              <a:gd fmla="val 10210" name="adj"/>
            </a:avLst>
          </a:prstGeom>
          <a:gradFill flip="none" rotWithShape="1">
            <a:gsLst>
              <a:gs pos="0">
                <a:srgbClr val="DACDBD">
                  <a:lumMod val="60000"/>
                  <a:lumOff val="40000"/>
                </a:srgbClr>
              </a:gs>
              <a:gs pos="100000">
                <a:schemeClr val="bg1"/>
              </a:gs>
            </a:gsLst>
            <a:lin ang="2700000" scaled="1"/>
            <a:tileRect/>
          </a:gradFill>
          <a:ln algn="ctr" cap="flat" cmpd="sng" w="6350">
            <a:solidFill>
              <a:srgbClr val="DACDBD">
                <a:lumMod val="75000"/>
              </a:srgbClr>
            </a:solidFill>
            <a:prstDash val="solid"/>
            <a:miter lim="800000"/>
          </a:ln>
          <a:effectLst/>
        </p:spPr>
        <p:txBody>
          <a:bodyPr anchor="ctr" rtlCol="0"/>
          <a:lstStyle/>
          <a:p>
            <a:pPr algn="ctr" defTabSz="914400" eaLnBrk="1" fontAlgn="auto" hangingPunct="1" indent="0" latinLnBrk="0" lvl="0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altLang="en-US" b="0" baseline="0" cap="none" dirty="0" i="0" kern="0" kumimoji="0" lang="zh-CN" noProof="0" normalizeH="0" spc="0" strike="noStrike" sz="1800" u="none">
              <a:ln>
                <a:noFill/>
              </a:ln>
              <a:solidFill>
                <a:prstClr val="white"/>
              </a:solidFill>
              <a:effectLst/>
              <a:uLnTx/>
              <a:uFillTx/>
              <a:latin charset="-122" panose="020B0503020204020204" pitchFamily="34" typeface="微软雅黑"/>
              <a:ea typeface="思源黑体 CN Regular"/>
              <a:cs typeface="+mn-cs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4579256" y="314385"/>
            <a:ext cx="3033486" cy="584775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dirty="0" lang="zh-CN" sz="3200">
                <a:gradFill>
                  <a:gsLst>
                    <a:gs pos="0">
                      <a:schemeClr val="accent2">
                        <a:lumMod val="50000"/>
                      </a:schemeClr>
                    </a:gs>
                    <a:gs pos="100000">
                      <a:srgbClr val="7D4534"/>
                    </a:gs>
                  </a:gsLst>
                  <a:lin ang="2700000" scaled="1"/>
                </a:gradFill>
                <a:latin charset="-122" panose="020B0503020204020204" pitchFamily="34" typeface="微软雅黑"/>
                <a:ea charset="-122" panose="020B0503020204020204" pitchFamily="34" typeface="微软雅黑"/>
              </a:rPr>
              <a:t>第二段</a:t>
            </a:r>
          </a:p>
        </p:txBody>
      </p:sp>
      <p:grpSp>
        <p:nvGrpSpPr>
          <p:cNvPr id="2" name="组合 1"/>
          <p:cNvGrpSpPr/>
          <p:nvPr/>
        </p:nvGrpSpPr>
        <p:grpSpPr>
          <a:xfrm>
            <a:off x="779780" y="911387"/>
            <a:ext cx="10693400" cy="3770019"/>
            <a:chOff x="1638441" y="-224357"/>
            <a:chExt cx="11245950" cy="2980516"/>
          </a:xfrm>
        </p:grpSpPr>
        <p:sp>
          <p:nvSpPr>
            <p:cNvPr id="3" name="缺角矩形 2"/>
            <p:cNvSpPr/>
            <p:nvPr/>
          </p:nvSpPr>
          <p:spPr>
            <a:xfrm>
              <a:off x="1638441" y="26716"/>
              <a:ext cx="11245949" cy="2729443"/>
            </a:xfrm>
            <a:prstGeom prst="plaque">
              <a:avLst>
                <a:gd fmla="val 7577" name="adj"/>
              </a:avLst>
            </a:prstGeom>
            <a:noFill/>
            <a:ln w="28575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4" name="文本框 3"/>
            <p:cNvSpPr txBox="1"/>
            <p:nvPr/>
          </p:nvSpPr>
          <p:spPr>
            <a:xfrm>
              <a:off x="1638441" y="-224357"/>
              <a:ext cx="11245950" cy="2482556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indent="683895">
                <a:lnSpc>
                  <a:spcPct val="250000"/>
                </a:lnSpc>
              </a:pP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今陛下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致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昆山之玉，有随、和之宝，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垂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明月之珠，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服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太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阿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（</a:t>
              </a:r>
              <a:r>
                <a:rPr altLang="zh-CN" b="1" baseline="0" cap="none" dirty="0" i="0" kern="1200" kumimoji="0" lang="en-US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ē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）之剑，乘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纤离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之马，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建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翠凤之旗，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树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灵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鼍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（</a:t>
              </a:r>
              <a:r>
                <a:rPr altLang="zh-CN" b="1" baseline="0" cap="none" dirty="0" err="1" i="0" kern="1200" kumimoji="0" lang="en-US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tuó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）之鼓。此数宝者，秦不生一焉，而陛下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说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之，何也？</a:t>
              </a:r>
            </a:p>
          </p:txBody>
        </p:sp>
      </p:grpSp>
      <p:grpSp>
        <p:nvGrpSpPr>
          <p:cNvPr id="13" name="组合 12"/>
          <p:cNvGrpSpPr/>
          <p:nvPr/>
        </p:nvGrpSpPr>
        <p:grpSpPr>
          <a:xfrm>
            <a:off x="3591549" y="4107253"/>
            <a:ext cx="2849881" cy="460375"/>
            <a:chOff x="6095999" y="1463023"/>
            <a:chExt cx="1831191" cy="503248"/>
          </a:xfrm>
        </p:grpSpPr>
        <p:sp>
          <p:nvSpPr>
            <p:cNvPr id="8" name="对话气泡: 圆角矩形 7"/>
            <p:cNvSpPr/>
            <p:nvPr/>
          </p:nvSpPr>
          <p:spPr>
            <a:xfrm>
              <a:off x="6095999" y="1463023"/>
              <a:ext cx="1513344" cy="496307"/>
            </a:xfrm>
            <a:prstGeom prst="wedgeRoundRectCallout">
              <a:avLst>
                <a:gd fmla="val -27186" name="adj1"/>
                <a:gd fmla="val -69802" name="adj2"/>
                <a:gd fmla="val 16667" name="adj3"/>
              </a:avLst>
            </a:prstGeom>
            <a:noFill/>
            <a:ln w="12700">
              <a:solidFill>
                <a:srgbClr val="7D453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2" name="文本框 11"/>
            <p:cNvSpPr txBox="1"/>
            <p:nvPr/>
          </p:nvSpPr>
          <p:spPr>
            <a:xfrm>
              <a:off x="6095999" y="1463023"/>
              <a:ext cx="1831191" cy="503248"/>
            </a:xfrm>
            <a:prstGeom prst="rect">
              <a:avLst/>
            </a:prstGeom>
            <a:noFill/>
            <a:ln w="12700">
              <a:noFill/>
            </a:ln>
          </p:spPr>
          <p:txBody>
            <a:bodyPr rtlCol="0" wrap="square">
              <a:spAutoFit/>
            </a:bodyPr>
            <a:lstStyle/>
            <a:p>
              <a:r>
                <a:rPr altLang="en-US" b="1" dirty="0" lang="zh-CN" sz="2400">
                  <a:solidFill>
                    <a:srgbClr val="C00000"/>
                  </a:solidFill>
                </a:rPr>
                <a:t>同“悦”，喜爱</a:t>
              </a:r>
            </a:p>
          </p:txBody>
        </p:sp>
      </p:grpSp>
      <p:grpSp>
        <p:nvGrpSpPr>
          <p:cNvPr id="14" name="组合 13"/>
          <p:cNvGrpSpPr/>
          <p:nvPr/>
        </p:nvGrpSpPr>
        <p:grpSpPr>
          <a:xfrm>
            <a:off x="2527819" y="1954007"/>
            <a:ext cx="2404110" cy="483235"/>
            <a:chOff x="6634479" y="1463023"/>
            <a:chExt cx="2404110" cy="483235"/>
          </a:xfrm>
        </p:grpSpPr>
        <p:sp>
          <p:nvSpPr>
            <p:cNvPr id="15" name="对话气泡: 圆角矩形 14"/>
            <p:cNvSpPr/>
            <p:nvPr/>
          </p:nvSpPr>
          <p:spPr>
            <a:xfrm>
              <a:off x="6634479" y="1463023"/>
              <a:ext cx="837565" cy="478155"/>
            </a:xfrm>
            <a:prstGeom prst="wedgeRoundRectCallout">
              <a:avLst>
                <a:gd fmla="val -23501" name="adj1"/>
                <a:gd fmla="val -77249" name="adj2"/>
                <a:gd fmla="val 16667" name="adj3"/>
              </a:avLst>
            </a:prstGeom>
            <a:noFill/>
            <a:ln w="12700">
              <a:solidFill>
                <a:srgbClr val="7D453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6" name="文本框 15"/>
            <p:cNvSpPr txBox="1"/>
            <p:nvPr/>
          </p:nvSpPr>
          <p:spPr>
            <a:xfrm>
              <a:off x="6634479" y="1485883"/>
              <a:ext cx="2404110" cy="460375"/>
            </a:xfrm>
            <a:prstGeom prst="rect">
              <a:avLst/>
            </a:prstGeom>
            <a:noFill/>
            <a:ln w="12700">
              <a:noFill/>
            </a:ln>
          </p:spPr>
          <p:txBody>
            <a:bodyPr rtlCol="0" wrap="square">
              <a:spAutoFit/>
            </a:bodyPr>
            <a:lstStyle/>
            <a:p>
              <a:r>
                <a:rPr altLang="en-US" b="1" dirty="0" lang="zh-CN" sz="2400">
                  <a:solidFill>
                    <a:srgbClr val="C00000"/>
                  </a:solidFill>
                </a:rPr>
                <a:t>获得</a:t>
              </a:r>
            </a:p>
          </p:txBody>
        </p:sp>
      </p:grpSp>
      <p:grpSp>
        <p:nvGrpSpPr>
          <p:cNvPr id="5" name="组合 4"/>
          <p:cNvGrpSpPr/>
          <p:nvPr/>
        </p:nvGrpSpPr>
        <p:grpSpPr>
          <a:xfrm>
            <a:off x="7177650" y="3123936"/>
            <a:ext cx="2870442" cy="1588637"/>
            <a:chOff x="6096000" y="1463023"/>
            <a:chExt cx="2026959" cy="859205"/>
          </a:xfrm>
        </p:grpSpPr>
        <p:sp>
          <p:nvSpPr>
            <p:cNvPr id="9" name="对话气泡: 圆角矩形 8"/>
            <p:cNvSpPr/>
            <p:nvPr/>
          </p:nvSpPr>
          <p:spPr>
            <a:xfrm>
              <a:off x="6096000" y="1463023"/>
              <a:ext cx="2026958" cy="496532"/>
            </a:xfrm>
            <a:prstGeom prst="wedgeRoundRectCallout">
              <a:avLst>
                <a:gd fmla="val -47000" name="adj1"/>
                <a:gd fmla="val -66644" name="adj2"/>
                <a:gd fmla="val 16667" name="adj3"/>
              </a:avLst>
            </a:prstGeom>
            <a:noFill/>
            <a:ln w="12700">
              <a:solidFill>
                <a:srgbClr val="7D453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7" name="文本框 16"/>
            <p:cNvSpPr txBox="1"/>
            <p:nvPr/>
          </p:nvSpPr>
          <p:spPr>
            <a:xfrm>
              <a:off x="6096000" y="1491231"/>
              <a:ext cx="2026959" cy="830997"/>
            </a:xfrm>
            <a:prstGeom prst="rect">
              <a:avLst/>
            </a:prstGeom>
            <a:noFill/>
            <a:ln w="12700">
              <a:noFill/>
            </a:ln>
          </p:spPr>
          <p:txBody>
            <a:bodyPr rtlCol="0" wrap="square">
              <a:spAutoFit/>
            </a:bodyPr>
            <a:lstStyle/>
            <a:p>
              <a:r>
                <a:rPr altLang="en-US" b="1" dirty="0" lang="zh-CN" sz="2400">
                  <a:solidFill>
                    <a:srgbClr val="C00000"/>
                  </a:solidFill>
                </a:rPr>
                <a:t>鳄鱼类，皮可制鼓，声音洪大</a:t>
              </a:r>
            </a:p>
          </p:txBody>
        </p:sp>
      </p:grpSp>
      <p:grpSp>
        <p:nvGrpSpPr>
          <p:cNvPr id="24" name="组合 23"/>
          <p:cNvGrpSpPr/>
          <p:nvPr/>
        </p:nvGrpSpPr>
        <p:grpSpPr>
          <a:xfrm>
            <a:off x="7177650" y="1956428"/>
            <a:ext cx="1212782" cy="461665"/>
            <a:chOff x="6096000" y="1463023"/>
            <a:chExt cx="1212782" cy="461665"/>
          </a:xfrm>
        </p:grpSpPr>
        <p:sp>
          <p:nvSpPr>
            <p:cNvPr id="25" name="对话气泡: 圆角矩形 24"/>
            <p:cNvSpPr/>
            <p:nvPr/>
          </p:nvSpPr>
          <p:spPr>
            <a:xfrm>
              <a:off x="6096000" y="1463023"/>
              <a:ext cx="799437" cy="461665"/>
            </a:xfrm>
            <a:prstGeom prst="wedgeRoundRectCallout">
              <a:avLst>
                <a:gd fmla="val -27186" name="adj1"/>
                <a:gd fmla="val -69802" name="adj2"/>
                <a:gd fmla="val 16667" name="adj3"/>
              </a:avLst>
            </a:prstGeom>
            <a:noFill/>
            <a:ln w="12700">
              <a:solidFill>
                <a:srgbClr val="7D453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6" name="文本框 25"/>
            <p:cNvSpPr txBox="1"/>
            <p:nvPr/>
          </p:nvSpPr>
          <p:spPr>
            <a:xfrm>
              <a:off x="6096000" y="1463023"/>
              <a:ext cx="1212782" cy="461665"/>
            </a:xfrm>
            <a:prstGeom prst="rect">
              <a:avLst/>
            </a:prstGeom>
            <a:noFill/>
            <a:ln w="12700">
              <a:noFill/>
            </a:ln>
          </p:spPr>
          <p:txBody>
            <a:bodyPr rtlCol="0" wrap="square">
              <a:spAutoFit/>
            </a:bodyPr>
            <a:lstStyle/>
            <a:p>
              <a:r>
                <a:rPr altLang="en-US" b="1" dirty="0" lang="zh-CN" sz="2400">
                  <a:solidFill>
                    <a:srgbClr val="C00000"/>
                  </a:solidFill>
                </a:rPr>
                <a:t>悬挂</a:t>
              </a:r>
            </a:p>
          </p:txBody>
        </p:sp>
      </p:grpSp>
      <p:grpSp>
        <p:nvGrpSpPr>
          <p:cNvPr id="18" name="组合 17"/>
          <p:cNvGrpSpPr/>
          <p:nvPr/>
        </p:nvGrpSpPr>
        <p:grpSpPr>
          <a:xfrm>
            <a:off x="2266649" y="3008470"/>
            <a:ext cx="2026959" cy="461665"/>
            <a:chOff x="6094157" y="1463023"/>
            <a:chExt cx="2026959" cy="461665"/>
          </a:xfrm>
        </p:grpSpPr>
        <p:sp>
          <p:nvSpPr>
            <p:cNvPr id="19" name="对话气泡: 圆角矩形 18"/>
            <p:cNvSpPr/>
            <p:nvPr/>
          </p:nvSpPr>
          <p:spPr>
            <a:xfrm>
              <a:off x="6096000" y="1463023"/>
              <a:ext cx="1422847" cy="461665"/>
            </a:xfrm>
            <a:prstGeom prst="wedgeRoundRectCallout">
              <a:avLst>
                <a:gd fmla="val -27186" name="adj1"/>
                <a:gd fmla="val -69802" name="adj2"/>
                <a:gd fmla="val 16667" name="adj3"/>
              </a:avLst>
            </a:prstGeom>
            <a:noFill/>
            <a:ln w="12700">
              <a:solidFill>
                <a:srgbClr val="7D453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0" name="文本框 19"/>
            <p:cNvSpPr txBox="1"/>
            <p:nvPr/>
          </p:nvSpPr>
          <p:spPr>
            <a:xfrm>
              <a:off x="6094157" y="1463023"/>
              <a:ext cx="2026959" cy="461665"/>
            </a:xfrm>
            <a:prstGeom prst="rect">
              <a:avLst/>
            </a:prstGeom>
            <a:noFill/>
            <a:ln w="12700">
              <a:noFill/>
            </a:ln>
          </p:spPr>
          <p:txBody>
            <a:bodyPr rtlCol="0" wrap="square">
              <a:spAutoFit/>
            </a:bodyPr>
            <a:lstStyle/>
            <a:p>
              <a:r>
                <a:rPr altLang="en-US" b="1" dirty="0" lang="zh-CN" sz="2400">
                  <a:solidFill>
                    <a:srgbClr val="C00000"/>
                  </a:solidFill>
                </a:rPr>
                <a:t>古骏马名</a:t>
              </a:r>
            </a:p>
          </p:txBody>
        </p:sp>
      </p:grpSp>
      <p:grpSp>
        <p:nvGrpSpPr>
          <p:cNvPr id="21" name="组合 20"/>
          <p:cNvGrpSpPr/>
          <p:nvPr/>
        </p:nvGrpSpPr>
        <p:grpSpPr>
          <a:xfrm>
            <a:off x="9000490" y="1971675"/>
            <a:ext cx="835025" cy="461645"/>
            <a:chOff x="6096000" y="1463023"/>
            <a:chExt cx="2026958" cy="461665"/>
          </a:xfrm>
        </p:grpSpPr>
        <p:sp>
          <p:nvSpPr>
            <p:cNvPr id="22" name="对话气泡: 圆角矩形 21"/>
            <p:cNvSpPr/>
            <p:nvPr/>
          </p:nvSpPr>
          <p:spPr>
            <a:xfrm>
              <a:off x="6096000" y="1463023"/>
              <a:ext cx="2026958" cy="461665"/>
            </a:xfrm>
            <a:prstGeom prst="wedgeRoundRectCallout">
              <a:avLst>
                <a:gd fmla="val 12386" name="adj1"/>
                <a:gd fmla="val -66571" name="adj2"/>
                <a:gd fmla="val 16667" name="adj3"/>
              </a:avLst>
            </a:prstGeom>
            <a:noFill/>
            <a:ln w="12700">
              <a:solidFill>
                <a:srgbClr val="7D453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3" name="文本框 22"/>
            <p:cNvSpPr txBox="1"/>
            <p:nvPr/>
          </p:nvSpPr>
          <p:spPr>
            <a:xfrm>
              <a:off x="6096000" y="1463023"/>
              <a:ext cx="2026958" cy="460395"/>
            </a:xfrm>
            <a:prstGeom prst="rect">
              <a:avLst/>
            </a:prstGeom>
            <a:noFill/>
            <a:ln w="12700">
              <a:noFill/>
            </a:ln>
          </p:spPr>
          <p:txBody>
            <a:bodyPr rtlCol="0" wrap="square">
              <a:spAutoFit/>
            </a:bodyPr>
            <a:lstStyle/>
            <a:p>
              <a:r>
                <a:rPr altLang="en-US" b="1" dirty="0" lang="zh-CN" sz="2400">
                  <a:solidFill>
                    <a:srgbClr val="C00000"/>
                  </a:solidFill>
                </a:rPr>
                <a:t>佩带</a:t>
              </a:r>
            </a:p>
          </p:txBody>
        </p:sp>
      </p:grpSp>
      <p:grpSp>
        <p:nvGrpSpPr>
          <p:cNvPr id="27" name="组合 26"/>
          <p:cNvGrpSpPr/>
          <p:nvPr/>
        </p:nvGrpSpPr>
        <p:grpSpPr>
          <a:xfrm>
            <a:off x="4013882" y="3014844"/>
            <a:ext cx="1212782" cy="461665"/>
            <a:chOff x="6096000" y="1463023"/>
            <a:chExt cx="1212782" cy="461665"/>
          </a:xfrm>
        </p:grpSpPr>
        <p:sp>
          <p:nvSpPr>
            <p:cNvPr id="28" name="对话气泡: 圆角矩形 27"/>
            <p:cNvSpPr/>
            <p:nvPr/>
          </p:nvSpPr>
          <p:spPr>
            <a:xfrm>
              <a:off x="6096000" y="1463023"/>
              <a:ext cx="799437" cy="461665"/>
            </a:xfrm>
            <a:prstGeom prst="wedgeRoundRectCallout">
              <a:avLst>
                <a:gd fmla="val -27186" name="adj1"/>
                <a:gd fmla="val -69802" name="adj2"/>
                <a:gd fmla="val 16667" name="adj3"/>
              </a:avLst>
            </a:prstGeom>
            <a:noFill/>
            <a:ln w="12700">
              <a:solidFill>
                <a:srgbClr val="7D453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9" name="文本框 28"/>
            <p:cNvSpPr txBox="1"/>
            <p:nvPr/>
          </p:nvSpPr>
          <p:spPr>
            <a:xfrm>
              <a:off x="6096000" y="1463023"/>
              <a:ext cx="1212782" cy="461665"/>
            </a:xfrm>
            <a:prstGeom prst="rect">
              <a:avLst/>
            </a:prstGeom>
            <a:noFill/>
            <a:ln w="12700">
              <a:noFill/>
            </a:ln>
          </p:spPr>
          <p:txBody>
            <a:bodyPr rtlCol="0" wrap="square">
              <a:spAutoFit/>
            </a:bodyPr>
            <a:lstStyle/>
            <a:p>
              <a:r>
                <a:rPr altLang="en-US" b="1" dirty="0" lang="zh-CN" sz="2400">
                  <a:solidFill>
                    <a:srgbClr val="C00000"/>
                  </a:solidFill>
                </a:rPr>
                <a:t>树立</a:t>
              </a:r>
            </a:p>
          </p:txBody>
        </p:sp>
      </p:grpSp>
      <p:grpSp>
        <p:nvGrpSpPr>
          <p:cNvPr id="30" name="组合 29"/>
          <p:cNvGrpSpPr/>
          <p:nvPr/>
        </p:nvGrpSpPr>
        <p:grpSpPr>
          <a:xfrm>
            <a:off x="5038018" y="2962312"/>
            <a:ext cx="2047699" cy="507822"/>
            <a:chOff x="6096000" y="1463023"/>
            <a:chExt cx="2047699" cy="507822"/>
          </a:xfrm>
        </p:grpSpPr>
        <p:sp>
          <p:nvSpPr>
            <p:cNvPr id="31" name="对话气泡: 圆角矩形 30"/>
            <p:cNvSpPr/>
            <p:nvPr/>
          </p:nvSpPr>
          <p:spPr>
            <a:xfrm>
              <a:off x="6096000" y="1463023"/>
              <a:ext cx="2026958" cy="496532"/>
            </a:xfrm>
            <a:prstGeom prst="wedgeRoundRectCallout">
              <a:avLst>
                <a:gd fmla="val 17135" name="adj1"/>
                <a:gd fmla="val -60109" name="adj2"/>
                <a:gd fmla="val 16667" name="adj3"/>
              </a:avLst>
            </a:prstGeom>
            <a:noFill/>
            <a:ln w="12700">
              <a:solidFill>
                <a:srgbClr val="7D453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2" name="文本框 31"/>
            <p:cNvSpPr txBox="1"/>
            <p:nvPr/>
          </p:nvSpPr>
          <p:spPr>
            <a:xfrm>
              <a:off x="6116740" y="1509180"/>
              <a:ext cx="2026959" cy="461665"/>
            </a:xfrm>
            <a:prstGeom prst="rect">
              <a:avLst/>
            </a:prstGeom>
            <a:noFill/>
            <a:ln w="12700">
              <a:noFill/>
            </a:ln>
          </p:spPr>
          <p:txBody>
            <a:bodyPr rtlCol="0" wrap="square">
              <a:spAutoFit/>
            </a:bodyPr>
            <a:lstStyle/>
            <a:p>
              <a:r>
                <a:rPr altLang="en-US" b="1" dirty="0" lang="zh-CN" sz="2400">
                  <a:solidFill>
                    <a:srgbClr val="C00000"/>
                  </a:solidFill>
                </a:rPr>
                <a:t>名作动，陈设</a:t>
              </a:r>
            </a:p>
          </p:txBody>
        </p:sp>
      </p:grp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p14:dur="2000" spd="slow">
        <p159:morph option="byObject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7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>
                      <p:stCondLst>
                        <p:cond delay="indefinite"/>
                      </p:stCondLst>
                      <p:childTnLst>
                        <p:par>
                          <p:cTn fill="hold" id="9">
                            <p:stCondLst>
                              <p:cond delay="0"/>
                            </p:stCondLst>
                            <p:childTnLst>
                              <p:par>
                                <p:cTn fill="hold" id="10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12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3">
                      <p:stCondLst>
                        <p:cond delay="indefinite"/>
                      </p:stCondLst>
                      <p:childTnLst>
                        <p:par>
                          <p:cTn fill="hold" id="14">
                            <p:stCondLst>
                              <p:cond delay="0"/>
                            </p:stCondLst>
                            <p:childTnLst>
                              <p:par>
                                <p:cTn fill="hold" id="15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17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8">
                      <p:stCondLst>
                        <p:cond delay="indefinite"/>
                      </p:stCondLst>
                      <p:childTnLst>
                        <p:par>
                          <p:cTn fill="hold" id="19">
                            <p:stCondLst>
                              <p:cond delay="0"/>
                            </p:stCondLst>
                            <p:childTnLst>
                              <p:par>
                                <p:cTn fill="hold" id="20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22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3">
                      <p:stCondLst>
                        <p:cond delay="indefinite"/>
                      </p:stCondLst>
                      <p:childTnLst>
                        <p:par>
                          <p:cTn fill="hold" id="24">
                            <p:stCondLst>
                              <p:cond delay="0"/>
                            </p:stCondLst>
                            <p:childTnLst>
                              <p:par>
                                <p:cTn fill="hold" id="25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27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8">
                      <p:stCondLst>
                        <p:cond delay="indefinite"/>
                      </p:stCondLst>
                      <p:childTnLst>
                        <p:par>
                          <p:cTn fill="hold" id="29">
                            <p:stCondLst>
                              <p:cond delay="0"/>
                            </p:stCondLst>
                            <p:childTnLst>
                              <p:par>
                                <p:cTn fill="hold" id="30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32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3">
                      <p:stCondLst>
                        <p:cond delay="indefinite"/>
                      </p:stCondLst>
                      <p:childTnLst>
                        <p:par>
                          <p:cTn fill="hold" id="34">
                            <p:stCondLst>
                              <p:cond delay="0"/>
                            </p:stCondLst>
                            <p:childTnLst>
                              <p:par>
                                <p:cTn fill="hold" id="35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37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8">
                      <p:stCondLst>
                        <p:cond delay="indefinite"/>
                      </p:stCondLst>
                      <p:childTnLst>
                        <p:par>
                          <p:cTn fill="hold" id="39">
                            <p:stCondLst>
                              <p:cond delay="0"/>
                            </p:stCondLst>
                            <p:childTnLst>
                              <p:par>
                                <p:cTn fill="hold" id="40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42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缺角矩形 9"/>
          <p:cNvSpPr/>
          <p:nvPr/>
        </p:nvSpPr>
        <p:spPr>
          <a:xfrm>
            <a:off x="5167780" y="302158"/>
            <a:ext cx="1874234" cy="597002"/>
          </a:xfrm>
          <a:prstGeom prst="plaque">
            <a:avLst>
              <a:gd fmla="val 10210" name="adj"/>
            </a:avLst>
          </a:prstGeom>
          <a:gradFill flip="none" rotWithShape="1">
            <a:gsLst>
              <a:gs pos="0">
                <a:srgbClr val="DACDBD">
                  <a:lumMod val="60000"/>
                  <a:lumOff val="40000"/>
                </a:srgbClr>
              </a:gs>
              <a:gs pos="100000">
                <a:schemeClr val="bg1"/>
              </a:gs>
            </a:gsLst>
            <a:lin ang="2700000" scaled="1"/>
            <a:tileRect/>
          </a:gradFill>
          <a:ln algn="ctr" cap="flat" cmpd="sng" w="6350">
            <a:solidFill>
              <a:srgbClr val="DACDBD">
                <a:lumMod val="75000"/>
              </a:srgbClr>
            </a:solidFill>
            <a:prstDash val="solid"/>
            <a:miter lim="800000"/>
          </a:ln>
          <a:effectLst/>
        </p:spPr>
        <p:txBody>
          <a:bodyPr anchor="ctr" rtlCol="0"/>
          <a:lstStyle/>
          <a:p>
            <a:pPr algn="ctr" defTabSz="914400" eaLnBrk="1" fontAlgn="auto" hangingPunct="1" indent="0" latinLnBrk="0" lvl="0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altLang="en-US" b="0" baseline="0" cap="none" dirty="0" i="0" kern="0" kumimoji="0" lang="zh-CN" noProof="0" normalizeH="0" spc="0" strike="noStrike" sz="1800" u="none">
              <a:ln>
                <a:noFill/>
              </a:ln>
              <a:solidFill>
                <a:prstClr val="white"/>
              </a:solidFill>
              <a:effectLst/>
              <a:uLnTx/>
              <a:uFillTx/>
              <a:latin charset="-122" panose="020B0503020204020204" pitchFamily="34" typeface="微软雅黑"/>
              <a:ea typeface="思源黑体 CN Regular"/>
              <a:cs typeface="+mn-cs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4579256" y="314385"/>
            <a:ext cx="3033486" cy="584775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dirty="0" lang="zh-CN" sz="3200">
                <a:gradFill>
                  <a:gsLst>
                    <a:gs pos="0">
                      <a:schemeClr val="accent2">
                        <a:lumMod val="50000"/>
                      </a:schemeClr>
                    </a:gs>
                    <a:gs pos="100000">
                      <a:srgbClr val="7D4534"/>
                    </a:gs>
                  </a:gsLst>
                  <a:lin ang="2700000" scaled="1"/>
                </a:gradFill>
                <a:latin charset="-122" panose="020B0503020204020204" pitchFamily="34" typeface="微软雅黑"/>
                <a:ea charset="-122" panose="020B0503020204020204" pitchFamily="34" typeface="微软雅黑"/>
              </a:rPr>
              <a:t>第二段</a:t>
            </a:r>
          </a:p>
        </p:txBody>
      </p:sp>
      <p:grpSp>
        <p:nvGrpSpPr>
          <p:cNvPr id="2" name="组合 1"/>
          <p:cNvGrpSpPr/>
          <p:nvPr/>
        </p:nvGrpSpPr>
        <p:grpSpPr>
          <a:xfrm>
            <a:off x="766763" y="1214511"/>
            <a:ext cx="10693400" cy="3404523"/>
            <a:chOff x="1861190" y="-275168"/>
            <a:chExt cx="10533311" cy="2959231"/>
          </a:xfrm>
        </p:grpSpPr>
        <p:sp>
          <p:nvSpPr>
            <p:cNvPr id="3" name="缺角矩形 2"/>
            <p:cNvSpPr/>
            <p:nvPr/>
          </p:nvSpPr>
          <p:spPr>
            <a:xfrm>
              <a:off x="1861190" y="-214123"/>
              <a:ext cx="10533311" cy="2898186"/>
            </a:xfrm>
            <a:prstGeom prst="plaque">
              <a:avLst>
                <a:gd fmla="val 7577" name="adj"/>
              </a:avLst>
            </a:prstGeom>
            <a:noFill/>
            <a:ln w="28575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4" name="文本框 3"/>
            <p:cNvSpPr txBox="1"/>
            <p:nvPr/>
          </p:nvSpPr>
          <p:spPr>
            <a:xfrm>
              <a:off x="2172475" y="-275168"/>
              <a:ext cx="10119921" cy="2729442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indent="683895">
                <a:lnSpc>
                  <a:spcPct val="250000"/>
                </a:lnSpc>
              </a:pP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必秦国之所生然后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可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，则是夜光之璧不饰朝廷，犀象之器不为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玩好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，郑、卫之女不充后宫，而骏良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駃（</a:t>
              </a:r>
              <a:r>
                <a:rPr altLang="zh-CN" b="1" baseline="0" cap="none" dirty="0" err="1" i="0" kern="1200" kumimoji="0" lang="en-US" noProof="0" normalizeH="0" spc="0" strike="noStrike" sz="280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jué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）騠（</a:t>
              </a:r>
              <a:r>
                <a:rPr altLang="zh-CN" b="1" baseline="0" cap="none" dirty="0" err="1" i="0" kern="1200" kumimoji="0" lang="en-US" noProof="0" normalizeH="0" spc="0" strike="noStrike" sz="280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tí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）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不实外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厩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，江南金锡不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为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用，西蜀丹青不为采。</a:t>
              </a:r>
            </a:p>
          </p:txBody>
        </p:sp>
      </p:grpSp>
      <p:grpSp>
        <p:nvGrpSpPr>
          <p:cNvPr id="13" name="组合 12"/>
          <p:cNvGrpSpPr/>
          <p:nvPr/>
        </p:nvGrpSpPr>
        <p:grpSpPr>
          <a:xfrm>
            <a:off x="4579256" y="2241352"/>
            <a:ext cx="1859431" cy="461665"/>
            <a:chOff x="6096000" y="1461079"/>
            <a:chExt cx="1859431" cy="461665"/>
          </a:xfrm>
        </p:grpSpPr>
        <p:sp>
          <p:nvSpPr>
            <p:cNvPr id="8" name="对话气泡: 圆角矩形 7"/>
            <p:cNvSpPr/>
            <p:nvPr/>
          </p:nvSpPr>
          <p:spPr>
            <a:xfrm>
              <a:off x="6096000" y="1463023"/>
              <a:ext cx="1506392" cy="457779"/>
            </a:xfrm>
            <a:prstGeom prst="wedgeRoundRectCallout">
              <a:avLst>
                <a:gd fmla="val -27186" name="adj1"/>
                <a:gd fmla="val -69802" name="adj2"/>
                <a:gd fmla="val 16667" name="adj3"/>
              </a:avLst>
            </a:prstGeom>
            <a:noFill/>
            <a:ln w="12700">
              <a:solidFill>
                <a:srgbClr val="7D453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2" name="文本框 11"/>
            <p:cNvSpPr txBox="1"/>
            <p:nvPr/>
          </p:nvSpPr>
          <p:spPr>
            <a:xfrm>
              <a:off x="6112154" y="1461079"/>
              <a:ext cx="1843277" cy="461665"/>
            </a:xfrm>
            <a:prstGeom prst="rect">
              <a:avLst/>
            </a:prstGeom>
            <a:noFill/>
            <a:ln w="12700">
              <a:noFill/>
            </a:ln>
          </p:spPr>
          <p:txBody>
            <a:bodyPr rtlCol="0" wrap="square">
              <a:spAutoFit/>
            </a:bodyPr>
            <a:lstStyle/>
            <a:p>
              <a:r>
                <a:rPr altLang="en-US" b="1" dirty="0" lang="zh-CN" sz="2400">
                  <a:solidFill>
                    <a:srgbClr val="C00000"/>
                  </a:solidFill>
                </a:rPr>
                <a:t>可以使用</a:t>
              </a:r>
            </a:p>
          </p:txBody>
        </p:sp>
      </p:grpSp>
      <p:grpSp>
        <p:nvGrpSpPr>
          <p:cNvPr id="14" name="组合 13"/>
          <p:cNvGrpSpPr/>
          <p:nvPr/>
        </p:nvGrpSpPr>
        <p:grpSpPr>
          <a:xfrm>
            <a:off x="7394582" y="3297274"/>
            <a:ext cx="1192623" cy="470904"/>
            <a:chOff x="6096000" y="1463023"/>
            <a:chExt cx="2427091" cy="461665"/>
          </a:xfrm>
        </p:grpSpPr>
        <p:sp>
          <p:nvSpPr>
            <p:cNvPr id="15" name="对话气泡: 圆角矩形 14"/>
            <p:cNvSpPr/>
            <p:nvPr/>
          </p:nvSpPr>
          <p:spPr>
            <a:xfrm>
              <a:off x="6096000" y="1463023"/>
              <a:ext cx="2322962" cy="461665"/>
            </a:xfrm>
            <a:prstGeom prst="wedgeRoundRectCallout">
              <a:avLst>
                <a:gd fmla="val -23501" name="adj1"/>
                <a:gd fmla="val -77249" name="adj2"/>
                <a:gd fmla="val 16667" name="adj3"/>
              </a:avLst>
            </a:prstGeom>
            <a:noFill/>
            <a:ln w="12700">
              <a:solidFill>
                <a:srgbClr val="7D453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6" name="文本框 15"/>
            <p:cNvSpPr txBox="1"/>
            <p:nvPr/>
          </p:nvSpPr>
          <p:spPr>
            <a:xfrm>
              <a:off x="6200128" y="1463023"/>
              <a:ext cx="2322963" cy="461665"/>
            </a:xfrm>
            <a:prstGeom prst="rect">
              <a:avLst/>
            </a:prstGeom>
            <a:noFill/>
            <a:ln w="12700">
              <a:noFill/>
            </a:ln>
          </p:spPr>
          <p:txBody>
            <a:bodyPr rtlCol="0" wrap="square">
              <a:spAutoFit/>
            </a:bodyPr>
            <a:lstStyle/>
            <a:p>
              <a:r>
                <a:rPr altLang="en-US" b="1" dirty="0" lang="zh-CN" sz="2400">
                  <a:solidFill>
                    <a:srgbClr val="C00000"/>
                  </a:solidFill>
                </a:rPr>
                <a:t>骏马名</a:t>
              </a:r>
            </a:p>
          </p:txBody>
        </p:sp>
      </p:grpSp>
      <p:grpSp>
        <p:nvGrpSpPr>
          <p:cNvPr id="5" name="组合 4"/>
          <p:cNvGrpSpPr/>
          <p:nvPr/>
        </p:nvGrpSpPr>
        <p:grpSpPr>
          <a:xfrm>
            <a:off x="1378896" y="2223919"/>
            <a:ext cx="2694150" cy="496532"/>
            <a:chOff x="6095999" y="1463023"/>
            <a:chExt cx="2026959" cy="496532"/>
          </a:xfrm>
        </p:grpSpPr>
        <p:sp>
          <p:nvSpPr>
            <p:cNvPr id="9" name="对话气泡: 圆角矩形 8"/>
            <p:cNvSpPr/>
            <p:nvPr/>
          </p:nvSpPr>
          <p:spPr>
            <a:xfrm>
              <a:off x="6096000" y="1463023"/>
              <a:ext cx="2026958" cy="496532"/>
            </a:xfrm>
            <a:prstGeom prst="wedgeRoundRectCallout">
              <a:avLst>
                <a:gd fmla="val -33750" name="adj1"/>
                <a:gd fmla="val 69568" name="adj2"/>
                <a:gd fmla="val 16667" name="adj3"/>
              </a:avLst>
            </a:prstGeom>
            <a:noFill/>
            <a:ln w="12700">
              <a:solidFill>
                <a:srgbClr val="7D453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7" name="文本框 16"/>
            <p:cNvSpPr txBox="1"/>
            <p:nvPr/>
          </p:nvSpPr>
          <p:spPr>
            <a:xfrm>
              <a:off x="6095999" y="1492743"/>
              <a:ext cx="2026959" cy="461665"/>
            </a:xfrm>
            <a:prstGeom prst="rect">
              <a:avLst/>
            </a:prstGeom>
            <a:noFill/>
            <a:ln w="12700">
              <a:noFill/>
            </a:ln>
          </p:spPr>
          <p:txBody>
            <a:bodyPr rtlCol="0" wrap="square">
              <a:spAutoFit/>
            </a:bodyPr>
            <a:lstStyle/>
            <a:p>
              <a:r>
                <a:rPr altLang="en-US" b="1" dirty="0" lang="zh-CN" sz="2400">
                  <a:solidFill>
                    <a:srgbClr val="C00000"/>
                  </a:solidFill>
                </a:rPr>
                <a:t>指玩赏、喜好之物</a:t>
              </a:r>
            </a:p>
          </p:txBody>
        </p:sp>
      </p:grpSp>
      <p:grpSp>
        <p:nvGrpSpPr>
          <p:cNvPr id="24" name="组合 23"/>
          <p:cNvGrpSpPr/>
          <p:nvPr/>
        </p:nvGrpSpPr>
        <p:grpSpPr>
          <a:xfrm>
            <a:off x="1082779" y="3352901"/>
            <a:ext cx="1217788" cy="461665"/>
            <a:chOff x="6096000" y="1463023"/>
            <a:chExt cx="1217788" cy="461665"/>
          </a:xfrm>
        </p:grpSpPr>
        <p:sp>
          <p:nvSpPr>
            <p:cNvPr id="25" name="对话气泡: 圆角矩形 24"/>
            <p:cNvSpPr/>
            <p:nvPr/>
          </p:nvSpPr>
          <p:spPr>
            <a:xfrm>
              <a:off x="6096000" y="1463023"/>
              <a:ext cx="799437" cy="461665"/>
            </a:xfrm>
            <a:prstGeom prst="wedgeRoundRectCallout">
              <a:avLst>
                <a:gd fmla="val -21467" name="adj1"/>
                <a:gd fmla="val 64443" name="adj2"/>
                <a:gd fmla="val 16667" name="adj3"/>
              </a:avLst>
            </a:prstGeom>
            <a:noFill/>
            <a:ln w="12700">
              <a:solidFill>
                <a:srgbClr val="7D453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6" name="文本框 25"/>
            <p:cNvSpPr txBox="1"/>
            <p:nvPr/>
          </p:nvSpPr>
          <p:spPr>
            <a:xfrm>
              <a:off x="6101006" y="1463023"/>
              <a:ext cx="1212782" cy="461665"/>
            </a:xfrm>
            <a:prstGeom prst="rect">
              <a:avLst/>
            </a:prstGeom>
            <a:noFill/>
            <a:ln w="12700">
              <a:noFill/>
            </a:ln>
          </p:spPr>
          <p:txBody>
            <a:bodyPr rtlCol="0" wrap="square">
              <a:spAutoFit/>
            </a:bodyPr>
            <a:lstStyle/>
            <a:p>
              <a:r>
                <a:rPr altLang="en-US" b="1" dirty="0" lang="zh-CN" sz="2400">
                  <a:solidFill>
                    <a:srgbClr val="C00000"/>
                  </a:solidFill>
                </a:rPr>
                <a:t>马厩</a:t>
              </a:r>
            </a:p>
          </p:txBody>
        </p:sp>
      </p:grpSp>
      <p:grpSp>
        <p:nvGrpSpPr>
          <p:cNvPr id="21" name="组合 20"/>
          <p:cNvGrpSpPr/>
          <p:nvPr/>
        </p:nvGrpSpPr>
        <p:grpSpPr>
          <a:xfrm>
            <a:off x="3632290" y="3353721"/>
            <a:ext cx="1212782" cy="461665"/>
            <a:chOff x="6096000" y="1463023"/>
            <a:chExt cx="1212782" cy="461665"/>
          </a:xfrm>
        </p:grpSpPr>
        <p:sp>
          <p:nvSpPr>
            <p:cNvPr id="22" name="对话气泡: 圆角矩形 21"/>
            <p:cNvSpPr/>
            <p:nvPr/>
          </p:nvSpPr>
          <p:spPr>
            <a:xfrm>
              <a:off x="6096000" y="1463023"/>
              <a:ext cx="799437" cy="461665"/>
            </a:xfrm>
            <a:prstGeom prst="wedgeRoundRectCallout">
              <a:avLst>
                <a:gd fmla="val -28457" name="adj1"/>
                <a:gd fmla="val 65543" name="adj2"/>
                <a:gd fmla="val 16667" name="adj3"/>
              </a:avLst>
            </a:prstGeom>
            <a:noFill/>
            <a:ln w="12700">
              <a:solidFill>
                <a:srgbClr val="7D453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3" name="文本框 22"/>
            <p:cNvSpPr txBox="1"/>
            <p:nvPr/>
          </p:nvSpPr>
          <p:spPr>
            <a:xfrm>
              <a:off x="6096000" y="1463023"/>
              <a:ext cx="1212782" cy="461665"/>
            </a:xfrm>
            <a:prstGeom prst="rect">
              <a:avLst/>
            </a:prstGeom>
            <a:noFill/>
            <a:ln w="12700">
              <a:noFill/>
            </a:ln>
          </p:spPr>
          <p:txBody>
            <a:bodyPr rtlCol="0" wrap="square">
              <a:spAutoFit/>
            </a:bodyPr>
            <a:lstStyle/>
            <a:p>
              <a:r>
                <a:rPr altLang="en-US" b="1" dirty="0" lang="zh-CN" sz="2400">
                  <a:solidFill>
                    <a:srgbClr val="C00000"/>
                  </a:solidFill>
                </a:rPr>
                <a:t>被动</a:t>
              </a:r>
            </a:p>
          </p:txBody>
        </p:sp>
      </p:grp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p14:dur="2000" spd="slow">
        <p159:morph option="byObject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7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>
                      <p:stCondLst>
                        <p:cond delay="indefinite"/>
                      </p:stCondLst>
                      <p:childTnLst>
                        <p:par>
                          <p:cTn fill="hold" id="9">
                            <p:stCondLst>
                              <p:cond delay="0"/>
                            </p:stCondLst>
                            <p:childTnLst>
                              <p:par>
                                <p:cTn fill="hold" id="10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12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3">
                      <p:stCondLst>
                        <p:cond delay="indefinite"/>
                      </p:stCondLst>
                      <p:childTnLst>
                        <p:par>
                          <p:cTn fill="hold" id="14">
                            <p:stCondLst>
                              <p:cond delay="0"/>
                            </p:stCondLst>
                            <p:childTnLst>
                              <p:par>
                                <p:cTn fill="hold" id="15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17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8">
                      <p:stCondLst>
                        <p:cond delay="indefinite"/>
                      </p:stCondLst>
                      <p:childTnLst>
                        <p:par>
                          <p:cTn fill="hold" id="19">
                            <p:stCondLst>
                              <p:cond delay="0"/>
                            </p:stCondLst>
                            <p:childTnLst>
                              <p:par>
                                <p:cTn fill="hold" id="20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22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3">
                      <p:stCondLst>
                        <p:cond delay="indefinite"/>
                      </p:stCondLst>
                      <p:childTnLst>
                        <p:par>
                          <p:cTn fill="hold" id="24">
                            <p:stCondLst>
                              <p:cond delay="0"/>
                            </p:stCondLst>
                            <p:childTnLst>
                              <p:par>
                                <p:cTn fill="hold" id="25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27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缺角矩形 9"/>
          <p:cNvSpPr/>
          <p:nvPr/>
        </p:nvSpPr>
        <p:spPr>
          <a:xfrm>
            <a:off x="5167779" y="302158"/>
            <a:ext cx="1796901" cy="597002"/>
          </a:xfrm>
          <a:prstGeom prst="plaque">
            <a:avLst>
              <a:gd fmla="val 10210" name="adj"/>
            </a:avLst>
          </a:prstGeom>
          <a:gradFill flip="none" rotWithShape="1">
            <a:gsLst>
              <a:gs pos="0">
                <a:srgbClr val="DACDBD">
                  <a:lumMod val="60000"/>
                  <a:lumOff val="40000"/>
                </a:srgbClr>
              </a:gs>
              <a:gs pos="100000">
                <a:schemeClr val="bg1"/>
              </a:gs>
            </a:gsLst>
            <a:lin ang="2700000" scaled="1"/>
            <a:tileRect/>
          </a:gradFill>
          <a:ln algn="ctr" cap="flat" cmpd="sng" w="6350">
            <a:solidFill>
              <a:srgbClr val="DACDBD">
                <a:lumMod val="75000"/>
              </a:srgbClr>
            </a:solidFill>
            <a:prstDash val="solid"/>
            <a:miter lim="800000"/>
          </a:ln>
          <a:effectLst/>
        </p:spPr>
        <p:txBody>
          <a:bodyPr anchor="ctr" rtlCol="0"/>
          <a:lstStyle/>
          <a:p>
            <a:pPr algn="ctr" defTabSz="914400" eaLnBrk="1" fontAlgn="auto" hangingPunct="1" indent="0" latinLnBrk="0" lvl="0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altLang="en-US" b="0" baseline="0" cap="none" dirty="0" i="0" kern="0" kumimoji="0" lang="zh-CN" noProof="0" normalizeH="0" spc="0" strike="noStrike" sz="1800" u="none">
              <a:ln>
                <a:noFill/>
              </a:ln>
              <a:solidFill>
                <a:prstClr val="white"/>
              </a:solidFill>
              <a:effectLst/>
              <a:uLnTx/>
              <a:uFillTx/>
              <a:latin charset="-122" panose="020B0503020204020204" pitchFamily="34" typeface="微软雅黑"/>
              <a:ea typeface="思源黑体 CN Regular"/>
              <a:cs typeface="+mn-cs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4579256" y="314385"/>
            <a:ext cx="3033486" cy="584775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dirty="0" lang="zh-CN" sz="3200">
                <a:gradFill>
                  <a:gsLst>
                    <a:gs pos="0">
                      <a:schemeClr val="accent2">
                        <a:lumMod val="50000"/>
                      </a:schemeClr>
                    </a:gs>
                    <a:gs pos="100000">
                      <a:srgbClr val="7D4534"/>
                    </a:gs>
                  </a:gsLst>
                  <a:lin ang="2700000" scaled="1"/>
                </a:gradFill>
                <a:latin charset="-122" panose="020B0503020204020204" pitchFamily="34" typeface="微软雅黑"/>
                <a:ea charset="-122" panose="020B0503020204020204" pitchFamily="34" typeface="微软雅黑"/>
              </a:rPr>
              <a:t>第二段</a:t>
            </a:r>
          </a:p>
        </p:txBody>
      </p:sp>
      <p:grpSp>
        <p:nvGrpSpPr>
          <p:cNvPr id="2" name="组合 1"/>
          <p:cNvGrpSpPr/>
          <p:nvPr/>
        </p:nvGrpSpPr>
        <p:grpSpPr>
          <a:xfrm>
            <a:off x="766763" y="1052513"/>
            <a:ext cx="10693400" cy="3928151"/>
            <a:chOff x="1861190" y="-6267"/>
            <a:chExt cx="10533311" cy="2853835"/>
          </a:xfrm>
        </p:grpSpPr>
        <p:sp>
          <p:nvSpPr>
            <p:cNvPr id="3" name="缺角矩形 2"/>
            <p:cNvSpPr/>
            <p:nvPr/>
          </p:nvSpPr>
          <p:spPr>
            <a:xfrm>
              <a:off x="1861190" y="-6267"/>
              <a:ext cx="10533311" cy="2853835"/>
            </a:xfrm>
            <a:prstGeom prst="plaque">
              <a:avLst>
                <a:gd fmla="val 7577" name="adj"/>
              </a:avLst>
            </a:prstGeom>
            <a:noFill/>
            <a:ln w="28575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4" name="文本框 3"/>
            <p:cNvSpPr txBox="1"/>
            <p:nvPr/>
          </p:nvSpPr>
          <p:spPr>
            <a:xfrm>
              <a:off x="1861190" y="130254"/>
              <a:ext cx="10498908" cy="2281349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indent="683895">
                <a:lnSpc>
                  <a:spcPct val="250000"/>
                </a:lnSpc>
              </a:pP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所以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饰后宫、充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下陈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、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娱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心意，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说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耳目者，必出于秦然后可，则是宛珠之簪，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傅玑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之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珥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，阿缟之衣，锦绣之饰不进于前，而随俗雅化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佳冶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（</a:t>
              </a:r>
              <a:r>
                <a:rPr altLang="zh-CN" b="1" baseline="0" cap="none" dirty="0" err="1" i="0" kern="1200" kumimoji="0" lang="en-US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yě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）窈窕赵女不立于侧也。</a:t>
              </a:r>
            </a:p>
          </p:txBody>
        </p:sp>
      </p:grpSp>
      <p:grpSp>
        <p:nvGrpSpPr>
          <p:cNvPr id="13" name="组合 12"/>
          <p:cNvGrpSpPr/>
          <p:nvPr/>
        </p:nvGrpSpPr>
        <p:grpSpPr>
          <a:xfrm>
            <a:off x="1052845" y="3326118"/>
            <a:ext cx="2585862" cy="496532"/>
            <a:chOff x="6095999" y="1463023"/>
            <a:chExt cx="2585862" cy="496532"/>
          </a:xfrm>
        </p:grpSpPr>
        <p:sp>
          <p:nvSpPr>
            <p:cNvPr id="8" name="对话气泡: 圆角矩形 7"/>
            <p:cNvSpPr/>
            <p:nvPr/>
          </p:nvSpPr>
          <p:spPr>
            <a:xfrm>
              <a:off x="6095999" y="1463023"/>
              <a:ext cx="2387741" cy="496532"/>
            </a:xfrm>
            <a:prstGeom prst="wedgeRoundRectCallout">
              <a:avLst>
                <a:gd fmla="val 43023" name="adj1"/>
                <a:gd fmla="val -63663" name="adj2"/>
                <a:gd fmla="val 16667" name="adj3"/>
              </a:avLst>
            </a:prstGeom>
            <a:noFill/>
            <a:ln w="12700">
              <a:solidFill>
                <a:srgbClr val="7D453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2" name="文本框 11"/>
            <p:cNvSpPr txBox="1"/>
            <p:nvPr/>
          </p:nvSpPr>
          <p:spPr>
            <a:xfrm>
              <a:off x="6095999" y="1463023"/>
              <a:ext cx="2585862" cy="461665"/>
            </a:xfrm>
            <a:prstGeom prst="rect">
              <a:avLst/>
            </a:prstGeom>
            <a:noFill/>
            <a:ln w="12700">
              <a:noFill/>
            </a:ln>
          </p:spPr>
          <p:txBody>
            <a:bodyPr rtlCol="0" wrap="square">
              <a:spAutoFit/>
            </a:bodyPr>
            <a:lstStyle/>
            <a:p>
              <a:r>
                <a:rPr altLang="en-US" b="1" dirty="0" lang="zh-CN" sz="2400">
                  <a:solidFill>
                    <a:srgbClr val="C00000"/>
                  </a:solidFill>
                </a:rPr>
                <a:t>同“附”，镶嵌</a:t>
              </a:r>
            </a:p>
          </p:txBody>
        </p:sp>
      </p:grpSp>
      <p:grpSp>
        <p:nvGrpSpPr>
          <p:cNvPr id="14" name="组合 13"/>
          <p:cNvGrpSpPr/>
          <p:nvPr/>
        </p:nvGrpSpPr>
        <p:grpSpPr>
          <a:xfrm>
            <a:off x="1315744" y="2254320"/>
            <a:ext cx="2322963" cy="489565"/>
            <a:chOff x="6095999" y="1463023"/>
            <a:chExt cx="2322963" cy="489565"/>
          </a:xfrm>
        </p:grpSpPr>
        <p:sp>
          <p:nvSpPr>
            <p:cNvPr id="15" name="对话气泡: 圆角矩形 14"/>
            <p:cNvSpPr/>
            <p:nvPr/>
          </p:nvSpPr>
          <p:spPr>
            <a:xfrm>
              <a:off x="6096000" y="1490923"/>
              <a:ext cx="1708577" cy="461665"/>
            </a:xfrm>
            <a:prstGeom prst="wedgeRoundRectCallout">
              <a:avLst>
                <a:gd fmla="val -23501" name="adj1"/>
                <a:gd fmla="val -77249" name="adj2"/>
                <a:gd fmla="val 16667" name="adj3"/>
              </a:avLst>
            </a:prstGeom>
            <a:noFill/>
            <a:ln w="12700">
              <a:solidFill>
                <a:srgbClr val="7D453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6" name="文本框 15"/>
            <p:cNvSpPr txBox="1"/>
            <p:nvPr/>
          </p:nvSpPr>
          <p:spPr>
            <a:xfrm>
              <a:off x="6095999" y="1463023"/>
              <a:ext cx="2322963" cy="461665"/>
            </a:xfrm>
            <a:prstGeom prst="rect">
              <a:avLst/>
            </a:prstGeom>
            <a:noFill/>
            <a:ln w="12700">
              <a:noFill/>
            </a:ln>
          </p:spPr>
          <p:txBody>
            <a:bodyPr rtlCol="0" wrap="square">
              <a:spAutoFit/>
            </a:bodyPr>
            <a:lstStyle/>
            <a:p>
              <a:r>
                <a:rPr altLang="en-US" b="1" dirty="0" lang="zh-CN" sz="2400">
                  <a:solidFill>
                    <a:srgbClr val="C00000"/>
                  </a:solidFill>
                </a:rPr>
                <a:t>用来</a:t>
              </a:r>
              <a:r>
                <a:rPr altLang="zh-CN" b="1" dirty="0" lang="en-US" sz="2400">
                  <a:solidFill>
                    <a:srgbClr val="C00000"/>
                  </a:solidFill>
                </a:rPr>
                <a:t>……</a:t>
              </a:r>
              <a:r>
                <a:rPr altLang="en-US" b="1" dirty="0" lang="zh-CN" sz="2400">
                  <a:solidFill>
                    <a:srgbClr val="C00000"/>
                  </a:solidFill>
                </a:rPr>
                <a:t>的</a:t>
              </a:r>
            </a:p>
          </p:txBody>
        </p:sp>
      </p:grpSp>
      <p:grpSp>
        <p:nvGrpSpPr>
          <p:cNvPr id="5" name="组合 4"/>
          <p:cNvGrpSpPr/>
          <p:nvPr/>
        </p:nvGrpSpPr>
        <p:grpSpPr>
          <a:xfrm>
            <a:off x="3304972" y="2276252"/>
            <a:ext cx="6299001" cy="461665"/>
            <a:chOff x="6094827" y="1461610"/>
            <a:chExt cx="4739089" cy="461665"/>
          </a:xfrm>
        </p:grpSpPr>
        <p:sp>
          <p:nvSpPr>
            <p:cNvPr id="9" name="对话气泡: 圆角矩形 8"/>
            <p:cNvSpPr/>
            <p:nvPr/>
          </p:nvSpPr>
          <p:spPr>
            <a:xfrm>
              <a:off x="6096000" y="1463023"/>
              <a:ext cx="4630465" cy="455654"/>
            </a:xfrm>
            <a:prstGeom prst="wedgeRoundRectCallout">
              <a:avLst>
                <a:gd fmla="val -35824" name="adj1"/>
                <a:gd fmla="val -70180" name="adj2"/>
                <a:gd fmla="val 16667" name="adj3"/>
              </a:avLst>
            </a:prstGeom>
            <a:noFill/>
            <a:ln w="12700">
              <a:solidFill>
                <a:srgbClr val="7D453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7" name="文本框 16"/>
            <p:cNvSpPr txBox="1"/>
            <p:nvPr/>
          </p:nvSpPr>
          <p:spPr>
            <a:xfrm>
              <a:off x="6094827" y="1461610"/>
              <a:ext cx="4739089" cy="461665"/>
            </a:xfrm>
            <a:prstGeom prst="rect">
              <a:avLst/>
            </a:prstGeom>
            <a:noFill/>
            <a:ln w="12700">
              <a:noFill/>
            </a:ln>
          </p:spPr>
          <p:txBody>
            <a:bodyPr rtlCol="0" wrap="square">
              <a:spAutoFit/>
            </a:bodyPr>
            <a:lstStyle/>
            <a:p>
              <a:r>
                <a:rPr altLang="en-US" b="1" dirty="0" lang="zh-CN" sz="2400">
                  <a:solidFill>
                    <a:srgbClr val="C00000"/>
                  </a:solidFill>
                </a:rPr>
                <a:t>堂下，古代殿堂下放置礼品、站列婢妾的地方</a:t>
              </a:r>
            </a:p>
          </p:txBody>
        </p:sp>
      </p:grpSp>
      <p:grpSp>
        <p:nvGrpSpPr>
          <p:cNvPr id="24" name="组合 23"/>
          <p:cNvGrpSpPr/>
          <p:nvPr/>
        </p:nvGrpSpPr>
        <p:grpSpPr>
          <a:xfrm>
            <a:off x="3620853" y="3356907"/>
            <a:ext cx="1212782" cy="461665"/>
            <a:chOff x="6096000" y="1463023"/>
            <a:chExt cx="1212782" cy="461665"/>
          </a:xfrm>
        </p:grpSpPr>
        <p:sp>
          <p:nvSpPr>
            <p:cNvPr id="25" name="对话气泡: 圆角矩形 24"/>
            <p:cNvSpPr/>
            <p:nvPr/>
          </p:nvSpPr>
          <p:spPr>
            <a:xfrm>
              <a:off x="6096000" y="1463023"/>
              <a:ext cx="799437" cy="461665"/>
            </a:xfrm>
            <a:prstGeom prst="wedgeRoundRectCallout">
              <a:avLst>
                <a:gd fmla="val -27186" name="adj1"/>
                <a:gd fmla="val -69802" name="adj2"/>
                <a:gd fmla="val 16667" name="adj3"/>
              </a:avLst>
            </a:prstGeom>
            <a:noFill/>
            <a:ln w="12700">
              <a:solidFill>
                <a:srgbClr val="7D453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6" name="文本框 25"/>
            <p:cNvSpPr txBox="1"/>
            <p:nvPr/>
          </p:nvSpPr>
          <p:spPr>
            <a:xfrm>
              <a:off x="6096000" y="1463023"/>
              <a:ext cx="1212782" cy="461665"/>
            </a:xfrm>
            <a:prstGeom prst="rect">
              <a:avLst/>
            </a:prstGeom>
            <a:noFill/>
            <a:ln w="12700">
              <a:noFill/>
            </a:ln>
          </p:spPr>
          <p:txBody>
            <a:bodyPr rtlCol="0" wrap="square">
              <a:spAutoFit/>
            </a:bodyPr>
            <a:lstStyle/>
            <a:p>
              <a:r>
                <a:rPr altLang="en-US" b="1" dirty="0" lang="zh-CN" sz="2400">
                  <a:solidFill>
                    <a:srgbClr val="C00000"/>
                  </a:solidFill>
                </a:rPr>
                <a:t>珠子</a:t>
              </a:r>
            </a:p>
          </p:txBody>
        </p:sp>
      </p:grpSp>
      <p:grpSp>
        <p:nvGrpSpPr>
          <p:cNvPr id="18" name="组合 17"/>
          <p:cNvGrpSpPr/>
          <p:nvPr/>
        </p:nvGrpSpPr>
        <p:grpSpPr>
          <a:xfrm>
            <a:off x="4833635" y="1203906"/>
            <a:ext cx="1761348" cy="496532"/>
            <a:chOff x="6096000" y="1463023"/>
            <a:chExt cx="1889492" cy="496532"/>
          </a:xfrm>
        </p:grpSpPr>
        <p:sp>
          <p:nvSpPr>
            <p:cNvPr id="19" name="对话气泡: 圆角矩形 18"/>
            <p:cNvSpPr/>
            <p:nvPr/>
          </p:nvSpPr>
          <p:spPr>
            <a:xfrm>
              <a:off x="6096001" y="1463023"/>
              <a:ext cx="1746297" cy="496532"/>
            </a:xfrm>
            <a:prstGeom prst="wedgeRoundRectCallout">
              <a:avLst>
                <a:gd fmla="val -24230" name="adj1"/>
                <a:gd fmla="val 72354" name="adj2"/>
                <a:gd fmla="val 16667" name="adj3"/>
              </a:avLst>
            </a:prstGeom>
            <a:noFill/>
            <a:ln w="12700">
              <a:solidFill>
                <a:srgbClr val="7D453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0" name="文本框 19"/>
            <p:cNvSpPr txBox="1"/>
            <p:nvPr/>
          </p:nvSpPr>
          <p:spPr>
            <a:xfrm>
              <a:off x="6096000" y="1463023"/>
              <a:ext cx="1889492" cy="461665"/>
            </a:xfrm>
            <a:prstGeom prst="rect">
              <a:avLst/>
            </a:prstGeom>
            <a:noFill/>
            <a:ln w="12700">
              <a:noFill/>
            </a:ln>
          </p:spPr>
          <p:txBody>
            <a:bodyPr rtlCol="0" wrap="square">
              <a:spAutoFit/>
            </a:bodyPr>
            <a:lstStyle/>
            <a:p>
              <a:r>
                <a:rPr altLang="en-US" b="1" dirty="0" lang="zh-CN" sz="2400">
                  <a:solidFill>
                    <a:srgbClr val="C00000"/>
                  </a:solidFill>
                </a:rPr>
                <a:t>使</a:t>
              </a:r>
              <a:r>
                <a:rPr altLang="zh-CN" b="1" dirty="0" lang="en-US" sz="2400">
                  <a:solidFill>
                    <a:srgbClr val="C00000"/>
                  </a:solidFill>
                </a:rPr>
                <a:t>……</a:t>
              </a:r>
              <a:r>
                <a:rPr altLang="en-US" b="1" dirty="0" lang="zh-CN" sz="2400">
                  <a:solidFill>
                    <a:srgbClr val="C00000"/>
                  </a:solidFill>
                </a:rPr>
                <a:t>快乐</a:t>
              </a:r>
            </a:p>
          </p:txBody>
        </p:sp>
      </p:grpSp>
      <p:grpSp>
        <p:nvGrpSpPr>
          <p:cNvPr id="21" name="组合 20"/>
          <p:cNvGrpSpPr/>
          <p:nvPr/>
        </p:nvGrpSpPr>
        <p:grpSpPr>
          <a:xfrm>
            <a:off x="1344621" y="4388656"/>
            <a:ext cx="5450933" cy="461665"/>
            <a:chOff x="6095999" y="1463023"/>
            <a:chExt cx="3323345" cy="826018"/>
          </a:xfrm>
        </p:grpSpPr>
        <p:sp>
          <p:nvSpPr>
            <p:cNvPr id="22" name="对话气泡: 圆角矩形 21"/>
            <p:cNvSpPr/>
            <p:nvPr/>
          </p:nvSpPr>
          <p:spPr>
            <a:xfrm>
              <a:off x="6096000" y="1463023"/>
              <a:ext cx="2876786" cy="788752"/>
            </a:xfrm>
            <a:prstGeom prst="wedgeRoundRectCallout">
              <a:avLst>
                <a:gd fmla="val -40751" name="adj1"/>
                <a:gd fmla="val -66345" name="adj2"/>
                <a:gd fmla="val 16667" name="adj3"/>
              </a:avLst>
            </a:prstGeom>
            <a:noFill/>
            <a:ln w="12700">
              <a:solidFill>
                <a:srgbClr val="7D453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3" name="文本框 22"/>
            <p:cNvSpPr txBox="1"/>
            <p:nvPr/>
          </p:nvSpPr>
          <p:spPr>
            <a:xfrm>
              <a:off x="6095999" y="1463023"/>
              <a:ext cx="3323345" cy="826018"/>
            </a:xfrm>
            <a:prstGeom prst="rect">
              <a:avLst/>
            </a:prstGeom>
            <a:noFill/>
            <a:ln w="12700">
              <a:noFill/>
            </a:ln>
          </p:spPr>
          <p:txBody>
            <a:bodyPr rtlCol="0" wrap="square">
              <a:spAutoFit/>
            </a:bodyPr>
            <a:lstStyle/>
            <a:p>
              <a:r>
                <a:rPr altLang="en-US" b="1" dirty="0" lang="zh-CN" sz="2400">
                  <a:solidFill>
                    <a:srgbClr val="C00000"/>
                  </a:solidFill>
                </a:rPr>
                <a:t>佳：美好，美丽。冶：妖冶，艳丽</a:t>
              </a:r>
            </a:p>
          </p:txBody>
        </p:sp>
      </p:grpSp>
      <p:grpSp>
        <p:nvGrpSpPr>
          <p:cNvPr id="27" name="组合 26"/>
          <p:cNvGrpSpPr/>
          <p:nvPr/>
        </p:nvGrpSpPr>
        <p:grpSpPr>
          <a:xfrm>
            <a:off x="6594983" y="1210405"/>
            <a:ext cx="3529076" cy="489709"/>
            <a:chOff x="6096001" y="1463023"/>
            <a:chExt cx="1946284" cy="520145"/>
          </a:xfrm>
        </p:grpSpPr>
        <p:sp>
          <p:nvSpPr>
            <p:cNvPr id="28" name="对话气泡: 圆角矩形 27"/>
            <p:cNvSpPr/>
            <p:nvPr/>
          </p:nvSpPr>
          <p:spPr>
            <a:xfrm>
              <a:off x="6096001" y="1463023"/>
              <a:ext cx="1746297" cy="496532"/>
            </a:xfrm>
            <a:prstGeom prst="wedgeRoundRectCallout">
              <a:avLst>
                <a:gd fmla="val -41432" name="adj1"/>
                <a:gd fmla="val 71673" name="adj2"/>
                <a:gd fmla="val 16667" name="adj3"/>
              </a:avLst>
            </a:prstGeom>
            <a:noFill/>
            <a:ln w="12700">
              <a:solidFill>
                <a:srgbClr val="7D453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dirty="0" lang="zh-CN"/>
            </a:p>
          </p:txBody>
        </p:sp>
        <p:sp>
          <p:nvSpPr>
            <p:cNvPr id="29" name="文本框 28"/>
            <p:cNvSpPr txBox="1"/>
            <p:nvPr/>
          </p:nvSpPr>
          <p:spPr>
            <a:xfrm>
              <a:off x="6096001" y="1492810"/>
              <a:ext cx="1946284" cy="490358"/>
            </a:xfrm>
            <a:prstGeom prst="rect">
              <a:avLst/>
            </a:prstGeom>
            <a:noFill/>
            <a:ln w="12700">
              <a:noFill/>
            </a:ln>
          </p:spPr>
          <p:txBody>
            <a:bodyPr rtlCol="0" wrap="square">
              <a:spAutoFit/>
            </a:bodyPr>
            <a:lstStyle/>
            <a:p>
              <a:r>
                <a:rPr altLang="en-US" b="1" dirty="0" lang="zh-CN" sz="2400">
                  <a:solidFill>
                    <a:srgbClr val="C00000"/>
                  </a:solidFill>
                </a:rPr>
                <a:t>同“悦”，使</a:t>
              </a:r>
              <a:r>
                <a:rPr altLang="zh-CN" b="1" dirty="0" lang="en-US" sz="2400">
                  <a:solidFill>
                    <a:srgbClr val="C00000"/>
                  </a:solidFill>
                </a:rPr>
                <a:t>……</a:t>
              </a:r>
              <a:r>
                <a:rPr altLang="en-US" b="1" dirty="0" lang="zh-CN" sz="2400">
                  <a:solidFill>
                    <a:srgbClr val="C00000"/>
                  </a:solidFill>
                </a:rPr>
                <a:t>愉悦</a:t>
              </a:r>
            </a:p>
          </p:txBody>
        </p:sp>
      </p:grpSp>
      <p:grpSp>
        <p:nvGrpSpPr>
          <p:cNvPr id="30" name="组合 29"/>
          <p:cNvGrpSpPr/>
          <p:nvPr/>
        </p:nvGrpSpPr>
        <p:grpSpPr>
          <a:xfrm>
            <a:off x="4640589" y="3356908"/>
            <a:ext cx="1212782" cy="461665"/>
            <a:chOff x="6096000" y="1463023"/>
            <a:chExt cx="1212782" cy="461665"/>
          </a:xfrm>
        </p:grpSpPr>
        <p:sp>
          <p:nvSpPr>
            <p:cNvPr id="31" name="对话气泡: 圆角矩形 30"/>
            <p:cNvSpPr/>
            <p:nvPr/>
          </p:nvSpPr>
          <p:spPr>
            <a:xfrm>
              <a:off x="6096000" y="1463023"/>
              <a:ext cx="799437" cy="461665"/>
            </a:xfrm>
            <a:prstGeom prst="wedgeRoundRectCallout">
              <a:avLst>
                <a:gd fmla="val -44978" name="adj1"/>
                <a:gd fmla="val -58798" name="adj2"/>
                <a:gd fmla="val 16667" name="adj3"/>
              </a:avLst>
            </a:prstGeom>
            <a:noFill/>
            <a:ln w="12700">
              <a:solidFill>
                <a:srgbClr val="7D453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2" name="文本框 31"/>
            <p:cNvSpPr txBox="1"/>
            <p:nvPr/>
          </p:nvSpPr>
          <p:spPr>
            <a:xfrm>
              <a:off x="6096000" y="1463023"/>
              <a:ext cx="1212782" cy="461665"/>
            </a:xfrm>
            <a:prstGeom prst="rect">
              <a:avLst/>
            </a:prstGeom>
            <a:noFill/>
            <a:ln w="12700">
              <a:noFill/>
            </a:ln>
          </p:spPr>
          <p:txBody>
            <a:bodyPr rtlCol="0" wrap="square">
              <a:spAutoFit/>
            </a:bodyPr>
            <a:lstStyle/>
            <a:p>
              <a:r>
                <a:rPr altLang="en-US" b="1" dirty="0" lang="zh-CN" sz="2400">
                  <a:solidFill>
                    <a:srgbClr val="C00000"/>
                  </a:solidFill>
                </a:rPr>
                <a:t>耳饰</a:t>
              </a:r>
            </a:p>
          </p:txBody>
        </p:sp>
      </p:grp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p14:dur="2000" spd="slow">
        <p159:morph option="byObject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7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>
                      <p:stCondLst>
                        <p:cond delay="indefinite"/>
                      </p:stCondLst>
                      <p:childTnLst>
                        <p:par>
                          <p:cTn fill="hold" id="9">
                            <p:stCondLst>
                              <p:cond delay="0"/>
                            </p:stCondLst>
                            <p:childTnLst>
                              <p:par>
                                <p:cTn fill="hold" id="10" nodeType="click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2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3">
                      <p:stCondLst>
                        <p:cond delay="indefinite"/>
                      </p:stCondLst>
                      <p:childTnLst>
                        <p:par>
                          <p:cTn fill="hold" id="14">
                            <p:stCondLst>
                              <p:cond delay="0"/>
                            </p:stCondLst>
                            <p:childTnLst>
                              <p:par>
                                <p:cTn fill="hold" id="15" nodeType="click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7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8">
                      <p:stCondLst>
                        <p:cond delay="indefinite"/>
                      </p:stCondLst>
                      <p:childTnLst>
                        <p:par>
                          <p:cTn fill="hold" id="19">
                            <p:stCondLst>
                              <p:cond delay="0"/>
                            </p:stCondLst>
                            <p:childTnLst>
                              <p:par>
                                <p:cTn fill="hold" id="20" nodeType="click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22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3">
                      <p:stCondLst>
                        <p:cond delay="indefinite"/>
                      </p:stCondLst>
                      <p:childTnLst>
                        <p:par>
                          <p:cTn fill="hold" id="24">
                            <p:stCondLst>
                              <p:cond delay="0"/>
                            </p:stCondLst>
                            <p:childTnLst>
                              <p:par>
                                <p:cTn fill="hold" id="25" nodeType="click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27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8">
                      <p:stCondLst>
                        <p:cond delay="indefinite"/>
                      </p:stCondLst>
                      <p:childTnLst>
                        <p:par>
                          <p:cTn fill="hold" id="29">
                            <p:stCondLst>
                              <p:cond delay="0"/>
                            </p:stCondLst>
                            <p:childTnLst>
                              <p:par>
                                <p:cTn fill="hold" id="30" nodeType="click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32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3">
                      <p:stCondLst>
                        <p:cond delay="indefinite"/>
                      </p:stCondLst>
                      <p:childTnLst>
                        <p:par>
                          <p:cTn fill="hold" id="34">
                            <p:stCondLst>
                              <p:cond delay="0"/>
                            </p:stCondLst>
                            <p:childTnLst>
                              <p:par>
                                <p:cTn fill="hold" id="35" nodeType="click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37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8">
                      <p:stCondLst>
                        <p:cond delay="indefinite"/>
                      </p:stCondLst>
                      <p:childTnLst>
                        <p:par>
                          <p:cTn fill="hold" id="39">
                            <p:stCondLst>
                              <p:cond delay="0"/>
                            </p:stCondLst>
                            <p:childTnLst>
                              <p:par>
                                <p:cTn fill="hold" id="40" nodeType="click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42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缺角矩形 9"/>
          <p:cNvSpPr/>
          <p:nvPr/>
        </p:nvSpPr>
        <p:spPr>
          <a:xfrm>
            <a:off x="5167779" y="302158"/>
            <a:ext cx="1857861" cy="597002"/>
          </a:xfrm>
          <a:prstGeom prst="plaque">
            <a:avLst>
              <a:gd fmla="val 10210" name="adj"/>
            </a:avLst>
          </a:prstGeom>
          <a:gradFill flip="none" rotWithShape="1">
            <a:gsLst>
              <a:gs pos="0">
                <a:srgbClr val="DACDBD">
                  <a:lumMod val="60000"/>
                  <a:lumOff val="40000"/>
                </a:srgbClr>
              </a:gs>
              <a:gs pos="100000">
                <a:schemeClr val="bg1"/>
              </a:gs>
            </a:gsLst>
            <a:lin ang="2700000" scaled="1"/>
            <a:tileRect/>
          </a:gradFill>
          <a:ln algn="ctr" cap="flat" cmpd="sng" w="6350">
            <a:solidFill>
              <a:srgbClr val="DACDBD">
                <a:lumMod val="75000"/>
              </a:srgbClr>
            </a:solidFill>
            <a:prstDash val="solid"/>
            <a:miter lim="800000"/>
          </a:ln>
          <a:effectLst/>
        </p:spPr>
        <p:txBody>
          <a:bodyPr anchor="ctr" rtlCol="0"/>
          <a:lstStyle/>
          <a:p>
            <a:pPr algn="ctr" defTabSz="914400" eaLnBrk="1" fontAlgn="auto" hangingPunct="1" indent="0" latinLnBrk="0" lvl="0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altLang="en-US" b="0" baseline="0" cap="none" dirty="0" i="0" kern="0" kumimoji="0" lang="zh-CN" noProof="0" normalizeH="0" spc="0" strike="noStrike" sz="1800" u="none">
              <a:ln>
                <a:noFill/>
              </a:ln>
              <a:solidFill>
                <a:prstClr val="white"/>
              </a:solidFill>
              <a:effectLst/>
              <a:uLnTx/>
              <a:uFillTx/>
              <a:latin charset="-122" panose="020B0503020204020204" pitchFamily="34" typeface="微软雅黑"/>
              <a:ea typeface="思源黑体 CN Regular"/>
              <a:cs typeface="+mn-cs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4579256" y="314385"/>
            <a:ext cx="3033486" cy="584775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dirty="0" lang="zh-CN" sz="3200">
                <a:gradFill>
                  <a:gsLst>
                    <a:gs pos="0">
                      <a:schemeClr val="accent2">
                        <a:lumMod val="50000"/>
                      </a:schemeClr>
                    </a:gs>
                    <a:gs pos="100000">
                      <a:srgbClr val="7D4534"/>
                    </a:gs>
                  </a:gsLst>
                  <a:lin ang="2700000" scaled="1"/>
                </a:gradFill>
                <a:latin charset="-122" panose="020B0503020204020204" pitchFamily="34" typeface="微软雅黑"/>
                <a:ea charset="-122" panose="020B0503020204020204" pitchFamily="34" typeface="微软雅黑"/>
              </a:rPr>
              <a:t>第二段</a:t>
            </a:r>
          </a:p>
        </p:txBody>
      </p:sp>
      <p:grpSp>
        <p:nvGrpSpPr>
          <p:cNvPr id="2" name="组合 1"/>
          <p:cNvGrpSpPr/>
          <p:nvPr/>
        </p:nvGrpSpPr>
        <p:grpSpPr>
          <a:xfrm>
            <a:off x="766763" y="1052513"/>
            <a:ext cx="10693400" cy="3526866"/>
            <a:chOff x="22513" y="165443"/>
            <a:chExt cx="14349670" cy="2989329"/>
          </a:xfrm>
        </p:grpSpPr>
        <p:sp>
          <p:nvSpPr>
            <p:cNvPr id="3" name="缺角矩形 2"/>
            <p:cNvSpPr/>
            <p:nvPr/>
          </p:nvSpPr>
          <p:spPr>
            <a:xfrm>
              <a:off x="22513" y="165443"/>
              <a:ext cx="14349670" cy="2989329"/>
            </a:xfrm>
            <a:prstGeom prst="plaque">
              <a:avLst>
                <a:gd fmla="val 7577" name="adj"/>
              </a:avLst>
            </a:prstGeom>
            <a:noFill/>
            <a:ln w="28575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4" name="文本框 3"/>
            <p:cNvSpPr txBox="1"/>
            <p:nvPr/>
          </p:nvSpPr>
          <p:spPr>
            <a:xfrm>
              <a:off x="184458" y="333920"/>
              <a:ext cx="13865274" cy="2729442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indent="683895">
                <a:lnSpc>
                  <a:spcPct val="250000"/>
                </a:lnSpc>
              </a:pP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夫击瓮叩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缶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，弹筝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搏髀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（</a:t>
              </a:r>
              <a:r>
                <a:rPr altLang="zh-CN" b="1" baseline="0" cap="none" dirty="0" err="1" i="0" kern="1200" kumimoji="0" lang="en-US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bì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），而歌呼呜呜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快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耳者，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真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秦之声也；</a:t>
              </a:r>
              <a:r>
                <a:rPr altLang="zh-CN" b="1" baseline="0" cap="none" dirty="0" i="0" kern="1200" kumimoji="0" lang="en-US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《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郑</a:t>
              </a:r>
              <a:r>
                <a:rPr altLang="zh-CN" b="1" baseline="0" cap="none" dirty="0" i="0" kern="1200" kumimoji="0" lang="en-US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》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、</a:t>
              </a:r>
              <a:r>
                <a:rPr altLang="zh-CN" b="1" baseline="0" cap="none" dirty="0" i="0" kern="1200" kumimoji="0" lang="en-US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《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卫</a:t>
              </a:r>
              <a:r>
                <a:rPr altLang="zh-CN" b="1" baseline="0" cap="none" dirty="0" i="0" kern="1200" kumimoji="0" lang="en-US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》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、</a:t>
              </a:r>
              <a:r>
                <a:rPr altLang="zh-CN" b="1" baseline="0" cap="none" dirty="0" i="0" kern="1200" kumimoji="0" lang="en-US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《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桑间</a:t>
              </a:r>
              <a:r>
                <a:rPr altLang="zh-CN" b="1" baseline="0" cap="none" dirty="0" i="0" kern="1200" kumimoji="0" lang="en-US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》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，</a:t>
              </a:r>
              <a:r>
                <a:rPr altLang="zh-CN" b="1" baseline="0" cap="none" dirty="0" i="0" kern="1200" kumimoji="0" lang="en-US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《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昭</a:t>
              </a:r>
              <a:r>
                <a:rPr altLang="zh-CN" b="1" baseline="0" cap="none" dirty="0" i="0" kern="1200" kumimoji="0" lang="en-US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》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、</a:t>
              </a:r>
              <a:r>
                <a:rPr altLang="zh-CN" b="1" baseline="0" cap="none" dirty="0" i="0" kern="1200" kumimoji="0" lang="en-US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《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虞</a:t>
              </a:r>
              <a:r>
                <a:rPr altLang="zh-CN" b="1" baseline="0" cap="none" dirty="0" i="0" kern="1200" kumimoji="0" lang="en-US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》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、</a:t>
              </a:r>
              <a:r>
                <a:rPr altLang="zh-CN" b="1" baseline="0" cap="none" dirty="0" i="0" kern="1200" kumimoji="0" lang="en-US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《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武</a:t>
              </a:r>
              <a:r>
                <a:rPr altLang="zh-CN" b="1" baseline="0" cap="none" dirty="0" i="0" kern="1200" kumimoji="0" lang="en-US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》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、</a:t>
              </a:r>
              <a:r>
                <a:rPr altLang="zh-CN" b="1" baseline="0" cap="none" dirty="0" i="0" kern="1200" kumimoji="0" lang="en-US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《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象</a:t>
              </a:r>
              <a:r>
                <a:rPr altLang="zh-CN" b="1" baseline="0" cap="none" dirty="0" i="0" kern="1200" kumimoji="0" lang="en-US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》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者，异国之乐也。</a:t>
              </a:r>
            </a:p>
          </p:txBody>
        </p:sp>
      </p:grpSp>
      <p:sp>
        <p:nvSpPr>
          <p:cNvPr id="6" name="文本框 5"/>
          <p:cNvSpPr txBox="1"/>
          <p:nvPr/>
        </p:nvSpPr>
        <p:spPr>
          <a:xfrm>
            <a:off x="767982" y="4670303"/>
            <a:ext cx="10943228" cy="22890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504190">
              <a:lnSpc>
                <a:spcPct val="130000"/>
              </a:lnSpc>
            </a:pPr>
            <a:r>
              <a:rPr altLang="en-US" b="1" dirty="0" lang="zh-CN" sz="2800"/>
              <a:t>译文：敲击瓮、缶来奏乐，弹着秦筝，拍打大腿以应和节拍，呜呜呀呀地高唱来使耳朵痛快，这才是真正的秦国音乐；郑国、卫国一带的乐曲，</a:t>
            </a:r>
            <a:r>
              <a:rPr altLang="zh-CN" b="1" dirty="0" lang="en-US" sz="2800"/>
              <a:t>《</a:t>
            </a:r>
            <a:r>
              <a:rPr altLang="en-US" b="1" dirty="0" lang="zh-CN" sz="2800"/>
              <a:t>韶</a:t>
            </a:r>
            <a:r>
              <a:rPr altLang="zh-CN" b="1" dirty="0" lang="en-US" sz="2800"/>
              <a:t>》《</a:t>
            </a:r>
            <a:r>
              <a:rPr altLang="en-US" b="1" dirty="0" lang="zh-CN" sz="2800"/>
              <a:t>虞</a:t>
            </a:r>
            <a:r>
              <a:rPr altLang="zh-CN" b="1" dirty="0" lang="en-US" sz="2800"/>
              <a:t>》《</a:t>
            </a:r>
            <a:r>
              <a:rPr altLang="en-US" b="1" dirty="0" lang="zh-CN" sz="2800"/>
              <a:t>武</a:t>
            </a:r>
            <a:r>
              <a:rPr altLang="zh-CN" b="1" dirty="0" lang="en-US" sz="2800"/>
              <a:t>》《</a:t>
            </a:r>
            <a:r>
              <a:rPr altLang="en-US" b="1" dirty="0" lang="zh-CN" sz="2800"/>
              <a:t>象</a:t>
            </a:r>
            <a:r>
              <a:rPr altLang="zh-CN" b="1" dirty="0" lang="en-US" sz="2800"/>
              <a:t>》</a:t>
            </a:r>
            <a:r>
              <a:rPr altLang="en-US" b="1" dirty="0" lang="zh-CN" sz="2800"/>
              <a:t>等传说中的古乐，都是别国的音乐。</a:t>
            </a:r>
          </a:p>
        </p:txBody>
      </p:sp>
      <p:grpSp>
        <p:nvGrpSpPr>
          <p:cNvPr id="13" name="组合 12"/>
          <p:cNvGrpSpPr/>
          <p:nvPr/>
        </p:nvGrpSpPr>
        <p:grpSpPr>
          <a:xfrm>
            <a:off x="3967132" y="2251846"/>
            <a:ext cx="1720519" cy="489950"/>
            <a:chOff x="6096000" y="1463023"/>
            <a:chExt cx="2026958" cy="496532"/>
          </a:xfrm>
        </p:grpSpPr>
        <p:sp>
          <p:nvSpPr>
            <p:cNvPr id="8" name="对话气泡: 圆角矩形 7"/>
            <p:cNvSpPr/>
            <p:nvPr/>
          </p:nvSpPr>
          <p:spPr>
            <a:xfrm>
              <a:off x="6096000" y="1463023"/>
              <a:ext cx="2026958" cy="496532"/>
            </a:xfrm>
            <a:prstGeom prst="wedgeRoundRectCallout">
              <a:avLst>
                <a:gd fmla="val -11818" name="adj1"/>
                <a:gd fmla="val -67978" name="adj2"/>
                <a:gd fmla="val 16667" name="adj3"/>
              </a:avLst>
            </a:prstGeom>
            <a:noFill/>
            <a:ln w="12700">
              <a:solidFill>
                <a:srgbClr val="7D453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2" name="文本框 11"/>
            <p:cNvSpPr txBox="1"/>
            <p:nvPr/>
          </p:nvSpPr>
          <p:spPr>
            <a:xfrm>
              <a:off x="6096000" y="1463023"/>
              <a:ext cx="2026958" cy="496532"/>
            </a:xfrm>
            <a:prstGeom prst="rect">
              <a:avLst/>
            </a:prstGeom>
            <a:noFill/>
            <a:ln w="12700">
              <a:noFill/>
            </a:ln>
          </p:spPr>
          <p:txBody>
            <a:bodyPr rtlCol="0" wrap="square">
              <a:spAutoFit/>
            </a:bodyPr>
            <a:lstStyle/>
            <a:p>
              <a:r>
                <a:rPr altLang="en-US" b="1" dirty="0" lang="zh-CN" sz="2400">
                  <a:solidFill>
                    <a:srgbClr val="C00000"/>
                  </a:solidFill>
                </a:rPr>
                <a:t>击打，拍打</a:t>
              </a:r>
            </a:p>
          </p:txBody>
        </p:sp>
      </p:grpSp>
      <p:grpSp>
        <p:nvGrpSpPr>
          <p:cNvPr id="14" name="组合 13"/>
          <p:cNvGrpSpPr/>
          <p:nvPr/>
        </p:nvGrpSpPr>
        <p:grpSpPr>
          <a:xfrm>
            <a:off x="8091502" y="1202615"/>
            <a:ext cx="1749260" cy="540146"/>
            <a:chOff x="6096000" y="1463023"/>
            <a:chExt cx="2347031" cy="481185"/>
          </a:xfrm>
        </p:grpSpPr>
        <p:sp>
          <p:nvSpPr>
            <p:cNvPr id="15" name="对话气泡: 圆角矩形 14"/>
            <p:cNvSpPr/>
            <p:nvPr/>
          </p:nvSpPr>
          <p:spPr>
            <a:xfrm>
              <a:off x="6096000" y="1463023"/>
              <a:ext cx="2322962" cy="461665"/>
            </a:xfrm>
            <a:prstGeom prst="wedgeRoundRectCallout">
              <a:avLst>
                <a:gd fmla="val -24838" name="adj1"/>
                <a:gd fmla="val 63461" name="adj2"/>
                <a:gd fmla="val 16667" name="adj3"/>
              </a:avLst>
            </a:prstGeom>
            <a:noFill/>
            <a:ln w="12700">
              <a:solidFill>
                <a:srgbClr val="7D453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6" name="文本框 15"/>
            <p:cNvSpPr txBox="1"/>
            <p:nvPr/>
          </p:nvSpPr>
          <p:spPr>
            <a:xfrm>
              <a:off x="6120068" y="1482543"/>
              <a:ext cx="2322963" cy="461665"/>
            </a:xfrm>
            <a:prstGeom prst="rect">
              <a:avLst/>
            </a:prstGeom>
            <a:noFill/>
            <a:ln w="12700">
              <a:noFill/>
            </a:ln>
          </p:spPr>
          <p:txBody>
            <a:bodyPr rtlCol="0" wrap="square">
              <a:spAutoFit/>
            </a:bodyPr>
            <a:lstStyle/>
            <a:p>
              <a:r>
                <a:rPr altLang="en-US" b="1" dirty="0" lang="zh-CN" sz="2400">
                  <a:solidFill>
                    <a:srgbClr val="C00000"/>
                  </a:solidFill>
                </a:rPr>
                <a:t>使</a:t>
              </a:r>
              <a:r>
                <a:rPr altLang="zh-CN" b="1" dirty="0" lang="en-US" sz="2400">
                  <a:solidFill>
                    <a:srgbClr val="C00000"/>
                  </a:solidFill>
                </a:rPr>
                <a:t>……</a:t>
              </a:r>
              <a:r>
                <a:rPr altLang="en-US" b="1" dirty="0" lang="zh-CN" sz="2400">
                  <a:solidFill>
                    <a:srgbClr val="C00000"/>
                  </a:solidFill>
                </a:rPr>
                <a:t>畅快</a:t>
              </a:r>
            </a:p>
          </p:txBody>
        </p:sp>
      </p:grpSp>
      <p:grpSp>
        <p:nvGrpSpPr>
          <p:cNvPr id="5" name="组合 4"/>
          <p:cNvGrpSpPr/>
          <p:nvPr/>
        </p:nvGrpSpPr>
        <p:grpSpPr>
          <a:xfrm>
            <a:off x="887444" y="2235119"/>
            <a:ext cx="2959006" cy="495120"/>
            <a:chOff x="6096000" y="1463023"/>
            <a:chExt cx="2226225" cy="495120"/>
          </a:xfrm>
        </p:grpSpPr>
        <p:sp>
          <p:nvSpPr>
            <p:cNvPr id="9" name="对话气泡: 圆角矩形 8"/>
            <p:cNvSpPr/>
            <p:nvPr/>
          </p:nvSpPr>
          <p:spPr>
            <a:xfrm>
              <a:off x="6096000" y="1463023"/>
              <a:ext cx="2226225" cy="495120"/>
            </a:xfrm>
            <a:prstGeom prst="wedgeRoundRectCallout">
              <a:avLst>
                <a:gd fmla="val 31915" name="adj1"/>
                <a:gd fmla="val -60460" name="adj2"/>
                <a:gd fmla="val 16667" name="adj3"/>
              </a:avLst>
            </a:prstGeom>
            <a:noFill/>
            <a:ln w="12700">
              <a:solidFill>
                <a:srgbClr val="7D453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7" name="文本框 16"/>
            <p:cNvSpPr txBox="1"/>
            <p:nvPr/>
          </p:nvSpPr>
          <p:spPr>
            <a:xfrm>
              <a:off x="6096000" y="1496478"/>
              <a:ext cx="2226225" cy="461665"/>
            </a:xfrm>
            <a:prstGeom prst="rect">
              <a:avLst/>
            </a:prstGeom>
            <a:noFill/>
            <a:ln w="12700">
              <a:noFill/>
            </a:ln>
          </p:spPr>
          <p:txBody>
            <a:bodyPr rtlCol="0" wrap="square">
              <a:spAutoFit/>
            </a:bodyPr>
            <a:lstStyle/>
            <a:p>
              <a:r>
                <a:rPr altLang="en-US" b="1" dirty="0" lang="zh-CN" sz="2400">
                  <a:solidFill>
                    <a:srgbClr val="C00000"/>
                  </a:solidFill>
                </a:rPr>
                <a:t>一种瓦制的打击乐器</a:t>
              </a:r>
            </a:p>
          </p:txBody>
        </p:sp>
      </p:grpSp>
      <p:grpSp>
        <p:nvGrpSpPr>
          <p:cNvPr id="24" name="组合 23"/>
          <p:cNvGrpSpPr/>
          <p:nvPr/>
        </p:nvGrpSpPr>
        <p:grpSpPr>
          <a:xfrm>
            <a:off x="4883218" y="1237254"/>
            <a:ext cx="1212782" cy="461665"/>
            <a:chOff x="6096000" y="1463023"/>
            <a:chExt cx="1212782" cy="461665"/>
          </a:xfrm>
        </p:grpSpPr>
        <p:sp>
          <p:nvSpPr>
            <p:cNvPr id="25" name="对话气泡: 圆角矩形 24"/>
            <p:cNvSpPr/>
            <p:nvPr/>
          </p:nvSpPr>
          <p:spPr>
            <a:xfrm>
              <a:off x="6096000" y="1463023"/>
              <a:ext cx="799437" cy="461665"/>
            </a:xfrm>
            <a:prstGeom prst="wedgeRoundRectCallout">
              <a:avLst>
                <a:gd fmla="val -29660" name="adj1"/>
                <a:gd fmla="val 69365" name="adj2"/>
                <a:gd fmla="val 16667" name="adj3"/>
              </a:avLst>
            </a:prstGeom>
            <a:noFill/>
            <a:ln w="12700">
              <a:solidFill>
                <a:srgbClr val="7D453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6" name="文本框 25"/>
            <p:cNvSpPr txBox="1"/>
            <p:nvPr/>
          </p:nvSpPr>
          <p:spPr>
            <a:xfrm>
              <a:off x="6096000" y="1463023"/>
              <a:ext cx="1212782" cy="461665"/>
            </a:xfrm>
            <a:prstGeom prst="rect">
              <a:avLst/>
            </a:prstGeom>
            <a:noFill/>
            <a:ln w="12700">
              <a:noFill/>
            </a:ln>
          </p:spPr>
          <p:txBody>
            <a:bodyPr rtlCol="0" wrap="square">
              <a:spAutoFit/>
            </a:bodyPr>
            <a:lstStyle/>
            <a:p>
              <a:r>
                <a:rPr altLang="en-US" b="1" dirty="0" lang="zh-CN" sz="2400">
                  <a:solidFill>
                    <a:srgbClr val="C00000"/>
                  </a:solidFill>
                </a:rPr>
                <a:t>大腿</a:t>
              </a:r>
            </a:p>
          </p:txBody>
        </p:sp>
      </p:grpSp>
      <p:grpSp>
        <p:nvGrpSpPr>
          <p:cNvPr id="18" name="组合 17"/>
          <p:cNvGrpSpPr/>
          <p:nvPr/>
        </p:nvGrpSpPr>
        <p:grpSpPr>
          <a:xfrm>
            <a:off x="8718373" y="2223562"/>
            <a:ext cx="1731322" cy="518233"/>
            <a:chOff x="6095999" y="1463023"/>
            <a:chExt cx="2322963" cy="461665"/>
          </a:xfrm>
        </p:grpSpPr>
        <p:sp>
          <p:nvSpPr>
            <p:cNvPr id="19" name="对话气泡: 圆角矩形 18"/>
            <p:cNvSpPr/>
            <p:nvPr/>
          </p:nvSpPr>
          <p:spPr>
            <a:xfrm>
              <a:off x="6096000" y="1463023"/>
              <a:ext cx="2322962" cy="461665"/>
            </a:xfrm>
            <a:prstGeom prst="wedgeRoundRectCallout">
              <a:avLst>
                <a:gd fmla="val 27309" name="adj1"/>
                <a:gd fmla="val -59381" name="adj2"/>
                <a:gd fmla="val 16667" name="adj3"/>
              </a:avLst>
            </a:prstGeom>
            <a:noFill/>
            <a:ln w="12700">
              <a:solidFill>
                <a:srgbClr val="7D453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0" name="文本框 19"/>
            <p:cNvSpPr txBox="1"/>
            <p:nvPr/>
          </p:nvSpPr>
          <p:spPr>
            <a:xfrm>
              <a:off x="6095999" y="1463023"/>
              <a:ext cx="2322963" cy="411271"/>
            </a:xfrm>
            <a:prstGeom prst="rect">
              <a:avLst/>
            </a:prstGeom>
            <a:noFill/>
            <a:ln w="12700">
              <a:noFill/>
            </a:ln>
          </p:spPr>
          <p:txBody>
            <a:bodyPr rtlCol="0" wrap="square">
              <a:spAutoFit/>
            </a:bodyPr>
            <a:lstStyle/>
            <a:p>
              <a:r>
                <a:rPr altLang="en-US" b="1" dirty="0" lang="zh-CN" sz="2400">
                  <a:solidFill>
                    <a:srgbClr val="C00000"/>
                  </a:solidFill>
                </a:rPr>
                <a:t>的确，实在</a:t>
              </a:r>
            </a:p>
          </p:txBody>
        </p:sp>
      </p:grp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p14:dur="2000" spd="slow">
        <p159:morph option="byObject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7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>
                      <p:stCondLst>
                        <p:cond delay="indefinite"/>
                      </p:stCondLst>
                      <p:childTnLst>
                        <p:par>
                          <p:cTn fill="hold" id="9">
                            <p:stCondLst>
                              <p:cond delay="0"/>
                            </p:stCondLst>
                            <p:childTnLst>
                              <p:par>
                                <p:cTn fill="hold" id="10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12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3">
                      <p:stCondLst>
                        <p:cond delay="indefinite"/>
                      </p:stCondLst>
                      <p:childTnLst>
                        <p:par>
                          <p:cTn fill="hold" id="14">
                            <p:stCondLst>
                              <p:cond delay="0"/>
                            </p:stCondLst>
                            <p:childTnLst>
                              <p:par>
                                <p:cTn fill="hold" id="15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17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8">
                      <p:stCondLst>
                        <p:cond delay="indefinite"/>
                      </p:stCondLst>
                      <p:childTnLst>
                        <p:par>
                          <p:cTn fill="hold" id="19">
                            <p:stCondLst>
                              <p:cond delay="0"/>
                            </p:stCondLst>
                            <p:childTnLst>
                              <p:par>
                                <p:cTn fill="hold" id="20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22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3">
                      <p:stCondLst>
                        <p:cond delay="indefinite"/>
                      </p:stCondLst>
                      <p:childTnLst>
                        <p:par>
                          <p:cTn fill="hold" id="24">
                            <p:stCondLst>
                              <p:cond delay="0"/>
                            </p:stCondLst>
                            <p:childTnLst>
                              <p:par>
                                <p:cTn fill="hold" id="25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27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8">
                      <p:stCondLst>
                        <p:cond delay="indefinite"/>
                      </p:stCondLst>
                      <p:childTnLst>
                        <p:par>
                          <p:cTn fill="hold" id="29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30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2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3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6"/>
    </p:bldLst>
  </p:timing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缺角矩形 9"/>
          <p:cNvSpPr/>
          <p:nvPr/>
        </p:nvSpPr>
        <p:spPr>
          <a:xfrm>
            <a:off x="5167779" y="302158"/>
            <a:ext cx="1873101" cy="597002"/>
          </a:xfrm>
          <a:prstGeom prst="plaque">
            <a:avLst>
              <a:gd fmla="val 10210" name="adj"/>
            </a:avLst>
          </a:prstGeom>
          <a:gradFill flip="none" rotWithShape="1">
            <a:gsLst>
              <a:gs pos="0">
                <a:srgbClr val="DACDBD">
                  <a:lumMod val="60000"/>
                  <a:lumOff val="40000"/>
                </a:srgbClr>
              </a:gs>
              <a:gs pos="100000">
                <a:schemeClr val="bg1"/>
              </a:gs>
            </a:gsLst>
            <a:lin ang="2700000" scaled="1"/>
            <a:tileRect/>
          </a:gradFill>
          <a:ln algn="ctr" cap="flat" cmpd="sng" w="6350">
            <a:solidFill>
              <a:srgbClr val="DACDBD">
                <a:lumMod val="75000"/>
              </a:srgbClr>
            </a:solidFill>
            <a:prstDash val="solid"/>
            <a:miter lim="800000"/>
          </a:ln>
          <a:effectLst/>
        </p:spPr>
        <p:txBody>
          <a:bodyPr anchor="ctr" rtlCol="0"/>
          <a:lstStyle/>
          <a:p>
            <a:pPr algn="ctr" defTabSz="914400" eaLnBrk="1" fontAlgn="auto" hangingPunct="1" indent="0" latinLnBrk="0" lvl="0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altLang="en-US" b="0" baseline="0" cap="none" dirty="0" i="0" kern="0" kumimoji="0" lang="zh-CN" noProof="0" normalizeH="0" spc="0" strike="noStrike" sz="1800" u="none">
              <a:ln>
                <a:noFill/>
              </a:ln>
              <a:solidFill>
                <a:prstClr val="white"/>
              </a:solidFill>
              <a:effectLst/>
              <a:uLnTx/>
              <a:uFillTx/>
              <a:latin charset="-122" panose="020B0503020204020204" pitchFamily="34" typeface="微软雅黑"/>
              <a:ea typeface="思源黑体 CN Regular"/>
              <a:cs typeface="+mn-cs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4579256" y="314385"/>
            <a:ext cx="3033486" cy="584775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dirty="0" lang="zh-CN" sz="3200">
                <a:gradFill>
                  <a:gsLst>
                    <a:gs pos="0">
                      <a:schemeClr val="accent2">
                        <a:lumMod val="50000"/>
                      </a:schemeClr>
                    </a:gs>
                    <a:gs pos="100000">
                      <a:srgbClr val="7D4534"/>
                    </a:gs>
                  </a:gsLst>
                  <a:lin ang="2700000" scaled="1"/>
                </a:gradFill>
                <a:latin charset="-122" panose="020B0503020204020204" pitchFamily="34" typeface="微软雅黑"/>
                <a:ea charset="-122" panose="020B0503020204020204" pitchFamily="34" typeface="微软雅黑"/>
              </a:rPr>
              <a:t>第二段</a:t>
            </a:r>
          </a:p>
        </p:txBody>
      </p:sp>
      <p:grpSp>
        <p:nvGrpSpPr>
          <p:cNvPr id="2" name="组合 1"/>
          <p:cNvGrpSpPr/>
          <p:nvPr/>
        </p:nvGrpSpPr>
        <p:grpSpPr>
          <a:xfrm>
            <a:off x="766763" y="1360483"/>
            <a:ext cx="10693400" cy="2627402"/>
            <a:chOff x="1094262" y="-151571"/>
            <a:chExt cx="11742711" cy="2999139"/>
          </a:xfrm>
        </p:grpSpPr>
        <p:sp>
          <p:nvSpPr>
            <p:cNvPr id="3" name="缺角矩形 2"/>
            <p:cNvSpPr/>
            <p:nvPr/>
          </p:nvSpPr>
          <p:spPr>
            <a:xfrm>
              <a:off x="1094262" y="-55783"/>
              <a:ext cx="11742711" cy="2903351"/>
            </a:xfrm>
            <a:prstGeom prst="plaque">
              <a:avLst>
                <a:gd fmla="val 7577" name="adj"/>
              </a:avLst>
            </a:prstGeom>
            <a:noFill/>
            <a:ln w="28575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4" name="文本框 3"/>
            <p:cNvSpPr txBox="1"/>
            <p:nvPr/>
          </p:nvSpPr>
          <p:spPr>
            <a:xfrm>
              <a:off x="1731057" y="-151571"/>
              <a:ext cx="10119920" cy="1758443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indent="683895">
                <a:lnSpc>
                  <a:spcPct val="250000"/>
                </a:lnSpc>
              </a:pP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今弃击瓮叩缶而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就</a:t>
              </a:r>
              <a:r>
                <a:rPr altLang="zh-CN" b="1" baseline="0" cap="none" dirty="0" i="0" kern="1200" kumimoji="0" lang="en-US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《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郑</a:t>
              </a:r>
              <a:r>
                <a:rPr altLang="zh-CN" b="1" baseline="0" cap="none" dirty="0" i="0" kern="1200" kumimoji="0" lang="en-US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》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、</a:t>
              </a:r>
              <a:r>
                <a:rPr altLang="zh-CN" b="1" baseline="0" cap="none" dirty="0" i="0" kern="1200" kumimoji="0" lang="en-US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《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卫</a:t>
              </a:r>
              <a:r>
                <a:rPr altLang="zh-CN" b="1" baseline="0" cap="none" dirty="0" i="0" kern="1200" kumimoji="0" lang="en-US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》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，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退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弹筝而取</a:t>
              </a:r>
              <a:r>
                <a:rPr altLang="zh-CN" b="1" baseline="0" cap="none" dirty="0" i="0" kern="1200" kumimoji="0" lang="en-US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《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昭</a:t>
              </a:r>
              <a:r>
                <a:rPr altLang="zh-CN" b="1" baseline="0" cap="none" dirty="0" i="0" kern="1200" kumimoji="0" lang="en-US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》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、</a:t>
              </a:r>
              <a:r>
                <a:rPr altLang="zh-CN" b="1" baseline="0" cap="none" dirty="0" i="0" kern="1200" kumimoji="0" lang="en-US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《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虞</a:t>
              </a:r>
              <a:r>
                <a:rPr altLang="zh-CN" b="1" baseline="0" cap="none" dirty="0" i="0" kern="1200" kumimoji="0" lang="en-US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》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，若是者何也？快意当前，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适观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而已矣。</a:t>
              </a:r>
            </a:p>
          </p:txBody>
        </p:sp>
      </p:grpSp>
      <p:grpSp>
        <p:nvGrpSpPr>
          <p:cNvPr id="13" name="组合 12"/>
          <p:cNvGrpSpPr/>
          <p:nvPr/>
        </p:nvGrpSpPr>
        <p:grpSpPr>
          <a:xfrm>
            <a:off x="8256259" y="3444953"/>
            <a:ext cx="1454900" cy="461665"/>
            <a:chOff x="6095999" y="1463023"/>
            <a:chExt cx="1915288" cy="461665"/>
          </a:xfrm>
        </p:grpSpPr>
        <p:sp>
          <p:nvSpPr>
            <p:cNvPr id="8" name="对话气泡: 圆角矩形 7"/>
            <p:cNvSpPr/>
            <p:nvPr/>
          </p:nvSpPr>
          <p:spPr>
            <a:xfrm>
              <a:off x="6096002" y="1463023"/>
              <a:ext cx="1802632" cy="412445"/>
            </a:xfrm>
            <a:prstGeom prst="wedgeRoundRectCallout">
              <a:avLst>
                <a:gd fmla="val -27186" name="adj1"/>
                <a:gd fmla="val -69802" name="adj2"/>
                <a:gd fmla="val 16667" name="adj3"/>
              </a:avLst>
            </a:prstGeom>
            <a:noFill/>
            <a:ln w="12700">
              <a:solidFill>
                <a:srgbClr val="7D453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2" name="文本框 11"/>
            <p:cNvSpPr txBox="1"/>
            <p:nvPr/>
          </p:nvSpPr>
          <p:spPr>
            <a:xfrm>
              <a:off x="6095999" y="1463023"/>
              <a:ext cx="1915288" cy="461665"/>
            </a:xfrm>
            <a:prstGeom prst="rect">
              <a:avLst/>
            </a:prstGeom>
            <a:noFill/>
            <a:ln w="12700">
              <a:noFill/>
            </a:ln>
          </p:spPr>
          <p:txBody>
            <a:bodyPr rtlCol="0" wrap="square">
              <a:spAutoFit/>
            </a:bodyPr>
            <a:lstStyle/>
            <a:p>
              <a:r>
                <a:rPr altLang="en-US" b="1" dirty="0" lang="zh-CN" sz="2400">
                  <a:solidFill>
                    <a:srgbClr val="C00000"/>
                  </a:solidFill>
                </a:rPr>
                <a:t>适于观赏</a:t>
              </a:r>
            </a:p>
          </p:txBody>
        </p:sp>
      </p:grpSp>
      <p:grpSp>
        <p:nvGrpSpPr>
          <p:cNvPr id="24" name="组合 23"/>
          <p:cNvGrpSpPr/>
          <p:nvPr/>
        </p:nvGrpSpPr>
        <p:grpSpPr>
          <a:xfrm>
            <a:off x="4579256" y="2337976"/>
            <a:ext cx="1212782" cy="461665"/>
            <a:chOff x="6096000" y="1463023"/>
            <a:chExt cx="1212782" cy="461665"/>
          </a:xfrm>
        </p:grpSpPr>
        <p:sp>
          <p:nvSpPr>
            <p:cNvPr id="25" name="对话气泡: 圆角矩形 24"/>
            <p:cNvSpPr/>
            <p:nvPr/>
          </p:nvSpPr>
          <p:spPr>
            <a:xfrm>
              <a:off x="6096001" y="1463023"/>
              <a:ext cx="760840" cy="413061"/>
            </a:xfrm>
            <a:prstGeom prst="wedgeRoundRectCallout">
              <a:avLst>
                <a:gd fmla="val -27186" name="adj1"/>
                <a:gd fmla="val -69802" name="adj2"/>
                <a:gd fmla="val 16667" name="adj3"/>
              </a:avLst>
            </a:prstGeom>
            <a:noFill/>
            <a:ln w="12700">
              <a:solidFill>
                <a:srgbClr val="7D453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6" name="文本框 25"/>
            <p:cNvSpPr txBox="1"/>
            <p:nvPr/>
          </p:nvSpPr>
          <p:spPr>
            <a:xfrm>
              <a:off x="6096000" y="1463023"/>
              <a:ext cx="1212782" cy="461665"/>
            </a:xfrm>
            <a:prstGeom prst="rect">
              <a:avLst/>
            </a:prstGeom>
            <a:noFill/>
            <a:ln w="12700">
              <a:noFill/>
            </a:ln>
          </p:spPr>
          <p:txBody>
            <a:bodyPr rtlCol="0" wrap="square">
              <a:spAutoFit/>
            </a:bodyPr>
            <a:lstStyle/>
            <a:p>
              <a:r>
                <a:rPr altLang="en-US" b="1" dirty="0" lang="zh-CN" sz="2400">
                  <a:solidFill>
                    <a:srgbClr val="C00000"/>
                  </a:solidFill>
                </a:rPr>
                <a:t>取用</a:t>
              </a:r>
            </a:p>
          </p:txBody>
        </p:sp>
      </p:grpSp>
      <p:grpSp>
        <p:nvGrpSpPr>
          <p:cNvPr id="18" name="组合 17"/>
          <p:cNvGrpSpPr/>
          <p:nvPr/>
        </p:nvGrpSpPr>
        <p:grpSpPr>
          <a:xfrm>
            <a:off x="7933111" y="2337976"/>
            <a:ext cx="1212782" cy="461665"/>
            <a:chOff x="6096000" y="1463023"/>
            <a:chExt cx="1212782" cy="461665"/>
          </a:xfrm>
        </p:grpSpPr>
        <p:sp>
          <p:nvSpPr>
            <p:cNvPr id="19" name="对话气泡: 圆角矩形 18"/>
            <p:cNvSpPr/>
            <p:nvPr/>
          </p:nvSpPr>
          <p:spPr>
            <a:xfrm>
              <a:off x="6148649" y="1463023"/>
              <a:ext cx="685800" cy="461665"/>
            </a:xfrm>
            <a:prstGeom prst="wedgeRoundRectCallout">
              <a:avLst>
                <a:gd fmla="val -27186" name="adj1"/>
                <a:gd fmla="val -69802" name="adj2"/>
                <a:gd fmla="val 16667" name="adj3"/>
              </a:avLst>
            </a:prstGeom>
            <a:noFill/>
            <a:ln w="12700">
              <a:solidFill>
                <a:srgbClr val="7D453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0" name="文本框 19"/>
            <p:cNvSpPr txBox="1"/>
            <p:nvPr/>
          </p:nvSpPr>
          <p:spPr>
            <a:xfrm>
              <a:off x="6096000" y="1463023"/>
              <a:ext cx="1212782" cy="461665"/>
            </a:xfrm>
            <a:prstGeom prst="rect">
              <a:avLst/>
            </a:prstGeom>
            <a:noFill/>
            <a:ln w="12700">
              <a:noFill/>
            </a:ln>
          </p:spPr>
          <p:txBody>
            <a:bodyPr rtlCol="0" wrap="square">
              <a:spAutoFit/>
            </a:bodyPr>
            <a:lstStyle/>
            <a:p>
              <a:r>
                <a:rPr altLang="en-US" b="1" dirty="0" lang="zh-CN" sz="2400">
                  <a:solidFill>
                    <a:srgbClr val="C00000"/>
                  </a:solidFill>
                </a:rPr>
                <a:t>摒弃</a:t>
              </a:r>
            </a:p>
          </p:txBody>
        </p:sp>
      </p:grp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p14:dur="2000" spd="slow">
        <p159:morph option="byObject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 id="7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>
                      <p:stCondLst>
                        <p:cond delay="indefinite"/>
                      </p:stCondLst>
                      <p:childTnLst>
                        <p:par>
                          <p:cTn fill="hold" id="9">
                            <p:stCondLst>
                              <p:cond delay="0"/>
                            </p:stCondLst>
                            <p:childTnLst>
                              <p:par>
                                <p:cTn fill="hold" id="10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 id="12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3">
                      <p:stCondLst>
                        <p:cond delay="indefinite"/>
                      </p:stCondLst>
                      <p:childTnLst>
                        <p:par>
                          <p:cTn fill="hold" id="14">
                            <p:stCondLst>
                              <p:cond delay="0"/>
                            </p:stCondLst>
                            <p:childTnLst>
                              <p:par>
                                <p:cTn fill="hold" id="15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 id="17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缺角矩形 9"/>
          <p:cNvSpPr/>
          <p:nvPr/>
        </p:nvSpPr>
        <p:spPr>
          <a:xfrm>
            <a:off x="5167779" y="302158"/>
            <a:ext cx="1812141" cy="597002"/>
          </a:xfrm>
          <a:prstGeom prst="plaque">
            <a:avLst>
              <a:gd fmla="val 10210" name="adj"/>
            </a:avLst>
          </a:prstGeom>
          <a:gradFill flip="none" rotWithShape="1">
            <a:gsLst>
              <a:gs pos="0">
                <a:srgbClr val="DACDBD">
                  <a:lumMod val="60000"/>
                  <a:lumOff val="40000"/>
                </a:srgbClr>
              </a:gs>
              <a:gs pos="100000">
                <a:schemeClr val="bg1"/>
              </a:gs>
            </a:gsLst>
            <a:lin ang="2700000" scaled="1"/>
            <a:tileRect/>
          </a:gradFill>
          <a:ln algn="ctr" cap="flat" cmpd="sng" w="6350">
            <a:solidFill>
              <a:srgbClr val="DACDBD">
                <a:lumMod val="75000"/>
              </a:srgbClr>
            </a:solidFill>
            <a:prstDash val="solid"/>
            <a:miter lim="800000"/>
          </a:ln>
          <a:effectLst/>
        </p:spPr>
        <p:txBody>
          <a:bodyPr anchor="ctr" rtlCol="0"/>
          <a:lstStyle/>
          <a:p>
            <a:pPr algn="ctr" defTabSz="914400" eaLnBrk="1" fontAlgn="auto" hangingPunct="1" indent="0" latinLnBrk="0" lvl="0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altLang="en-US" b="0" baseline="0" cap="none" dirty="0" i="0" kern="0" kumimoji="0" lang="zh-CN" noProof="0" normalizeH="0" spc="0" strike="noStrike" sz="1800" u="none">
              <a:ln>
                <a:noFill/>
              </a:ln>
              <a:solidFill>
                <a:prstClr val="white"/>
              </a:solidFill>
              <a:effectLst/>
              <a:uLnTx/>
              <a:uFillTx/>
              <a:latin charset="-122" panose="020B0503020204020204" pitchFamily="34" typeface="微软雅黑"/>
              <a:ea typeface="思源黑体 CN Regular"/>
              <a:cs typeface="+mn-cs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4579256" y="314385"/>
            <a:ext cx="3033486" cy="584775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dirty="0" lang="zh-CN" sz="3200">
                <a:gradFill>
                  <a:gsLst>
                    <a:gs pos="0">
                      <a:schemeClr val="accent2">
                        <a:lumMod val="50000"/>
                      </a:schemeClr>
                    </a:gs>
                    <a:gs pos="100000">
                      <a:srgbClr val="7D4534"/>
                    </a:gs>
                  </a:gsLst>
                  <a:lin ang="2700000" scaled="1"/>
                </a:gradFill>
                <a:latin charset="-122" panose="020B0503020204020204" pitchFamily="34" typeface="微软雅黑"/>
                <a:ea charset="-122" panose="020B0503020204020204" pitchFamily="34" typeface="微软雅黑"/>
              </a:rPr>
              <a:t>第二段</a:t>
            </a:r>
          </a:p>
        </p:txBody>
      </p:sp>
      <p:grpSp>
        <p:nvGrpSpPr>
          <p:cNvPr id="2" name="组合 1"/>
          <p:cNvGrpSpPr/>
          <p:nvPr/>
        </p:nvGrpSpPr>
        <p:grpSpPr>
          <a:xfrm>
            <a:off x="766763" y="984514"/>
            <a:ext cx="10693400" cy="3680084"/>
            <a:chOff x="1861190" y="-259442"/>
            <a:chExt cx="10614957" cy="3198752"/>
          </a:xfrm>
        </p:grpSpPr>
        <p:sp>
          <p:nvSpPr>
            <p:cNvPr id="3" name="缺角矩形 2"/>
            <p:cNvSpPr/>
            <p:nvPr/>
          </p:nvSpPr>
          <p:spPr>
            <a:xfrm>
              <a:off x="1861190" y="-200336"/>
              <a:ext cx="10614957" cy="3139646"/>
            </a:xfrm>
            <a:prstGeom prst="plaque">
              <a:avLst>
                <a:gd fmla="val 7577" name="adj"/>
              </a:avLst>
            </a:prstGeom>
            <a:noFill/>
            <a:ln w="28575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4" name="文本框 3"/>
            <p:cNvSpPr txBox="1"/>
            <p:nvPr/>
          </p:nvSpPr>
          <p:spPr>
            <a:xfrm>
              <a:off x="1861190" y="-259442"/>
              <a:ext cx="10119921" cy="2729442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indent="683895">
                <a:lnSpc>
                  <a:spcPct val="250000"/>
                </a:lnSpc>
              </a:pP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今取人则不然，不问可否，不论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曲直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，非秦者去，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为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客者逐。然则是所重者在乎色、乐、珠玉，而所轻者在乎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人民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也。此非所以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跨海内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、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制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诸侯之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术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也。</a:t>
              </a:r>
            </a:p>
          </p:txBody>
        </p:sp>
      </p:grpSp>
      <p:sp>
        <p:nvSpPr>
          <p:cNvPr id="7" name="文本框 6"/>
          <p:cNvSpPr txBox="1"/>
          <p:nvPr/>
        </p:nvSpPr>
        <p:spPr>
          <a:xfrm>
            <a:off x="660441" y="5518404"/>
            <a:ext cx="1116883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indent="612140"/>
            <a:r>
              <a:rPr altLang="en-US" b="1" dirty="0" lang="zh-CN" sz="2800">
                <a:solidFill>
                  <a:srgbClr val="861E25"/>
                </a:solidFill>
              </a:rPr>
              <a:t>举出大量事实，说明重物轻人决非一代英主所应为。</a:t>
            </a:r>
          </a:p>
        </p:txBody>
      </p:sp>
      <p:grpSp>
        <p:nvGrpSpPr>
          <p:cNvPr id="13" name="组合 12"/>
          <p:cNvGrpSpPr/>
          <p:nvPr/>
        </p:nvGrpSpPr>
        <p:grpSpPr>
          <a:xfrm>
            <a:off x="982192" y="3091920"/>
            <a:ext cx="1424808" cy="442204"/>
            <a:chOff x="6095999" y="1463023"/>
            <a:chExt cx="2026959" cy="496532"/>
          </a:xfrm>
        </p:grpSpPr>
        <p:sp>
          <p:nvSpPr>
            <p:cNvPr id="8" name="对话气泡: 圆角矩形 7"/>
            <p:cNvSpPr/>
            <p:nvPr/>
          </p:nvSpPr>
          <p:spPr>
            <a:xfrm>
              <a:off x="6096000" y="1463023"/>
              <a:ext cx="2026958" cy="496532"/>
            </a:xfrm>
            <a:prstGeom prst="wedgeRoundRectCallout">
              <a:avLst>
                <a:gd fmla="val -21556" name="adj1"/>
                <a:gd fmla="val 71681" name="adj2"/>
                <a:gd fmla="val 16667" name="adj3"/>
              </a:avLst>
            </a:prstGeom>
            <a:noFill/>
            <a:ln w="12700">
              <a:solidFill>
                <a:srgbClr val="7D453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dirty="0" lang="zh-CN"/>
            </a:p>
          </p:txBody>
        </p:sp>
        <p:sp>
          <p:nvSpPr>
            <p:cNvPr id="12" name="文本框 11"/>
            <p:cNvSpPr txBox="1"/>
            <p:nvPr/>
          </p:nvSpPr>
          <p:spPr>
            <a:xfrm>
              <a:off x="6095999" y="1463023"/>
              <a:ext cx="2026959" cy="461665"/>
            </a:xfrm>
            <a:prstGeom prst="rect">
              <a:avLst/>
            </a:prstGeom>
            <a:noFill/>
            <a:ln w="12700">
              <a:noFill/>
            </a:ln>
          </p:spPr>
          <p:txBody>
            <a:bodyPr rtlCol="0" wrap="square">
              <a:spAutoFit/>
            </a:bodyPr>
            <a:lstStyle/>
            <a:p>
              <a:r>
                <a:rPr altLang="en-US" b="1" dirty="0" lang="zh-CN" sz="2400">
                  <a:solidFill>
                    <a:srgbClr val="C00000"/>
                  </a:solidFill>
                </a:rPr>
                <a:t>驾驭天下</a:t>
              </a:r>
            </a:p>
          </p:txBody>
        </p:sp>
      </p:grpSp>
      <p:grpSp>
        <p:nvGrpSpPr>
          <p:cNvPr id="24" name="组合 23"/>
          <p:cNvGrpSpPr/>
          <p:nvPr/>
        </p:nvGrpSpPr>
        <p:grpSpPr>
          <a:xfrm>
            <a:off x="6619879" y="1991689"/>
            <a:ext cx="1212782" cy="461665"/>
            <a:chOff x="6096000" y="1463023"/>
            <a:chExt cx="1212782" cy="461665"/>
          </a:xfrm>
        </p:grpSpPr>
        <p:sp>
          <p:nvSpPr>
            <p:cNvPr id="25" name="对话气泡: 圆角矩形 24"/>
            <p:cNvSpPr/>
            <p:nvPr/>
          </p:nvSpPr>
          <p:spPr>
            <a:xfrm>
              <a:off x="6096000" y="1463023"/>
              <a:ext cx="799437" cy="461665"/>
            </a:xfrm>
            <a:prstGeom prst="wedgeRoundRectCallout">
              <a:avLst>
                <a:gd fmla="val -27186" name="adj1"/>
                <a:gd fmla="val -69802" name="adj2"/>
                <a:gd fmla="val 16667" name="adj3"/>
              </a:avLst>
            </a:prstGeom>
            <a:noFill/>
            <a:ln w="12700">
              <a:solidFill>
                <a:srgbClr val="7D453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6" name="文本框 25"/>
            <p:cNvSpPr txBox="1"/>
            <p:nvPr/>
          </p:nvSpPr>
          <p:spPr>
            <a:xfrm>
              <a:off x="6096000" y="1463023"/>
              <a:ext cx="1212782" cy="461665"/>
            </a:xfrm>
            <a:prstGeom prst="rect">
              <a:avLst/>
            </a:prstGeom>
            <a:noFill/>
            <a:ln w="12700">
              <a:noFill/>
            </a:ln>
          </p:spPr>
          <p:txBody>
            <a:bodyPr rtlCol="0" wrap="square">
              <a:spAutoFit/>
            </a:bodyPr>
            <a:lstStyle/>
            <a:p>
              <a:r>
                <a:rPr altLang="en-US" b="1" dirty="0" lang="zh-CN" sz="2400">
                  <a:solidFill>
                    <a:srgbClr val="C00000"/>
                  </a:solidFill>
                </a:rPr>
                <a:t>邪正</a:t>
              </a:r>
            </a:p>
          </p:txBody>
        </p:sp>
      </p:grpSp>
      <p:grpSp>
        <p:nvGrpSpPr>
          <p:cNvPr id="18" name="组合 17"/>
          <p:cNvGrpSpPr/>
          <p:nvPr/>
        </p:nvGrpSpPr>
        <p:grpSpPr>
          <a:xfrm>
            <a:off x="9348969" y="1991689"/>
            <a:ext cx="1212782" cy="461665"/>
            <a:chOff x="6096000" y="1463023"/>
            <a:chExt cx="1212782" cy="461665"/>
          </a:xfrm>
        </p:grpSpPr>
        <p:sp>
          <p:nvSpPr>
            <p:cNvPr id="19" name="对话气泡: 圆角矩形 18"/>
            <p:cNvSpPr/>
            <p:nvPr/>
          </p:nvSpPr>
          <p:spPr>
            <a:xfrm>
              <a:off x="6096000" y="1463023"/>
              <a:ext cx="799437" cy="461665"/>
            </a:xfrm>
            <a:prstGeom prst="wedgeRoundRectCallout">
              <a:avLst>
                <a:gd fmla="val -27186" name="adj1"/>
                <a:gd fmla="val -69802" name="adj2"/>
                <a:gd fmla="val 16667" name="adj3"/>
              </a:avLst>
            </a:prstGeom>
            <a:noFill/>
            <a:ln w="12700">
              <a:solidFill>
                <a:srgbClr val="7D453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0" name="文本框 19"/>
            <p:cNvSpPr txBox="1"/>
            <p:nvPr/>
          </p:nvSpPr>
          <p:spPr>
            <a:xfrm>
              <a:off x="6096000" y="1463023"/>
              <a:ext cx="1212782" cy="461665"/>
            </a:xfrm>
            <a:prstGeom prst="rect">
              <a:avLst/>
            </a:prstGeom>
            <a:noFill/>
            <a:ln w="12700">
              <a:noFill/>
            </a:ln>
          </p:spPr>
          <p:txBody>
            <a:bodyPr rtlCol="0" wrap="square">
              <a:spAutoFit/>
            </a:bodyPr>
            <a:lstStyle/>
            <a:p>
              <a:r>
                <a:rPr altLang="en-US" b="1" dirty="0" lang="zh-CN" sz="2400">
                  <a:solidFill>
                    <a:srgbClr val="C00000"/>
                  </a:solidFill>
                </a:rPr>
                <a:t>被动</a:t>
              </a:r>
            </a:p>
          </p:txBody>
        </p:sp>
      </p:grpSp>
      <p:grpSp>
        <p:nvGrpSpPr>
          <p:cNvPr id="21" name="组合 20"/>
          <p:cNvGrpSpPr/>
          <p:nvPr/>
        </p:nvGrpSpPr>
        <p:grpSpPr>
          <a:xfrm>
            <a:off x="8535905" y="3072459"/>
            <a:ext cx="1212782" cy="461665"/>
            <a:chOff x="6096000" y="1463023"/>
            <a:chExt cx="1212782" cy="461665"/>
          </a:xfrm>
        </p:grpSpPr>
        <p:sp>
          <p:nvSpPr>
            <p:cNvPr id="22" name="对话气泡: 圆角矩形 21"/>
            <p:cNvSpPr/>
            <p:nvPr/>
          </p:nvSpPr>
          <p:spPr>
            <a:xfrm>
              <a:off x="6096000" y="1463023"/>
              <a:ext cx="799437" cy="461665"/>
            </a:xfrm>
            <a:prstGeom prst="wedgeRoundRectCallout">
              <a:avLst>
                <a:gd fmla="val -27186" name="adj1"/>
                <a:gd fmla="val -69802" name="adj2"/>
                <a:gd fmla="val 16667" name="adj3"/>
              </a:avLst>
            </a:prstGeom>
            <a:noFill/>
            <a:ln w="12700">
              <a:solidFill>
                <a:srgbClr val="7D453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3" name="文本框 22"/>
            <p:cNvSpPr txBox="1"/>
            <p:nvPr/>
          </p:nvSpPr>
          <p:spPr>
            <a:xfrm>
              <a:off x="6096000" y="1463023"/>
              <a:ext cx="1212782" cy="461665"/>
            </a:xfrm>
            <a:prstGeom prst="rect">
              <a:avLst/>
            </a:prstGeom>
            <a:noFill/>
            <a:ln w="12700">
              <a:noFill/>
            </a:ln>
          </p:spPr>
          <p:txBody>
            <a:bodyPr rtlCol="0" wrap="square">
              <a:spAutoFit/>
            </a:bodyPr>
            <a:lstStyle/>
            <a:p>
              <a:r>
                <a:rPr altLang="en-US" b="1" dirty="0" lang="zh-CN" sz="2400">
                  <a:solidFill>
                    <a:srgbClr val="C00000"/>
                  </a:solidFill>
                </a:rPr>
                <a:t>百姓</a:t>
              </a:r>
            </a:p>
          </p:txBody>
        </p:sp>
      </p:grpSp>
      <p:grpSp>
        <p:nvGrpSpPr>
          <p:cNvPr id="27" name="组合 26"/>
          <p:cNvGrpSpPr/>
          <p:nvPr/>
        </p:nvGrpSpPr>
        <p:grpSpPr>
          <a:xfrm>
            <a:off x="2635436" y="4124669"/>
            <a:ext cx="1212782" cy="461665"/>
            <a:chOff x="6096000" y="1463023"/>
            <a:chExt cx="1212782" cy="461665"/>
          </a:xfrm>
        </p:grpSpPr>
        <p:sp>
          <p:nvSpPr>
            <p:cNvPr id="28" name="对话气泡: 圆角矩形 27"/>
            <p:cNvSpPr/>
            <p:nvPr/>
          </p:nvSpPr>
          <p:spPr>
            <a:xfrm>
              <a:off x="6096000" y="1463023"/>
              <a:ext cx="799437" cy="461665"/>
            </a:xfrm>
            <a:prstGeom prst="wedgeRoundRectCallout">
              <a:avLst>
                <a:gd fmla="val -27186" name="adj1"/>
                <a:gd fmla="val -69802" name="adj2"/>
                <a:gd fmla="val 16667" name="adj3"/>
              </a:avLst>
            </a:prstGeom>
            <a:noFill/>
            <a:ln w="12700">
              <a:solidFill>
                <a:srgbClr val="7D453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9" name="文本框 28"/>
            <p:cNvSpPr txBox="1"/>
            <p:nvPr/>
          </p:nvSpPr>
          <p:spPr>
            <a:xfrm>
              <a:off x="6096000" y="1463023"/>
              <a:ext cx="1212782" cy="461665"/>
            </a:xfrm>
            <a:prstGeom prst="rect">
              <a:avLst/>
            </a:prstGeom>
            <a:noFill/>
            <a:ln w="12700">
              <a:noFill/>
            </a:ln>
          </p:spPr>
          <p:txBody>
            <a:bodyPr rtlCol="0" wrap="square">
              <a:spAutoFit/>
            </a:bodyPr>
            <a:lstStyle/>
            <a:p>
              <a:r>
                <a:rPr altLang="en-US" b="1" dirty="0" lang="zh-CN" sz="2400">
                  <a:solidFill>
                    <a:srgbClr val="C00000"/>
                  </a:solidFill>
                </a:rPr>
                <a:t>制服</a:t>
              </a:r>
            </a:p>
          </p:txBody>
        </p:sp>
      </p:grpSp>
      <p:grpSp>
        <p:nvGrpSpPr>
          <p:cNvPr id="30" name="组合 29"/>
          <p:cNvGrpSpPr/>
          <p:nvPr/>
        </p:nvGrpSpPr>
        <p:grpSpPr>
          <a:xfrm>
            <a:off x="3972865" y="4124669"/>
            <a:ext cx="1212782" cy="461665"/>
            <a:chOff x="6096000" y="1463023"/>
            <a:chExt cx="1212782" cy="461665"/>
          </a:xfrm>
        </p:grpSpPr>
        <p:sp>
          <p:nvSpPr>
            <p:cNvPr id="31" name="对话气泡: 圆角矩形 30"/>
            <p:cNvSpPr/>
            <p:nvPr/>
          </p:nvSpPr>
          <p:spPr>
            <a:xfrm>
              <a:off x="6096000" y="1463023"/>
              <a:ext cx="799437" cy="461665"/>
            </a:xfrm>
            <a:prstGeom prst="wedgeRoundRectCallout">
              <a:avLst>
                <a:gd fmla="val -27186" name="adj1"/>
                <a:gd fmla="val -69802" name="adj2"/>
                <a:gd fmla="val 16667" name="adj3"/>
              </a:avLst>
            </a:prstGeom>
            <a:noFill/>
            <a:ln w="12700">
              <a:solidFill>
                <a:srgbClr val="7D453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2" name="文本框 31"/>
            <p:cNvSpPr txBox="1"/>
            <p:nvPr/>
          </p:nvSpPr>
          <p:spPr>
            <a:xfrm>
              <a:off x="6096000" y="1463023"/>
              <a:ext cx="1212782" cy="461665"/>
            </a:xfrm>
            <a:prstGeom prst="rect">
              <a:avLst/>
            </a:prstGeom>
            <a:noFill/>
            <a:ln w="12700">
              <a:noFill/>
            </a:ln>
          </p:spPr>
          <p:txBody>
            <a:bodyPr rtlCol="0" wrap="square">
              <a:spAutoFit/>
            </a:bodyPr>
            <a:lstStyle/>
            <a:p>
              <a:r>
                <a:rPr altLang="en-US" b="1" dirty="0" lang="zh-CN" sz="2400">
                  <a:solidFill>
                    <a:srgbClr val="C00000"/>
                  </a:solidFill>
                </a:rPr>
                <a:t>方法</a:t>
              </a:r>
            </a:p>
          </p:txBody>
        </p:sp>
      </p:grpSp>
      <p:sp>
        <p:nvSpPr>
          <p:cNvPr id="5" name="文本框 4"/>
          <p:cNvSpPr txBox="1"/>
          <p:nvPr/>
        </p:nvSpPr>
        <p:spPr>
          <a:xfrm>
            <a:off x="803427" y="451030"/>
            <a:ext cx="2057400" cy="5232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dirty="0" lang="zh-CN" sz="2800">
                <a:solidFill>
                  <a:srgbClr val="C00000"/>
                </a:solidFill>
              </a:rPr>
              <a:t>物→人</a:t>
            </a: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p14:dur="2000" spd="slow">
        <p159:morph option="byObject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26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7" id="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594" id="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81" id="9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#ppt_y-sin(pi*$)/3"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81" id="10" tmFilter="0, 0; 0.125,0.2665; 0.25,0.4; 0.375,0.465; 0.5,0.5;  0.625,0.535; 0.75,0.6; 0.875,0.7335; 1,1">
                                          <p:stCondLst>
                                            <p:cond delay="581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#ppt_y-sin(pi*$)/9"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90" id="11" tmFilter="0, 0; 0.125,0.2665; 0.25,0.4; 0.375,0.465; 0.5,0.5;  0.625,0.535; 0.75,0.6; 0.875,0.7335; 1,1">
                                          <p:stCondLst>
                                            <p:cond delay="115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#ppt_y-sin(pi*$)/27"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44" id="12" tmFilter="0, 0; 0.125,0.2665; 0.25,0.4; 0.375,0.465; 0.5,0.5;  0.625,0.535; 0.75,0.6; 0.875,0.7335; 1,1">
                                          <p:stCondLst>
                                            <p:cond delay="144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#ppt_y-sin(pi*$)/81"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dur="23" id="13">
                                          <p:stCondLst>
                                            <p:cond delay="56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decel="50000" dur="145" id="14">
                                          <p:stCondLst>
                                            <p:cond delay="59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dur="23" id="15">
                                          <p:stCondLst>
                                            <p:cond delay="114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decel="50000" dur="145" id="16">
                                          <p:stCondLst>
                                            <p:cond delay="1171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dur="23" id="17">
                                          <p:stCondLst>
                                            <p:cond delay="1437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decel="50000" dur="145" id="18">
                                          <p:stCondLst>
                                            <p:cond delay="145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dur="23" id="19">
                                          <p:stCondLst>
                                            <p:cond delay="158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decel="50000" dur="145" id="20">
                                          <p:stCondLst>
                                            <p:cond delay="160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1">
                      <p:stCondLst>
                        <p:cond delay="indefinite"/>
                      </p:stCondLst>
                      <p:childTnLst>
                        <p:par>
                          <p:cTn fill="hold" id="22">
                            <p:stCondLst>
                              <p:cond delay="0"/>
                            </p:stCondLst>
                            <p:childTnLst>
                              <p:par>
                                <p:cTn fill="hold" id="23" nodeType="clickEffect" presetClass="entr" presetID="16" presetSubtype="4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outHorizontal)" transition="in">
                                      <p:cBhvr>
                                        <p:cTn dur="500" id="25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6">
                      <p:stCondLst>
                        <p:cond delay="indefinite"/>
                      </p:stCondLst>
                      <p:childTnLst>
                        <p:par>
                          <p:cTn fill="hold" id="27">
                            <p:stCondLst>
                              <p:cond delay="0"/>
                            </p:stCondLst>
                            <p:childTnLst>
                              <p:par>
                                <p:cTn fill="hold" id="28" nodeType="clickEffect" presetClass="entr" presetID="16" presetSubtype="4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outHorizontal)" transition="in">
                                      <p:cBhvr>
                                        <p:cTn dur="500" id="3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1">
                      <p:stCondLst>
                        <p:cond delay="indefinite"/>
                      </p:stCondLst>
                      <p:childTnLst>
                        <p:par>
                          <p:cTn fill="hold" id="32">
                            <p:stCondLst>
                              <p:cond delay="0"/>
                            </p:stCondLst>
                            <p:childTnLst>
                              <p:par>
                                <p:cTn fill="hold" id="33" nodeType="clickEffect" presetClass="entr" presetID="16" presetSubtype="4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outHorizontal)" transition="in">
                                      <p:cBhvr>
                                        <p:cTn dur="500" id="35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6">
                      <p:stCondLst>
                        <p:cond delay="indefinite"/>
                      </p:stCondLst>
                      <p:childTnLst>
                        <p:par>
                          <p:cTn fill="hold" id="37">
                            <p:stCondLst>
                              <p:cond delay="0"/>
                            </p:stCondLst>
                            <p:childTnLst>
                              <p:par>
                                <p:cTn fill="hold" id="38" nodeType="clickEffect" presetClass="entr" presetID="16" presetSubtype="4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outHorizontal)" transition="in">
                                      <p:cBhvr>
                                        <p:cTn dur="500" id="4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41">
                      <p:stCondLst>
                        <p:cond delay="indefinite"/>
                      </p:stCondLst>
                      <p:childTnLst>
                        <p:par>
                          <p:cTn fill="hold" id="42">
                            <p:stCondLst>
                              <p:cond delay="0"/>
                            </p:stCondLst>
                            <p:childTnLst>
                              <p:par>
                                <p:cTn fill="hold" id="43" nodeType="clickEffect" presetClass="entr" presetID="16" presetSubtype="4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outHorizontal)" transition="in">
                                      <p:cBhvr>
                                        <p:cTn dur="500" id="45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46">
                      <p:stCondLst>
                        <p:cond delay="indefinite"/>
                      </p:stCondLst>
                      <p:childTnLst>
                        <p:par>
                          <p:cTn fill="hold" id="47">
                            <p:stCondLst>
                              <p:cond delay="0"/>
                            </p:stCondLst>
                            <p:childTnLst>
                              <p:par>
                                <p:cTn fill="hold" id="48" nodeType="clickEffect" presetClass="entr" presetID="16" presetSubtype="4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outHorizontal)" transition="in">
                                      <p:cBhvr>
                                        <p:cTn dur="500" id="5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51">
                      <p:stCondLst>
                        <p:cond delay="indefinite"/>
                      </p:stCondLst>
                      <p:childTnLst>
                        <p:par>
                          <p:cTn fill="hold" id="52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3" nodeType="clickEffect" presetClass="entr" presetID="5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55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6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57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7"/>
      <p:bldP grpId="0" spid="5"/>
    </p:bldLst>
  </p:timing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缺角矩形 9"/>
          <p:cNvSpPr/>
          <p:nvPr/>
        </p:nvSpPr>
        <p:spPr>
          <a:xfrm>
            <a:off x="5167779" y="302158"/>
            <a:ext cx="1727657" cy="597002"/>
          </a:xfrm>
          <a:prstGeom prst="plaque">
            <a:avLst>
              <a:gd fmla="val 10210" name="adj"/>
            </a:avLst>
          </a:prstGeom>
          <a:gradFill flip="none" rotWithShape="1">
            <a:gsLst>
              <a:gs pos="0">
                <a:srgbClr val="DACDBD">
                  <a:lumMod val="60000"/>
                  <a:lumOff val="40000"/>
                </a:srgbClr>
              </a:gs>
              <a:gs pos="100000">
                <a:schemeClr val="bg1"/>
              </a:gs>
            </a:gsLst>
            <a:lin ang="2700000" scaled="1"/>
            <a:tileRect/>
          </a:gradFill>
          <a:ln algn="ctr" cap="flat" cmpd="sng" w="6350">
            <a:solidFill>
              <a:srgbClr val="DACDBD">
                <a:lumMod val="75000"/>
              </a:srgbClr>
            </a:solidFill>
            <a:prstDash val="solid"/>
            <a:miter lim="800000"/>
          </a:ln>
          <a:effectLst/>
        </p:spPr>
        <p:txBody>
          <a:bodyPr anchor="ctr" rtlCol="0"/>
          <a:lstStyle/>
          <a:p>
            <a:pPr algn="ctr" defTabSz="914400" eaLnBrk="1" fontAlgn="auto" hangingPunct="1" indent="0" latinLnBrk="0" lvl="0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altLang="en-US" b="0" baseline="0" cap="none" dirty="0" i="0" kern="0" kumimoji="0" lang="zh-CN" noProof="0" normalizeH="0" spc="0" strike="noStrike" sz="1800" u="none">
              <a:ln>
                <a:noFill/>
              </a:ln>
              <a:solidFill>
                <a:prstClr val="white"/>
              </a:solidFill>
              <a:effectLst/>
              <a:uLnTx/>
              <a:uFillTx/>
              <a:latin charset="-122" panose="020B0503020204020204" pitchFamily="34" typeface="微软雅黑"/>
              <a:ea typeface="思源黑体 CN Regular"/>
              <a:cs typeface="+mn-cs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4579256" y="314385"/>
            <a:ext cx="3033486" cy="584775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dirty="0" lang="zh-CN" sz="3200">
                <a:gradFill>
                  <a:gsLst>
                    <a:gs pos="0">
                      <a:schemeClr val="accent2">
                        <a:lumMod val="50000"/>
                      </a:schemeClr>
                    </a:gs>
                    <a:gs pos="100000">
                      <a:srgbClr val="7D4534"/>
                    </a:gs>
                  </a:gsLst>
                  <a:lin ang="2700000" scaled="1"/>
                </a:gradFill>
                <a:latin charset="-122" panose="020B0503020204020204" pitchFamily="34" typeface="微软雅黑"/>
                <a:ea charset="-122" panose="020B0503020204020204" pitchFamily="34" typeface="微软雅黑"/>
              </a:rPr>
              <a:t>第三段</a:t>
            </a:r>
          </a:p>
        </p:txBody>
      </p:sp>
      <p:grpSp>
        <p:nvGrpSpPr>
          <p:cNvPr id="2" name="组合 1"/>
          <p:cNvGrpSpPr/>
          <p:nvPr/>
        </p:nvGrpSpPr>
        <p:grpSpPr>
          <a:xfrm>
            <a:off x="766762" y="1052513"/>
            <a:ext cx="10693401" cy="3666057"/>
            <a:chOff x="1861190" y="-124337"/>
            <a:chExt cx="10533311" cy="4184747"/>
          </a:xfrm>
        </p:grpSpPr>
        <p:sp>
          <p:nvSpPr>
            <p:cNvPr id="3" name="缺角矩形 2"/>
            <p:cNvSpPr/>
            <p:nvPr/>
          </p:nvSpPr>
          <p:spPr>
            <a:xfrm>
              <a:off x="1861190" y="-124337"/>
              <a:ext cx="10533311" cy="4184747"/>
            </a:xfrm>
            <a:prstGeom prst="plaque">
              <a:avLst>
                <a:gd fmla="val 7577" name="adj"/>
              </a:avLst>
            </a:prstGeom>
            <a:noFill/>
            <a:ln w="28575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4" name="文本框 3"/>
            <p:cNvSpPr txBox="1"/>
            <p:nvPr/>
          </p:nvSpPr>
          <p:spPr>
            <a:xfrm>
              <a:off x="1966161" y="66516"/>
              <a:ext cx="10393938" cy="3584438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indent="720090">
                <a:lnSpc>
                  <a:spcPct val="250000"/>
                </a:lnSpc>
              </a:pP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臣闻地广者粟多，国大者人众，兵强则士勇。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是以太山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不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让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土壤，故能成其大；河海不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择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细流，故能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就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其深；王者不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却众庶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，故能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明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其德。</a:t>
              </a:r>
            </a:p>
          </p:txBody>
        </p:sp>
      </p:grpSp>
      <p:grpSp>
        <p:nvGrpSpPr>
          <p:cNvPr id="13" name="组合 12"/>
          <p:cNvGrpSpPr/>
          <p:nvPr/>
        </p:nvGrpSpPr>
        <p:grpSpPr>
          <a:xfrm>
            <a:off x="8695455" y="1225508"/>
            <a:ext cx="805180" cy="476885"/>
            <a:chOff x="6266910" y="1445244"/>
            <a:chExt cx="938159" cy="513534"/>
          </a:xfrm>
        </p:grpSpPr>
        <p:sp>
          <p:nvSpPr>
            <p:cNvPr id="8" name="对话气泡: 圆角矩形 7"/>
            <p:cNvSpPr/>
            <p:nvPr/>
          </p:nvSpPr>
          <p:spPr>
            <a:xfrm>
              <a:off x="6266910" y="1445244"/>
              <a:ext cx="938159" cy="496439"/>
            </a:xfrm>
            <a:prstGeom prst="wedgeRoundRectCallout">
              <a:avLst>
                <a:gd fmla="val -24420" name="adj1"/>
                <a:gd fmla="val 65893" name="adj2"/>
                <a:gd fmla="val 16667" name="adj3"/>
              </a:avLst>
            </a:prstGeom>
            <a:noFill/>
            <a:ln w="12700">
              <a:solidFill>
                <a:srgbClr val="7D453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2" name="文本框 11"/>
            <p:cNvSpPr txBox="1"/>
            <p:nvPr/>
          </p:nvSpPr>
          <p:spPr>
            <a:xfrm>
              <a:off x="6266910" y="1463023"/>
              <a:ext cx="937419" cy="495755"/>
            </a:xfrm>
            <a:prstGeom prst="rect">
              <a:avLst/>
            </a:prstGeom>
            <a:noFill/>
            <a:ln w="12700">
              <a:noFill/>
            </a:ln>
          </p:spPr>
          <p:txBody>
            <a:bodyPr rtlCol="0" wrap="square">
              <a:spAutoFit/>
            </a:bodyPr>
            <a:lstStyle/>
            <a:p>
              <a:r>
                <a:rPr altLang="en-US" b="1" dirty="0" lang="zh-CN" sz="2400">
                  <a:solidFill>
                    <a:srgbClr val="C00000"/>
                  </a:solidFill>
                </a:rPr>
                <a:t>因此</a:t>
              </a:r>
            </a:p>
          </p:txBody>
        </p:sp>
      </p:grpSp>
      <p:grpSp>
        <p:nvGrpSpPr>
          <p:cNvPr id="24" name="组合 23"/>
          <p:cNvGrpSpPr/>
          <p:nvPr/>
        </p:nvGrpSpPr>
        <p:grpSpPr>
          <a:xfrm>
            <a:off x="8877685" y="2240730"/>
            <a:ext cx="1212782" cy="461665"/>
            <a:chOff x="6096000" y="1463023"/>
            <a:chExt cx="1212782" cy="461665"/>
          </a:xfrm>
        </p:grpSpPr>
        <p:sp>
          <p:nvSpPr>
            <p:cNvPr id="25" name="对话气泡: 圆角矩形 24"/>
            <p:cNvSpPr/>
            <p:nvPr/>
          </p:nvSpPr>
          <p:spPr>
            <a:xfrm>
              <a:off x="6096000" y="1463023"/>
              <a:ext cx="799437" cy="461665"/>
            </a:xfrm>
            <a:prstGeom prst="wedgeRoundRectCallout">
              <a:avLst>
                <a:gd fmla="val 41041" name="adj1"/>
                <a:gd fmla="val -69802" name="adj2"/>
                <a:gd fmla="val 16667" name="adj3"/>
              </a:avLst>
            </a:prstGeom>
            <a:noFill/>
            <a:ln w="12700">
              <a:solidFill>
                <a:srgbClr val="7D453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6" name="文本框 25"/>
            <p:cNvSpPr txBox="1"/>
            <p:nvPr/>
          </p:nvSpPr>
          <p:spPr>
            <a:xfrm>
              <a:off x="6096000" y="1463023"/>
              <a:ext cx="1212782" cy="461665"/>
            </a:xfrm>
            <a:prstGeom prst="rect">
              <a:avLst/>
            </a:prstGeom>
            <a:noFill/>
            <a:ln w="12700">
              <a:noFill/>
            </a:ln>
          </p:spPr>
          <p:txBody>
            <a:bodyPr rtlCol="0" wrap="square">
              <a:spAutoFit/>
            </a:bodyPr>
            <a:lstStyle/>
            <a:p>
              <a:r>
                <a:rPr altLang="en-US" b="1" dirty="0" lang="zh-CN" sz="2400">
                  <a:solidFill>
                    <a:srgbClr val="C00000"/>
                  </a:solidFill>
                </a:rPr>
                <a:t>泰山</a:t>
              </a:r>
            </a:p>
          </p:txBody>
        </p:sp>
      </p:grpSp>
      <p:grpSp>
        <p:nvGrpSpPr>
          <p:cNvPr id="18" name="组合 17"/>
          <p:cNvGrpSpPr/>
          <p:nvPr/>
        </p:nvGrpSpPr>
        <p:grpSpPr>
          <a:xfrm>
            <a:off x="3146284" y="3334230"/>
            <a:ext cx="3293428" cy="461665"/>
            <a:chOff x="6095999" y="1463023"/>
            <a:chExt cx="3004669" cy="461665"/>
          </a:xfrm>
        </p:grpSpPr>
        <p:sp>
          <p:nvSpPr>
            <p:cNvPr id="19" name="对话气泡: 圆角矩形 18"/>
            <p:cNvSpPr/>
            <p:nvPr/>
          </p:nvSpPr>
          <p:spPr>
            <a:xfrm>
              <a:off x="6096000" y="1463023"/>
              <a:ext cx="3004668" cy="461665"/>
            </a:xfrm>
            <a:prstGeom prst="wedgeRoundRectCallout">
              <a:avLst>
                <a:gd fmla="val 11782" name="adj1"/>
                <a:gd fmla="val -69802" name="adj2"/>
                <a:gd fmla="val 16667" name="adj3"/>
              </a:avLst>
            </a:prstGeom>
            <a:noFill/>
            <a:ln w="12700">
              <a:solidFill>
                <a:srgbClr val="7D453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0" name="文本框 19"/>
            <p:cNvSpPr txBox="1"/>
            <p:nvPr/>
          </p:nvSpPr>
          <p:spPr>
            <a:xfrm>
              <a:off x="6095999" y="1463023"/>
              <a:ext cx="3004669" cy="461665"/>
            </a:xfrm>
            <a:prstGeom prst="rect">
              <a:avLst/>
            </a:prstGeom>
            <a:noFill/>
            <a:ln w="12700">
              <a:noFill/>
            </a:ln>
          </p:spPr>
          <p:txBody>
            <a:bodyPr rtlCol="0" wrap="square">
              <a:spAutoFit/>
            </a:bodyPr>
            <a:lstStyle/>
            <a:p>
              <a:r>
                <a:rPr altLang="zh-CN" b="1" dirty="0" kern="100" lang="zh-CN" sz="2400">
                  <a:solidFill>
                    <a:srgbClr val="C00000"/>
                  </a:solidFill>
                  <a:latin typeface="+mn-ea"/>
                  <a:cs charset="0" panose="02020603050405020304" pitchFamily="18" typeface="Times New Roman"/>
                </a:rPr>
                <a:t>同</a:t>
              </a:r>
              <a:r>
                <a:rPr altLang="zh-CN" b="1" dirty="0" kern="100" lang="en-US" sz="2400">
                  <a:solidFill>
                    <a:srgbClr val="C00000"/>
                  </a:solidFill>
                  <a:latin typeface="+mn-ea"/>
                  <a:cs charset="0" panose="02020603050405020304" pitchFamily="18" typeface="Times New Roman"/>
                </a:rPr>
                <a:t>“</a:t>
              </a:r>
              <a:r>
                <a:rPr altLang="zh-CN" b="1" dirty="0" kern="100" lang="zh-CN" sz="2400">
                  <a:solidFill>
                    <a:srgbClr val="C00000"/>
                  </a:solidFill>
                  <a:latin typeface="+mn-ea"/>
                  <a:cs charset="0" panose="02020603050405020304" pitchFamily="18" typeface="Times New Roman"/>
                </a:rPr>
                <a:t>释</a:t>
              </a:r>
              <a:r>
                <a:rPr altLang="zh-CN" b="1" dirty="0" kern="100" lang="en-US" sz="2400">
                  <a:solidFill>
                    <a:srgbClr val="C00000"/>
                  </a:solidFill>
                  <a:latin typeface="+mn-ea"/>
                  <a:cs charset="0" panose="02020603050405020304" pitchFamily="18" typeface="Times New Roman"/>
                </a:rPr>
                <a:t>”</a:t>
              </a:r>
              <a:r>
                <a:rPr altLang="zh-CN" b="1" dirty="0" kern="100" lang="zh-CN" sz="2400">
                  <a:solidFill>
                    <a:srgbClr val="C00000"/>
                  </a:solidFill>
                  <a:latin typeface="+mn-ea"/>
                  <a:cs charset="0" panose="02020603050405020304" pitchFamily="18" typeface="Times New Roman"/>
                </a:rPr>
                <a:t>，舍弃</a:t>
              </a:r>
              <a:r>
                <a:rPr altLang="en-US" b="1" dirty="0" kern="100" lang="zh-CN" sz="2400">
                  <a:solidFill>
                    <a:srgbClr val="C00000"/>
                  </a:solidFill>
                  <a:latin typeface="+mn-ea"/>
                  <a:cs charset="0" panose="02020603050405020304" pitchFamily="18" typeface="Times New Roman"/>
                </a:rPr>
                <a:t>、抛弃</a:t>
              </a:r>
            </a:p>
          </p:txBody>
        </p:sp>
      </p:grpSp>
      <p:grpSp>
        <p:nvGrpSpPr>
          <p:cNvPr id="5" name="组合 4"/>
          <p:cNvGrpSpPr/>
          <p:nvPr/>
        </p:nvGrpSpPr>
        <p:grpSpPr>
          <a:xfrm>
            <a:off x="9706337" y="2242637"/>
            <a:ext cx="1736364" cy="461665"/>
            <a:chOff x="6096000" y="1463023"/>
            <a:chExt cx="1736364" cy="461665"/>
          </a:xfrm>
        </p:grpSpPr>
        <p:sp>
          <p:nvSpPr>
            <p:cNvPr id="7" name="对话气泡: 圆角矩形 6"/>
            <p:cNvSpPr/>
            <p:nvPr/>
          </p:nvSpPr>
          <p:spPr>
            <a:xfrm>
              <a:off x="6096000" y="1463023"/>
              <a:ext cx="1736364" cy="461665"/>
            </a:xfrm>
            <a:prstGeom prst="wedgeRoundRectCallout">
              <a:avLst>
                <a:gd fmla="val 8626" name="adj1"/>
                <a:gd fmla="val -73581" name="adj2"/>
                <a:gd fmla="val 16667" name="adj3"/>
              </a:avLst>
            </a:prstGeom>
            <a:noFill/>
            <a:ln w="12700">
              <a:solidFill>
                <a:srgbClr val="7D453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dirty="0" lang="zh-CN"/>
            </a:p>
          </p:txBody>
        </p:sp>
        <p:sp>
          <p:nvSpPr>
            <p:cNvPr id="9" name="文本框 8"/>
            <p:cNvSpPr txBox="1"/>
            <p:nvPr/>
          </p:nvSpPr>
          <p:spPr>
            <a:xfrm>
              <a:off x="6096000" y="1463023"/>
              <a:ext cx="1736364" cy="461665"/>
            </a:xfrm>
            <a:prstGeom prst="rect">
              <a:avLst/>
            </a:prstGeom>
            <a:noFill/>
            <a:ln w="12700">
              <a:noFill/>
            </a:ln>
          </p:spPr>
          <p:txBody>
            <a:bodyPr rtlCol="0" wrap="square">
              <a:spAutoFit/>
            </a:bodyPr>
            <a:lstStyle/>
            <a:p>
              <a:r>
                <a:rPr altLang="en-US" b="1" dirty="0" lang="zh-CN" sz="2400">
                  <a:solidFill>
                    <a:srgbClr val="C00000"/>
                  </a:solidFill>
                </a:rPr>
                <a:t>辞让，拒绝</a:t>
              </a:r>
            </a:p>
          </p:txBody>
        </p:sp>
      </p:grpSp>
      <p:grpSp>
        <p:nvGrpSpPr>
          <p:cNvPr id="23" name="组合 22"/>
          <p:cNvGrpSpPr/>
          <p:nvPr/>
        </p:nvGrpSpPr>
        <p:grpSpPr>
          <a:xfrm>
            <a:off x="2685679" y="3969614"/>
            <a:ext cx="2779115" cy="1220663"/>
            <a:chOff x="6022601" y="1478651"/>
            <a:chExt cx="905775" cy="624253"/>
          </a:xfrm>
        </p:grpSpPr>
        <p:sp>
          <p:nvSpPr>
            <p:cNvPr id="27" name="对话气泡: 圆角矩形 26"/>
            <p:cNvSpPr/>
            <p:nvPr/>
          </p:nvSpPr>
          <p:spPr>
            <a:xfrm>
              <a:off x="6022601" y="1478651"/>
              <a:ext cx="845761" cy="291299"/>
            </a:xfrm>
            <a:prstGeom prst="wedgeRoundRectCallout">
              <a:avLst>
                <a:gd fmla="val -85583" name="adj1"/>
                <a:gd fmla="val 1140" name="adj2"/>
                <a:gd fmla="val 16667" name="adj3"/>
              </a:avLst>
            </a:prstGeom>
            <a:noFill/>
            <a:ln w="12700">
              <a:solidFill>
                <a:srgbClr val="7D453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8" name="文本框 27"/>
            <p:cNvSpPr txBox="1"/>
            <p:nvPr/>
          </p:nvSpPr>
          <p:spPr>
            <a:xfrm>
              <a:off x="6051413" y="1489050"/>
              <a:ext cx="876963" cy="613854"/>
            </a:xfrm>
            <a:prstGeom prst="rect">
              <a:avLst/>
            </a:prstGeom>
            <a:noFill/>
            <a:ln w="12700">
              <a:noFill/>
            </a:ln>
          </p:spPr>
          <p:txBody>
            <a:bodyPr rtlCol="0" wrap="square">
              <a:spAutoFit/>
            </a:bodyPr>
            <a:lstStyle/>
            <a:p>
              <a:r>
                <a:rPr altLang="en-US" b="1" dirty="0" lang="zh-CN" sz="2400">
                  <a:solidFill>
                    <a:srgbClr val="C00000"/>
                  </a:solidFill>
                </a:rPr>
                <a:t>使（功德）彰明</a:t>
              </a:r>
            </a:p>
          </p:txBody>
        </p:sp>
      </p:grpSp>
      <p:grpSp>
        <p:nvGrpSpPr>
          <p:cNvPr id="29" name="组合 28"/>
          <p:cNvGrpSpPr/>
          <p:nvPr/>
        </p:nvGrpSpPr>
        <p:grpSpPr>
          <a:xfrm>
            <a:off x="6900315" y="3317947"/>
            <a:ext cx="1212782" cy="461665"/>
            <a:chOff x="6096000" y="1463023"/>
            <a:chExt cx="1212782" cy="461665"/>
          </a:xfrm>
        </p:grpSpPr>
        <p:sp>
          <p:nvSpPr>
            <p:cNvPr id="30" name="对话气泡: 圆角矩形 29"/>
            <p:cNvSpPr/>
            <p:nvPr/>
          </p:nvSpPr>
          <p:spPr>
            <a:xfrm>
              <a:off x="6096000" y="1463023"/>
              <a:ext cx="799437" cy="461665"/>
            </a:xfrm>
            <a:prstGeom prst="wedgeRoundRectCallout">
              <a:avLst>
                <a:gd fmla="val -27186" name="adj1"/>
                <a:gd fmla="val -69802" name="adj2"/>
                <a:gd fmla="val 16667" name="adj3"/>
              </a:avLst>
            </a:prstGeom>
            <a:noFill/>
            <a:ln w="12700">
              <a:solidFill>
                <a:srgbClr val="7D453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1" name="文本框 30"/>
            <p:cNvSpPr txBox="1"/>
            <p:nvPr/>
          </p:nvSpPr>
          <p:spPr>
            <a:xfrm>
              <a:off x="6096000" y="1463023"/>
              <a:ext cx="1212782" cy="461665"/>
            </a:xfrm>
            <a:prstGeom prst="rect">
              <a:avLst/>
            </a:prstGeom>
            <a:noFill/>
            <a:ln w="12700">
              <a:noFill/>
            </a:ln>
          </p:spPr>
          <p:txBody>
            <a:bodyPr rtlCol="0" wrap="square">
              <a:spAutoFit/>
            </a:bodyPr>
            <a:lstStyle/>
            <a:p>
              <a:r>
                <a:rPr altLang="en-US" b="1" dirty="0" lang="zh-CN" sz="2400">
                  <a:solidFill>
                    <a:srgbClr val="C00000"/>
                  </a:solidFill>
                </a:rPr>
                <a:t>成就</a:t>
              </a:r>
            </a:p>
          </p:txBody>
        </p:sp>
      </p:grpSp>
      <p:grpSp>
        <p:nvGrpSpPr>
          <p:cNvPr id="32" name="组合 31"/>
          <p:cNvGrpSpPr/>
          <p:nvPr/>
        </p:nvGrpSpPr>
        <p:grpSpPr>
          <a:xfrm>
            <a:off x="7991568" y="3322702"/>
            <a:ext cx="2660323" cy="830997"/>
            <a:chOff x="6096000" y="1463023"/>
            <a:chExt cx="1212782" cy="830997"/>
          </a:xfrm>
        </p:grpSpPr>
        <p:sp>
          <p:nvSpPr>
            <p:cNvPr id="33" name="对话气泡: 圆角矩形 32"/>
            <p:cNvSpPr/>
            <p:nvPr/>
          </p:nvSpPr>
          <p:spPr>
            <a:xfrm>
              <a:off x="6096000" y="1463023"/>
              <a:ext cx="799437" cy="461665"/>
            </a:xfrm>
            <a:prstGeom prst="wedgeRoundRectCallout">
              <a:avLst>
                <a:gd fmla="val 39594" name="adj1"/>
                <a:gd fmla="val -73277" name="adj2"/>
                <a:gd fmla="val 16667" name="adj3"/>
              </a:avLst>
            </a:prstGeom>
            <a:noFill/>
            <a:ln w="12700">
              <a:solidFill>
                <a:srgbClr val="7D453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4" name="文本框 33"/>
            <p:cNvSpPr txBox="1"/>
            <p:nvPr/>
          </p:nvSpPr>
          <p:spPr>
            <a:xfrm>
              <a:off x="6096000" y="1463023"/>
              <a:ext cx="1212782" cy="830997"/>
            </a:xfrm>
            <a:prstGeom prst="rect">
              <a:avLst/>
            </a:prstGeom>
            <a:noFill/>
            <a:ln w="12700">
              <a:noFill/>
            </a:ln>
          </p:spPr>
          <p:txBody>
            <a:bodyPr rtlCol="0" wrap="square">
              <a:spAutoFit/>
            </a:bodyPr>
            <a:lstStyle/>
            <a:p>
              <a:r>
                <a:rPr altLang="en-US" b="1" dirty="0" lang="zh-CN" sz="2400">
                  <a:solidFill>
                    <a:srgbClr val="C00000"/>
                  </a:solidFill>
                </a:rPr>
                <a:t>推辞，拒绝</a:t>
              </a:r>
            </a:p>
          </p:txBody>
        </p:sp>
      </p:grpSp>
      <p:grpSp>
        <p:nvGrpSpPr>
          <p:cNvPr id="35" name="组合 34"/>
          <p:cNvGrpSpPr/>
          <p:nvPr/>
        </p:nvGrpSpPr>
        <p:grpSpPr>
          <a:xfrm>
            <a:off x="9807380" y="3310310"/>
            <a:ext cx="1212782" cy="461665"/>
            <a:chOff x="6096000" y="1463023"/>
            <a:chExt cx="1212782" cy="461665"/>
          </a:xfrm>
        </p:grpSpPr>
        <p:sp>
          <p:nvSpPr>
            <p:cNvPr id="36" name="对话气泡: 圆角矩形 35"/>
            <p:cNvSpPr/>
            <p:nvPr/>
          </p:nvSpPr>
          <p:spPr>
            <a:xfrm>
              <a:off x="6096000" y="1463023"/>
              <a:ext cx="799437" cy="461665"/>
            </a:xfrm>
            <a:prstGeom prst="wedgeRoundRectCallout">
              <a:avLst>
                <a:gd fmla="val -27186" name="adj1"/>
                <a:gd fmla="val -69802" name="adj2"/>
                <a:gd fmla="val 16667" name="adj3"/>
              </a:avLst>
            </a:prstGeom>
            <a:noFill/>
            <a:ln w="12700">
              <a:solidFill>
                <a:srgbClr val="7D453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7" name="文本框 36"/>
            <p:cNvSpPr txBox="1"/>
            <p:nvPr/>
          </p:nvSpPr>
          <p:spPr>
            <a:xfrm>
              <a:off x="6096000" y="1463023"/>
              <a:ext cx="1212782" cy="461665"/>
            </a:xfrm>
            <a:prstGeom prst="rect">
              <a:avLst/>
            </a:prstGeom>
            <a:noFill/>
            <a:ln w="12700">
              <a:noFill/>
            </a:ln>
          </p:spPr>
          <p:txBody>
            <a:bodyPr rtlCol="0" wrap="square">
              <a:spAutoFit/>
            </a:bodyPr>
            <a:lstStyle/>
            <a:p>
              <a:r>
                <a:rPr altLang="en-US" b="1" dirty="0" lang="zh-CN" sz="2400">
                  <a:solidFill>
                    <a:srgbClr val="C00000"/>
                  </a:solidFill>
                </a:rPr>
                <a:t>百姓</a:t>
              </a:r>
            </a:p>
          </p:txBody>
        </p:sp>
      </p:grp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p14:dur="2000" spd="slow">
        <p159:morph option="byObject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7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>
                      <p:stCondLst>
                        <p:cond delay="indefinite"/>
                      </p:stCondLst>
                      <p:childTnLst>
                        <p:par>
                          <p:cTn fill="hold" id="9">
                            <p:stCondLst>
                              <p:cond delay="0"/>
                            </p:stCondLst>
                            <p:childTnLst>
                              <p:par>
                                <p:cTn fill="hold" id="10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12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3">
                      <p:stCondLst>
                        <p:cond delay="indefinite"/>
                      </p:stCondLst>
                      <p:childTnLst>
                        <p:par>
                          <p:cTn fill="hold" id="14">
                            <p:stCondLst>
                              <p:cond delay="0"/>
                            </p:stCondLst>
                            <p:childTnLst>
                              <p:par>
                                <p:cTn fill="hold" id="15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17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8">
                      <p:stCondLst>
                        <p:cond delay="indefinite"/>
                      </p:stCondLst>
                      <p:childTnLst>
                        <p:par>
                          <p:cTn fill="hold" id="19">
                            <p:stCondLst>
                              <p:cond delay="0"/>
                            </p:stCondLst>
                            <p:childTnLst>
                              <p:par>
                                <p:cTn fill="hold" id="20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22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3">
                      <p:stCondLst>
                        <p:cond delay="indefinite"/>
                      </p:stCondLst>
                      <p:childTnLst>
                        <p:par>
                          <p:cTn fill="hold" id="24">
                            <p:stCondLst>
                              <p:cond delay="0"/>
                            </p:stCondLst>
                            <p:childTnLst>
                              <p:par>
                                <p:cTn fill="hold" id="25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27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8">
                      <p:stCondLst>
                        <p:cond delay="indefinite"/>
                      </p:stCondLst>
                      <p:childTnLst>
                        <p:par>
                          <p:cTn fill="hold" id="29">
                            <p:stCondLst>
                              <p:cond delay="0"/>
                            </p:stCondLst>
                            <p:childTnLst>
                              <p:par>
                                <p:cTn fill="hold" id="30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32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3">
                      <p:stCondLst>
                        <p:cond delay="indefinite"/>
                      </p:stCondLst>
                      <p:childTnLst>
                        <p:par>
                          <p:cTn fill="hold" id="34">
                            <p:stCondLst>
                              <p:cond delay="0"/>
                            </p:stCondLst>
                            <p:childTnLst>
                              <p:par>
                                <p:cTn fill="hold" id="35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37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8">
                      <p:stCondLst>
                        <p:cond delay="indefinite"/>
                      </p:stCondLst>
                      <p:childTnLst>
                        <p:par>
                          <p:cTn fill="hold" id="39">
                            <p:stCondLst>
                              <p:cond delay="0"/>
                            </p:stCondLst>
                            <p:childTnLst>
                              <p:par>
                                <p:cTn fill="hold" id="40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42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缺角矩形 9"/>
          <p:cNvSpPr/>
          <p:nvPr/>
        </p:nvSpPr>
        <p:spPr>
          <a:xfrm>
            <a:off x="5167779" y="302158"/>
            <a:ext cx="1888341" cy="597002"/>
          </a:xfrm>
          <a:prstGeom prst="plaque">
            <a:avLst>
              <a:gd fmla="val 10210" name="adj"/>
            </a:avLst>
          </a:prstGeom>
          <a:gradFill flip="none" rotWithShape="1">
            <a:gsLst>
              <a:gs pos="0">
                <a:srgbClr val="DACDBD">
                  <a:lumMod val="60000"/>
                  <a:lumOff val="40000"/>
                </a:srgbClr>
              </a:gs>
              <a:gs pos="100000">
                <a:schemeClr val="bg1"/>
              </a:gs>
            </a:gsLst>
            <a:lin ang="2700000" scaled="1"/>
            <a:tileRect/>
          </a:gradFill>
          <a:ln algn="ctr" cap="flat" cmpd="sng" w="6350">
            <a:solidFill>
              <a:srgbClr val="DACDBD">
                <a:lumMod val="75000"/>
              </a:srgbClr>
            </a:solidFill>
            <a:prstDash val="solid"/>
            <a:miter lim="800000"/>
          </a:ln>
          <a:effectLst/>
        </p:spPr>
        <p:txBody>
          <a:bodyPr anchor="ctr" rtlCol="0"/>
          <a:lstStyle/>
          <a:p>
            <a:pPr algn="ctr" defTabSz="914400" eaLnBrk="1" fontAlgn="auto" hangingPunct="1" indent="0" latinLnBrk="0" lvl="0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altLang="en-US" b="0" baseline="0" cap="none" dirty="0" i="0" kern="0" kumimoji="0" lang="zh-CN" noProof="0" normalizeH="0" spc="0" strike="noStrike" sz="1800" u="none">
              <a:ln>
                <a:noFill/>
              </a:ln>
              <a:solidFill>
                <a:prstClr val="white"/>
              </a:solidFill>
              <a:effectLst/>
              <a:uLnTx/>
              <a:uFillTx/>
              <a:latin charset="-122" panose="020B0503020204020204" pitchFamily="34" typeface="微软雅黑"/>
              <a:ea typeface="思源黑体 CN Regular"/>
              <a:cs typeface="+mn-cs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4579256" y="314385"/>
            <a:ext cx="3033486" cy="584775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dirty="0" lang="zh-CN" sz="3200">
                <a:gradFill>
                  <a:gsLst>
                    <a:gs pos="0">
                      <a:schemeClr val="accent2">
                        <a:lumMod val="50000"/>
                      </a:schemeClr>
                    </a:gs>
                    <a:gs pos="100000">
                      <a:srgbClr val="7D4534"/>
                    </a:gs>
                  </a:gsLst>
                  <a:lin ang="2700000" scaled="1"/>
                </a:gradFill>
                <a:latin charset="-122" panose="020B0503020204020204" pitchFamily="34" typeface="微软雅黑"/>
                <a:ea charset="-122" panose="020B0503020204020204" pitchFamily="34" typeface="微软雅黑"/>
              </a:rPr>
              <a:t>第三段</a:t>
            </a:r>
          </a:p>
        </p:txBody>
      </p:sp>
      <p:grpSp>
        <p:nvGrpSpPr>
          <p:cNvPr id="2" name="组合 1"/>
          <p:cNvGrpSpPr/>
          <p:nvPr/>
        </p:nvGrpSpPr>
        <p:grpSpPr>
          <a:xfrm>
            <a:off x="766763" y="1075251"/>
            <a:ext cx="10693400" cy="3707479"/>
            <a:chOff x="1861190" y="-182755"/>
            <a:chExt cx="10533311" cy="3133410"/>
          </a:xfrm>
        </p:grpSpPr>
        <p:sp>
          <p:nvSpPr>
            <p:cNvPr id="3" name="缺角矩形 2"/>
            <p:cNvSpPr/>
            <p:nvPr/>
          </p:nvSpPr>
          <p:spPr>
            <a:xfrm>
              <a:off x="1861190" y="-182755"/>
              <a:ext cx="10533311" cy="3133410"/>
            </a:xfrm>
            <a:prstGeom prst="plaque">
              <a:avLst>
                <a:gd fmla="val 7577" name="adj"/>
              </a:avLst>
            </a:prstGeom>
            <a:noFill/>
            <a:ln w="28575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4" name="文本框 3"/>
            <p:cNvSpPr txBox="1"/>
            <p:nvPr/>
          </p:nvSpPr>
          <p:spPr>
            <a:xfrm>
              <a:off x="2021202" y="-149119"/>
              <a:ext cx="10338896" cy="2729442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indent="720090">
                <a:lnSpc>
                  <a:spcPct val="250000"/>
                </a:lnSpc>
              </a:pP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是以地无四方，民无异国，四时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充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美，鬼神降福，此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五帝三王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之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所以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无敌也。今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乃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弃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黔首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以资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敌国，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却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宾客以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业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诸侯，使天下之士退而不敢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西向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，裹足不入秦，此所谓“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藉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寇兵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而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赍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盗粮”者也。</a:t>
              </a:r>
            </a:p>
          </p:txBody>
        </p:sp>
      </p:grpSp>
      <p:sp>
        <p:nvSpPr>
          <p:cNvPr id="7" name="文本框 6"/>
          <p:cNvSpPr txBox="1"/>
          <p:nvPr/>
        </p:nvSpPr>
        <p:spPr>
          <a:xfrm>
            <a:off x="2125990" y="5441973"/>
            <a:ext cx="794001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612140"/>
            <a:r>
              <a:rPr altLang="en-US" b="1" dirty="0" lang="zh-CN" sz="2800">
                <a:solidFill>
                  <a:srgbClr val="C00000"/>
                </a:solidFill>
              </a:rPr>
              <a:t>从理论上进一步阐明纳客与逐客的利害关系。</a:t>
            </a:r>
          </a:p>
        </p:txBody>
      </p:sp>
      <p:grpSp>
        <p:nvGrpSpPr>
          <p:cNvPr id="13" name="组合 12"/>
          <p:cNvGrpSpPr/>
          <p:nvPr/>
        </p:nvGrpSpPr>
        <p:grpSpPr>
          <a:xfrm>
            <a:off x="6406264" y="1137414"/>
            <a:ext cx="1776576" cy="442204"/>
            <a:chOff x="6095999" y="1463023"/>
            <a:chExt cx="2026959" cy="496532"/>
          </a:xfrm>
        </p:grpSpPr>
        <p:sp>
          <p:nvSpPr>
            <p:cNvPr id="8" name="对话气泡: 圆角矩形 7"/>
            <p:cNvSpPr/>
            <p:nvPr/>
          </p:nvSpPr>
          <p:spPr>
            <a:xfrm>
              <a:off x="6096000" y="1463023"/>
              <a:ext cx="2026958" cy="496532"/>
            </a:xfrm>
            <a:prstGeom prst="wedgeRoundRectCallout">
              <a:avLst>
                <a:gd fmla="val -21556" name="adj1"/>
                <a:gd fmla="val 71681" name="adj2"/>
                <a:gd fmla="val 16667" name="adj3"/>
              </a:avLst>
            </a:prstGeom>
            <a:noFill/>
            <a:ln w="12700">
              <a:solidFill>
                <a:srgbClr val="7D453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dirty="0" lang="zh-CN" sz="2200"/>
            </a:p>
          </p:txBody>
        </p:sp>
        <p:sp>
          <p:nvSpPr>
            <p:cNvPr id="12" name="文本框 11"/>
            <p:cNvSpPr txBox="1"/>
            <p:nvPr/>
          </p:nvSpPr>
          <p:spPr>
            <a:xfrm>
              <a:off x="6095999" y="1463023"/>
              <a:ext cx="2026959" cy="483825"/>
            </a:xfrm>
            <a:prstGeom prst="rect">
              <a:avLst/>
            </a:prstGeom>
            <a:noFill/>
            <a:ln w="12700">
              <a:noFill/>
            </a:ln>
          </p:spPr>
          <p:txBody>
            <a:bodyPr rtlCol="0" wrap="square">
              <a:spAutoFit/>
            </a:bodyPr>
            <a:lstStyle/>
            <a:p>
              <a:r>
                <a:rPr altLang="en-US" b="1" dirty="0" lang="zh-CN" sz="2200">
                  <a:solidFill>
                    <a:srgbClr val="C00000"/>
                  </a:solidFill>
                </a:rPr>
                <a:t>丰裕，繁盛</a:t>
              </a:r>
            </a:p>
          </p:txBody>
        </p:sp>
      </p:grpSp>
      <p:grpSp>
        <p:nvGrpSpPr>
          <p:cNvPr id="24" name="组合 23"/>
          <p:cNvGrpSpPr/>
          <p:nvPr/>
        </p:nvGrpSpPr>
        <p:grpSpPr>
          <a:xfrm>
            <a:off x="5391228" y="3219290"/>
            <a:ext cx="2666085" cy="461665"/>
            <a:chOff x="6096000" y="1463023"/>
            <a:chExt cx="1212782" cy="461665"/>
          </a:xfrm>
        </p:grpSpPr>
        <p:sp>
          <p:nvSpPr>
            <p:cNvPr id="25" name="对话气泡: 圆角矩形 24"/>
            <p:cNvSpPr/>
            <p:nvPr/>
          </p:nvSpPr>
          <p:spPr>
            <a:xfrm>
              <a:off x="6096000" y="1463023"/>
              <a:ext cx="799437" cy="461665"/>
            </a:xfrm>
            <a:prstGeom prst="wedgeRoundRectCallout">
              <a:avLst>
                <a:gd fmla="val -27186" name="adj1"/>
                <a:gd fmla="val -69802" name="adj2"/>
                <a:gd fmla="val 16667" name="adj3"/>
              </a:avLst>
            </a:prstGeom>
            <a:noFill/>
            <a:ln w="12700">
              <a:solidFill>
                <a:srgbClr val="7D453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200"/>
            </a:p>
          </p:txBody>
        </p:sp>
        <p:sp>
          <p:nvSpPr>
            <p:cNvPr id="26" name="文本框 25"/>
            <p:cNvSpPr txBox="1"/>
            <p:nvPr/>
          </p:nvSpPr>
          <p:spPr>
            <a:xfrm>
              <a:off x="6096000" y="1463023"/>
              <a:ext cx="1212782" cy="430887"/>
            </a:xfrm>
            <a:prstGeom prst="rect">
              <a:avLst/>
            </a:prstGeom>
            <a:noFill/>
            <a:ln w="12700">
              <a:noFill/>
            </a:ln>
          </p:spPr>
          <p:txBody>
            <a:bodyPr rtlCol="0" wrap="square">
              <a:spAutoFit/>
            </a:bodyPr>
            <a:lstStyle/>
            <a:p>
              <a:r>
                <a:rPr altLang="en-US" b="1" dirty="0" lang="zh-CN" sz="2200">
                  <a:solidFill>
                    <a:srgbClr val="C00000"/>
                  </a:solidFill>
                </a:rPr>
                <a:t>表目的，来</a:t>
              </a:r>
            </a:p>
          </p:txBody>
        </p:sp>
      </p:grpSp>
      <p:grpSp>
        <p:nvGrpSpPr>
          <p:cNvPr id="18" name="组合 17"/>
          <p:cNvGrpSpPr/>
          <p:nvPr/>
        </p:nvGrpSpPr>
        <p:grpSpPr>
          <a:xfrm>
            <a:off x="7425440" y="3201547"/>
            <a:ext cx="1224627" cy="461665"/>
            <a:chOff x="6096000" y="1463023"/>
            <a:chExt cx="1224627" cy="461665"/>
          </a:xfrm>
        </p:grpSpPr>
        <p:sp>
          <p:nvSpPr>
            <p:cNvPr id="19" name="对话气泡: 圆角矩形 18"/>
            <p:cNvSpPr/>
            <p:nvPr/>
          </p:nvSpPr>
          <p:spPr>
            <a:xfrm>
              <a:off x="6096000" y="1463023"/>
              <a:ext cx="799437" cy="461665"/>
            </a:xfrm>
            <a:prstGeom prst="wedgeRoundRectCallout">
              <a:avLst>
                <a:gd fmla="val -27186" name="adj1"/>
                <a:gd fmla="val -69802" name="adj2"/>
                <a:gd fmla="val 16667" name="adj3"/>
              </a:avLst>
            </a:prstGeom>
            <a:noFill/>
            <a:ln w="12700">
              <a:solidFill>
                <a:srgbClr val="7D453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200"/>
            </a:p>
          </p:txBody>
        </p:sp>
        <p:sp>
          <p:nvSpPr>
            <p:cNvPr id="20" name="文本框 19"/>
            <p:cNvSpPr txBox="1"/>
            <p:nvPr/>
          </p:nvSpPr>
          <p:spPr>
            <a:xfrm>
              <a:off x="6107845" y="1463064"/>
              <a:ext cx="1212782" cy="429895"/>
            </a:xfrm>
            <a:prstGeom prst="rect">
              <a:avLst/>
            </a:prstGeom>
            <a:noFill/>
            <a:ln w="12700">
              <a:noFill/>
            </a:ln>
          </p:spPr>
          <p:txBody>
            <a:bodyPr rtlCol="0" wrap="square">
              <a:spAutoFit/>
            </a:bodyPr>
            <a:lstStyle/>
            <a:p>
              <a:r>
                <a:rPr altLang="en-US" b="1" dirty="0" lang="zh-CN" sz="2200">
                  <a:solidFill>
                    <a:srgbClr val="C00000"/>
                  </a:solidFill>
                </a:rPr>
                <a:t>拒绝</a:t>
              </a:r>
            </a:p>
          </p:txBody>
        </p:sp>
      </p:grpSp>
      <p:grpSp>
        <p:nvGrpSpPr>
          <p:cNvPr id="21" name="组合 20"/>
          <p:cNvGrpSpPr/>
          <p:nvPr/>
        </p:nvGrpSpPr>
        <p:grpSpPr>
          <a:xfrm>
            <a:off x="8985797" y="3186157"/>
            <a:ext cx="1832664" cy="461665"/>
            <a:chOff x="6096000" y="1463023"/>
            <a:chExt cx="871760" cy="461665"/>
          </a:xfrm>
        </p:grpSpPr>
        <p:sp>
          <p:nvSpPr>
            <p:cNvPr id="22" name="对话气泡: 圆角矩形 21"/>
            <p:cNvSpPr/>
            <p:nvPr/>
          </p:nvSpPr>
          <p:spPr>
            <a:xfrm>
              <a:off x="6096000" y="1463023"/>
              <a:ext cx="799437" cy="461665"/>
            </a:xfrm>
            <a:prstGeom prst="wedgeRoundRectCallout">
              <a:avLst>
                <a:gd fmla="val -26733" name="adj1"/>
                <a:gd fmla="val 68844" name="adj2"/>
                <a:gd fmla="val 16667" name="adj3"/>
              </a:avLst>
            </a:prstGeom>
            <a:noFill/>
            <a:ln w="12700">
              <a:solidFill>
                <a:srgbClr val="7D453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200"/>
            </a:p>
          </p:txBody>
        </p:sp>
        <p:sp>
          <p:nvSpPr>
            <p:cNvPr id="23" name="文本框 22"/>
            <p:cNvSpPr txBox="1"/>
            <p:nvPr/>
          </p:nvSpPr>
          <p:spPr>
            <a:xfrm>
              <a:off x="6096000" y="1463023"/>
              <a:ext cx="871760" cy="430887"/>
            </a:xfrm>
            <a:prstGeom prst="rect">
              <a:avLst/>
            </a:prstGeom>
            <a:noFill/>
            <a:ln w="12700">
              <a:noFill/>
            </a:ln>
          </p:spPr>
          <p:txBody>
            <a:bodyPr rtlCol="0" wrap="square">
              <a:spAutoFit/>
            </a:bodyPr>
            <a:lstStyle/>
            <a:p>
              <a:r>
                <a:rPr altLang="en-US" b="1" dirty="0" lang="zh-CN" sz="2200">
                  <a:solidFill>
                    <a:srgbClr val="C00000"/>
                  </a:solidFill>
                </a:rPr>
                <a:t>送给，付与</a:t>
              </a:r>
            </a:p>
          </p:txBody>
        </p:sp>
      </p:grpSp>
      <p:grpSp>
        <p:nvGrpSpPr>
          <p:cNvPr id="30" name="组合 29"/>
          <p:cNvGrpSpPr/>
          <p:nvPr/>
        </p:nvGrpSpPr>
        <p:grpSpPr>
          <a:xfrm>
            <a:off x="4314998" y="3223692"/>
            <a:ext cx="830358" cy="472653"/>
            <a:chOff x="6096000" y="1452035"/>
            <a:chExt cx="1259691" cy="472653"/>
          </a:xfrm>
        </p:grpSpPr>
        <p:sp>
          <p:nvSpPr>
            <p:cNvPr id="31" name="对话气泡: 圆角矩形 30"/>
            <p:cNvSpPr/>
            <p:nvPr/>
          </p:nvSpPr>
          <p:spPr>
            <a:xfrm>
              <a:off x="6096000" y="1463023"/>
              <a:ext cx="799437" cy="461665"/>
            </a:xfrm>
            <a:prstGeom prst="wedgeRoundRectCallout">
              <a:avLst>
                <a:gd fmla="val -27186" name="adj1"/>
                <a:gd fmla="val -69802" name="adj2"/>
                <a:gd fmla="val 16667" name="adj3"/>
              </a:avLst>
            </a:prstGeom>
            <a:noFill/>
            <a:ln w="12700">
              <a:solidFill>
                <a:srgbClr val="7D453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200"/>
            </a:p>
          </p:txBody>
        </p:sp>
        <p:sp>
          <p:nvSpPr>
            <p:cNvPr id="32" name="文本框 31"/>
            <p:cNvSpPr txBox="1"/>
            <p:nvPr/>
          </p:nvSpPr>
          <p:spPr>
            <a:xfrm>
              <a:off x="6142909" y="1452035"/>
              <a:ext cx="1212782" cy="430887"/>
            </a:xfrm>
            <a:prstGeom prst="rect">
              <a:avLst/>
            </a:prstGeom>
            <a:noFill/>
            <a:ln w="12700">
              <a:noFill/>
            </a:ln>
          </p:spPr>
          <p:txBody>
            <a:bodyPr rtlCol="0" wrap="square">
              <a:spAutoFit/>
            </a:bodyPr>
            <a:lstStyle/>
            <a:p>
              <a:r>
                <a:rPr altLang="en-US" b="1" dirty="0" lang="zh-CN" sz="2200">
                  <a:solidFill>
                    <a:srgbClr val="C00000"/>
                  </a:solidFill>
                </a:rPr>
                <a:t>却</a:t>
              </a:r>
            </a:p>
          </p:txBody>
        </p:sp>
      </p:grpSp>
      <p:grpSp>
        <p:nvGrpSpPr>
          <p:cNvPr id="5" name="组合 4"/>
          <p:cNvGrpSpPr/>
          <p:nvPr/>
        </p:nvGrpSpPr>
        <p:grpSpPr>
          <a:xfrm>
            <a:off x="5746722" y="2177864"/>
            <a:ext cx="2529234" cy="461665"/>
            <a:chOff x="6096000" y="1463023"/>
            <a:chExt cx="1212782" cy="461665"/>
          </a:xfrm>
        </p:grpSpPr>
        <p:sp>
          <p:nvSpPr>
            <p:cNvPr id="9" name="对话气泡: 圆角矩形 8"/>
            <p:cNvSpPr/>
            <p:nvPr/>
          </p:nvSpPr>
          <p:spPr>
            <a:xfrm>
              <a:off x="6096000" y="1463023"/>
              <a:ext cx="799437" cy="461665"/>
            </a:xfrm>
            <a:prstGeom prst="wedgeRoundRectCallout">
              <a:avLst>
                <a:gd fmla="val -27186" name="adj1"/>
                <a:gd fmla="val 62242" name="adj2"/>
                <a:gd fmla="val 16667" name="adj3"/>
              </a:avLst>
            </a:prstGeom>
            <a:noFill/>
            <a:ln w="12700">
              <a:solidFill>
                <a:srgbClr val="7D453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200"/>
            </a:p>
          </p:txBody>
        </p:sp>
        <p:sp>
          <p:nvSpPr>
            <p:cNvPr id="14" name="文本框 13"/>
            <p:cNvSpPr txBox="1"/>
            <p:nvPr/>
          </p:nvSpPr>
          <p:spPr>
            <a:xfrm>
              <a:off x="6096000" y="1463023"/>
              <a:ext cx="1212782" cy="430887"/>
            </a:xfrm>
            <a:prstGeom prst="rect">
              <a:avLst/>
            </a:prstGeom>
            <a:noFill/>
            <a:ln w="12700">
              <a:noFill/>
            </a:ln>
          </p:spPr>
          <p:txBody>
            <a:bodyPr rtlCol="0" wrap="square">
              <a:spAutoFit/>
            </a:bodyPr>
            <a:lstStyle/>
            <a:p>
              <a:r>
                <a:rPr altLang="en-US" b="1" dirty="0" lang="zh-CN" sz="2200">
                  <a:solidFill>
                    <a:srgbClr val="C00000"/>
                  </a:solidFill>
                </a:rPr>
                <a:t>资助，供给</a:t>
              </a:r>
            </a:p>
          </p:txBody>
        </p:sp>
      </p:grpSp>
      <p:grpSp>
        <p:nvGrpSpPr>
          <p:cNvPr id="15" name="组合 14"/>
          <p:cNvGrpSpPr/>
          <p:nvPr/>
        </p:nvGrpSpPr>
        <p:grpSpPr>
          <a:xfrm>
            <a:off x="8573957" y="2193252"/>
            <a:ext cx="1871115" cy="430887"/>
            <a:chOff x="6089337" y="1434252"/>
            <a:chExt cx="898602" cy="490958"/>
          </a:xfrm>
        </p:grpSpPr>
        <p:sp>
          <p:nvSpPr>
            <p:cNvPr id="16" name="对话气泡: 圆角矩形 15"/>
            <p:cNvSpPr/>
            <p:nvPr/>
          </p:nvSpPr>
          <p:spPr>
            <a:xfrm>
              <a:off x="6096000" y="1463023"/>
              <a:ext cx="799437" cy="461665"/>
            </a:xfrm>
            <a:prstGeom prst="wedgeRoundRectCallout">
              <a:avLst>
                <a:gd fmla="val -30848" name="adj1"/>
                <a:gd fmla="val 63098" name="adj2"/>
                <a:gd fmla="val 16667" name="adj3"/>
              </a:avLst>
            </a:prstGeom>
            <a:noFill/>
            <a:ln w="12700">
              <a:solidFill>
                <a:srgbClr val="7D453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200"/>
            </a:p>
          </p:txBody>
        </p:sp>
        <p:sp>
          <p:nvSpPr>
            <p:cNvPr id="17" name="文本框 16"/>
            <p:cNvSpPr txBox="1"/>
            <p:nvPr/>
          </p:nvSpPr>
          <p:spPr>
            <a:xfrm>
              <a:off x="6089337" y="1434252"/>
              <a:ext cx="898602" cy="490958"/>
            </a:xfrm>
            <a:prstGeom prst="rect">
              <a:avLst/>
            </a:prstGeom>
            <a:noFill/>
            <a:ln w="12700">
              <a:noFill/>
            </a:ln>
          </p:spPr>
          <p:txBody>
            <a:bodyPr rtlCol="0" wrap="square">
              <a:spAutoFit/>
            </a:bodyPr>
            <a:lstStyle/>
            <a:p>
              <a:r>
                <a:rPr altLang="en-US" b="1" dirty="0" lang="zh-CN" sz="2200">
                  <a:solidFill>
                    <a:srgbClr val="C00000"/>
                  </a:solidFill>
                </a:rPr>
                <a:t>使成就霸业</a:t>
              </a:r>
            </a:p>
          </p:txBody>
        </p:sp>
      </p:grpSp>
      <p:grpSp>
        <p:nvGrpSpPr>
          <p:cNvPr id="33" name="组合 32"/>
          <p:cNvGrpSpPr/>
          <p:nvPr/>
        </p:nvGrpSpPr>
        <p:grpSpPr>
          <a:xfrm>
            <a:off x="6126287" y="4230239"/>
            <a:ext cx="2442454" cy="461665"/>
            <a:chOff x="6096000" y="1463023"/>
            <a:chExt cx="2442454" cy="461665"/>
          </a:xfrm>
        </p:grpSpPr>
        <p:sp>
          <p:nvSpPr>
            <p:cNvPr id="34" name="对话气泡: 圆角矩形 33"/>
            <p:cNvSpPr/>
            <p:nvPr/>
          </p:nvSpPr>
          <p:spPr>
            <a:xfrm>
              <a:off x="6096000" y="1463023"/>
              <a:ext cx="2272788" cy="461665"/>
            </a:xfrm>
            <a:prstGeom prst="wedgeRoundRectCallout">
              <a:avLst>
                <a:gd fmla="val 30481" name="adj1"/>
                <a:gd fmla="val -69802" name="adj2"/>
                <a:gd fmla="val 16667" name="adj3"/>
              </a:avLst>
            </a:prstGeom>
            <a:noFill/>
            <a:ln w="12700">
              <a:solidFill>
                <a:srgbClr val="7D453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200"/>
            </a:p>
          </p:txBody>
        </p:sp>
        <p:sp>
          <p:nvSpPr>
            <p:cNvPr id="35" name="文本框 34"/>
            <p:cNvSpPr txBox="1"/>
            <p:nvPr/>
          </p:nvSpPr>
          <p:spPr>
            <a:xfrm>
              <a:off x="6096000" y="1463023"/>
              <a:ext cx="2442454" cy="430887"/>
            </a:xfrm>
            <a:prstGeom prst="rect">
              <a:avLst/>
            </a:prstGeom>
            <a:noFill/>
            <a:ln w="12700">
              <a:noFill/>
            </a:ln>
          </p:spPr>
          <p:txBody>
            <a:bodyPr rtlCol="0" wrap="square">
              <a:spAutoFit/>
            </a:bodyPr>
            <a:lstStyle/>
            <a:p>
              <a:r>
                <a:rPr altLang="en-US" b="1" dirty="0" lang="zh-CN" sz="2200">
                  <a:solidFill>
                    <a:srgbClr val="C00000"/>
                  </a:solidFill>
                </a:rPr>
                <a:t>同“借”，借给</a:t>
              </a:r>
            </a:p>
          </p:txBody>
        </p:sp>
      </p:grpSp>
      <p:grpSp>
        <p:nvGrpSpPr>
          <p:cNvPr id="45" name="组合 44"/>
          <p:cNvGrpSpPr/>
          <p:nvPr/>
        </p:nvGrpSpPr>
        <p:grpSpPr>
          <a:xfrm>
            <a:off x="1603754" y="2134141"/>
            <a:ext cx="1734209" cy="461665"/>
            <a:chOff x="6096000" y="1463023"/>
            <a:chExt cx="831563" cy="461665"/>
          </a:xfrm>
        </p:grpSpPr>
        <p:sp>
          <p:nvSpPr>
            <p:cNvPr id="49" name="对话气泡: 圆角矩形 48"/>
            <p:cNvSpPr/>
            <p:nvPr/>
          </p:nvSpPr>
          <p:spPr>
            <a:xfrm>
              <a:off x="6096000" y="1463023"/>
              <a:ext cx="799437" cy="461665"/>
            </a:xfrm>
            <a:prstGeom prst="wedgeRoundRectCallout">
              <a:avLst>
                <a:gd fmla="val -27186" name="adj1"/>
                <a:gd fmla="val 62242" name="adj2"/>
                <a:gd fmla="val 16667" name="adj3"/>
              </a:avLst>
            </a:prstGeom>
            <a:noFill/>
            <a:ln w="12700">
              <a:solidFill>
                <a:srgbClr val="7D453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200"/>
            </a:p>
          </p:txBody>
        </p:sp>
        <p:sp>
          <p:nvSpPr>
            <p:cNvPr id="50" name="文本框 49"/>
            <p:cNvSpPr txBox="1"/>
            <p:nvPr/>
          </p:nvSpPr>
          <p:spPr>
            <a:xfrm>
              <a:off x="6128126" y="1463023"/>
              <a:ext cx="799437" cy="430887"/>
            </a:xfrm>
            <a:prstGeom prst="rect">
              <a:avLst/>
            </a:prstGeom>
            <a:noFill/>
            <a:ln w="12700">
              <a:noFill/>
            </a:ln>
          </p:spPr>
          <p:txBody>
            <a:bodyPr rtlCol="0" wrap="square">
              <a:spAutoFit/>
            </a:bodyPr>
            <a:lstStyle/>
            <a:p>
              <a:r>
                <a:rPr altLang="zh-CN" b="1" dirty="0" lang="en-US" sz="2200">
                  <a:solidFill>
                    <a:srgbClr val="C00000"/>
                  </a:solidFill>
                </a:rPr>
                <a:t>……</a:t>
              </a:r>
              <a:r>
                <a:rPr altLang="en-US" b="1" dirty="0" lang="zh-CN" sz="2200">
                  <a:solidFill>
                    <a:srgbClr val="C00000"/>
                  </a:solidFill>
                </a:rPr>
                <a:t>的原因</a:t>
              </a:r>
            </a:p>
          </p:txBody>
        </p:sp>
      </p:grp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p14:dur="2000" spd="slow">
        <p159:morph option="byObject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7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>
                      <p:stCondLst>
                        <p:cond delay="indefinite"/>
                      </p:stCondLst>
                      <p:childTnLst>
                        <p:par>
                          <p:cTn fill="hold" id="9">
                            <p:stCondLst>
                              <p:cond delay="0"/>
                            </p:stCondLst>
                            <p:childTnLst>
                              <p:par>
                                <p:cTn fill="hold" id="10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12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3">
                      <p:stCondLst>
                        <p:cond delay="indefinite"/>
                      </p:stCondLst>
                      <p:childTnLst>
                        <p:par>
                          <p:cTn fill="hold" id="14">
                            <p:stCondLst>
                              <p:cond delay="0"/>
                            </p:stCondLst>
                            <p:childTnLst>
                              <p:par>
                                <p:cTn fill="hold" id="15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17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8">
                      <p:stCondLst>
                        <p:cond delay="indefinite"/>
                      </p:stCondLst>
                      <p:childTnLst>
                        <p:par>
                          <p:cTn fill="hold" id="19">
                            <p:stCondLst>
                              <p:cond delay="0"/>
                            </p:stCondLst>
                            <p:childTnLst>
                              <p:par>
                                <p:cTn fill="hold" id="20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22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3">
                      <p:stCondLst>
                        <p:cond delay="indefinite"/>
                      </p:stCondLst>
                      <p:childTnLst>
                        <p:par>
                          <p:cTn fill="hold" id="24">
                            <p:stCondLst>
                              <p:cond delay="0"/>
                            </p:stCondLst>
                            <p:childTnLst>
                              <p:par>
                                <p:cTn fill="hold" id="25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27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8">
                      <p:stCondLst>
                        <p:cond delay="indefinite"/>
                      </p:stCondLst>
                      <p:childTnLst>
                        <p:par>
                          <p:cTn fill="hold" id="29">
                            <p:stCondLst>
                              <p:cond delay="0"/>
                            </p:stCondLst>
                            <p:childTnLst>
                              <p:par>
                                <p:cTn fill="hold" id="30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32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3">
                      <p:stCondLst>
                        <p:cond delay="indefinite"/>
                      </p:stCondLst>
                      <p:childTnLst>
                        <p:par>
                          <p:cTn fill="hold" id="34">
                            <p:stCondLst>
                              <p:cond delay="0"/>
                            </p:stCondLst>
                            <p:childTnLst>
                              <p:par>
                                <p:cTn fill="hold" id="35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37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8">
                      <p:stCondLst>
                        <p:cond delay="indefinite"/>
                      </p:stCondLst>
                      <p:childTnLst>
                        <p:par>
                          <p:cTn fill="hold" id="39">
                            <p:stCondLst>
                              <p:cond delay="0"/>
                            </p:stCondLst>
                            <p:childTnLst>
                              <p:par>
                                <p:cTn fill="hold" id="40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42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43">
                      <p:stCondLst>
                        <p:cond delay="indefinite"/>
                      </p:stCondLst>
                      <p:childTnLst>
                        <p:par>
                          <p:cTn fill="hold" id="44">
                            <p:stCondLst>
                              <p:cond delay="0"/>
                            </p:stCondLst>
                            <p:childTnLst>
                              <p:par>
                                <p:cTn fill="hold" id="45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47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48">
                      <p:stCondLst>
                        <p:cond delay="indefinite"/>
                      </p:stCondLst>
                      <p:childTnLst>
                        <p:par>
                          <p:cTn fill="hold" id="49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0" nodeType="clickEffect" presetClass="entr" presetID="53" presetSubtype="52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52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3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54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55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6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7"/>
    </p:bld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C41AEA1-D0FD-2DC0-42E4-50551C9B74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en-US" b="1" dirty="0" lang="zh-CN">
                <a:latin charset="-122" panose="02010609060101010101" pitchFamily="49" typeface="黑体"/>
                <a:ea charset="-122" panose="02010609060101010101" pitchFamily="49" typeface="黑体"/>
              </a:rPr>
              <a:t>秦之文章，李斯一人而已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3A1CC47-B607-6640-9462-10AA43384A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 marL="0">
              <a:lnSpc>
                <a:spcPct val="150000"/>
              </a:lnSpc>
              <a:buNone/>
            </a:pPr>
            <a:r>
              <a:rPr altLang="en-US" dirty="0" lang="zh-CN" sz="2800"/>
              <a:t>秦王嬴政统治</a:t>
            </a:r>
            <a:r>
              <a:rPr altLang="zh-CN" dirty="0" lang="en-US" sz="2800"/>
              <a:t>37</a:t>
            </a:r>
            <a:r>
              <a:rPr altLang="en-US" dirty="0" lang="zh-CN" sz="2800"/>
              <a:t>年，帝业</a:t>
            </a:r>
            <a:r>
              <a:rPr altLang="zh-CN" dirty="0" lang="en-US" sz="2800"/>
              <a:t>16</a:t>
            </a:r>
            <a:r>
              <a:rPr altLang="en-US" dirty="0" lang="zh-CN" sz="2800"/>
              <a:t>年，秦王朝几乎没什么文学可言。秦之文章，李斯一人而已。</a:t>
            </a:r>
          </a:p>
          <a:p>
            <a:pPr algn="r" indent="0" marL="0">
              <a:lnSpc>
                <a:spcPct val="150000"/>
              </a:lnSpc>
              <a:buNone/>
            </a:pPr>
            <a:r>
              <a:rPr altLang="zh-CN" dirty="0" lang="en-US" sz="2800"/>
              <a:t>——</a:t>
            </a:r>
            <a:r>
              <a:rPr altLang="en-US" dirty="0" lang="zh-CN" sz="2800"/>
              <a:t>鲁迅</a:t>
            </a:r>
          </a:p>
        </p:txBody>
      </p:sp>
    </p:spTree>
    <p:extLst>
      <p:ext uri="{BB962C8B-B14F-4D97-AF65-F5344CB8AC3E}">
        <p14:creationId xmlns:p14="http://schemas.microsoft.com/office/powerpoint/2010/main" val="2804435738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">
                      <p:stCondLst>
                        <p:cond delay="indefinite"/>
                      </p:stCondLst>
                      <p:childTnLst>
                        <p:par>
                          <p:cTn fill="hold" id="8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9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grpId="0" spid="3"/>
    </p:bldLst>
  </p:timing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缺角矩形 9"/>
          <p:cNvSpPr/>
          <p:nvPr/>
        </p:nvSpPr>
        <p:spPr>
          <a:xfrm>
            <a:off x="5167779" y="302158"/>
            <a:ext cx="1857861" cy="597002"/>
          </a:xfrm>
          <a:prstGeom prst="plaque">
            <a:avLst>
              <a:gd fmla="val 10210" name="adj"/>
            </a:avLst>
          </a:prstGeom>
          <a:gradFill flip="none" rotWithShape="1">
            <a:gsLst>
              <a:gs pos="0">
                <a:srgbClr val="DACDBD">
                  <a:lumMod val="60000"/>
                  <a:lumOff val="40000"/>
                </a:srgbClr>
              </a:gs>
              <a:gs pos="100000">
                <a:schemeClr val="bg1"/>
              </a:gs>
            </a:gsLst>
            <a:lin ang="2700000" scaled="1"/>
            <a:tileRect/>
          </a:gradFill>
          <a:ln algn="ctr" cap="flat" cmpd="sng" w="6350">
            <a:solidFill>
              <a:srgbClr val="DACDBD">
                <a:lumMod val="75000"/>
              </a:srgbClr>
            </a:solidFill>
            <a:prstDash val="solid"/>
            <a:miter lim="800000"/>
          </a:ln>
          <a:effectLst/>
        </p:spPr>
        <p:txBody>
          <a:bodyPr anchor="ctr" rtlCol="0"/>
          <a:lstStyle/>
          <a:p>
            <a:pPr algn="ctr" defTabSz="914400" eaLnBrk="1" fontAlgn="auto" hangingPunct="1" indent="0" latinLnBrk="0" lvl="0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altLang="en-US" b="0" baseline="0" cap="none" dirty="0" i="0" kern="0" kumimoji="0" lang="zh-CN" noProof="0" normalizeH="0" spc="0" strike="noStrike" sz="1800" u="none">
              <a:ln>
                <a:noFill/>
              </a:ln>
              <a:solidFill>
                <a:prstClr val="white"/>
              </a:solidFill>
              <a:effectLst/>
              <a:uLnTx/>
              <a:uFillTx/>
              <a:latin charset="-122" panose="020B0503020204020204" pitchFamily="34" typeface="微软雅黑"/>
              <a:ea typeface="思源黑体 CN Regular"/>
              <a:cs typeface="+mn-cs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4579256" y="314385"/>
            <a:ext cx="3033486" cy="584775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dirty="0" lang="zh-CN" sz="3200">
                <a:gradFill>
                  <a:gsLst>
                    <a:gs pos="0">
                      <a:schemeClr val="accent2">
                        <a:lumMod val="50000"/>
                      </a:schemeClr>
                    </a:gs>
                    <a:gs pos="100000">
                      <a:srgbClr val="7D4534"/>
                    </a:gs>
                  </a:gsLst>
                  <a:lin ang="2700000" scaled="1"/>
                </a:gradFill>
                <a:latin charset="-122" panose="020B0503020204020204" pitchFamily="34" typeface="微软雅黑"/>
                <a:ea charset="-122" panose="020B0503020204020204" pitchFamily="34" typeface="微软雅黑"/>
              </a:rPr>
              <a:t>第三段</a:t>
            </a:r>
          </a:p>
        </p:txBody>
      </p:sp>
      <p:grpSp>
        <p:nvGrpSpPr>
          <p:cNvPr id="2" name="组合 1"/>
          <p:cNvGrpSpPr/>
          <p:nvPr/>
        </p:nvGrpSpPr>
        <p:grpSpPr>
          <a:xfrm>
            <a:off x="730749" y="1074147"/>
            <a:ext cx="10766515" cy="3707479"/>
            <a:chOff x="1861190" y="-182755"/>
            <a:chExt cx="10568663" cy="3133410"/>
          </a:xfrm>
        </p:grpSpPr>
        <p:sp>
          <p:nvSpPr>
            <p:cNvPr id="3" name="缺角矩形 2"/>
            <p:cNvSpPr/>
            <p:nvPr/>
          </p:nvSpPr>
          <p:spPr>
            <a:xfrm>
              <a:off x="1861190" y="-182755"/>
              <a:ext cx="10533311" cy="3133410"/>
            </a:xfrm>
            <a:prstGeom prst="plaque">
              <a:avLst>
                <a:gd fmla="val 7577" name="adj"/>
              </a:avLst>
            </a:prstGeom>
            <a:noFill/>
            <a:ln w="28575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4" name="文本框 3"/>
            <p:cNvSpPr txBox="1"/>
            <p:nvPr/>
          </p:nvSpPr>
          <p:spPr>
            <a:xfrm>
              <a:off x="1896542" y="-122918"/>
              <a:ext cx="10533311" cy="2653931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indent="720090">
                <a:lnSpc>
                  <a:spcPct val="250000"/>
                </a:lnSpc>
              </a:pP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是以地无四方，民无异国，四时充美，鬼神降福，此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五帝三王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之所以无敌也。今乃弃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黔首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以资敌国，却宾客以业诸侯，使天下之士退而不敢西向，裹足不入秦，此所谓“藉寇兵而赍盗粮”者也。</a:t>
              </a:r>
            </a:p>
          </p:txBody>
        </p:sp>
      </p:grpSp>
      <p:sp>
        <p:nvSpPr>
          <p:cNvPr id="29" name="文本框 28"/>
          <p:cNvSpPr txBox="1"/>
          <p:nvPr/>
        </p:nvSpPr>
        <p:spPr>
          <a:xfrm>
            <a:off x="730750" y="4676370"/>
            <a:ext cx="11184803" cy="1258101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indent="504190"/>
            <a:endParaRPr altLang="zh-CN" b="1" dirty="0" lang="en-US" sz="2000">
              <a:solidFill>
                <a:srgbClr val="C00000"/>
              </a:solidFill>
            </a:endParaRPr>
          </a:p>
          <a:p>
            <a:pPr indent="504190">
              <a:lnSpc>
                <a:spcPct val="120000"/>
              </a:lnSpc>
            </a:pPr>
            <a:r>
              <a:rPr altLang="en-US" b="1" dirty="0" lang="zh-CN" sz="2400">
                <a:solidFill>
                  <a:srgbClr val="C00000"/>
                </a:solidFill>
              </a:rPr>
              <a:t>①五帝，指黄帝、颛顼、帝喾、尧舜。三王，指夏、商、周三代开国君主，即夏禹、商汤和周武王。</a:t>
            </a:r>
          </a:p>
        </p:txBody>
      </p:sp>
      <p:sp>
        <p:nvSpPr>
          <p:cNvPr id="42" name="文本框 41"/>
          <p:cNvSpPr txBox="1"/>
          <p:nvPr/>
        </p:nvSpPr>
        <p:spPr>
          <a:xfrm>
            <a:off x="730750" y="5564161"/>
            <a:ext cx="11184803" cy="1258101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indent="504190"/>
            <a:endParaRPr altLang="zh-CN" b="1" dirty="0" lang="en-US" sz="2000">
              <a:solidFill>
                <a:srgbClr val="C00000"/>
              </a:solidFill>
            </a:endParaRPr>
          </a:p>
          <a:p>
            <a:pPr indent="504190">
              <a:lnSpc>
                <a:spcPct val="120000"/>
              </a:lnSpc>
            </a:pPr>
            <a:r>
              <a:rPr altLang="en-US" b="1" dirty="0" lang="zh-CN" sz="2400">
                <a:solidFill>
                  <a:srgbClr val="C00000"/>
                </a:solidFill>
              </a:rPr>
              <a:t>②无爵平民不能服冠，只能以黑巾裹头</a:t>
            </a:r>
            <a:r>
              <a:rPr altLang="zh-CN" b="1" dirty="0" lang="en-US" sz="2400">
                <a:solidFill>
                  <a:srgbClr val="C00000"/>
                </a:solidFill>
              </a:rPr>
              <a:t>,</a:t>
            </a:r>
            <a:r>
              <a:rPr altLang="en-US" b="1" dirty="0" lang="zh-CN" sz="2400">
                <a:solidFill>
                  <a:srgbClr val="C00000"/>
                </a:solidFill>
              </a:rPr>
              <a:t>故称黔首，秦始皇统一六国后式称百姓为黔首。</a:t>
            </a:r>
          </a:p>
        </p:txBody>
      </p:sp>
      <p:grpSp>
        <p:nvGrpSpPr>
          <p:cNvPr id="5" name="组合 4"/>
          <p:cNvGrpSpPr/>
          <p:nvPr/>
        </p:nvGrpSpPr>
        <p:grpSpPr>
          <a:xfrm>
            <a:off x="4579254" y="3225450"/>
            <a:ext cx="444159" cy="470895"/>
            <a:chOff x="6095998" y="1453793"/>
            <a:chExt cx="799439" cy="470895"/>
          </a:xfrm>
        </p:grpSpPr>
        <p:sp>
          <p:nvSpPr>
            <p:cNvPr id="6" name="对话气泡: 圆角矩形 5"/>
            <p:cNvSpPr/>
            <p:nvPr/>
          </p:nvSpPr>
          <p:spPr>
            <a:xfrm>
              <a:off x="6096000" y="1463023"/>
              <a:ext cx="799437" cy="461665"/>
            </a:xfrm>
            <a:prstGeom prst="wedgeRoundRectCallout">
              <a:avLst>
                <a:gd fmla="val -27186" name="adj1"/>
                <a:gd fmla="val -69802" name="adj2"/>
                <a:gd fmla="val 16667" name="adj3"/>
              </a:avLst>
            </a:prstGeom>
            <a:noFill/>
            <a:ln w="12700">
              <a:solidFill>
                <a:srgbClr val="7D453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200"/>
            </a:p>
          </p:txBody>
        </p:sp>
        <p:sp>
          <p:nvSpPr>
            <p:cNvPr id="7" name="文本框 6"/>
            <p:cNvSpPr txBox="1"/>
            <p:nvPr/>
          </p:nvSpPr>
          <p:spPr>
            <a:xfrm>
              <a:off x="6095998" y="1453793"/>
              <a:ext cx="656248" cy="430887"/>
            </a:xfrm>
            <a:prstGeom prst="rect">
              <a:avLst/>
            </a:prstGeom>
            <a:noFill/>
            <a:ln w="12700">
              <a:noFill/>
            </a:ln>
          </p:spPr>
          <p:txBody>
            <a:bodyPr rtlCol="0" wrap="square">
              <a:spAutoFit/>
            </a:bodyPr>
            <a:lstStyle/>
            <a:p>
              <a:r>
                <a:rPr altLang="en-US" b="1" dirty="0" lang="zh-CN" sz="2200">
                  <a:solidFill>
                    <a:srgbClr val="C00000"/>
                  </a:solidFill>
                </a:rPr>
                <a:t>②</a:t>
              </a:r>
            </a:p>
          </p:txBody>
        </p:sp>
      </p:grpSp>
      <p:grpSp>
        <p:nvGrpSpPr>
          <p:cNvPr id="8" name="组合 7"/>
          <p:cNvGrpSpPr/>
          <p:nvPr/>
        </p:nvGrpSpPr>
        <p:grpSpPr>
          <a:xfrm>
            <a:off x="10320297" y="2168916"/>
            <a:ext cx="444159" cy="470895"/>
            <a:chOff x="6095998" y="1453793"/>
            <a:chExt cx="799439" cy="470895"/>
          </a:xfrm>
        </p:grpSpPr>
        <p:sp>
          <p:nvSpPr>
            <p:cNvPr id="9" name="对话气泡: 圆角矩形 8"/>
            <p:cNvSpPr/>
            <p:nvPr/>
          </p:nvSpPr>
          <p:spPr>
            <a:xfrm>
              <a:off x="6096000" y="1463023"/>
              <a:ext cx="799437" cy="461665"/>
            </a:xfrm>
            <a:prstGeom prst="wedgeRoundRectCallout">
              <a:avLst>
                <a:gd fmla="val -27186" name="adj1"/>
                <a:gd fmla="val -69802" name="adj2"/>
                <a:gd fmla="val 16667" name="adj3"/>
              </a:avLst>
            </a:prstGeom>
            <a:noFill/>
            <a:ln w="12700">
              <a:solidFill>
                <a:srgbClr val="7D453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200"/>
            </a:p>
          </p:txBody>
        </p:sp>
        <p:sp>
          <p:nvSpPr>
            <p:cNvPr id="12" name="文本框 11"/>
            <p:cNvSpPr txBox="1"/>
            <p:nvPr/>
          </p:nvSpPr>
          <p:spPr>
            <a:xfrm>
              <a:off x="6095998" y="1453793"/>
              <a:ext cx="656248" cy="430887"/>
            </a:xfrm>
            <a:prstGeom prst="rect">
              <a:avLst/>
            </a:prstGeom>
            <a:noFill/>
            <a:ln w="12700">
              <a:noFill/>
            </a:ln>
          </p:spPr>
          <p:txBody>
            <a:bodyPr rtlCol="0" wrap="square">
              <a:spAutoFit/>
            </a:bodyPr>
            <a:lstStyle/>
            <a:p>
              <a:r>
                <a:rPr altLang="en-US" b="1" dirty="0" lang="zh-CN" sz="2200">
                  <a:solidFill>
                    <a:srgbClr val="C00000"/>
                  </a:solidFill>
                </a:rPr>
                <a:t>①</a:t>
              </a:r>
            </a:p>
          </p:txBody>
        </p:sp>
      </p:grp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p14:dur="2000" spd="slow">
        <p159:morph option="byObject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7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8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9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0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2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13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4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5">
                      <p:stCondLst>
                        <p:cond delay="indefinite"/>
                      </p:stCondLst>
                      <p:childTnLst>
                        <p:par>
                          <p:cTn fill="hold" id="16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7" nodeType="click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9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2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21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22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24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25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26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9"/>
      <p:bldP grpId="0" spid="42"/>
    </p:bldLst>
  </p:timing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缺角矩形 9"/>
          <p:cNvSpPr/>
          <p:nvPr/>
        </p:nvSpPr>
        <p:spPr>
          <a:xfrm>
            <a:off x="5167779" y="302158"/>
            <a:ext cx="1781661" cy="597002"/>
          </a:xfrm>
          <a:prstGeom prst="plaque">
            <a:avLst>
              <a:gd fmla="val 10210" name="adj"/>
            </a:avLst>
          </a:prstGeom>
          <a:gradFill flip="none" rotWithShape="1">
            <a:gsLst>
              <a:gs pos="0">
                <a:srgbClr val="DACDBD">
                  <a:lumMod val="60000"/>
                  <a:lumOff val="40000"/>
                </a:srgbClr>
              </a:gs>
              <a:gs pos="100000">
                <a:schemeClr val="bg1"/>
              </a:gs>
            </a:gsLst>
            <a:lin ang="2700000" scaled="1"/>
            <a:tileRect/>
          </a:gradFill>
          <a:ln algn="ctr" cap="flat" cmpd="sng" w="6350">
            <a:solidFill>
              <a:srgbClr val="DACDBD">
                <a:lumMod val="75000"/>
              </a:srgbClr>
            </a:solidFill>
            <a:prstDash val="solid"/>
            <a:miter lim="800000"/>
          </a:ln>
          <a:effectLst/>
        </p:spPr>
        <p:txBody>
          <a:bodyPr anchor="ctr" rtlCol="0"/>
          <a:lstStyle/>
          <a:p>
            <a:pPr algn="ctr" defTabSz="914400" eaLnBrk="1" fontAlgn="auto" hangingPunct="1" indent="0" latinLnBrk="0" lvl="0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altLang="en-US" b="0" baseline="0" cap="none" dirty="0" i="0" kern="0" kumimoji="0" lang="zh-CN" noProof="0" normalizeH="0" spc="0" strike="noStrike" sz="1800" u="none">
              <a:ln>
                <a:noFill/>
              </a:ln>
              <a:solidFill>
                <a:prstClr val="white"/>
              </a:solidFill>
              <a:effectLst/>
              <a:uLnTx/>
              <a:uFillTx/>
              <a:latin charset="-122" panose="020B0503020204020204" pitchFamily="34" typeface="微软雅黑"/>
              <a:ea typeface="思源黑体 CN Regular"/>
              <a:cs typeface="+mn-cs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4579256" y="314385"/>
            <a:ext cx="3033486" cy="584775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dirty="0" lang="zh-CN" sz="3200">
                <a:gradFill>
                  <a:gsLst>
                    <a:gs pos="0">
                      <a:schemeClr val="accent2">
                        <a:lumMod val="50000"/>
                      </a:schemeClr>
                    </a:gs>
                    <a:gs pos="100000">
                      <a:srgbClr val="7D4534"/>
                    </a:gs>
                  </a:gsLst>
                  <a:lin ang="2700000" scaled="1"/>
                </a:gradFill>
                <a:latin charset="-122" panose="020B0503020204020204" pitchFamily="34" typeface="微软雅黑"/>
                <a:ea charset="-122" panose="020B0503020204020204" pitchFamily="34" typeface="微软雅黑"/>
              </a:rPr>
              <a:t>第四段</a:t>
            </a:r>
          </a:p>
        </p:txBody>
      </p:sp>
      <p:grpSp>
        <p:nvGrpSpPr>
          <p:cNvPr id="2" name="组合 1"/>
          <p:cNvGrpSpPr/>
          <p:nvPr/>
        </p:nvGrpSpPr>
        <p:grpSpPr>
          <a:xfrm>
            <a:off x="767080" y="778510"/>
            <a:ext cx="10693400" cy="3575050"/>
            <a:chOff x="1861190" y="-202298"/>
            <a:chExt cx="10533311" cy="3152953"/>
          </a:xfrm>
        </p:grpSpPr>
        <p:sp>
          <p:nvSpPr>
            <p:cNvPr id="3" name="缺角矩形 2"/>
            <p:cNvSpPr/>
            <p:nvPr/>
          </p:nvSpPr>
          <p:spPr>
            <a:xfrm>
              <a:off x="1861190" y="50823"/>
              <a:ext cx="10533311" cy="2899832"/>
            </a:xfrm>
            <a:prstGeom prst="plaque">
              <a:avLst>
                <a:gd fmla="val 7577" name="adj"/>
              </a:avLst>
            </a:prstGeom>
            <a:noFill/>
            <a:ln w="28575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4" name="文本框 3"/>
            <p:cNvSpPr txBox="1"/>
            <p:nvPr/>
          </p:nvSpPr>
          <p:spPr>
            <a:xfrm>
              <a:off x="2116218" y="-202298"/>
              <a:ext cx="10119921" cy="2930622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indent="720090">
                <a:lnSpc>
                  <a:spcPct val="250000"/>
                </a:lnSpc>
              </a:pP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夫物不产于秦，可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宝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者多；士不产于秦，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而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愿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忠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者众。今逐客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以资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敌国，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损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民以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益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仇，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内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自虚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而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外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树怨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于诸侯，求国无危，不可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得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也。</a:t>
              </a:r>
            </a:p>
          </p:txBody>
        </p:sp>
      </p:grpSp>
      <p:sp>
        <p:nvSpPr>
          <p:cNvPr id="42" name="文本框 41"/>
          <p:cNvSpPr txBox="1"/>
          <p:nvPr/>
        </p:nvSpPr>
        <p:spPr>
          <a:xfrm>
            <a:off x="1605410" y="5185733"/>
            <a:ext cx="9225621" cy="5232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 indent="504190"/>
            <a:r>
              <a:rPr altLang="en-US" b="1" dirty="0" lang="zh-CN" sz="2800">
                <a:solidFill>
                  <a:srgbClr val="861E25"/>
                </a:solidFill>
              </a:rPr>
              <a:t>总结全文，指出逐客必将造成秦国的危亡，照应开头。</a:t>
            </a:r>
          </a:p>
        </p:txBody>
      </p:sp>
      <p:grpSp>
        <p:nvGrpSpPr>
          <p:cNvPr id="5" name="组合 4"/>
          <p:cNvGrpSpPr/>
          <p:nvPr/>
        </p:nvGrpSpPr>
        <p:grpSpPr>
          <a:xfrm>
            <a:off x="6831211" y="1789328"/>
            <a:ext cx="1739648" cy="467735"/>
            <a:chOff x="6095999" y="1463023"/>
            <a:chExt cx="2026959" cy="467735"/>
          </a:xfrm>
        </p:grpSpPr>
        <p:sp>
          <p:nvSpPr>
            <p:cNvPr id="6" name="对话气泡: 圆角矩形 5"/>
            <p:cNvSpPr/>
            <p:nvPr/>
          </p:nvSpPr>
          <p:spPr>
            <a:xfrm>
              <a:off x="6096000" y="1463023"/>
              <a:ext cx="2026958" cy="467735"/>
            </a:xfrm>
            <a:prstGeom prst="wedgeRoundRectCallout">
              <a:avLst>
                <a:gd fmla="val 35520" name="adj1"/>
                <a:gd fmla="val -63340" name="adj2"/>
                <a:gd fmla="val 16667" name="adj3"/>
              </a:avLst>
            </a:prstGeom>
            <a:noFill/>
            <a:ln w="12700">
              <a:solidFill>
                <a:srgbClr val="7D453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dirty="0" lang="zh-CN"/>
            </a:p>
          </p:txBody>
        </p:sp>
        <p:sp>
          <p:nvSpPr>
            <p:cNvPr id="7" name="文本框 6"/>
            <p:cNvSpPr txBox="1"/>
            <p:nvPr/>
          </p:nvSpPr>
          <p:spPr>
            <a:xfrm>
              <a:off x="6095999" y="1463023"/>
              <a:ext cx="2026959" cy="461665"/>
            </a:xfrm>
            <a:prstGeom prst="rect">
              <a:avLst/>
            </a:prstGeom>
            <a:noFill/>
            <a:ln w="12700">
              <a:noFill/>
            </a:ln>
          </p:spPr>
          <p:txBody>
            <a:bodyPr rtlCol="0" wrap="square">
              <a:spAutoFit/>
            </a:bodyPr>
            <a:lstStyle/>
            <a:p>
              <a:r>
                <a:rPr altLang="en-US" b="1" dirty="0" lang="zh-CN" sz="2400">
                  <a:solidFill>
                    <a:srgbClr val="C00000"/>
                  </a:solidFill>
                </a:rPr>
                <a:t>转折，但是</a:t>
              </a:r>
            </a:p>
          </p:txBody>
        </p:sp>
      </p:grpSp>
      <p:grpSp>
        <p:nvGrpSpPr>
          <p:cNvPr id="8" name="组合 7"/>
          <p:cNvGrpSpPr/>
          <p:nvPr/>
        </p:nvGrpSpPr>
        <p:grpSpPr>
          <a:xfrm>
            <a:off x="3356645" y="1818609"/>
            <a:ext cx="2668533" cy="503956"/>
            <a:chOff x="6095999" y="1477717"/>
            <a:chExt cx="2668533" cy="503956"/>
          </a:xfrm>
        </p:grpSpPr>
        <p:sp>
          <p:nvSpPr>
            <p:cNvPr id="9" name="对话气泡: 圆角矩形 8"/>
            <p:cNvSpPr/>
            <p:nvPr/>
          </p:nvSpPr>
          <p:spPr>
            <a:xfrm>
              <a:off x="6096000" y="1477717"/>
              <a:ext cx="2668532" cy="480905"/>
            </a:xfrm>
            <a:prstGeom prst="wedgeRoundRectCallout">
              <a:avLst>
                <a:gd fmla="val 8929" name="adj1"/>
                <a:gd fmla="val -61652" name="adj2"/>
                <a:gd fmla="val 16667" name="adj3"/>
              </a:avLst>
            </a:prstGeom>
            <a:noFill/>
            <a:ln w="12700">
              <a:solidFill>
                <a:srgbClr val="7D453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2" name="文本框 11"/>
            <p:cNvSpPr txBox="1"/>
            <p:nvPr/>
          </p:nvSpPr>
          <p:spPr>
            <a:xfrm>
              <a:off x="6095999" y="1520008"/>
              <a:ext cx="2668533" cy="461665"/>
            </a:xfrm>
            <a:prstGeom prst="rect">
              <a:avLst/>
            </a:prstGeom>
            <a:noFill/>
            <a:ln w="12700">
              <a:noFill/>
            </a:ln>
          </p:spPr>
          <p:txBody>
            <a:bodyPr rtlCol="0" wrap="square">
              <a:spAutoFit/>
            </a:bodyPr>
            <a:lstStyle/>
            <a:p>
              <a:r>
                <a:rPr altLang="en-US" b="1" dirty="0" lang="zh-CN" sz="2400">
                  <a:solidFill>
                    <a:srgbClr val="C00000"/>
                  </a:solidFill>
                </a:rPr>
                <a:t>名作动，当作宝贝</a:t>
              </a:r>
            </a:p>
          </p:txBody>
        </p:sp>
      </p:grpSp>
      <p:grpSp>
        <p:nvGrpSpPr>
          <p:cNvPr id="13" name="组合 12"/>
          <p:cNvGrpSpPr/>
          <p:nvPr/>
        </p:nvGrpSpPr>
        <p:grpSpPr>
          <a:xfrm>
            <a:off x="8913229" y="1808568"/>
            <a:ext cx="1212782" cy="461665"/>
            <a:chOff x="6096000" y="1463023"/>
            <a:chExt cx="1212782" cy="461665"/>
          </a:xfrm>
        </p:grpSpPr>
        <p:sp>
          <p:nvSpPr>
            <p:cNvPr id="14" name="对话气泡: 圆角矩形 13"/>
            <p:cNvSpPr/>
            <p:nvPr/>
          </p:nvSpPr>
          <p:spPr>
            <a:xfrm>
              <a:off x="6096000" y="1463023"/>
              <a:ext cx="799437" cy="461665"/>
            </a:xfrm>
            <a:prstGeom prst="wedgeRoundRectCallout">
              <a:avLst>
                <a:gd fmla="val -27186" name="adj1"/>
                <a:gd fmla="val -69802" name="adj2"/>
                <a:gd fmla="val 16667" name="adj3"/>
              </a:avLst>
            </a:prstGeom>
            <a:noFill/>
            <a:ln w="12700">
              <a:solidFill>
                <a:srgbClr val="7D453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5" name="文本框 14"/>
            <p:cNvSpPr txBox="1"/>
            <p:nvPr/>
          </p:nvSpPr>
          <p:spPr>
            <a:xfrm>
              <a:off x="6096000" y="1463023"/>
              <a:ext cx="1212782" cy="461665"/>
            </a:xfrm>
            <a:prstGeom prst="rect">
              <a:avLst/>
            </a:prstGeom>
            <a:noFill/>
            <a:ln w="12700">
              <a:noFill/>
            </a:ln>
          </p:spPr>
          <p:txBody>
            <a:bodyPr rtlCol="0" wrap="square">
              <a:spAutoFit/>
            </a:bodyPr>
            <a:lstStyle/>
            <a:p>
              <a:r>
                <a:rPr altLang="en-US" b="1" dirty="0" lang="zh-CN" sz="2400">
                  <a:solidFill>
                    <a:srgbClr val="C00000"/>
                  </a:solidFill>
                </a:rPr>
                <a:t>效忠</a:t>
              </a:r>
            </a:p>
          </p:txBody>
        </p:sp>
      </p:grpSp>
      <p:grpSp>
        <p:nvGrpSpPr>
          <p:cNvPr id="16" name="组合 15"/>
          <p:cNvGrpSpPr/>
          <p:nvPr/>
        </p:nvGrpSpPr>
        <p:grpSpPr>
          <a:xfrm>
            <a:off x="1338114" y="1859002"/>
            <a:ext cx="1940658" cy="461666"/>
            <a:chOff x="6096000" y="1463022"/>
            <a:chExt cx="1940658" cy="461666"/>
          </a:xfrm>
        </p:grpSpPr>
        <p:sp>
          <p:nvSpPr>
            <p:cNvPr id="17" name="对话气泡: 圆角矩形 16"/>
            <p:cNvSpPr/>
            <p:nvPr/>
          </p:nvSpPr>
          <p:spPr>
            <a:xfrm>
              <a:off x="6096000" y="1463023"/>
              <a:ext cx="1655019" cy="461665"/>
            </a:xfrm>
            <a:prstGeom prst="wedgeRoundRectCallout">
              <a:avLst>
                <a:gd fmla="val -25958" name="adj1"/>
                <a:gd fmla="val 68844" name="adj2"/>
                <a:gd fmla="val 16667" name="adj3"/>
              </a:avLst>
            </a:prstGeom>
            <a:noFill/>
            <a:ln w="12700">
              <a:solidFill>
                <a:srgbClr val="7D453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8" name="文本框 17"/>
            <p:cNvSpPr txBox="1"/>
            <p:nvPr/>
          </p:nvSpPr>
          <p:spPr>
            <a:xfrm>
              <a:off x="6096000" y="1463022"/>
              <a:ext cx="1940658" cy="461665"/>
            </a:xfrm>
            <a:prstGeom prst="rect">
              <a:avLst/>
            </a:prstGeom>
            <a:noFill/>
            <a:ln w="12700">
              <a:noFill/>
            </a:ln>
          </p:spPr>
          <p:txBody>
            <a:bodyPr rtlCol="0" wrap="square">
              <a:spAutoFit/>
            </a:bodyPr>
            <a:lstStyle/>
            <a:p>
              <a:r>
                <a:rPr altLang="en-US" b="1" dirty="0" lang="zh-CN" sz="2400">
                  <a:solidFill>
                    <a:srgbClr val="C00000"/>
                  </a:solidFill>
                </a:rPr>
                <a:t>来，表目的</a:t>
              </a:r>
            </a:p>
          </p:txBody>
        </p:sp>
      </p:grpSp>
      <p:grpSp>
        <p:nvGrpSpPr>
          <p:cNvPr id="19" name="组合 18"/>
          <p:cNvGrpSpPr/>
          <p:nvPr/>
        </p:nvGrpSpPr>
        <p:grpSpPr>
          <a:xfrm>
            <a:off x="1908368" y="2869778"/>
            <a:ext cx="1212782" cy="461665"/>
            <a:chOff x="6096000" y="1463023"/>
            <a:chExt cx="1212782" cy="461665"/>
          </a:xfrm>
        </p:grpSpPr>
        <p:sp>
          <p:nvSpPr>
            <p:cNvPr id="20" name="对话气泡: 圆角矩形 19"/>
            <p:cNvSpPr/>
            <p:nvPr/>
          </p:nvSpPr>
          <p:spPr>
            <a:xfrm>
              <a:off x="6096000" y="1463023"/>
              <a:ext cx="799437" cy="461665"/>
            </a:xfrm>
            <a:prstGeom prst="wedgeRoundRectCallout">
              <a:avLst>
                <a:gd fmla="val -27186" name="adj1"/>
                <a:gd fmla="val -69802" name="adj2"/>
                <a:gd fmla="val 16667" name="adj3"/>
              </a:avLst>
            </a:prstGeom>
            <a:noFill/>
            <a:ln w="12700">
              <a:solidFill>
                <a:srgbClr val="7D453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1" name="文本框 20"/>
            <p:cNvSpPr txBox="1"/>
            <p:nvPr/>
          </p:nvSpPr>
          <p:spPr>
            <a:xfrm>
              <a:off x="6096000" y="1463023"/>
              <a:ext cx="1212782" cy="461665"/>
            </a:xfrm>
            <a:prstGeom prst="rect">
              <a:avLst/>
            </a:prstGeom>
            <a:noFill/>
            <a:ln w="12700">
              <a:noFill/>
            </a:ln>
          </p:spPr>
          <p:txBody>
            <a:bodyPr rtlCol="0" wrap="square">
              <a:spAutoFit/>
            </a:bodyPr>
            <a:lstStyle/>
            <a:p>
              <a:r>
                <a:rPr altLang="en-US" b="1" dirty="0" lang="zh-CN" sz="2400">
                  <a:solidFill>
                    <a:srgbClr val="C00000"/>
                  </a:solidFill>
                </a:rPr>
                <a:t>资助</a:t>
              </a:r>
            </a:p>
          </p:txBody>
        </p:sp>
      </p:grpSp>
      <p:grpSp>
        <p:nvGrpSpPr>
          <p:cNvPr id="22" name="组合 21"/>
          <p:cNvGrpSpPr/>
          <p:nvPr/>
        </p:nvGrpSpPr>
        <p:grpSpPr>
          <a:xfrm>
            <a:off x="3153535" y="2874498"/>
            <a:ext cx="1212782" cy="461665"/>
            <a:chOff x="6096000" y="1463023"/>
            <a:chExt cx="1212782" cy="461665"/>
          </a:xfrm>
        </p:grpSpPr>
        <p:sp>
          <p:nvSpPr>
            <p:cNvPr id="23" name="对话气泡: 圆角矩形 22"/>
            <p:cNvSpPr/>
            <p:nvPr/>
          </p:nvSpPr>
          <p:spPr>
            <a:xfrm>
              <a:off x="6096000" y="1463023"/>
              <a:ext cx="799437" cy="461665"/>
            </a:xfrm>
            <a:prstGeom prst="wedgeRoundRectCallout">
              <a:avLst>
                <a:gd fmla="val -27186" name="adj1"/>
                <a:gd fmla="val -69802" name="adj2"/>
                <a:gd fmla="val 16667" name="adj3"/>
              </a:avLst>
            </a:prstGeom>
            <a:noFill/>
            <a:ln w="12700">
              <a:solidFill>
                <a:srgbClr val="7D453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4" name="文本框 23"/>
            <p:cNvSpPr txBox="1"/>
            <p:nvPr/>
          </p:nvSpPr>
          <p:spPr>
            <a:xfrm>
              <a:off x="6096000" y="1463023"/>
              <a:ext cx="1212782" cy="461665"/>
            </a:xfrm>
            <a:prstGeom prst="rect">
              <a:avLst/>
            </a:prstGeom>
            <a:noFill/>
            <a:ln w="12700">
              <a:noFill/>
            </a:ln>
          </p:spPr>
          <p:txBody>
            <a:bodyPr rtlCol="0" wrap="square">
              <a:spAutoFit/>
            </a:bodyPr>
            <a:lstStyle/>
            <a:p>
              <a:r>
                <a:rPr altLang="en-US" b="1" dirty="0" lang="zh-CN" sz="2400">
                  <a:solidFill>
                    <a:srgbClr val="C00000"/>
                  </a:solidFill>
                </a:rPr>
                <a:t>减损</a:t>
              </a:r>
            </a:p>
          </p:txBody>
        </p:sp>
      </p:grpSp>
      <p:grpSp>
        <p:nvGrpSpPr>
          <p:cNvPr id="25" name="组合 24"/>
          <p:cNvGrpSpPr/>
          <p:nvPr/>
        </p:nvGrpSpPr>
        <p:grpSpPr>
          <a:xfrm>
            <a:off x="4359722" y="2869778"/>
            <a:ext cx="1212782" cy="461665"/>
            <a:chOff x="6096000" y="1463023"/>
            <a:chExt cx="1212782" cy="461665"/>
          </a:xfrm>
        </p:grpSpPr>
        <p:sp>
          <p:nvSpPr>
            <p:cNvPr id="26" name="对话气泡: 圆角矩形 25"/>
            <p:cNvSpPr/>
            <p:nvPr/>
          </p:nvSpPr>
          <p:spPr>
            <a:xfrm>
              <a:off x="6096000" y="1463023"/>
              <a:ext cx="799437" cy="461665"/>
            </a:xfrm>
            <a:prstGeom prst="wedgeRoundRectCallout">
              <a:avLst>
                <a:gd fmla="val -27186" name="adj1"/>
                <a:gd fmla="val -69802" name="adj2"/>
                <a:gd fmla="val 16667" name="adj3"/>
              </a:avLst>
            </a:prstGeom>
            <a:noFill/>
            <a:ln w="12700">
              <a:solidFill>
                <a:srgbClr val="7D453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7" name="文本框 26"/>
            <p:cNvSpPr txBox="1"/>
            <p:nvPr/>
          </p:nvSpPr>
          <p:spPr>
            <a:xfrm>
              <a:off x="6096000" y="1463023"/>
              <a:ext cx="1212782" cy="461665"/>
            </a:xfrm>
            <a:prstGeom prst="rect">
              <a:avLst/>
            </a:prstGeom>
            <a:noFill/>
            <a:ln w="12700">
              <a:noFill/>
            </a:ln>
          </p:spPr>
          <p:txBody>
            <a:bodyPr rtlCol="0" wrap="square">
              <a:spAutoFit/>
            </a:bodyPr>
            <a:lstStyle/>
            <a:p>
              <a:r>
                <a:rPr altLang="en-US" b="1" dirty="0" lang="zh-CN" sz="2400">
                  <a:solidFill>
                    <a:srgbClr val="C00000"/>
                  </a:solidFill>
                </a:rPr>
                <a:t>增益</a:t>
              </a:r>
            </a:p>
          </p:txBody>
        </p:sp>
      </p:grpSp>
      <p:grpSp>
        <p:nvGrpSpPr>
          <p:cNvPr id="32" name="组合 31"/>
          <p:cNvGrpSpPr/>
          <p:nvPr/>
        </p:nvGrpSpPr>
        <p:grpSpPr>
          <a:xfrm>
            <a:off x="5866198" y="2875435"/>
            <a:ext cx="1645285" cy="501015"/>
            <a:chOff x="5738587" y="1071835"/>
            <a:chExt cx="1360199" cy="501015"/>
          </a:xfrm>
        </p:grpSpPr>
        <p:sp>
          <p:nvSpPr>
            <p:cNvPr id="33" name="对话气泡: 圆角矩形 32"/>
            <p:cNvSpPr/>
            <p:nvPr/>
          </p:nvSpPr>
          <p:spPr>
            <a:xfrm>
              <a:off x="5832032" y="1071835"/>
              <a:ext cx="1163860" cy="500380"/>
            </a:xfrm>
            <a:prstGeom prst="wedgeRoundRectCallout">
              <a:avLst>
                <a:gd fmla="val -31073" name="adj1"/>
                <a:gd fmla="val -74001" name="adj2"/>
                <a:gd fmla="val 16667" name="adj3"/>
              </a:avLst>
            </a:prstGeom>
            <a:noFill/>
            <a:ln w="12700">
              <a:solidFill>
                <a:srgbClr val="7D453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34" name="文本框 33"/>
            <p:cNvSpPr txBox="1"/>
            <p:nvPr/>
          </p:nvSpPr>
          <p:spPr>
            <a:xfrm>
              <a:off x="5738587" y="1112475"/>
              <a:ext cx="1360199" cy="460375"/>
            </a:xfrm>
            <a:prstGeom prst="rect">
              <a:avLst/>
            </a:prstGeom>
            <a:noFill/>
            <a:ln w="12700">
              <a:noFill/>
            </a:ln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b="1" dirty="0" lang="zh-CN" sz="2400">
                  <a:solidFill>
                    <a:srgbClr val="C00000"/>
                  </a:solidFill>
                </a:rPr>
                <a:t>削弱自己</a:t>
              </a:r>
            </a:p>
          </p:txBody>
        </p:sp>
      </p:grpSp>
      <p:grpSp>
        <p:nvGrpSpPr>
          <p:cNvPr id="35" name="组合 34"/>
          <p:cNvGrpSpPr/>
          <p:nvPr/>
        </p:nvGrpSpPr>
        <p:grpSpPr>
          <a:xfrm>
            <a:off x="7863955" y="2852414"/>
            <a:ext cx="1212782" cy="461665"/>
            <a:chOff x="6096000" y="1463023"/>
            <a:chExt cx="1212782" cy="461665"/>
          </a:xfrm>
        </p:grpSpPr>
        <p:sp>
          <p:nvSpPr>
            <p:cNvPr id="36" name="对话气泡: 圆角矩形 35"/>
            <p:cNvSpPr/>
            <p:nvPr/>
          </p:nvSpPr>
          <p:spPr>
            <a:xfrm>
              <a:off x="6096000" y="1463023"/>
              <a:ext cx="799437" cy="461665"/>
            </a:xfrm>
            <a:prstGeom prst="wedgeRoundRectCallout">
              <a:avLst>
                <a:gd fmla="val -56973" name="adj1"/>
                <a:gd fmla="val -80118" name="adj2"/>
                <a:gd fmla="val 16667" name="adj3"/>
              </a:avLst>
            </a:prstGeom>
            <a:noFill/>
            <a:ln w="12700">
              <a:solidFill>
                <a:srgbClr val="7D453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7" name="文本框 36"/>
            <p:cNvSpPr txBox="1"/>
            <p:nvPr/>
          </p:nvSpPr>
          <p:spPr>
            <a:xfrm>
              <a:off x="6096000" y="1463023"/>
              <a:ext cx="1212782" cy="461665"/>
            </a:xfrm>
            <a:prstGeom prst="rect">
              <a:avLst/>
            </a:prstGeom>
            <a:noFill/>
            <a:ln w="12700">
              <a:noFill/>
            </a:ln>
          </p:spPr>
          <p:txBody>
            <a:bodyPr rtlCol="0" wrap="square">
              <a:spAutoFit/>
            </a:bodyPr>
            <a:lstStyle/>
            <a:p>
              <a:r>
                <a:rPr altLang="en-US" b="1" dirty="0" lang="zh-CN" sz="2400">
                  <a:solidFill>
                    <a:srgbClr val="C00000"/>
                  </a:solidFill>
                </a:rPr>
                <a:t>结怨</a:t>
              </a:r>
            </a:p>
          </p:txBody>
        </p:sp>
      </p:grp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p14:dur="2000" spd="slow">
        <p159:morph option="byObject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7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>
                      <p:stCondLst>
                        <p:cond delay="indefinite"/>
                      </p:stCondLst>
                      <p:childTnLst>
                        <p:par>
                          <p:cTn fill="hold" id="9">
                            <p:stCondLst>
                              <p:cond delay="0"/>
                            </p:stCondLst>
                            <p:childTnLst>
                              <p:par>
                                <p:cTn fill="hold" id="10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12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3">
                      <p:stCondLst>
                        <p:cond delay="indefinite"/>
                      </p:stCondLst>
                      <p:childTnLst>
                        <p:par>
                          <p:cTn fill="hold" id="14">
                            <p:stCondLst>
                              <p:cond delay="0"/>
                            </p:stCondLst>
                            <p:childTnLst>
                              <p:par>
                                <p:cTn fill="hold" id="15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17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8">
                      <p:stCondLst>
                        <p:cond delay="indefinite"/>
                      </p:stCondLst>
                      <p:childTnLst>
                        <p:par>
                          <p:cTn fill="hold" id="19">
                            <p:stCondLst>
                              <p:cond delay="0"/>
                            </p:stCondLst>
                            <p:childTnLst>
                              <p:par>
                                <p:cTn fill="hold" id="20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22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3">
                      <p:stCondLst>
                        <p:cond delay="indefinite"/>
                      </p:stCondLst>
                      <p:childTnLst>
                        <p:par>
                          <p:cTn fill="hold" id="24">
                            <p:stCondLst>
                              <p:cond delay="0"/>
                            </p:stCondLst>
                            <p:childTnLst>
                              <p:par>
                                <p:cTn fill="hold" id="25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27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8">
                      <p:stCondLst>
                        <p:cond delay="indefinite"/>
                      </p:stCondLst>
                      <p:childTnLst>
                        <p:par>
                          <p:cTn fill="hold" id="29">
                            <p:stCondLst>
                              <p:cond delay="0"/>
                            </p:stCondLst>
                            <p:childTnLst>
                              <p:par>
                                <p:cTn fill="hold" id="30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32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3">
                      <p:stCondLst>
                        <p:cond delay="indefinite"/>
                      </p:stCondLst>
                      <p:childTnLst>
                        <p:par>
                          <p:cTn fill="hold" id="34">
                            <p:stCondLst>
                              <p:cond delay="0"/>
                            </p:stCondLst>
                            <p:childTnLst>
                              <p:par>
                                <p:cTn fill="hold" id="35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37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8">
                      <p:stCondLst>
                        <p:cond delay="indefinite"/>
                      </p:stCondLst>
                      <p:childTnLst>
                        <p:par>
                          <p:cTn fill="hold" id="39">
                            <p:stCondLst>
                              <p:cond delay="0"/>
                            </p:stCondLst>
                            <p:childTnLst>
                              <p:par>
                                <p:cTn fill="hold" id="40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42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43">
                      <p:stCondLst>
                        <p:cond delay="indefinite"/>
                      </p:stCondLst>
                      <p:childTnLst>
                        <p:par>
                          <p:cTn fill="hold" id="44">
                            <p:stCondLst>
                              <p:cond delay="0"/>
                            </p:stCondLst>
                            <p:childTnLst>
                              <p:par>
                                <p:cTn fill="hold" id="45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47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48">
                      <p:stCondLst>
                        <p:cond delay="indefinite"/>
                      </p:stCondLst>
                      <p:childTnLst>
                        <p:par>
                          <p:cTn fill="hold" id="49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0" nodeType="clickEffect" presetClass="entr" presetID="5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52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3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54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42"/>
    </p:bldLst>
  </p:timing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1022267" y="386132"/>
            <a:ext cx="10471150" cy="646331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dirty="0" lang="zh-CN" sz="3600">
                <a:latin charset="-122" panose="02010609060101010101" pitchFamily="49" typeface="黑体"/>
                <a:ea charset="-122" panose="02010609060101010101" pitchFamily="49" typeface="黑体"/>
              </a:rPr>
              <a:t>二、请结合行文思路，分析李斯奏疏成功的原因。</a:t>
            </a:r>
          </a:p>
        </p:txBody>
      </p:sp>
      <p:grpSp>
        <p:nvGrpSpPr>
          <p:cNvPr id="9" name="组合 8"/>
          <p:cNvGrpSpPr/>
          <p:nvPr/>
        </p:nvGrpSpPr>
        <p:grpSpPr>
          <a:xfrm>
            <a:off x="1035673" y="2093913"/>
            <a:ext cx="798627" cy="3200400"/>
            <a:chOff x="747187" y="1896672"/>
            <a:chExt cx="798627" cy="3200400"/>
          </a:xfrm>
        </p:grpSpPr>
        <p:sp>
          <p:nvSpPr>
            <p:cNvPr id="6" name="缺角矩形 5"/>
            <p:cNvSpPr/>
            <p:nvPr/>
          </p:nvSpPr>
          <p:spPr>
            <a:xfrm>
              <a:off x="747187" y="1896672"/>
              <a:ext cx="798627" cy="3200400"/>
            </a:xfrm>
            <a:prstGeom prst="plaque">
              <a:avLst>
                <a:gd fmla="val 11896" name="adj"/>
              </a:avLst>
            </a:prstGeom>
            <a:solidFill>
              <a:srgbClr val="7D453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typeface="+mn-ea"/>
              </a:endParaRPr>
            </a:p>
          </p:txBody>
        </p:sp>
        <p:sp>
          <p:nvSpPr>
            <p:cNvPr id="7" name="缺角矩形 6"/>
            <p:cNvSpPr/>
            <p:nvPr/>
          </p:nvSpPr>
          <p:spPr>
            <a:xfrm>
              <a:off x="786931" y="1988623"/>
              <a:ext cx="700088" cy="3016499"/>
            </a:xfrm>
            <a:prstGeom prst="plaque">
              <a:avLst>
                <a:gd fmla="val 11896" name="adj"/>
              </a:avLst>
            </a:prstGeom>
            <a:noFill/>
            <a:ln w="63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typeface="+mn-ea"/>
              </a:endParaRPr>
            </a:p>
          </p:txBody>
        </p:sp>
        <p:sp>
          <p:nvSpPr>
            <p:cNvPr id="8" name="矩形 7"/>
            <p:cNvSpPr/>
            <p:nvPr/>
          </p:nvSpPr>
          <p:spPr>
            <a:xfrm>
              <a:off x="834870" y="2342710"/>
              <a:ext cx="623259" cy="230832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altLang="en-US" b="1" dirty="0" lang="zh-CN" sz="3600">
                  <a:solidFill>
                    <a:schemeClr val="bg1"/>
                  </a:solidFill>
                  <a:latin typeface="+mn-ea"/>
                </a:rPr>
                <a:t>谏逐客书</a:t>
              </a:r>
              <a:endParaRPr altLang="zh-CN" b="1" dirty="0" lang="zh-CN" sz="3600">
                <a:solidFill>
                  <a:schemeClr val="bg1"/>
                </a:solidFill>
                <a:latin typeface="+mn-ea"/>
              </a:endParaRPr>
            </a:p>
          </p:txBody>
        </p:sp>
      </p:grpSp>
      <p:sp>
        <p:nvSpPr>
          <p:cNvPr id="12" name="左大括号 11"/>
          <p:cNvSpPr/>
          <p:nvPr/>
        </p:nvSpPr>
        <p:spPr>
          <a:xfrm>
            <a:off x="1983965" y="1716985"/>
            <a:ext cx="487651" cy="3954255"/>
          </a:xfrm>
          <a:prstGeom prst="leftBrace">
            <a:avLst>
              <a:gd fmla="val 33788" name="adj1"/>
              <a:gd fmla="val 50000" name="adj2"/>
            </a:avLst>
          </a:prstGeom>
          <a:ln w="28575">
            <a:solidFill>
              <a:srgbClr val="7D453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 rtlCol="0"/>
          <a:lstStyle/>
          <a:p>
            <a:pPr algn="ctr"/>
            <a:endParaRPr altLang="en-US" lang="zh-CN">
              <a:latin typeface="+mn-ea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2653993" y="3426767"/>
            <a:ext cx="1020005" cy="461665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dirty="0" lang="zh-CN" sz="2400"/>
              <a:t>论证：</a:t>
            </a:r>
          </a:p>
        </p:txBody>
      </p:sp>
      <p:sp>
        <p:nvSpPr>
          <p:cNvPr id="15" name="文本框 14"/>
          <p:cNvSpPr txBox="1"/>
          <p:nvPr/>
        </p:nvSpPr>
        <p:spPr>
          <a:xfrm>
            <a:off x="2621280" y="5413549"/>
            <a:ext cx="3648906" cy="461665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dirty="0" lang="zh-CN" sz="2400"/>
              <a:t>结论：逐客关系秦之兴亡</a:t>
            </a:r>
          </a:p>
        </p:txBody>
      </p:sp>
      <p:sp>
        <p:nvSpPr>
          <p:cNvPr id="16" name="左大括号 15"/>
          <p:cNvSpPr/>
          <p:nvPr/>
        </p:nvSpPr>
        <p:spPr>
          <a:xfrm>
            <a:off x="3612549" y="2469981"/>
            <a:ext cx="487651" cy="2346459"/>
          </a:xfrm>
          <a:prstGeom prst="leftBrace">
            <a:avLst>
              <a:gd fmla="val 33788" name="adj1"/>
              <a:gd fmla="val 50000" name="adj2"/>
            </a:avLst>
          </a:prstGeom>
          <a:ln w="19050">
            <a:solidFill>
              <a:srgbClr val="7D453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 rtlCol="0"/>
          <a:lstStyle/>
          <a:p>
            <a:pPr algn="ctr"/>
            <a:endParaRPr altLang="en-US" lang="zh-CN">
              <a:latin typeface="+mn-ea"/>
            </a:endParaRPr>
          </a:p>
        </p:txBody>
      </p:sp>
      <p:grpSp>
        <p:nvGrpSpPr>
          <p:cNvPr id="27" name="组合 26"/>
          <p:cNvGrpSpPr/>
          <p:nvPr/>
        </p:nvGrpSpPr>
        <p:grpSpPr>
          <a:xfrm>
            <a:off x="4428396" y="3407297"/>
            <a:ext cx="4375439" cy="461665"/>
            <a:chOff x="4428396" y="3407297"/>
            <a:chExt cx="4375439" cy="461665"/>
          </a:xfrm>
        </p:grpSpPr>
        <p:sp>
          <p:nvSpPr>
            <p:cNvPr id="18" name="文本框 17"/>
            <p:cNvSpPr txBox="1"/>
            <p:nvPr/>
          </p:nvSpPr>
          <p:spPr>
            <a:xfrm>
              <a:off x="4428396" y="3407297"/>
              <a:ext cx="4375439" cy="461665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b="1" dirty="0" lang="zh-CN" sz="2400"/>
                <a:t>今之生活爱好，阐述③</a:t>
              </a:r>
              <a:endParaRPr altLang="en-US" b="1" dirty="0" lang="zh-CN" sz="2400" u="sng"/>
            </a:p>
          </p:txBody>
        </p:sp>
        <p:cxnSp>
          <p:nvCxnSpPr>
            <p:cNvPr id="21" name="直接连接符 20"/>
            <p:cNvCxnSpPr/>
            <p:nvPr/>
          </p:nvCxnSpPr>
          <p:spPr>
            <a:xfrm>
              <a:off x="7140475" y="3794573"/>
              <a:ext cx="1663360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8" name="组合 27"/>
          <p:cNvGrpSpPr/>
          <p:nvPr/>
        </p:nvGrpSpPr>
        <p:grpSpPr>
          <a:xfrm>
            <a:off x="4428396" y="4585607"/>
            <a:ext cx="6906355" cy="461665"/>
            <a:chOff x="4428396" y="4585607"/>
            <a:chExt cx="6906355" cy="461665"/>
          </a:xfrm>
        </p:grpSpPr>
        <p:sp>
          <p:nvSpPr>
            <p:cNvPr id="17" name="文本框 16"/>
            <p:cNvSpPr txBox="1"/>
            <p:nvPr/>
          </p:nvSpPr>
          <p:spPr>
            <a:xfrm>
              <a:off x="4428396" y="4585607"/>
              <a:ext cx="4842995" cy="461665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b="1" dirty="0" lang="zh-CN" sz="2400"/>
                <a:t>着眼未来，对比分析，阐述④</a:t>
              </a:r>
            </a:p>
          </p:txBody>
        </p:sp>
        <p:cxnSp>
          <p:nvCxnSpPr>
            <p:cNvPr id="22" name="直接连接符 21"/>
            <p:cNvCxnSpPr/>
            <p:nvPr/>
          </p:nvCxnSpPr>
          <p:spPr>
            <a:xfrm>
              <a:off x="8367322" y="4975083"/>
              <a:ext cx="2967429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6" name="组合 25"/>
          <p:cNvGrpSpPr/>
          <p:nvPr/>
        </p:nvGrpSpPr>
        <p:grpSpPr>
          <a:xfrm>
            <a:off x="4428397" y="2297262"/>
            <a:ext cx="4617949" cy="461665"/>
            <a:chOff x="4428397" y="2297262"/>
            <a:chExt cx="4617949" cy="461665"/>
          </a:xfrm>
        </p:grpSpPr>
        <p:sp>
          <p:nvSpPr>
            <p:cNvPr id="19" name="文本框 18"/>
            <p:cNvSpPr txBox="1"/>
            <p:nvPr/>
          </p:nvSpPr>
          <p:spPr>
            <a:xfrm>
              <a:off x="4428397" y="2297262"/>
              <a:ext cx="3325056" cy="461665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b="1" dirty="0" lang="zh-CN" sz="2400"/>
                <a:t>先君之史实，阐述②</a:t>
              </a:r>
              <a:r>
                <a:rPr altLang="en-US" b="1" dirty="0" lang="zh-CN" sz="2400" u="sng"/>
                <a:t>            </a:t>
              </a:r>
            </a:p>
          </p:txBody>
        </p:sp>
        <p:cxnSp>
          <p:nvCxnSpPr>
            <p:cNvPr id="23" name="直接连接符 22"/>
            <p:cNvCxnSpPr/>
            <p:nvPr/>
          </p:nvCxnSpPr>
          <p:spPr>
            <a:xfrm>
              <a:off x="7437466" y="2689077"/>
              <a:ext cx="1608880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5" name="组合 24"/>
          <p:cNvGrpSpPr/>
          <p:nvPr/>
        </p:nvGrpSpPr>
        <p:grpSpPr>
          <a:xfrm>
            <a:off x="2621280" y="1528617"/>
            <a:ext cx="4519195" cy="461665"/>
            <a:chOff x="2621280" y="1528617"/>
            <a:chExt cx="4519195" cy="461665"/>
          </a:xfrm>
        </p:grpSpPr>
        <p:sp>
          <p:nvSpPr>
            <p:cNvPr id="13" name="文本框 12"/>
            <p:cNvSpPr txBox="1"/>
            <p:nvPr/>
          </p:nvSpPr>
          <p:spPr>
            <a:xfrm>
              <a:off x="2621280" y="1528617"/>
              <a:ext cx="3325056" cy="461665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b="1" dirty="0" lang="zh-CN" sz="2400"/>
                <a:t>论点：提出观点</a:t>
              </a:r>
              <a:r>
                <a:rPr altLang="zh-CN" b="1" dirty="0" lang="en-US" sz="2400"/>
                <a:t>——</a:t>
              </a:r>
              <a:r>
                <a:rPr altLang="en-US" b="1" dirty="0" lang="zh-CN" sz="2400"/>
                <a:t>①</a:t>
              </a:r>
            </a:p>
          </p:txBody>
        </p:sp>
        <p:cxnSp>
          <p:nvCxnSpPr>
            <p:cNvPr id="24" name="直接连接符 23"/>
            <p:cNvCxnSpPr/>
            <p:nvPr/>
          </p:nvCxnSpPr>
          <p:spPr>
            <a:xfrm>
              <a:off x="5459731" y="1911249"/>
              <a:ext cx="1680744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3" name="文本框 32"/>
          <p:cNvSpPr txBox="1"/>
          <p:nvPr/>
        </p:nvSpPr>
        <p:spPr>
          <a:xfrm>
            <a:off x="5810546" y="1484951"/>
            <a:ext cx="1437441" cy="461665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dirty="0" lang="zh-CN" sz="2400">
                <a:solidFill>
                  <a:srgbClr val="861E25"/>
                </a:solidFill>
              </a:rPr>
              <a:t>逐客为过</a:t>
            </a:r>
          </a:p>
        </p:txBody>
      </p:sp>
      <p:sp>
        <p:nvSpPr>
          <p:cNvPr id="34" name="文本框 33"/>
          <p:cNvSpPr txBox="1"/>
          <p:nvPr/>
        </p:nvSpPr>
        <p:spPr>
          <a:xfrm>
            <a:off x="7592307" y="2257776"/>
            <a:ext cx="1454039" cy="461665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dirty="0" lang="zh-CN" sz="2400">
                <a:solidFill>
                  <a:srgbClr val="861E25"/>
                </a:solidFill>
              </a:rPr>
              <a:t>纳客之利</a:t>
            </a:r>
          </a:p>
        </p:txBody>
      </p:sp>
      <p:sp>
        <p:nvSpPr>
          <p:cNvPr id="35" name="文本框 34"/>
          <p:cNvSpPr txBox="1"/>
          <p:nvPr/>
        </p:nvSpPr>
        <p:spPr>
          <a:xfrm>
            <a:off x="7560536" y="3376934"/>
            <a:ext cx="2115092" cy="830997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dirty="0" lang="zh-CN" sz="2400">
                <a:solidFill>
                  <a:srgbClr val="861E25"/>
                </a:solidFill>
              </a:rPr>
              <a:t>重物轻人，</a:t>
            </a:r>
            <a:endParaRPr altLang="zh-CN" b="1" dirty="0" lang="en-US" sz="2400">
              <a:solidFill>
                <a:srgbClr val="861E25"/>
              </a:solidFill>
            </a:endParaRPr>
          </a:p>
          <a:p>
            <a:r>
              <a:rPr altLang="en-US" b="1" dirty="0" lang="zh-CN" sz="2400">
                <a:solidFill>
                  <a:srgbClr val="861E25"/>
                </a:solidFill>
              </a:rPr>
              <a:t>非制诸侯之术。</a:t>
            </a:r>
          </a:p>
        </p:txBody>
      </p:sp>
      <p:sp>
        <p:nvSpPr>
          <p:cNvPr id="36" name="文本框 35"/>
          <p:cNvSpPr txBox="1"/>
          <p:nvPr/>
        </p:nvSpPr>
        <p:spPr>
          <a:xfrm>
            <a:off x="8453514" y="4536056"/>
            <a:ext cx="3402332" cy="461665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dirty="0" lang="zh-CN" sz="2400">
                <a:solidFill>
                  <a:srgbClr val="861E25"/>
                </a:solidFill>
              </a:rPr>
              <a:t>用客治国，逐客资敌</a:t>
            </a: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p14:dur="2000" spd="slow">
        <p159:morph option="byObject"/>
      </p:transition>
    </mc:Choice>
    <mc:Fallback>
      <p:transition spd="slow">
        <p:fade/>
      </p:transition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A9E5ED7-B4B3-B428-A13B-D56D609B7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altLang="en-US" b="1" dirty="0" lang="zh-CN" sz="4800">
                <a:latin charset="-122" panose="02010609060101010101" pitchFamily="49" typeface="黑体"/>
                <a:ea charset="-122" panose="02010609060101010101" pitchFamily="49" typeface="黑体"/>
              </a:rPr>
              <a:t>处处为人，客观理性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9ACFEFF-31DA-B794-70BF-0A84E573AE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1487" y="2519915"/>
            <a:ext cx="9601200" cy="2909777"/>
          </a:xfrm>
        </p:spPr>
        <p:txBody>
          <a:bodyPr>
            <a:normAutofit/>
          </a:bodyPr>
          <a:lstStyle/>
          <a:p>
            <a:pPr indent="0" marL="0">
              <a:buNone/>
            </a:pPr>
            <a:r>
              <a:rPr altLang="en-US" b="1" dirty="0" lang="zh-CN" sz="2800"/>
              <a:t>一、设身处地，抓住秦王之所大欲。</a:t>
            </a:r>
            <a:endParaRPr altLang="zh-CN" b="1" dirty="0" lang="en-US" sz="2800"/>
          </a:p>
          <a:p>
            <a:pPr indent="0" marL="0">
              <a:buNone/>
            </a:pPr>
            <a:r>
              <a:rPr altLang="en-US" b="1" dirty="0" lang="zh-CN" sz="2800"/>
              <a:t>二、道古论今，选例典型</a:t>
            </a:r>
            <a:endParaRPr altLang="zh-CN" b="1" dirty="0" lang="en-US" sz="2800"/>
          </a:p>
          <a:p>
            <a:pPr indent="0" marL="0">
              <a:buNone/>
            </a:pPr>
            <a:r>
              <a:rPr altLang="en-US" b="1" dirty="0" lang="zh-CN" sz="2800"/>
              <a:t>三、正反论证，厉害并举，对比强烈</a:t>
            </a:r>
            <a:endParaRPr altLang="zh-CN" b="1" dirty="0" lang="en-US" sz="2800"/>
          </a:p>
          <a:p>
            <a:pPr indent="0" marL="0">
              <a:buNone/>
            </a:pPr>
            <a:r>
              <a:rPr altLang="en-US" b="1" dirty="0" lang="zh-CN" sz="2800"/>
              <a:t>四、结构严谨，语言恣肆。</a:t>
            </a:r>
          </a:p>
        </p:txBody>
      </p:sp>
    </p:spTree>
    <p:extLst>
      <p:ext uri="{BB962C8B-B14F-4D97-AF65-F5344CB8AC3E}">
        <p14:creationId xmlns:p14="http://schemas.microsoft.com/office/powerpoint/2010/main" val="288264151"/>
      </p:ext>
    </p:extLst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C91B536-A98F-B02F-EC1E-0019F08B81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en-US" b="1" dirty="0" lang="zh-CN" sz="4400">
                <a:latin charset="-122" panose="02010609060101010101" pitchFamily="49" typeface="黑体"/>
                <a:ea charset="-122" panose="02010609060101010101" pitchFamily="49" typeface="黑体"/>
              </a:rPr>
              <a:t>处处为人，见识卓越</a:t>
            </a:r>
            <a:endParaRPr altLang="en-US" dirty="0" lang="zh-CN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E34A1D4-4BC2-D384-E54B-F25BFD5ADC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8947" y="2314354"/>
            <a:ext cx="10543953" cy="4079358"/>
          </a:xfrm>
        </p:spPr>
        <p:txBody>
          <a:bodyPr>
            <a:normAutofit/>
          </a:bodyPr>
          <a:lstStyle/>
          <a:p>
            <a:pPr algn="just" defTabSz="914400" eaLnBrk="1" fontAlgn="auto" hangingPunct="1" indent="612140" latinLnBrk="0" lvl="0" marL="0" marR="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altLang="en-US" b="1" baseline="0" cap="none" dirty="0" i="0" kern="1200" kumimoji="0" lang="zh-CN" noProof="0" normalizeH="0" spc="0" strike="noStrike" sz="2800" u="non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charset="-122" panose="02010609060101010101" typeface="楷体"/>
                <a:ea charset="-122" panose="02010609060101010101" typeface="楷体"/>
                <a:cs charset="-122" panose="02010609060101010101" typeface="楷体"/>
              </a:rPr>
              <a:t>这篇文章在论证秦国驱逐客卿的错误和危害时，没有涉及自己个人的进退出处，而是</a:t>
            </a:r>
            <a:r>
              <a:rPr altLang="en-US" b="1" baseline="0" cap="none" dirty="0" i="0" kern="1200" kumimoji="0" lang="zh-CN" noProof="0" normalizeH="0" spc="0" strike="noStrike" sz="2800" u="none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charset="-122" panose="02010609060101010101" typeface="楷体"/>
                <a:ea charset="-122" panose="02010609060101010101" typeface="楷体"/>
                <a:cs charset="-122" panose="02010609060101010101" typeface="楷体"/>
              </a:rPr>
              <a:t>站在“跨海内、制诸侯”完成统一天下大业的高度</a:t>
            </a:r>
            <a:r>
              <a:rPr altLang="en-US" b="1" baseline="0" cap="none" dirty="0" i="0" kern="1200" kumimoji="0" lang="zh-CN" noProof="0" normalizeH="0" spc="0" strike="noStrike" sz="2800" u="non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charset="-122" panose="02010609060101010101" typeface="楷体"/>
                <a:ea charset="-122" panose="02010609060101010101" typeface="楷体"/>
                <a:cs charset="-122" panose="02010609060101010101" typeface="楷体"/>
              </a:rPr>
              <a:t>，来分析阐明逐客的利害得失，这反映了李斯的卓越见识，体现了他顺应历史潮流的进步政治主张和用人思想。文章所表现出的</a:t>
            </a:r>
            <a:r>
              <a:rPr altLang="en-US" b="1" baseline="0" cap="none" dirty="0" i="0" kern="1200" kumimoji="0" lang="zh-CN" noProof="0" normalizeH="0" spc="0" strike="noStrike" sz="2800" u="none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charset="-122" panose="02010609060101010101" typeface="楷体"/>
                <a:ea charset="-122" panose="02010609060101010101" typeface="楷体"/>
                <a:cs charset="-122" panose="02010609060101010101" typeface="楷体"/>
              </a:rPr>
              <a:t>不分地域，任人唯贤的思想</a:t>
            </a:r>
            <a:r>
              <a:rPr altLang="en-US" b="1" baseline="0" cap="none" dirty="0" i="0" kern="1200" kumimoji="0" lang="zh-CN" noProof="0" normalizeH="0" spc="0" strike="noStrike" sz="2800" u="non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charset="-122" panose="02010609060101010101" typeface="楷体"/>
                <a:ea charset="-122" panose="02010609060101010101" typeface="楷体"/>
                <a:cs charset="-122" panose="02010609060101010101" typeface="楷体"/>
              </a:rPr>
              <a:t>，在今天也有一定的借鉴意义。</a:t>
            </a:r>
          </a:p>
          <a:p>
            <a:pPr indent="0" marL="0">
              <a:buNone/>
            </a:pPr>
            <a:endParaRPr altLang="en-US" dirty="0" lang="zh-CN"/>
          </a:p>
        </p:txBody>
      </p:sp>
    </p:spTree>
    <p:extLst>
      <p:ext uri="{BB962C8B-B14F-4D97-AF65-F5344CB8AC3E}">
        <p14:creationId xmlns:p14="http://schemas.microsoft.com/office/powerpoint/2010/main" val="4021478038"/>
      </p:ext>
    </p:extLst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98DD96C-B211-1C62-1C34-D2B06D8834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9954" y="526857"/>
            <a:ext cx="9601200" cy="1485900"/>
          </a:xfrm>
        </p:spPr>
        <p:txBody>
          <a:bodyPr/>
          <a:lstStyle/>
          <a:p>
            <a:r>
              <a:rPr altLang="en-US" b="1" dirty="0" lang="zh-CN">
                <a:latin charset="-122" panose="02010609060101010101" pitchFamily="49" typeface="黑体"/>
                <a:ea charset="-122" panose="02010609060101010101" pitchFamily="49" typeface="黑体"/>
              </a:rPr>
              <a:t>诟莫大于卑贱，悲莫甚于穷困</a:t>
            </a: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40807673-2481-B521-385C-7FFA6EB28329}"/>
              </a:ext>
            </a:extLst>
          </p:cNvPr>
          <p:cNvSpPr txBox="1"/>
          <p:nvPr/>
        </p:nvSpPr>
        <p:spPr>
          <a:xfrm>
            <a:off x="875415" y="1929938"/>
            <a:ext cx="11118111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defTabSz="914400" indent="612140"/>
            <a:r>
              <a:rPr dirty="0" err="1" sz="2800">
                <a:solidFill>
                  <a:prstClr val="black"/>
                </a:solidFill>
                <a:latin charset="-122" panose="02010609060101010101" typeface="楷体"/>
                <a:ea charset="-122" panose="02010609060101010101" typeface="楷体"/>
                <a:cs charset="-122" panose="02010609060101010101" typeface="楷体"/>
              </a:rPr>
              <a:t>李斯者，楚上蔡人也。年少时，为郡小吏，见吏舍厕中鼠食</a:t>
            </a:r>
            <a:r>
              <a:rPr altLang="en-US" dirty="0" lang="zh-CN" sz="2800">
                <a:solidFill>
                  <a:prstClr val="black"/>
                </a:solidFill>
                <a:latin charset="-122" panose="02010609060101010101" typeface="楷体"/>
                <a:ea charset="-122" panose="02010609060101010101" typeface="楷体"/>
                <a:cs charset="-122" panose="02010609060101010101" typeface="楷体"/>
              </a:rPr>
              <a:t>不洁</a:t>
            </a:r>
            <a:r>
              <a:rPr dirty="0" sz="2800">
                <a:solidFill>
                  <a:prstClr val="black"/>
                </a:solidFill>
                <a:latin charset="-122" panose="02010609060101010101" typeface="楷体"/>
                <a:ea charset="-122" panose="02010609060101010101" typeface="楷体"/>
                <a:cs charset="-122" panose="02010609060101010101" typeface="楷体"/>
              </a:rPr>
              <a:t>，近人犬，数惊恐之。斯入仓，观仓中鼠，食积粟，居大庑之下，不见人犬之忧。於是李斯乃叹曰：“人之贤不肖譬如鼠矣，在所自处耳！”乃从荀卿学帝王之术。学已成，度楚王不足事，而六国皆弱，无可为建功者，欲西入秦。</a:t>
            </a:r>
          </a:p>
          <a:p>
            <a:pPr algn="just" defTabSz="914400" indent="612140"/>
            <a:r>
              <a:rPr dirty="0" sz="2800">
                <a:solidFill>
                  <a:prstClr val="black"/>
                </a:solidFill>
                <a:latin charset="-122" panose="02010609060101010101" typeface="楷体"/>
                <a:ea charset="-122" panose="02010609060101010101" typeface="楷体"/>
                <a:cs charset="-122" panose="02010609060101010101" typeface="楷体"/>
              </a:rPr>
              <a:t>辞荀卿曰：“斯闻得时无怠，今万乘方争时，游者主事。</a:t>
            </a:r>
            <a:r>
              <a:rPr dirty="0" sz="2800" u="sng">
                <a:solidFill>
                  <a:srgbClr val="FF0000"/>
                </a:solidFill>
                <a:latin charset="-122" panose="02010609060101010101" typeface="楷体"/>
                <a:ea charset="-122" panose="02010609060101010101" typeface="楷体"/>
                <a:cs charset="-122" panose="02010609060101010101" typeface="楷体"/>
              </a:rPr>
              <a:t>今秦王欲吞天下，称帝而治，此布衣驰骛之时而游说者之秋也。</a:t>
            </a:r>
            <a:r>
              <a:rPr dirty="0" sz="2800">
                <a:solidFill>
                  <a:prstClr val="black"/>
                </a:solidFill>
                <a:latin charset="-122" panose="02010609060101010101" typeface="楷体"/>
                <a:ea charset="-122" panose="02010609060101010101" typeface="楷体"/>
                <a:cs charset="-122" panose="02010609060101010101" typeface="楷体"/>
              </a:rPr>
              <a:t>处卑贱之位而计不为者，此禽鹿视肉，人面而能强行者耳。</a:t>
            </a:r>
            <a:r>
              <a:rPr dirty="0" sz="2800" u="sng">
                <a:solidFill>
                  <a:srgbClr val="FF0000"/>
                </a:solidFill>
                <a:latin charset="-122" panose="02010609060101010101" typeface="楷体"/>
                <a:ea charset="-122" panose="02010609060101010101" typeface="楷体"/>
                <a:cs charset="-122" panose="02010609060101010101" typeface="楷体"/>
              </a:rPr>
              <a:t>故诟莫大</a:t>
            </a:r>
            <a:r>
              <a:rPr altLang="en-US" dirty="0" lang="zh-CN" sz="2800" u="sng">
                <a:solidFill>
                  <a:srgbClr val="FF0000"/>
                </a:solidFill>
                <a:latin charset="-122" panose="02010609060101010101" typeface="楷体"/>
                <a:ea charset="-122" panose="02010609060101010101" typeface="楷体"/>
                <a:cs charset="-122" panose="02010609060101010101" typeface="楷体"/>
              </a:rPr>
              <a:t>于</a:t>
            </a:r>
            <a:r>
              <a:rPr dirty="0" sz="2800" u="sng">
                <a:solidFill>
                  <a:srgbClr val="FF0000"/>
                </a:solidFill>
                <a:latin charset="-122" panose="02010609060101010101" typeface="楷体"/>
                <a:ea charset="-122" panose="02010609060101010101" typeface="楷体"/>
                <a:cs charset="-122" panose="02010609060101010101" typeface="楷体"/>
              </a:rPr>
              <a:t>卑贱，而悲莫甚</a:t>
            </a:r>
            <a:r>
              <a:rPr altLang="en-US" dirty="0" lang="zh-CN" sz="2800" u="sng">
                <a:solidFill>
                  <a:srgbClr val="FF0000"/>
                </a:solidFill>
                <a:latin charset="-122" panose="02010609060101010101" typeface="楷体"/>
                <a:ea charset="-122" panose="02010609060101010101" typeface="楷体"/>
                <a:cs charset="-122" panose="02010609060101010101" typeface="楷体"/>
              </a:rPr>
              <a:t>于</a:t>
            </a:r>
            <a:r>
              <a:rPr dirty="0" sz="2800" u="sng">
                <a:solidFill>
                  <a:srgbClr val="FF0000"/>
                </a:solidFill>
                <a:latin charset="-122" panose="02010609060101010101" typeface="楷体"/>
                <a:ea charset="-122" panose="02010609060101010101" typeface="楷体"/>
                <a:cs charset="-122" panose="02010609060101010101" typeface="楷体"/>
              </a:rPr>
              <a:t>穷困。久处卑贱之位，困苦之地，非世而恶利，自讬</a:t>
            </a:r>
            <a:r>
              <a:rPr altLang="en-US" dirty="0" lang="zh-CN" sz="2800" u="sng">
                <a:solidFill>
                  <a:srgbClr val="FF0000"/>
                </a:solidFill>
                <a:latin charset="-122" panose="02010609060101010101" typeface="楷体"/>
                <a:ea charset="-122" panose="02010609060101010101" typeface="楷体"/>
                <a:cs charset="-122" panose="02010609060101010101" typeface="楷体"/>
              </a:rPr>
              <a:t>于</a:t>
            </a:r>
            <a:r>
              <a:rPr dirty="0" sz="2800" u="sng">
                <a:solidFill>
                  <a:srgbClr val="FF0000"/>
                </a:solidFill>
                <a:latin charset="-122" panose="02010609060101010101" typeface="楷体"/>
                <a:ea charset="-122" panose="02010609060101010101" typeface="楷体"/>
                <a:cs charset="-122" panose="02010609060101010101" typeface="楷体"/>
              </a:rPr>
              <a:t>无为，此非士之情也。</a:t>
            </a:r>
            <a:r>
              <a:rPr dirty="0" sz="2800">
                <a:solidFill>
                  <a:prstClr val="black"/>
                </a:solidFill>
                <a:latin charset="-122" panose="02010609060101010101" typeface="楷体"/>
                <a:ea charset="-122" panose="02010609060101010101" typeface="楷体"/>
                <a:cs charset="-122" panose="02010609060101010101" typeface="楷体"/>
              </a:rPr>
              <a:t>故斯将西说秦王矣。”</a:t>
            </a:r>
          </a:p>
        </p:txBody>
      </p:sp>
    </p:spTree>
    <p:extLst>
      <p:ext uri="{BB962C8B-B14F-4D97-AF65-F5344CB8AC3E}">
        <p14:creationId xmlns:p14="http://schemas.microsoft.com/office/powerpoint/2010/main" val="617520597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4"/>
    </p:bld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8C4F2ED-223B-1D89-DD34-D191544C31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en-US" b="1" baseline="0" cap="none" dirty="0" i="0" kern="1200" kumimoji="0" lang="zh-CN" noProof="0" normalizeH="0" spc="0" strike="noStrike" sz="4400" u="non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charset="-122" panose="02010609060101010101" pitchFamily="49" typeface="黑体"/>
                <a:ea charset="-122" panose="02010609060101010101" pitchFamily="49" typeface="黑体"/>
                <a:cs charset="-122" panose="02010609060101010101" typeface="楷体"/>
              </a:rPr>
              <a:t>游间于秦</a:t>
            </a:r>
            <a:endParaRPr altLang="en-US" b="1" dirty="0" lang="zh-CN">
              <a:latin charset="-122" panose="02010609060101010101" pitchFamily="49" typeface="黑体"/>
              <a:ea charset="-122" panose="02010609060101010101" pitchFamily="49" typeface="黑体"/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ACBBCB8-50D3-6B41-F29A-1C9A788598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239926"/>
            <a:ext cx="9601200" cy="3627474"/>
          </a:xfrm>
        </p:spPr>
        <p:txBody>
          <a:bodyPr/>
          <a:lstStyle/>
          <a:p>
            <a:pPr algn="just" defTabSz="914400" eaLnBrk="1" fontAlgn="auto" hangingPunct="1" indent="612140" latinLnBrk="0" lvl="0" marL="0" marR="0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altLang="en-US" b="0" baseline="0" cap="none" dirty="0" i="0" kern="1200" kumimoji="0" lang="zh-CN" noProof="0" normalizeH="0" spc="0" strike="noStrike" sz="2800" u="non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charset="-122" panose="02010609060101010101" typeface="楷体"/>
                <a:ea charset="-122" panose="02010609060101010101" typeface="楷体"/>
                <a:cs charset="-122" panose="02010609060101010101" typeface="楷体"/>
              </a:rPr>
              <a:t>秦王拜斯为客卿。</a:t>
            </a:r>
          </a:p>
          <a:p>
            <a:pPr algn="just" defTabSz="914400" eaLnBrk="1" fontAlgn="auto" hangingPunct="1" indent="612140" latinLnBrk="0" lvl="0" marL="0" marR="0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altLang="en-US" b="0" baseline="0" cap="none" dirty="0" i="0" kern="1200" kumimoji="0" lang="zh-CN" noProof="0" normalizeH="0" spc="0" strike="noStrike" sz="2800" u="non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charset="-122" panose="02010609060101010101" typeface="楷体"/>
                <a:ea charset="-122" panose="02010609060101010101" typeface="楷体"/>
                <a:cs charset="-122" panose="02010609060101010101" typeface="楷体"/>
              </a:rPr>
              <a:t>会韩人郑国来间秦，以作注溉渠，已而觉。秦宗室大臣皆言秦王曰：“诸侯人来事秦者，大抵为其主游间于秦耳，请一切逐客。”李斯议亦在逐中，斯乃上书曰：</a:t>
            </a:r>
          </a:p>
          <a:p>
            <a:pPr algn="just" defTabSz="914400" eaLnBrk="1" fontAlgn="auto" hangingPunct="1" indent="612140" latinLnBrk="0" lvl="0" marL="0" marR="0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altLang="zh-CN" b="0" baseline="0" cap="none" dirty="0" i="0" kern="1200" kumimoji="0" lang="en-US" noProof="0" normalizeH="0" spc="0" strike="noStrike" sz="2800" u="non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charset="-122" panose="02010609060101010101" typeface="楷体"/>
                <a:ea charset="-122" panose="02010609060101010101" typeface="楷体"/>
                <a:cs charset="-122" panose="02010609060101010101" typeface="楷体"/>
              </a:rPr>
              <a:t>……</a:t>
            </a:r>
          </a:p>
          <a:p>
            <a:endParaRPr altLang="en-US" dirty="0" lang="zh-CN"/>
          </a:p>
        </p:txBody>
      </p:sp>
    </p:spTree>
    <p:extLst>
      <p:ext uri="{BB962C8B-B14F-4D97-AF65-F5344CB8AC3E}">
        <p14:creationId xmlns:p14="http://schemas.microsoft.com/office/powerpoint/2010/main" val="4050231592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">
                      <p:stCondLst>
                        <p:cond delay="indefinite"/>
                      </p:stCondLst>
                      <p:childTnLst>
                        <p:par>
                          <p:cTn fill="hold" id="8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9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1">
                      <p:stCondLst>
                        <p:cond delay="indefinite"/>
                      </p:stCondLst>
                      <p:childTnLst>
                        <p:par>
                          <p:cTn fill="hold" id="12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3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grpId="0" spid="3"/>
    </p:bld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FD4804D-A9BB-A526-1040-E69E294007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en-US" b="1" dirty="0" lang="zh-CN">
                <a:latin charset="-122" panose="02010609060101010101" pitchFamily="49" typeface="黑体"/>
                <a:ea charset="-122" panose="02010609060101010101" pitchFamily="49" typeface="黑体"/>
              </a:rPr>
              <a:t>进退两难</a:t>
            </a: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C56BD735-CF87-3AEB-2C96-C6D091CC35AC}"/>
              </a:ext>
            </a:extLst>
          </p:cNvPr>
          <p:cNvSpPr txBox="1"/>
          <p:nvPr/>
        </p:nvSpPr>
        <p:spPr>
          <a:xfrm>
            <a:off x="1434701" y="2236559"/>
            <a:ext cx="10473764" cy="3222998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defTabSz="914400">
              <a:lnSpc>
                <a:spcPct val="150000"/>
              </a:lnSpc>
            </a:pPr>
            <a:r>
              <a:rPr altLang="en-US" dirty="0" lang="zh-CN" sz="2800">
                <a:solidFill>
                  <a:prstClr val="black"/>
                </a:solidFill>
                <a:latin charset="-122" panose="02010609060101010101" typeface="楷体"/>
                <a:ea charset="-122" panose="02010609060101010101" typeface="楷体"/>
                <a:cs charset="-122" panose="02010609060101010101" typeface="楷体"/>
              </a:rPr>
              <a:t>一、身份危险：身为客卿，李斯也在被逐之列。若上书劝谏，没有可信度，容易成为众矢之的，将自己置于绝境；若不上书，意味着自己政治生涯的终结，多年的经营将化为乌有。</a:t>
            </a:r>
          </a:p>
          <a:p>
            <a:pPr defTabSz="914400">
              <a:lnSpc>
                <a:spcPct val="150000"/>
              </a:lnSpc>
            </a:pPr>
            <a:r>
              <a:rPr altLang="en-US" dirty="0" lang="zh-CN" sz="2800">
                <a:solidFill>
                  <a:prstClr val="black"/>
                </a:solidFill>
                <a:latin charset="-122" panose="02010609060101010101" typeface="楷体"/>
                <a:ea charset="-122" panose="02010609060101010101" typeface="楷体"/>
                <a:cs charset="-122" panose="02010609060101010101" typeface="楷体"/>
              </a:rPr>
              <a:t>二、境地危险：谏逐客，影响秦国宗室贵族的权势，惹恼他们，后果不堪设想。</a:t>
            </a:r>
          </a:p>
        </p:txBody>
      </p:sp>
    </p:spTree>
    <p:extLst>
      <p:ext uri="{BB962C8B-B14F-4D97-AF65-F5344CB8AC3E}">
        <p14:creationId xmlns:p14="http://schemas.microsoft.com/office/powerpoint/2010/main" val="318015966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4"/>
    </p:bld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0893152-03AC-BD41-437A-42D5FE9579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834656"/>
            <a:ext cx="9601200" cy="1485900"/>
          </a:xfrm>
        </p:spPr>
        <p:txBody>
          <a:bodyPr/>
          <a:lstStyle/>
          <a:p>
            <a:r>
              <a:rPr altLang="en-US" b="1" dirty="0" lang="zh-CN">
                <a:latin charset="-122" panose="02010609060101010101" pitchFamily="49" typeface="黑体"/>
                <a:ea charset="-122" panose="02010609060101010101" pitchFamily="49" typeface="黑体"/>
              </a:rPr>
              <a:t>秦之文章，一人而已</a:t>
            </a:r>
            <a:endParaRPr altLang="en-US" dirty="0" lang="zh-CN"/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533E035F-280B-6037-B388-8A998CD8C569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1105786" y="2470298"/>
            <a:ext cx="10132828" cy="1454244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indent="0">
              <a:lnSpc>
                <a:spcPct val="150000"/>
              </a:lnSpc>
              <a:buFont charset="0" panose="020B0604020202020204" pitchFamily="34" typeface="Arial"/>
              <a:buNone/>
            </a:pPr>
            <a:r>
              <a:rPr altLang="en-US" dirty="0" lang="zh-CN" sz="3200">
                <a:latin charset="-122" panose="02010609060101010101" typeface="楷体"/>
                <a:ea charset="-122" panose="02010609060101010101" typeface="楷体"/>
                <a:cs charset="-122" panose="02010609060101010101" typeface="楷体"/>
              </a:rPr>
              <a:t>秦王乃除逐客之令，复李斯官，卒用其计谋。官至廷尉。二十馀年，竟并天下，尊主为皇帝，以斯为丞相。</a:t>
            </a:r>
          </a:p>
        </p:txBody>
      </p:sp>
    </p:spTree>
    <p:extLst>
      <p:ext uri="{BB962C8B-B14F-4D97-AF65-F5344CB8AC3E}">
        <p14:creationId xmlns:p14="http://schemas.microsoft.com/office/powerpoint/2010/main" val="4185734732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grpId="0" spid="4"/>
    </p:bld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缺角矩形 9"/>
          <p:cNvSpPr/>
          <p:nvPr/>
        </p:nvSpPr>
        <p:spPr>
          <a:xfrm>
            <a:off x="5167779" y="302158"/>
            <a:ext cx="1888341" cy="597002"/>
          </a:xfrm>
          <a:prstGeom prst="plaque">
            <a:avLst>
              <a:gd fmla="val 10210" name="adj"/>
            </a:avLst>
          </a:prstGeom>
          <a:gradFill flip="none" rotWithShape="1">
            <a:gsLst>
              <a:gs pos="0">
                <a:srgbClr val="DACDBD">
                  <a:lumMod val="60000"/>
                  <a:lumOff val="40000"/>
                </a:srgbClr>
              </a:gs>
              <a:gs pos="100000">
                <a:schemeClr val="bg1"/>
              </a:gs>
            </a:gsLst>
            <a:lin ang="2700000" scaled="1"/>
            <a:tileRect/>
          </a:gradFill>
          <a:ln algn="ctr" cap="flat" cmpd="sng" w="6350">
            <a:solidFill>
              <a:srgbClr val="DACDBD">
                <a:lumMod val="75000"/>
              </a:srgbClr>
            </a:solidFill>
            <a:prstDash val="solid"/>
            <a:miter lim="800000"/>
          </a:ln>
          <a:effectLst/>
        </p:spPr>
        <p:txBody>
          <a:bodyPr anchor="ctr" rtlCol="0"/>
          <a:lstStyle/>
          <a:p>
            <a:pPr algn="ctr" defTabSz="914400" eaLnBrk="1" fontAlgn="auto" hangingPunct="1" indent="0" latinLnBrk="0" lvl="0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altLang="en-US" b="0" baseline="0" cap="none" dirty="0" i="0" kern="0" kumimoji="0" lang="zh-CN" noProof="0" normalizeH="0" spc="0" strike="noStrike" sz="1800" u="none">
              <a:ln>
                <a:noFill/>
              </a:ln>
              <a:solidFill>
                <a:prstClr val="white"/>
              </a:solidFill>
              <a:effectLst/>
              <a:uLnTx/>
              <a:uFillTx/>
              <a:latin charset="-122" panose="020B0503020204020204" pitchFamily="34" typeface="微软雅黑"/>
              <a:ea typeface="思源黑体 CN Regular"/>
              <a:cs typeface="+mn-cs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4579256" y="314385"/>
            <a:ext cx="3033486" cy="584775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dirty="0" lang="zh-CN" sz="3200">
                <a:gradFill>
                  <a:gsLst>
                    <a:gs pos="0">
                      <a:schemeClr val="accent2">
                        <a:lumMod val="50000"/>
                      </a:schemeClr>
                    </a:gs>
                    <a:gs pos="100000">
                      <a:srgbClr val="7D4534"/>
                    </a:gs>
                  </a:gsLst>
                  <a:lin ang="2700000" scaled="1"/>
                </a:gradFill>
                <a:latin charset="-122" panose="020B0503020204020204" pitchFamily="34" typeface="微软雅黑"/>
                <a:ea charset="-122" panose="020B0503020204020204" pitchFamily="34" typeface="微软雅黑"/>
              </a:rPr>
              <a:t>第一段</a:t>
            </a:r>
          </a:p>
        </p:txBody>
      </p:sp>
      <p:grpSp>
        <p:nvGrpSpPr>
          <p:cNvPr id="2" name="组合 1"/>
          <p:cNvGrpSpPr/>
          <p:nvPr/>
        </p:nvGrpSpPr>
        <p:grpSpPr>
          <a:xfrm>
            <a:off x="773735" y="804933"/>
            <a:ext cx="10686428" cy="3773037"/>
            <a:chOff x="2354336" y="615866"/>
            <a:chExt cx="10426316" cy="2338265"/>
          </a:xfrm>
        </p:grpSpPr>
        <p:sp>
          <p:nvSpPr>
            <p:cNvPr id="3" name="缺角矩形 2"/>
            <p:cNvSpPr/>
            <p:nvPr/>
          </p:nvSpPr>
          <p:spPr>
            <a:xfrm>
              <a:off x="2354336" y="775878"/>
              <a:ext cx="10426316" cy="2178253"/>
            </a:xfrm>
            <a:prstGeom prst="plaque">
              <a:avLst>
                <a:gd fmla="val 7577" name="adj"/>
              </a:avLst>
            </a:prstGeom>
            <a:noFill/>
            <a:ln w="28575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4" name="文本框 3"/>
            <p:cNvSpPr txBox="1"/>
            <p:nvPr/>
          </p:nvSpPr>
          <p:spPr>
            <a:xfrm>
              <a:off x="2381537" y="615866"/>
              <a:ext cx="10364077" cy="1946049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indent="683895">
                <a:lnSpc>
                  <a:spcPct val="250000"/>
                </a:lnSpc>
              </a:pP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臣闻吏议逐客，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窃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以为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过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矣。昔缪（</a:t>
              </a:r>
              <a:r>
                <a:rPr altLang="zh-CN" b="1" baseline="0" cap="none" dirty="0" err="1" i="0" kern="1200" kumimoji="0" lang="en-US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mù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）公求士，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西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取由余于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戎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，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东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得百里奚于宛（</a:t>
              </a:r>
              <a:r>
                <a:rPr altLang="zh-CN" b="1" baseline="0" cap="none" dirty="0" err="1" i="0" kern="1200" kumimoji="0" lang="en-US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yuān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），迎蹇叔于宋，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来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丕豹、公孙支于晋。此五子者，不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产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于秦，而缪公用之，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并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国二十，遂霸西戎。</a:t>
              </a:r>
            </a:p>
          </p:txBody>
        </p:sp>
      </p:grpSp>
      <p:grpSp>
        <p:nvGrpSpPr>
          <p:cNvPr id="13" name="组合 12"/>
          <p:cNvGrpSpPr/>
          <p:nvPr/>
        </p:nvGrpSpPr>
        <p:grpSpPr>
          <a:xfrm>
            <a:off x="7943208" y="1840633"/>
            <a:ext cx="2347071" cy="461665"/>
            <a:chOff x="6038017" y="1446095"/>
            <a:chExt cx="2347071" cy="587198"/>
          </a:xfrm>
        </p:grpSpPr>
        <p:sp>
          <p:nvSpPr>
            <p:cNvPr id="8" name="对话气泡: 圆角矩形 7"/>
            <p:cNvSpPr/>
            <p:nvPr/>
          </p:nvSpPr>
          <p:spPr>
            <a:xfrm>
              <a:off x="6038017" y="1446095"/>
              <a:ext cx="2337580" cy="572407"/>
            </a:xfrm>
            <a:prstGeom prst="wedgeRoundRectCallout">
              <a:avLst>
                <a:gd fmla="val 30085" name="adj1"/>
                <a:gd fmla="val -68108" name="adj2"/>
                <a:gd fmla="val 16667" name="adj3"/>
              </a:avLst>
            </a:prstGeom>
            <a:noFill/>
            <a:ln w="12700">
              <a:solidFill>
                <a:srgbClr val="7D453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2" name="文本框 11"/>
            <p:cNvSpPr txBox="1"/>
            <p:nvPr/>
          </p:nvSpPr>
          <p:spPr>
            <a:xfrm>
              <a:off x="6047507" y="1446095"/>
              <a:ext cx="2337581" cy="587198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b="1" dirty="0" lang="zh-CN" sz="2400">
                  <a:solidFill>
                    <a:srgbClr val="C00000"/>
                  </a:solidFill>
                </a:rPr>
                <a:t>名作状，在西边</a:t>
              </a:r>
            </a:p>
          </p:txBody>
        </p:sp>
      </p:grpSp>
      <p:grpSp>
        <p:nvGrpSpPr>
          <p:cNvPr id="14" name="组合 13"/>
          <p:cNvGrpSpPr/>
          <p:nvPr/>
        </p:nvGrpSpPr>
        <p:grpSpPr>
          <a:xfrm>
            <a:off x="7318068" y="2942718"/>
            <a:ext cx="2430147" cy="461645"/>
            <a:chOff x="6301863" y="1463023"/>
            <a:chExt cx="833074" cy="484800"/>
          </a:xfrm>
        </p:grpSpPr>
        <p:sp>
          <p:nvSpPr>
            <p:cNvPr id="15" name="对话气泡: 圆角矩形 14"/>
            <p:cNvSpPr/>
            <p:nvPr/>
          </p:nvSpPr>
          <p:spPr>
            <a:xfrm>
              <a:off x="6301863" y="1463023"/>
              <a:ext cx="653267" cy="484800"/>
            </a:xfrm>
            <a:prstGeom prst="wedgeRoundRectCallout">
              <a:avLst>
                <a:gd fmla="val 25419" name="adj1"/>
                <a:gd fmla="val -77216" name="adj2"/>
                <a:gd fmla="val 16667" name="adj3"/>
              </a:avLst>
            </a:prstGeom>
            <a:noFill/>
            <a:ln w="12700">
              <a:solidFill>
                <a:srgbClr val="7D453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6" name="文本框 15"/>
            <p:cNvSpPr txBox="1"/>
            <p:nvPr/>
          </p:nvSpPr>
          <p:spPr>
            <a:xfrm>
              <a:off x="6301864" y="1463023"/>
              <a:ext cx="833073" cy="483466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b="1" dirty="0" lang="zh-CN" sz="2400">
                  <a:solidFill>
                    <a:srgbClr val="C00000"/>
                  </a:solidFill>
                </a:rPr>
                <a:t>招致，招揽</a:t>
              </a:r>
            </a:p>
          </p:txBody>
        </p:sp>
      </p:grpSp>
      <p:grpSp>
        <p:nvGrpSpPr>
          <p:cNvPr id="5" name="组合 4"/>
          <p:cNvGrpSpPr/>
          <p:nvPr/>
        </p:nvGrpSpPr>
        <p:grpSpPr>
          <a:xfrm>
            <a:off x="6344569" y="3971366"/>
            <a:ext cx="1941221" cy="474088"/>
            <a:chOff x="6586622" y="-221713"/>
            <a:chExt cx="976731" cy="498825"/>
          </a:xfrm>
        </p:grpSpPr>
        <p:sp>
          <p:nvSpPr>
            <p:cNvPr id="9" name="对话气泡: 圆角矩形 8"/>
            <p:cNvSpPr/>
            <p:nvPr/>
          </p:nvSpPr>
          <p:spPr>
            <a:xfrm>
              <a:off x="6586622" y="-219420"/>
              <a:ext cx="905135" cy="496532"/>
            </a:xfrm>
            <a:prstGeom prst="wedgeRoundRectCallout">
              <a:avLst>
                <a:gd fmla="val 28552" name="adj1"/>
                <a:gd fmla="val -76843" name="adj2"/>
                <a:gd fmla="val 16667" name="adj3"/>
              </a:avLst>
            </a:prstGeom>
            <a:noFill/>
            <a:ln w="12700">
              <a:solidFill>
                <a:srgbClr val="7D453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dirty="0" lang="zh-CN"/>
            </a:p>
          </p:txBody>
        </p:sp>
        <p:sp>
          <p:nvSpPr>
            <p:cNvPr id="17" name="文本框 16"/>
            <p:cNvSpPr txBox="1"/>
            <p:nvPr/>
          </p:nvSpPr>
          <p:spPr>
            <a:xfrm>
              <a:off x="6618473" y="-221713"/>
              <a:ext cx="944880" cy="484822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b="1" dirty="0" lang="zh-CN" sz="2400">
                  <a:solidFill>
                    <a:srgbClr val="C00000"/>
                  </a:solidFill>
                </a:rPr>
                <a:t>兼并，吞并</a:t>
              </a:r>
            </a:p>
          </p:txBody>
        </p:sp>
      </p:grpSp>
      <p:grpSp>
        <p:nvGrpSpPr>
          <p:cNvPr id="19" name="组合 18"/>
          <p:cNvGrpSpPr/>
          <p:nvPr/>
        </p:nvGrpSpPr>
        <p:grpSpPr>
          <a:xfrm>
            <a:off x="3773805" y="3961765"/>
            <a:ext cx="2066925" cy="480060"/>
            <a:chOff x="6090948" y="1397375"/>
            <a:chExt cx="1133386" cy="513995"/>
          </a:xfrm>
        </p:grpSpPr>
        <p:sp>
          <p:nvSpPr>
            <p:cNvPr id="20" name="对话气泡: 圆角矩形 19"/>
            <p:cNvSpPr/>
            <p:nvPr/>
          </p:nvSpPr>
          <p:spPr>
            <a:xfrm>
              <a:off x="6095156" y="1414838"/>
              <a:ext cx="884709" cy="496532"/>
            </a:xfrm>
            <a:prstGeom prst="wedgeRoundRectCallout">
              <a:avLst>
                <a:gd fmla="val -22540" name="adj1"/>
                <a:gd fmla="val -68960" name="adj2"/>
                <a:gd fmla="val 16667" name="adj3"/>
              </a:avLst>
            </a:prstGeom>
            <a:noFill/>
            <a:ln w="12700">
              <a:solidFill>
                <a:srgbClr val="7D453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1" name="文本框 20"/>
            <p:cNvSpPr txBox="1"/>
            <p:nvPr/>
          </p:nvSpPr>
          <p:spPr>
            <a:xfrm>
              <a:off x="6090948" y="1397375"/>
              <a:ext cx="1133386" cy="492918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b="1" dirty="0" lang="zh-CN" sz="2400">
                  <a:solidFill>
                    <a:srgbClr val="C00000"/>
                  </a:solidFill>
                </a:rPr>
                <a:t>出生，生产</a:t>
              </a:r>
            </a:p>
          </p:txBody>
        </p:sp>
      </p:grpSp>
      <p:grpSp>
        <p:nvGrpSpPr>
          <p:cNvPr id="7" name="组合 6"/>
          <p:cNvGrpSpPr/>
          <p:nvPr/>
        </p:nvGrpSpPr>
        <p:grpSpPr>
          <a:xfrm>
            <a:off x="3773510" y="1853942"/>
            <a:ext cx="944880" cy="461665"/>
            <a:chOff x="6096000" y="1463023"/>
            <a:chExt cx="944880" cy="461665"/>
          </a:xfrm>
        </p:grpSpPr>
        <p:sp>
          <p:nvSpPr>
            <p:cNvPr id="18" name="对话气泡: 圆角矩形 17"/>
            <p:cNvSpPr/>
            <p:nvPr/>
          </p:nvSpPr>
          <p:spPr>
            <a:xfrm>
              <a:off x="6096000" y="1463023"/>
              <a:ext cx="786696" cy="461665"/>
            </a:xfrm>
            <a:prstGeom prst="wedgeRoundRectCallout">
              <a:avLst>
                <a:gd fmla="val -7732" name="adj1"/>
                <a:gd fmla="val -76264" name="adj2"/>
                <a:gd fmla="val 16667" name="adj3"/>
              </a:avLst>
            </a:prstGeom>
            <a:noFill/>
            <a:ln w="12700">
              <a:solidFill>
                <a:srgbClr val="7D453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dirty="0" lang="zh-CN"/>
            </a:p>
          </p:txBody>
        </p:sp>
        <p:sp>
          <p:nvSpPr>
            <p:cNvPr id="22" name="文本框 21"/>
            <p:cNvSpPr txBox="1"/>
            <p:nvPr/>
          </p:nvSpPr>
          <p:spPr>
            <a:xfrm>
              <a:off x="6096000" y="1463023"/>
              <a:ext cx="944880" cy="461665"/>
            </a:xfrm>
            <a:prstGeom prst="rect">
              <a:avLst/>
            </a:prstGeom>
            <a:noFill/>
            <a:ln>
              <a:noFill/>
            </a:ln>
          </p:spPr>
          <p:txBody>
            <a:bodyPr rtlCol="0" wrap="square">
              <a:spAutoFit/>
            </a:bodyPr>
            <a:lstStyle/>
            <a:p>
              <a:r>
                <a:rPr altLang="en-US" b="1" dirty="0" lang="zh-CN" sz="2400">
                  <a:solidFill>
                    <a:srgbClr val="C00000"/>
                  </a:solidFill>
                </a:rPr>
                <a:t>私下</a:t>
              </a:r>
            </a:p>
          </p:txBody>
        </p:sp>
      </p:grpSp>
      <p:grpSp>
        <p:nvGrpSpPr>
          <p:cNvPr id="23" name="组合 22"/>
          <p:cNvGrpSpPr/>
          <p:nvPr/>
        </p:nvGrpSpPr>
        <p:grpSpPr>
          <a:xfrm>
            <a:off x="4923211" y="1857373"/>
            <a:ext cx="808297" cy="461665"/>
            <a:chOff x="6096000" y="1463023"/>
            <a:chExt cx="894296" cy="461665"/>
          </a:xfrm>
        </p:grpSpPr>
        <p:sp>
          <p:nvSpPr>
            <p:cNvPr id="24" name="对话气泡: 圆角矩形 23"/>
            <p:cNvSpPr/>
            <p:nvPr/>
          </p:nvSpPr>
          <p:spPr>
            <a:xfrm>
              <a:off x="6096000" y="1463023"/>
              <a:ext cx="870397" cy="458234"/>
            </a:xfrm>
            <a:prstGeom prst="wedgeRoundRectCallout">
              <a:avLst>
                <a:gd fmla="val -12825" name="adj1"/>
                <a:gd fmla="val -73033" name="adj2"/>
                <a:gd fmla="val 16667" name="adj3"/>
              </a:avLst>
            </a:prstGeom>
            <a:noFill/>
            <a:ln w="12700">
              <a:solidFill>
                <a:srgbClr val="7D453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5" name="文本框 24"/>
            <p:cNvSpPr txBox="1"/>
            <p:nvPr/>
          </p:nvSpPr>
          <p:spPr>
            <a:xfrm>
              <a:off x="6096000" y="1463023"/>
              <a:ext cx="894296" cy="461665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b="1" dirty="0" lang="zh-CN" sz="2400">
                  <a:solidFill>
                    <a:srgbClr val="C00000"/>
                  </a:solidFill>
                </a:rPr>
                <a:t>错误</a:t>
              </a:r>
            </a:p>
          </p:txBody>
        </p:sp>
      </p:grpSp>
      <p:grpSp>
        <p:nvGrpSpPr>
          <p:cNvPr id="29" name="组合 28"/>
          <p:cNvGrpSpPr/>
          <p:nvPr/>
        </p:nvGrpSpPr>
        <p:grpSpPr>
          <a:xfrm>
            <a:off x="1141053" y="2942358"/>
            <a:ext cx="2337615" cy="460375"/>
            <a:chOff x="6037982" y="1446095"/>
            <a:chExt cx="2337615" cy="585557"/>
          </a:xfrm>
        </p:grpSpPr>
        <p:sp>
          <p:nvSpPr>
            <p:cNvPr id="30" name="对话气泡: 圆角矩形 7"/>
            <p:cNvSpPr/>
            <p:nvPr>
              <p:custDataLst>
                <p:tags r:id="rId1"/>
              </p:custDataLst>
            </p:nvPr>
          </p:nvSpPr>
          <p:spPr>
            <a:xfrm>
              <a:off x="6038017" y="1446095"/>
              <a:ext cx="2337580" cy="572407"/>
            </a:xfrm>
            <a:prstGeom prst="wedgeRoundRectCallout">
              <a:avLst>
                <a:gd fmla="val -9035" name="adj1"/>
                <a:gd fmla="val -71536" name="adj2"/>
                <a:gd fmla="val 16667" name="adj3"/>
              </a:avLst>
            </a:prstGeom>
            <a:noFill/>
            <a:ln w="12700">
              <a:solidFill>
                <a:srgbClr val="7D453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1" name="文本框 30"/>
            <p:cNvSpPr txBox="1"/>
            <p:nvPr>
              <p:custDataLst>
                <p:tags r:id="rId2"/>
              </p:custDataLst>
            </p:nvPr>
          </p:nvSpPr>
          <p:spPr>
            <a:xfrm>
              <a:off x="6037982" y="1446095"/>
              <a:ext cx="2337581" cy="585557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b="1" dirty="0" lang="zh-CN" sz="2400">
                  <a:solidFill>
                    <a:srgbClr val="C00000"/>
                  </a:solidFill>
                </a:rPr>
                <a:t>名作状，在东边</a:t>
              </a:r>
            </a:p>
          </p:txBody>
        </p:sp>
      </p:grp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p14:dur="2000" spd="slow">
        <p159:morph option="byObject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7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>
                      <p:stCondLst>
                        <p:cond delay="indefinite"/>
                      </p:stCondLst>
                      <p:childTnLst>
                        <p:par>
                          <p:cTn fill="hold" id="9">
                            <p:stCondLst>
                              <p:cond delay="0"/>
                            </p:stCondLst>
                            <p:childTnLst>
                              <p:par>
                                <p:cTn fill="hold" id="10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12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3">
                      <p:stCondLst>
                        <p:cond delay="indefinite"/>
                      </p:stCondLst>
                      <p:childTnLst>
                        <p:par>
                          <p:cTn fill="hold" id="14">
                            <p:stCondLst>
                              <p:cond delay="0"/>
                            </p:stCondLst>
                            <p:childTnLst>
                              <p:par>
                                <p:cTn fill="hold" id="15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17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8">
                      <p:stCondLst>
                        <p:cond delay="indefinite"/>
                      </p:stCondLst>
                      <p:childTnLst>
                        <p:par>
                          <p:cTn fill="hold" id="19">
                            <p:stCondLst>
                              <p:cond delay="0"/>
                            </p:stCondLst>
                            <p:childTnLst>
                              <p:par>
                                <p:cTn fill="hold" id="20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22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3">
                      <p:stCondLst>
                        <p:cond delay="indefinite"/>
                      </p:stCondLst>
                      <p:childTnLst>
                        <p:par>
                          <p:cTn fill="hold" id="24">
                            <p:stCondLst>
                              <p:cond delay="0"/>
                            </p:stCondLst>
                            <p:childTnLst>
                              <p:par>
                                <p:cTn fill="hold" id="25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27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8">
                      <p:stCondLst>
                        <p:cond delay="indefinite"/>
                      </p:stCondLst>
                      <p:childTnLst>
                        <p:par>
                          <p:cTn fill="hold" id="29">
                            <p:stCondLst>
                              <p:cond delay="0"/>
                            </p:stCondLst>
                            <p:childTnLst>
                              <p:par>
                                <p:cTn fill="hold" id="30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32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3">
                      <p:stCondLst>
                        <p:cond delay="indefinite"/>
                      </p:stCondLst>
                      <p:childTnLst>
                        <p:par>
                          <p:cTn fill="hold" id="34">
                            <p:stCondLst>
                              <p:cond delay="0"/>
                            </p:stCondLst>
                            <p:childTnLst>
                              <p:par>
                                <p:cTn fill="hold" id="35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37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缺角矩形 9"/>
          <p:cNvSpPr/>
          <p:nvPr/>
        </p:nvSpPr>
        <p:spPr>
          <a:xfrm>
            <a:off x="5167779" y="302158"/>
            <a:ext cx="1796901" cy="597002"/>
          </a:xfrm>
          <a:prstGeom prst="plaque">
            <a:avLst>
              <a:gd fmla="val 10210" name="adj"/>
            </a:avLst>
          </a:prstGeom>
          <a:gradFill flip="none" rotWithShape="1">
            <a:gsLst>
              <a:gs pos="0">
                <a:srgbClr val="DACDBD">
                  <a:lumMod val="60000"/>
                  <a:lumOff val="40000"/>
                </a:srgbClr>
              </a:gs>
              <a:gs pos="100000">
                <a:schemeClr val="bg1"/>
              </a:gs>
            </a:gsLst>
            <a:lin ang="2700000" scaled="1"/>
            <a:tileRect/>
          </a:gradFill>
          <a:ln algn="ctr" cap="flat" cmpd="sng" w="6350">
            <a:solidFill>
              <a:srgbClr val="DACDBD">
                <a:lumMod val="75000"/>
              </a:srgbClr>
            </a:solidFill>
            <a:prstDash val="solid"/>
            <a:miter lim="800000"/>
          </a:ln>
          <a:effectLst/>
        </p:spPr>
        <p:txBody>
          <a:bodyPr anchor="ctr" rtlCol="0"/>
          <a:lstStyle/>
          <a:p>
            <a:pPr algn="ctr" defTabSz="914400" eaLnBrk="1" fontAlgn="auto" hangingPunct="1" indent="0" latinLnBrk="0" lvl="0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altLang="en-US" b="0" baseline="0" cap="none" dirty="0" i="0" kern="0" kumimoji="0" lang="zh-CN" noProof="0" normalizeH="0" spc="0" strike="noStrike" sz="1800" u="none">
              <a:ln>
                <a:noFill/>
              </a:ln>
              <a:solidFill>
                <a:prstClr val="white"/>
              </a:solidFill>
              <a:effectLst/>
              <a:uLnTx/>
              <a:uFillTx/>
              <a:latin charset="-122" panose="020B0503020204020204" pitchFamily="34" typeface="微软雅黑"/>
              <a:ea typeface="思源黑体 CN Regular"/>
              <a:cs typeface="+mn-cs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4579256" y="314385"/>
            <a:ext cx="3033486" cy="584775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dirty="0" lang="zh-CN" sz="3200">
                <a:gradFill>
                  <a:gsLst>
                    <a:gs pos="0">
                      <a:schemeClr val="accent2">
                        <a:lumMod val="50000"/>
                      </a:schemeClr>
                    </a:gs>
                    <a:gs pos="100000">
                      <a:srgbClr val="7D4534"/>
                    </a:gs>
                  </a:gsLst>
                  <a:lin ang="2700000" scaled="1"/>
                </a:gradFill>
                <a:latin charset="-122" panose="020B0503020204020204" pitchFamily="34" typeface="微软雅黑"/>
                <a:ea charset="-122" panose="020B0503020204020204" pitchFamily="34" typeface="微软雅黑"/>
              </a:rPr>
              <a:t>第一段</a:t>
            </a:r>
          </a:p>
        </p:txBody>
      </p:sp>
      <p:grpSp>
        <p:nvGrpSpPr>
          <p:cNvPr id="14" name="组合 13"/>
          <p:cNvGrpSpPr/>
          <p:nvPr/>
        </p:nvGrpSpPr>
        <p:grpSpPr>
          <a:xfrm>
            <a:off x="6482282" y="3575207"/>
            <a:ext cx="1583690" cy="460375"/>
            <a:chOff x="6096000" y="1424387"/>
            <a:chExt cx="1583690" cy="505601"/>
          </a:xfrm>
        </p:grpSpPr>
        <p:sp>
          <p:nvSpPr>
            <p:cNvPr id="15" name="对话气泡: 圆角矩形 14"/>
            <p:cNvSpPr/>
            <p:nvPr/>
          </p:nvSpPr>
          <p:spPr>
            <a:xfrm>
              <a:off x="6096000" y="1427874"/>
              <a:ext cx="825500" cy="496535"/>
            </a:xfrm>
            <a:prstGeom prst="wedgeRoundRectCallout">
              <a:avLst>
                <a:gd fmla="val -41000" name="adj1"/>
                <a:gd fmla="val -72548" name="adj2"/>
                <a:gd fmla="val 16667" name="adj3"/>
              </a:avLst>
            </a:prstGeom>
            <a:noFill/>
            <a:ln w="12700">
              <a:solidFill>
                <a:srgbClr val="7D453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6" name="文本框 15"/>
            <p:cNvSpPr txBox="1"/>
            <p:nvPr/>
          </p:nvSpPr>
          <p:spPr>
            <a:xfrm>
              <a:off x="6096000" y="1424387"/>
              <a:ext cx="1583690" cy="505601"/>
            </a:xfrm>
            <a:prstGeom prst="rect">
              <a:avLst/>
            </a:prstGeom>
            <a:noFill/>
            <a:ln w="12700">
              <a:noFill/>
            </a:ln>
          </p:spPr>
          <p:txBody>
            <a:bodyPr rtlCol="0" wrap="square">
              <a:spAutoFit/>
            </a:bodyPr>
            <a:lstStyle/>
            <a:p>
              <a:r>
                <a:rPr altLang="en-US" b="1" dirty="0" lang="zh-CN" sz="2400">
                  <a:solidFill>
                    <a:srgbClr val="C00000"/>
                  </a:solidFill>
                </a:rPr>
                <a:t>攻取</a:t>
              </a:r>
            </a:p>
          </p:txBody>
        </p:sp>
      </p:grpSp>
      <p:grpSp>
        <p:nvGrpSpPr>
          <p:cNvPr id="17" name="组合 16"/>
          <p:cNvGrpSpPr/>
          <p:nvPr/>
        </p:nvGrpSpPr>
        <p:grpSpPr>
          <a:xfrm>
            <a:off x="6964680" y="1348740"/>
            <a:ext cx="1714500" cy="563245"/>
            <a:chOff x="6293711" y="1834855"/>
            <a:chExt cx="2415468" cy="563317"/>
          </a:xfrm>
        </p:grpSpPr>
        <p:sp>
          <p:nvSpPr>
            <p:cNvPr id="18" name="对话气泡: 圆角矩形 17"/>
            <p:cNvSpPr/>
            <p:nvPr/>
          </p:nvSpPr>
          <p:spPr>
            <a:xfrm>
              <a:off x="6452952" y="1834855"/>
              <a:ext cx="2113087" cy="563317"/>
            </a:xfrm>
            <a:prstGeom prst="wedgeRoundRectCallout">
              <a:avLst>
                <a:gd fmla="val -35193" name="adj1"/>
                <a:gd fmla="val 68117" name="adj2"/>
                <a:gd fmla="val 16667" name="adj3"/>
              </a:avLst>
            </a:prstGeom>
            <a:noFill/>
            <a:ln w="12700">
              <a:solidFill>
                <a:srgbClr val="7D453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9" name="文本框 18"/>
            <p:cNvSpPr txBox="1"/>
            <p:nvPr/>
          </p:nvSpPr>
          <p:spPr>
            <a:xfrm>
              <a:off x="6293711" y="1859623"/>
              <a:ext cx="2415468" cy="460434"/>
            </a:xfrm>
            <a:prstGeom prst="rect">
              <a:avLst/>
            </a:prstGeom>
            <a:noFill/>
            <a:ln w="12700">
              <a:noFill/>
            </a:ln>
          </p:spPr>
          <p:txBody>
            <a:bodyPr rtlCol="0" wrap="square">
              <a:spAutoFit/>
            </a:bodyPr>
            <a:lstStyle/>
            <a:p>
              <a:r>
                <a:rPr altLang="zh-CN" b="1" dirty="0" lang="en-US" sz="2400">
                  <a:solidFill>
                    <a:srgbClr val="C00000"/>
                  </a:solidFill>
                </a:rPr>
                <a:t> </a:t>
              </a:r>
              <a:r>
                <a:rPr altLang="en-US" b="1" dirty="0" lang="zh-CN" sz="2400">
                  <a:solidFill>
                    <a:srgbClr val="C00000"/>
                  </a:solidFill>
                </a:rPr>
                <a:t>殷实富裕</a:t>
              </a:r>
            </a:p>
          </p:txBody>
        </p:sp>
      </p:grpSp>
      <p:grpSp>
        <p:nvGrpSpPr>
          <p:cNvPr id="23" name="组合 22"/>
          <p:cNvGrpSpPr/>
          <p:nvPr/>
        </p:nvGrpSpPr>
        <p:grpSpPr>
          <a:xfrm>
            <a:off x="5480951" y="3569091"/>
            <a:ext cx="816887" cy="461665"/>
            <a:chOff x="6096000" y="1463023"/>
            <a:chExt cx="944880" cy="496532"/>
          </a:xfrm>
        </p:grpSpPr>
        <p:sp>
          <p:nvSpPr>
            <p:cNvPr id="24" name="对话气泡: 圆角矩形 23"/>
            <p:cNvSpPr/>
            <p:nvPr/>
          </p:nvSpPr>
          <p:spPr>
            <a:xfrm>
              <a:off x="6096000" y="1463023"/>
              <a:ext cx="944880" cy="496532"/>
            </a:xfrm>
            <a:prstGeom prst="wedgeRoundRectCallout">
              <a:avLst>
                <a:gd fmla="val -8071" name="adj1"/>
                <a:gd fmla="val -72548" name="adj2"/>
                <a:gd fmla="val 16667" name="adj3"/>
              </a:avLst>
            </a:prstGeom>
            <a:noFill/>
            <a:ln w="12700">
              <a:solidFill>
                <a:srgbClr val="7D453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5" name="文本框 24"/>
            <p:cNvSpPr txBox="1"/>
            <p:nvPr/>
          </p:nvSpPr>
          <p:spPr>
            <a:xfrm>
              <a:off x="6096000" y="1463023"/>
              <a:ext cx="944880" cy="461665"/>
            </a:xfrm>
            <a:prstGeom prst="rect">
              <a:avLst/>
            </a:prstGeom>
            <a:noFill/>
            <a:ln w="12700">
              <a:noFill/>
            </a:ln>
          </p:spPr>
          <p:txBody>
            <a:bodyPr rtlCol="0" wrap="square">
              <a:spAutoFit/>
            </a:bodyPr>
            <a:lstStyle/>
            <a:p>
              <a:r>
                <a:rPr altLang="en-US" b="1" dirty="0" lang="zh-CN" sz="2400">
                  <a:solidFill>
                    <a:srgbClr val="C00000"/>
                  </a:solidFill>
                </a:rPr>
                <a:t>军队</a:t>
              </a:r>
            </a:p>
          </p:txBody>
        </p:sp>
      </p:grpSp>
      <p:grpSp>
        <p:nvGrpSpPr>
          <p:cNvPr id="26" name="组合 25"/>
          <p:cNvGrpSpPr/>
          <p:nvPr/>
        </p:nvGrpSpPr>
        <p:grpSpPr>
          <a:xfrm>
            <a:off x="906098" y="3583796"/>
            <a:ext cx="4029680" cy="461666"/>
            <a:chOff x="6096000" y="1463022"/>
            <a:chExt cx="4029680" cy="461666"/>
          </a:xfrm>
        </p:grpSpPr>
        <p:sp>
          <p:nvSpPr>
            <p:cNvPr id="27" name="对话气泡: 圆角矩形 26"/>
            <p:cNvSpPr/>
            <p:nvPr/>
          </p:nvSpPr>
          <p:spPr>
            <a:xfrm>
              <a:off x="6096000" y="1463022"/>
              <a:ext cx="3557240" cy="461665"/>
            </a:xfrm>
            <a:prstGeom prst="wedgeRoundRectCallout">
              <a:avLst>
                <a:gd fmla="val -42462" name="adj1"/>
                <a:gd fmla="val -66219" name="adj2"/>
                <a:gd fmla="val 16667" name="adj3"/>
              </a:avLst>
            </a:prstGeom>
            <a:noFill/>
            <a:ln w="12700">
              <a:solidFill>
                <a:srgbClr val="7D453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8" name="文本框 27"/>
            <p:cNvSpPr txBox="1"/>
            <p:nvPr/>
          </p:nvSpPr>
          <p:spPr>
            <a:xfrm>
              <a:off x="6096000" y="1463023"/>
              <a:ext cx="4029680" cy="461665"/>
            </a:xfrm>
            <a:prstGeom prst="rect">
              <a:avLst/>
            </a:prstGeom>
            <a:noFill/>
            <a:ln w="12700">
              <a:noFill/>
            </a:ln>
          </p:spPr>
          <p:txBody>
            <a:bodyPr rtlCol="0" wrap="square">
              <a:spAutoFit/>
            </a:bodyPr>
            <a:lstStyle/>
            <a:p>
              <a:r>
                <a:rPr altLang="en-US" b="1" dirty="0" lang="zh-CN" sz="2400">
                  <a:solidFill>
                    <a:srgbClr val="C00000"/>
                  </a:solidFill>
                </a:rPr>
                <a:t>乐于为用，乐于为国效力</a:t>
              </a:r>
            </a:p>
          </p:txBody>
        </p:sp>
      </p:grpSp>
      <p:grpSp>
        <p:nvGrpSpPr>
          <p:cNvPr id="29" name="组合 28"/>
          <p:cNvGrpSpPr/>
          <p:nvPr/>
        </p:nvGrpSpPr>
        <p:grpSpPr>
          <a:xfrm>
            <a:off x="766761" y="1052513"/>
            <a:ext cx="10693401" cy="3424237"/>
            <a:chOff x="2779700" y="-734388"/>
            <a:chExt cx="9514906" cy="3370076"/>
          </a:xfrm>
        </p:grpSpPr>
        <p:sp>
          <p:nvSpPr>
            <p:cNvPr id="30" name="缺角矩形 29"/>
            <p:cNvSpPr/>
            <p:nvPr/>
          </p:nvSpPr>
          <p:spPr>
            <a:xfrm>
              <a:off x="2779700" y="-734388"/>
              <a:ext cx="9514906" cy="3370076"/>
            </a:xfrm>
            <a:prstGeom prst="plaque">
              <a:avLst>
                <a:gd fmla="val 7577" name="adj"/>
              </a:avLst>
            </a:prstGeom>
            <a:noFill/>
            <a:ln w="28575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1" name="文本框 30"/>
            <p:cNvSpPr txBox="1"/>
            <p:nvPr/>
          </p:nvSpPr>
          <p:spPr>
            <a:xfrm>
              <a:off x="2903681" y="-268080"/>
              <a:ext cx="8737290" cy="2030307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indent="683895">
                <a:lnSpc>
                  <a:spcPct val="250000"/>
                </a:lnSpc>
              </a:pP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孝公用商鞅之法，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移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风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易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俗，民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以殷盛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，国以富强，百姓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乐用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，诸侯亲服，获楚、魏之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师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，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举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地千里， 至今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治强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。</a:t>
              </a:r>
            </a:p>
          </p:txBody>
        </p:sp>
      </p:grpSp>
      <p:grpSp>
        <p:nvGrpSpPr>
          <p:cNvPr id="35" name="组合 34"/>
          <p:cNvGrpSpPr/>
          <p:nvPr/>
        </p:nvGrpSpPr>
        <p:grpSpPr>
          <a:xfrm>
            <a:off x="9314381" y="3551266"/>
            <a:ext cx="1550525" cy="473310"/>
            <a:chOff x="6096000" y="1463023"/>
            <a:chExt cx="944880" cy="496532"/>
          </a:xfrm>
        </p:grpSpPr>
        <p:sp>
          <p:nvSpPr>
            <p:cNvPr id="36" name="对话气泡: 圆角矩形 35"/>
            <p:cNvSpPr/>
            <p:nvPr/>
          </p:nvSpPr>
          <p:spPr>
            <a:xfrm>
              <a:off x="6096000" y="1463023"/>
              <a:ext cx="944880" cy="496532"/>
            </a:xfrm>
            <a:prstGeom prst="wedgeRoundRectCallout">
              <a:avLst>
                <a:gd fmla="val -41614" name="adj1"/>
                <a:gd fmla="val -60598" name="adj2"/>
                <a:gd fmla="val 16667" name="adj3"/>
              </a:avLst>
            </a:prstGeom>
            <a:noFill/>
            <a:ln w="12700">
              <a:solidFill>
                <a:srgbClr val="7D453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7" name="文本框 36"/>
            <p:cNvSpPr txBox="1"/>
            <p:nvPr/>
          </p:nvSpPr>
          <p:spPr>
            <a:xfrm>
              <a:off x="6096002" y="1463023"/>
              <a:ext cx="869571" cy="484315"/>
            </a:xfrm>
            <a:prstGeom prst="rect">
              <a:avLst/>
            </a:prstGeom>
            <a:noFill/>
            <a:ln w="12700">
              <a:noFill/>
            </a:ln>
          </p:spPr>
          <p:txBody>
            <a:bodyPr rtlCol="0" wrap="square">
              <a:spAutoFit/>
            </a:bodyPr>
            <a:lstStyle/>
            <a:p>
              <a:r>
                <a:rPr altLang="en-US" b="1" dirty="0" lang="zh-CN" sz="2400">
                  <a:solidFill>
                    <a:srgbClr val="C00000"/>
                  </a:solidFill>
                </a:rPr>
                <a:t>安定强盛</a:t>
              </a:r>
            </a:p>
          </p:txBody>
        </p:sp>
      </p:grpSp>
      <p:grpSp>
        <p:nvGrpSpPr>
          <p:cNvPr id="13" name="组合 12"/>
          <p:cNvGrpSpPr/>
          <p:nvPr/>
        </p:nvGrpSpPr>
        <p:grpSpPr>
          <a:xfrm>
            <a:off x="4579256" y="2517115"/>
            <a:ext cx="990600" cy="460375"/>
            <a:chOff x="6096000" y="1426024"/>
            <a:chExt cx="990600" cy="572731"/>
          </a:xfrm>
        </p:grpSpPr>
        <p:sp>
          <p:nvSpPr>
            <p:cNvPr id="8" name="对话气泡: 圆角矩形 7"/>
            <p:cNvSpPr/>
            <p:nvPr/>
          </p:nvSpPr>
          <p:spPr>
            <a:xfrm>
              <a:off x="6096000" y="1463023"/>
              <a:ext cx="944880" cy="496532"/>
            </a:xfrm>
            <a:prstGeom prst="wedgeRoundRectCallout">
              <a:avLst>
                <a:gd fmla="val -22089" name="adj1"/>
                <a:gd fmla="val -76158" name="adj2"/>
                <a:gd fmla="val 16667" name="adj3"/>
              </a:avLst>
            </a:prstGeom>
            <a:noFill/>
            <a:ln w="12700">
              <a:solidFill>
                <a:srgbClr val="7D453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2" name="文本框 11"/>
            <p:cNvSpPr txBox="1"/>
            <p:nvPr/>
          </p:nvSpPr>
          <p:spPr>
            <a:xfrm>
              <a:off x="6141720" y="1426024"/>
              <a:ext cx="944880" cy="572731"/>
            </a:xfrm>
            <a:prstGeom prst="rect">
              <a:avLst/>
            </a:prstGeom>
            <a:noFill/>
            <a:ln w="12700">
              <a:noFill/>
            </a:ln>
          </p:spPr>
          <p:txBody>
            <a:bodyPr rtlCol="0" wrap="square">
              <a:spAutoFit/>
            </a:bodyPr>
            <a:lstStyle/>
            <a:p>
              <a:r>
                <a:rPr altLang="en-US" b="1" dirty="0" lang="zh-CN" sz="2400">
                  <a:solidFill>
                    <a:srgbClr val="C00000"/>
                  </a:solidFill>
                </a:rPr>
                <a:t>改变</a:t>
              </a:r>
            </a:p>
          </p:txBody>
        </p:sp>
      </p:grpSp>
      <p:sp>
        <p:nvSpPr>
          <p:cNvPr id="5" name="对话气泡: 圆角矩形 4"/>
          <p:cNvSpPr/>
          <p:nvPr/>
        </p:nvSpPr>
        <p:spPr>
          <a:xfrm>
            <a:off x="4579256" y="2546855"/>
            <a:ext cx="944880" cy="399124"/>
          </a:xfrm>
          <a:prstGeom prst="wedgeRoundRectCallout">
            <a:avLst>
              <a:gd fmla="val 27922" name="adj1"/>
              <a:gd fmla="val -70083" name="adj2"/>
              <a:gd fmla="val 16667" name="adj3"/>
            </a:avLst>
          </a:prstGeom>
          <a:noFill/>
          <a:ln w="12700">
            <a:solidFill>
              <a:srgbClr val="7D4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20" name="组合 19"/>
          <p:cNvGrpSpPr/>
          <p:nvPr/>
        </p:nvGrpSpPr>
        <p:grpSpPr>
          <a:xfrm>
            <a:off x="6556649" y="2512602"/>
            <a:ext cx="944880" cy="461665"/>
            <a:chOff x="6096000" y="1529159"/>
            <a:chExt cx="944880" cy="461665"/>
          </a:xfrm>
        </p:grpSpPr>
        <p:sp>
          <p:nvSpPr>
            <p:cNvPr id="21" name="对话气泡: 圆角矩形 20"/>
            <p:cNvSpPr/>
            <p:nvPr/>
          </p:nvSpPr>
          <p:spPr>
            <a:xfrm>
              <a:off x="6096000" y="1560430"/>
              <a:ext cx="800540" cy="399124"/>
            </a:xfrm>
            <a:prstGeom prst="wedgeRoundRectCallout">
              <a:avLst>
                <a:gd fmla="val -17507" name="adj1"/>
                <a:gd fmla="val -68557" name="adj2"/>
                <a:gd fmla="val 16667" name="adj3"/>
              </a:avLst>
            </a:prstGeom>
            <a:noFill/>
            <a:ln w="12700">
              <a:solidFill>
                <a:srgbClr val="7D453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2" name="文本框 21"/>
            <p:cNvSpPr txBox="1"/>
            <p:nvPr/>
          </p:nvSpPr>
          <p:spPr>
            <a:xfrm>
              <a:off x="6096000" y="1529159"/>
              <a:ext cx="944880" cy="461665"/>
            </a:xfrm>
            <a:prstGeom prst="rect">
              <a:avLst/>
            </a:prstGeom>
            <a:noFill/>
            <a:ln w="12700">
              <a:noFill/>
            </a:ln>
          </p:spPr>
          <p:txBody>
            <a:bodyPr rtlCol="0" wrap="square">
              <a:spAutoFit/>
            </a:bodyPr>
            <a:lstStyle/>
            <a:p>
              <a:r>
                <a:rPr altLang="en-US" b="1" dirty="0" lang="zh-CN" sz="2400">
                  <a:solidFill>
                    <a:srgbClr val="C00000"/>
                  </a:solidFill>
                </a:rPr>
                <a:t>因此</a:t>
              </a:r>
            </a:p>
          </p:txBody>
        </p:sp>
      </p:grp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p14:dur="2000" spd="slow">
        <p159:morph option="byObject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7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8" nodeType="with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1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1">
                      <p:stCondLst>
                        <p:cond delay="indefinite"/>
                      </p:stCondLst>
                      <p:childTnLst>
                        <p:par>
                          <p:cTn fill="hold" id="12">
                            <p:stCondLst>
                              <p:cond delay="0"/>
                            </p:stCondLst>
                            <p:childTnLst>
                              <p:par>
                                <p:cTn fill="hold" id="13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15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6">
                      <p:stCondLst>
                        <p:cond delay="indefinite"/>
                      </p:stCondLst>
                      <p:childTnLst>
                        <p:par>
                          <p:cTn fill="hold" id="17">
                            <p:stCondLst>
                              <p:cond delay="0"/>
                            </p:stCondLst>
                            <p:childTnLst>
                              <p:par>
                                <p:cTn fill="hold" id="18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2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1">
                      <p:stCondLst>
                        <p:cond delay="indefinite"/>
                      </p:stCondLst>
                      <p:childTnLst>
                        <p:par>
                          <p:cTn fill="hold" id="22">
                            <p:stCondLst>
                              <p:cond delay="0"/>
                            </p:stCondLst>
                            <p:childTnLst>
                              <p:par>
                                <p:cTn fill="hold" id="23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25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6">
                      <p:stCondLst>
                        <p:cond delay="indefinite"/>
                      </p:stCondLst>
                      <p:childTnLst>
                        <p:par>
                          <p:cTn fill="hold" id="27">
                            <p:stCondLst>
                              <p:cond delay="0"/>
                            </p:stCondLst>
                            <p:childTnLst>
                              <p:par>
                                <p:cTn fill="hold" id="28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3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1">
                      <p:stCondLst>
                        <p:cond delay="indefinite"/>
                      </p:stCondLst>
                      <p:childTnLst>
                        <p:par>
                          <p:cTn fill="hold" id="32">
                            <p:stCondLst>
                              <p:cond delay="0"/>
                            </p:stCondLst>
                            <p:childTnLst>
                              <p:par>
                                <p:cTn fill="hold" id="33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35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6">
                      <p:stCondLst>
                        <p:cond delay="indefinite"/>
                      </p:stCondLst>
                      <p:childTnLst>
                        <p:par>
                          <p:cTn fill="hold" id="37">
                            <p:stCondLst>
                              <p:cond delay="0"/>
                            </p:stCondLst>
                            <p:childTnLst>
                              <p:par>
                                <p:cTn fill="hold" id="38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4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animBg="1" grpId="0" spid="5"/>
    </p:bld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缺角矩形 9"/>
          <p:cNvSpPr/>
          <p:nvPr/>
        </p:nvSpPr>
        <p:spPr>
          <a:xfrm>
            <a:off x="5167779" y="302158"/>
            <a:ext cx="1888341" cy="597002"/>
          </a:xfrm>
          <a:prstGeom prst="plaque">
            <a:avLst>
              <a:gd fmla="val 10210" name="adj"/>
            </a:avLst>
          </a:prstGeom>
          <a:gradFill flip="none" rotWithShape="1">
            <a:gsLst>
              <a:gs pos="0">
                <a:srgbClr val="DACDBD">
                  <a:lumMod val="60000"/>
                  <a:lumOff val="40000"/>
                </a:srgbClr>
              </a:gs>
              <a:gs pos="100000">
                <a:schemeClr val="bg1"/>
              </a:gs>
            </a:gsLst>
            <a:lin ang="2700000" scaled="1"/>
            <a:tileRect/>
          </a:gradFill>
          <a:ln algn="ctr" cap="flat" cmpd="sng" w="6350">
            <a:solidFill>
              <a:srgbClr val="DACDBD">
                <a:lumMod val="75000"/>
              </a:srgbClr>
            </a:solidFill>
            <a:prstDash val="solid"/>
            <a:miter lim="800000"/>
          </a:ln>
          <a:effectLst/>
        </p:spPr>
        <p:txBody>
          <a:bodyPr anchor="ctr" rtlCol="0"/>
          <a:lstStyle/>
          <a:p>
            <a:pPr algn="ctr" defTabSz="914400" eaLnBrk="1" fontAlgn="auto" hangingPunct="1" indent="0" latinLnBrk="0" lvl="0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altLang="en-US" b="0" baseline="0" cap="none" dirty="0" i="0" kern="0" kumimoji="0" lang="zh-CN" noProof="0" normalizeH="0" spc="0" strike="noStrike" sz="1800" u="none">
              <a:ln>
                <a:noFill/>
              </a:ln>
              <a:solidFill>
                <a:prstClr val="white"/>
              </a:solidFill>
              <a:effectLst/>
              <a:uLnTx/>
              <a:uFillTx/>
              <a:latin charset="-122" panose="020B0503020204020204" pitchFamily="34" typeface="微软雅黑"/>
              <a:ea typeface="思源黑体 CN Regular"/>
              <a:cs typeface="+mn-cs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4579256" y="314385"/>
            <a:ext cx="3033486" cy="584775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dirty="0" lang="zh-CN" sz="3200">
                <a:gradFill>
                  <a:gsLst>
                    <a:gs pos="0">
                      <a:schemeClr val="accent2">
                        <a:lumMod val="50000"/>
                      </a:schemeClr>
                    </a:gs>
                    <a:gs pos="100000">
                      <a:srgbClr val="7D4534"/>
                    </a:gs>
                  </a:gsLst>
                  <a:lin ang="2700000" scaled="1"/>
                </a:gradFill>
                <a:latin charset="-122" panose="020B0503020204020204" pitchFamily="34" typeface="微软雅黑"/>
                <a:ea charset="-122" panose="020B0503020204020204" pitchFamily="34" typeface="微软雅黑"/>
              </a:rPr>
              <a:t>第一段</a:t>
            </a:r>
          </a:p>
        </p:txBody>
      </p:sp>
      <p:grpSp>
        <p:nvGrpSpPr>
          <p:cNvPr id="2" name="组合 1"/>
          <p:cNvGrpSpPr/>
          <p:nvPr/>
        </p:nvGrpSpPr>
        <p:grpSpPr>
          <a:xfrm>
            <a:off x="672490" y="802496"/>
            <a:ext cx="10885047" cy="3860039"/>
            <a:chOff x="2743265" y="237448"/>
            <a:chExt cx="8424465" cy="3100660"/>
          </a:xfrm>
        </p:grpSpPr>
        <p:sp>
          <p:nvSpPr>
            <p:cNvPr id="3" name="缺角矩形 2"/>
            <p:cNvSpPr/>
            <p:nvPr/>
          </p:nvSpPr>
          <p:spPr>
            <a:xfrm>
              <a:off x="2743265" y="438280"/>
              <a:ext cx="8424465" cy="2899828"/>
            </a:xfrm>
            <a:prstGeom prst="plaque">
              <a:avLst>
                <a:gd fmla="val 7577" name="adj"/>
              </a:avLst>
            </a:prstGeom>
            <a:noFill/>
            <a:ln w="28575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4" name="文本框 3"/>
            <p:cNvSpPr txBox="1"/>
            <p:nvPr/>
          </p:nvSpPr>
          <p:spPr>
            <a:xfrm>
              <a:off x="2848698" y="237448"/>
              <a:ext cx="8237438" cy="2522398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indent="683895">
                <a:lnSpc>
                  <a:spcPct val="250000"/>
                </a:lnSpc>
              </a:pP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惠王用张仪之计，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拔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三川之地，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西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并巴、蜀，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北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收上郡，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南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取汉中，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包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九夷，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制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鄢（</a:t>
              </a:r>
              <a:r>
                <a:rPr altLang="zh-CN" b="1" baseline="0" cap="none" dirty="0" err="1" i="0" kern="1200" kumimoji="0" lang="en-US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yān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）、郢（</a:t>
              </a:r>
              <a:r>
                <a:rPr altLang="zh-CN" b="1" baseline="0" cap="none" dirty="0" err="1" i="0" kern="1200" kumimoji="0" lang="en-US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yǐng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），东据成皋之险，割膏腴之壤，遂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散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六国之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从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（</a:t>
              </a:r>
              <a:r>
                <a:rPr altLang="zh-CN" b="1" baseline="0" cap="none" dirty="0" err="1" i="0" kern="1200" kumimoji="0" lang="en-US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zòng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），使之西面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事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秦，功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施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（</a:t>
              </a:r>
              <a:r>
                <a:rPr altLang="zh-CN" b="1" baseline="0" cap="none" dirty="0" err="1" i="0" kern="1200" kumimoji="0" lang="en-US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yì</a:t>
              </a:r>
              <a:r>
                <a:rPr altLang="en-US" b="1" baseline="0" cap="none" dirty="0" i="0" kern="1200" kumimoji="0" lang="zh-CN" noProof="0" normalizeH="0" spc="0" strike="noStrike" sz="280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panose="020B0604020202020204" typeface="Arial"/>
                </a:rPr>
                <a:t>）到今。</a:t>
              </a:r>
            </a:p>
          </p:txBody>
        </p:sp>
      </p:grpSp>
      <p:grpSp>
        <p:nvGrpSpPr>
          <p:cNvPr id="13" name="组合 12"/>
          <p:cNvGrpSpPr/>
          <p:nvPr/>
        </p:nvGrpSpPr>
        <p:grpSpPr>
          <a:xfrm>
            <a:off x="4290625" y="1779958"/>
            <a:ext cx="815335" cy="461665"/>
            <a:chOff x="6096000" y="1463023"/>
            <a:chExt cx="851764" cy="461665"/>
          </a:xfrm>
        </p:grpSpPr>
        <p:sp>
          <p:nvSpPr>
            <p:cNvPr id="8" name="对话气泡: 圆角矩形 7"/>
            <p:cNvSpPr/>
            <p:nvPr/>
          </p:nvSpPr>
          <p:spPr>
            <a:xfrm>
              <a:off x="6096000" y="1463023"/>
              <a:ext cx="851764" cy="461664"/>
            </a:xfrm>
            <a:prstGeom prst="wedgeRoundRectCallout">
              <a:avLst>
                <a:gd fmla="val -19616" name="adj1"/>
                <a:gd fmla="val -73033" name="adj2"/>
                <a:gd fmla="val 16667" name="adj3"/>
              </a:avLst>
            </a:prstGeom>
            <a:noFill/>
            <a:ln w="12700">
              <a:solidFill>
                <a:srgbClr val="7D453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2" name="文本框 11"/>
            <p:cNvSpPr txBox="1"/>
            <p:nvPr/>
          </p:nvSpPr>
          <p:spPr>
            <a:xfrm>
              <a:off x="6096000" y="1463023"/>
              <a:ext cx="851764" cy="461665"/>
            </a:xfrm>
            <a:prstGeom prst="rect">
              <a:avLst/>
            </a:prstGeom>
            <a:noFill/>
            <a:ln w="12700">
              <a:noFill/>
            </a:ln>
          </p:spPr>
          <p:txBody>
            <a:bodyPr rtlCol="0" wrap="square">
              <a:spAutoFit/>
            </a:bodyPr>
            <a:lstStyle/>
            <a:p>
              <a:r>
                <a:rPr altLang="en-US" b="1" dirty="0" lang="zh-CN" sz="2400">
                  <a:solidFill>
                    <a:srgbClr val="C00000"/>
                  </a:solidFill>
                </a:rPr>
                <a:t>攻取</a:t>
              </a:r>
            </a:p>
          </p:txBody>
        </p:sp>
      </p:grpSp>
      <p:grpSp>
        <p:nvGrpSpPr>
          <p:cNvPr id="9" name="组合 8"/>
          <p:cNvGrpSpPr/>
          <p:nvPr/>
        </p:nvGrpSpPr>
        <p:grpSpPr>
          <a:xfrm>
            <a:off x="6037944" y="1779958"/>
            <a:ext cx="2046399" cy="461665"/>
            <a:chOff x="6095999" y="1463023"/>
            <a:chExt cx="2046399" cy="461665"/>
          </a:xfrm>
        </p:grpSpPr>
        <p:sp>
          <p:nvSpPr>
            <p:cNvPr id="17" name="对话气泡: 圆角矩形 16"/>
            <p:cNvSpPr/>
            <p:nvPr/>
          </p:nvSpPr>
          <p:spPr>
            <a:xfrm>
              <a:off x="6095999" y="1463024"/>
              <a:ext cx="1996209" cy="461664"/>
            </a:xfrm>
            <a:prstGeom prst="wedgeRoundRectCallout">
              <a:avLst>
                <a:gd fmla="val -19616" name="adj1"/>
                <a:gd fmla="val -73033" name="adj2"/>
                <a:gd fmla="val 16667" name="adj3"/>
              </a:avLst>
            </a:prstGeom>
            <a:noFill/>
            <a:ln w="12700">
              <a:solidFill>
                <a:srgbClr val="7D453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8" name="文本框 17"/>
            <p:cNvSpPr txBox="1"/>
            <p:nvPr/>
          </p:nvSpPr>
          <p:spPr>
            <a:xfrm>
              <a:off x="6095999" y="1463023"/>
              <a:ext cx="2046399" cy="461665"/>
            </a:xfrm>
            <a:prstGeom prst="rect">
              <a:avLst/>
            </a:prstGeom>
            <a:noFill/>
            <a:ln w="12700">
              <a:noFill/>
            </a:ln>
          </p:spPr>
          <p:txBody>
            <a:bodyPr rtlCol="0" wrap="square">
              <a:spAutoFit/>
            </a:bodyPr>
            <a:lstStyle/>
            <a:p>
              <a:r>
                <a:rPr altLang="en-US" b="1" dirty="0" lang="zh-CN" sz="2400">
                  <a:solidFill>
                    <a:srgbClr val="C00000"/>
                  </a:solidFill>
                </a:rPr>
                <a:t>向西，名作状</a:t>
              </a:r>
            </a:p>
          </p:txBody>
        </p:sp>
      </p:grpSp>
      <p:grpSp>
        <p:nvGrpSpPr>
          <p:cNvPr id="25" name="组合 24"/>
          <p:cNvGrpSpPr/>
          <p:nvPr/>
        </p:nvGrpSpPr>
        <p:grpSpPr>
          <a:xfrm>
            <a:off x="3290921" y="2832111"/>
            <a:ext cx="815335" cy="461665"/>
            <a:chOff x="6096000" y="1463023"/>
            <a:chExt cx="815335" cy="486696"/>
          </a:xfrm>
        </p:grpSpPr>
        <p:sp>
          <p:nvSpPr>
            <p:cNvPr id="26" name="对话气泡: 圆角矩形 25"/>
            <p:cNvSpPr/>
            <p:nvPr/>
          </p:nvSpPr>
          <p:spPr>
            <a:xfrm>
              <a:off x="6096000" y="1463023"/>
              <a:ext cx="765450" cy="442978"/>
            </a:xfrm>
            <a:prstGeom prst="wedgeRoundRectCallout">
              <a:avLst>
                <a:gd fmla="val -19616" name="adj1"/>
                <a:gd fmla="val -73033" name="adj2"/>
                <a:gd fmla="val 16667" name="adj3"/>
              </a:avLst>
            </a:prstGeom>
            <a:noFill/>
            <a:ln w="12700">
              <a:solidFill>
                <a:srgbClr val="7D453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7" name="文本框 26"/>
            <p:cNvSpPr txBox="1"/>
            <p:nvPr/>
          </p:nvSpPr>
          <p:spPr>
            <a:xfrm>
              <a:off x="6096000" y="1463023"/>
              <a:ext cx="815335" cy="486696"/>
            </a:xfrm>
            <a:prstGeom prst="rect">
              <a:avLst/>
            </a:prstGeom>
            <a:noFill/>
            <a:ln w="12700">
              <a:noFill/>
            </a:ln>
          </p:spPr>
          <p:txBody>
            <a:bodyPr rtlCol="0" wrap="square">
              <a:spAutoFit/>
            </a:bodyPr>
            <a:lstStyle/>
            <a:p>
              <a:r>
                <a:rPr altLang="en-US" b="1" dirty="0" lang="zh-CN" sz="2400">
                  <a:solidFill>
                    <a:srgbClr val="C00000"/>
                  </a:solidFill>
                </a:rPr>
                <a:t>控制</a:t>
              </a:r>
            </a:p>
          </p:txBody>
        </p:sp>
      </p:grpSp>
      <p:grpSp>
        <p:nvGrpSpPr>
          <p:cNvPr id="28" name="组合 27"/>
          <p:cNvGrpSpPr/>
          <p:nvPr/>
        </p:nvGrpSpPr>
        <p:grpSpPr>
          <a:xfrm>
            <a:off x="1447676" y="2822781"/>
            <a:ext cx="1743235" cy="461665"/>
            <a:chOff x="6095999" y="1463023"/>
            <a:chExt cx="1743235" cy="461665"/>
          </a:xfrm>
        </p:grpSpPr>
        <p:sp>
          <p:nvSpPr>
            <p:cNvPr id="29" name="对话气泡: 圆角矩形 28"/>
            <p:cNvSpPr/>
            <p:nvPr/>
          </p:nvSpPr>
          <p:spPr>
            <a:xfrm>
              <a:off x="6095999" y="1463023"/>
              <a:ext cx="1743233" cy="420195"/>
            </a:xfrm>
            <a:prstGeom prst="wedgeRoundRectCallout">
              <a:avLst>
                <a:gd fmla="val -14953" name="adj1"/>
                <a:gd fmla="val -70876" name="adj2"/>
                <a:gd fmla="val 16667" name="adj3"/>
              </a:avLst>
            </a:prstGeom>
            <a:noFill/>
            <a:ln w="12700">
              <a:solidFill>
                <a:srgbClr val="7D453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0" name="文本框 29"/>
            <p:cNvSpPr txBox="1"/>
            <p:nvPr/>
          </p:nvSpPr>
          <p:spPr>
            <a:xfrm>
              <a:off x="6096000" y="1463023"/>
              <a:ext cx="1743234" cy="461665"/>
            </a:xfrm>
            <a:prstGeom prst="rect">
              <a:avLst/>
            </a:prstGeom>
            <a:noFill/>
            <a:ln w="12700">
              <a:noFill/>
            </a:ln>
          </p:spPr>
          <p:txBody>
            <a:bodyPr rtlCol="0" wrap="square">
              <a:spAutoFit/>
            </a:bodyPr>
            <a:lstStyle/>
            <a:p>
              <a:r>
                <a:rPr altLang="en-US" b="1" dirty="0" lang="zh-CN" sz="2400">
                  <a:solidFill>
                    <a:srgbClr val="C00000"/>
                  </a:solidFill>
                </a:rPr>
                <a:t>吞并，囊括</a:t>
              </a:r>
            </a:p>
          </p:txBody>
        </p:sp>
      </p:grpSp>
      <p:grpSp>
        <p:nvGrpSpPr>
          <p:cNvPr id="31" name="组合 30"/>
          <p:cNvGrpSpPr/>
          <p:nvPr/>
        </p:nvGrpSpPr>
        <p:grpSpPr>
          <a:xfrm>
            <a:off x="2362520" y="4019594"/>
            <a:ext cx="929005" cy="469900"/>
            <a:chOff x="6202594" y="1606776"/>
            <a:chExt cx="929005" cy="469900"/>
          </a:xfrm>
        </p:grpSpPr>
        <p:sp>
          <p:nvSpPr>
            <p:cNvPr id="32" name="对话气泡: 圆角矩形 31"/>
            <p:cNvSpPr/>
            <p:nvPr/>
          </p:nvSpPr>
          <p:spPr>
            <a:xfrm>
              <a:off x="6202594" y="1606776"/>
              <a:ext cx="929005" cy="461645"/>
            </a:xfrm>
            <a:prstGeom prst="wedgeRoundRectCallout">
              <a:avLst>
                <a:gd fmla="val 718" name="adj1"/>
                <a:gd fmla="val -78535" name="adj2"/>
                <a:gd fmla="val 16667" name="adj3"/>
              </a:avLst>
            </a:prstGeom>
            <a:noFill/>
            <a:ln w="12700">
              <a:solidFill>
                <a:srgbClr val="7D453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3" name="文本框 32"/>
            <p:cNvSpPr txBox="1"/>
            <p:nvPr/>
          </p:nvSpPr>
          <p:spPr>
            <a:xfrm>
              <a:off x="6202594" y="1616301"/>
              <a:ext cx="899795" cy="460375"/>
            </a:xfrm>
            <a:prstGeom prst="rect">
              <a:avLst/>
            </a:prstGeom>
            <a:noFill/>
            <a:ln w="12700">
              <a:noFill/>
            </a:ln>
          </p:spPr>
          <p:txBody>
            <a:bodyPr rtlCol="0" wrap="square">
              <a:spAutoFit/>
            </a:bodyPr>
            <a:lstStyle/>
            <a:p>
              <a:r>
                <a:rPr altLang="en-US" b="1" dirty="0" lang="zh-CN" sz="2400">
                  <a:solidFill>
                    <a:srgbClr val="C00000"/>
                  </a:solidFill>
                </a:rPr>
                <a:t>瓦解</a:t>
              </a:r>
            </a:p>
          </p:txBody>
        </p:sp>
      </p:grpSp>
      <p:grpSp>
        <p:nvGrpSpPr>
          <p:cNvPr id="34" name="组合 33"/>
          <p:cNvGrpSpPr/>
          <p:nvPr/>
        </p:nvGrpSpPr>
        <p:grpSpPr>
          <a:xfrm>
            <a:off x="7676675" y="2866328"/>
            <a:ext cx="815335" cy="461665"/>
            <a:chOff x="6096000" y="1463023"/>
            <a:chExt cx="944880" cy="461665"/>
          </a:xfrm>
        </p:grpSpPr>
        <p:sp>
          <p:nvSpPr>
            <p:cNvPr id="35" name="对话气泡: 圆角矩形 34"/>
            <p:cNvSpPr/>
            <p:nvPr/>
          </p:nvSpPr>
          <p:spPr>
            <a:xfrm>
              <a:off x="6096000" y="1463023"/>
              <a:ext cx="944880" cy="461665"/>
            </a:xfrm>
            <a:prstGeom prst="wedgeRoundRectCallout">
              <a:avLst>
                <a:gd fmla="val -29803" name="adj1"/>
                <a:gd fmla="val 72354" name="adj2"/>
                <a:gd fmla="val 16667" name="adj3"/>
              </a:avLst>
            </a:prstGeom>
            <a:noFill/>
            <a:ln w="12700">
              <a:solidFill>
                <a:srgbClr val="7D453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6" name="文本框 35"/>
            <p:cNvSpPr txBox="1"/>
            <p:nvPr/>
          </p:nvSpPr>
          <p:spPr>
            <a:xfrm>
              <a:off x="6096000" y="1463023"/>
              <a:ext cx="944880" cy="461665"/>
            </a:xfrm>
            <a:prstGeom prst="rect">
              <a:avLst/>
            </a:prstGeom>
            <a:noFill/>
            <a:ln w="12700">
              <a:noFill/>
            </a:ln>
          </p:spPr>
          <p:txBody>
            <a:bodyPr rtlCol="0" wrap="square">
              <a:spAutoFit/>
            </a:bodyPr>
            <a:lstStyle/>
            <a:p>
              <a:r>
                <a:rPr altLang="en-US" b="1" dirty="0" lang="zh-CN" sz="2400">
                  <a:solidFill>
                    <a:srgbClr val="C00000"/>
                  </a:solidFill>
                </a:rPr>
                <a:t>侍奉</a:t>
              </a:r>
            </a:p>
          </p:txBody>
        </p:sp>
      </p:grpSp>
      <p:grpSp>
        <p:nvGrpSpPr>
          <p:cNvPr id="37" name="组合 36"/>
          <p:cNvGrpSpPr/>
          <p:nvPr/>
        </p:nvGrpSpPr>
        <p:grpSpPr>
          <a:xfrm>
            <a:off x="9118188" y="2866327"/>
            <a:ext cx="879689" cy="461665"/>
            <a:chOff x="6096000" y="1463023"/>
            <a:chExt cx="960707" cy="461665"/>
          </a:xfrm>
        </p:grpSpPr>
        <p:sp>
          <p:nvSpPr>
            <p:cNvPr id="38" name="对话气泡: 圆角矩形 37"/>
            <p:cNvSpPr/>
            <p:nvPr/>
          </p:nvSpPr>
          <p:spPr>
            <a:xfrm>
              <a:off x="6096000" y="1463023"/>
              <a:ext cx="944880" cy="461665"/>
            </a:xfrm>
            <a:prstGeom prst="wedgeRoundRectCallout">
              <a:avLst>
                <a:gd fmla="val -24709" name="adj1"/>
                <a:gd fmla="val 75585" name="adj2"/>
                <a:gd fmla="val 16667" name="adj3"/>
              </a:avLst>
            </a:prstGeom>
            <a:noFill/>
            <a:ln w="12700">
              <a:solidFill>
                <a:srgbClr val="7D453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9" name="文本框 38"/>
            <p:cNvSpPr txBox="1"/>
            <p:nvPr/>
          </p:nvSpPr>
          <p:spPr>
            <a:xfrm>
              <a:off x="6111827" y="1463023"/>
              <a:ext cx="944880" cy="461665"/>
            </a:xfrm>
            <a:prstGeom prst="rect">
              <a:avLst/>
            </a:prstGeom>
            <a:noFill/>
            <a:ln w="12700">
              <a:noFill/>
            </a:ln>
          </p:spPr>
          <p:txBody>
            <a:bodyPr rtlCol="0" wrap="square">
              <a:spAutoFit/>
            </a:bodyPr>
            <a:lstStyle/>
            <a:p>
              <a:r>
                <a:rPr altLang="en-US" b="1" dirty="0" lang="zh-CN" sz="2400">
                  <a:solidFill>
                    <a:srgbClr val="C00000"/>
                  </a:solidFill>
                </a:rPr>
                <a:t>延续</a:t>
              </a:r>
            </a:p>
          </p:txBody>
        </p:sp>
      </p:grpSp>
      <p:grpSp>
        <p:nvGrpSpPr>
          <p:cNvPr id="40" name="组合 39"/>
          <p:cNvGrpSpPr/>
          <p:nvPr/>
        </p:nvGrpSpPr>
        <p:grpSpPr>
          <a:xfrm>
            <a:off x="4087752" y="3989859"/>
            <a:ext cx="5226792" cy="510332"/>
            <a:chOff x="6095999" y="1463023"/>
            <a:chExt cx="5226792" cy="510332"/>
          </a:xfrm>
        </p:grpSpPr>
        <p:sp>
          <p:nvSpPr>
            <p:cNvPr id="41" name="对话气泡: 圆角矩形 40"/>
            <p:cNvSpPr/>
            <p:nvPr/>
          </p:nvSpPr>
          <p:spPr>
            <a:xfrm>
              <a:off x="6096000" y="1463023"/>
              <a:ext cx="4858491" cy="510332"/>
            </a:xfrm>
            <a:prstGeom prst="wedgeRoundRectCallout">
              <a:avLst>
                <a:gd fmla="val -45529" name="adj1"/>
                <a:gd fmla="val -71102" name="adj2"/>
                <a:gd fmla="val 16667" name="adj3"/>
              </a:avLst>
            </a:prstGeom>
            <a:noFill/>
            <a:ln w="12700">
              <a:solidFill>
                <a:srgbClr val="7D453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42" name="文本框 41"/>
            <p:cNvSpPr txBox="1"/>
            <p:nvPr/>
          </p:nvSpPr>
          <p:spPr>
            <a:xfrm>
              <a:off x="6095999" y="1463023"/>
              <a:ext cx="5226792" cy="461665"/>
            </a:xfrm>
            <a:prstGeom prst="rect">
              <a:avLst/>
            </a:prstGeom>
            <a:noFill/>
            <a:ln w="12700">
              <a:noFill/>
            </a:ln>
          </p:spPr>
          <p:txBody>
            <a:bodyPr rtlCol="0" wrap="square">
              <a:spAutoFit/>
            </a:bodyPr>
            <a:lstStyle/>
            <a:p>
              <a:r>
                <a:rPr altLang="en-US" b="1" dirty="0" lang="zh-CN" sz="2400">
                  <a:solidFill>
                    <a:srgbClr val="C00000"/>
                  </a:solidFill>
                </a:rPr>
                <a:t>同“纵”，合纵，指六国联合抗秦</a:t>
              </a:r>
            </a:p>
          </p:txBody>
        </p:sp>
      </p:grp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p14:dur="2000" spd="slow">
        <p159:morph option="byObject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7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>
                      <p:stCondLst>
                        <p:cond delay="indefinite"/>
                      </p:stCondLst>
                      <p:childTnLst>
                        <p:par>
                          <p:cTn fill="hold" id="9">
                            <p:stCondLst>
                              <p:cond delay="0"/>
                            </p:stCondLst>
                            <p:childTnLst>
                              <p:par>
                                <p:cTn fill="hold" id="10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12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3">
                      <p:stCondLst>
                        <p:cond delay="indefinite"/>
                      </p:stCondLst>
                      <p:childTnLst>
                        <p:par>
                          <p:cTn fill="hold" id="14">
                            <p:stCondLst>
                              <p:cond delay="0"/>
                            </p:stCondLst>
                            <p:childTnLst>
                              <p:par>
                                <p:cTn fill="hold" id="15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17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8">
                      <p:stCondLst>
                        <p:cond delay="indefinite"/>
                      </p:stCondLst>
                      <p:childTnLst>
                        <p:par>
                          <p:cTn fill="hold" id="19">
                            <p:stCondLst>
                              <p:cond delay="0"/>
                            </p:stCondLst>
                            <p:childTnLst>
                              <p:par>
                                <p:cTn fill="hold" id="20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22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3">
                      <p:stCondLst>
                        <p:cond delay="indefinite"/>
                      </p:stCondLst>
                      <p:childTnLst>
                        <p:par>
                          <p:cTn fill="hold" id="24">
                            <p:stCondLst>
                              <p:cond delay="0"/>
                            </p:stCondLst>
                            <p:childTnLst>
                              <p:par>
                                <p:cTn fill="hold" id="25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27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8">
                      <p:stCondLst>
                        <p:cond delay="indefinite"/>
                      </p:stCondLst>
                      <p:childTnLst>
                        <p:par>
                          <p:cTn fill="hold" id="29">
                            <p:stCondLst>
                              <p:cond delay="0"/>
                            </p:stCondLst>
                            <p:childTnLst>
                              <p:par>
                                <p:cTn fill="hold" id="30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32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3">
                      <p:stCondLst>
                        <p:cond delay="indefinite"/>
                      </p:stCondLst>
                      <p:childTnLst>
                        <p:par>
                          <p:cTn fill="hold" id="34">
                            <p:stCondLst>
                              <p:cond delay="0"/>
                            </p:stCondLst>
                            <p:childTnLst>
                              <p:par>
                                <p:cTn fill="hold" id="35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37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8">
                      <p:stCondLst>
                        <p:cond delay="indefinite"/>
                      </p:stCondLst>
                      <p:childTnLst>
                        <p:par>
                          <p:cTn fill="hold" id="39">
                            <p:stCondLst>
                              <p:cond delay="0"/>
                            </p:stCondLst>
                            <p:childTnLst>
                              <p:par>
                                <p:cTn fill="hold" id="40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42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剪切">
  <a:themeElements>
    <a:clrScheme name="剪切">
      <a:dk1>
        <a:sysClr val="windowText" lastClr="000000"/>
      </a:dk1>
      <a:lt1>
        <a:sysClr val="window" lastClr="FFFFFF"/>
      </a:lt1>
      <a:dk2>
        <a:srgbClr val="1A2E40"/>
      </a:dk2>
      <a:lt2>
        <a:srgbClr val="EBE7DD"/>
      </a:lt2>
      <a:accent1>
        <a:srgbClr val="69A1AB"/>
      </a:accent1>
      <a:accent2>
        <a:srgbClr val="F2C418"/>
      </a:accent2>
      <a:accent3>
        <a:srgbClr val="87492C"/>
      </a:accent3>
      <a:accent4>
        <a:srgbClr val="4A845E"/>
      </a:accent4>
      <a:accent5>
        <a:srgbClr val="DC9528"/>
      </a:accent5>
      <a:accent6>
        <a:srgbClr val="9A5D78"/>
      </a:accent6>
      <a:hlink>
        <a:srgbClr val="66C8E3"/>
      </a:hlink>
      <a:folHlink>
        <a:srgbClr val="B162A1"/>
      </a:folHlink>
    </a:clrScheme>
    <a:fontScheme name="剪切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剪切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17F9D331-421E-442F-B033-AF5B21A44854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剪切</Template>
  <TotalTime>63</TotalTime>
  <Words>1962</Words>
  <Application>Microsoft Office PowerPoint</Application>
  <PresentationFormat>宽屏</PresentationFormat>
  <Paragraphs>173</Paragraphs>
  <Slides>24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24</vt:i4>
      </vt:variant>
    </vt:vector>
  </HeadingPairs>
  <TitlesOfParts>
    <vt:vector size="31" baseType="lpstr">
      <vt:lpstr>黑体</vt:lpstr>
      <vt:lpstr>Arial</vt:lpstr>
      <vt:lpstr>Franklin Gothic Book</vt:lpstr>
      <vt:lpstr>等线</vt:lpstr>
      <vt:lpstr>楷体</vt:lpstr>
      <vt:lpstr>微软雅黑</vt:lpstr>
      <vt:lpstr>剪切</vt:lpstr>
      <vt:lpstr>谏逐客书</vt:lpstr>
      <vt:lpstr>秦之文章，李斯一人而已</vt:lpstr>
      <vt:lpstr>诟莫大于卑贱，悲莫甚于穷困</vt:lpstr>
      <vt:lpstr>游间于秦</vt:lpstr>
      <vt:lpstr>进退两难</vt:lpstr>
      <vt:lpstr>秦之文章，一人而已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处处为人，客观理性</vt:lpstr>
      <vt:lpstr>处处为人，见识卓越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2024-05-19T03:28:24Z</dcterms:created>
  <dc:creator>君 孟</dc:creator>
  <cp:lastModifiedBy>君 孟</cp:lastModifiedBy>
  <dcterms:modified xsi:type="dcterms:W3CDTF">2024-05-19T04:31:26Z</dcterms:modified>
  <cp:revision>2</cp:revision>
  <dc:title>谏逐客书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pid="2" fmtid="{D5CDD505-2E9C-101B-9397-08002B2CF9AE}" name="EASTEDU_PRESENTATION_CUSTOM_DATA">
    <vt:lpwstr>998930374657953792</vt:lpwstr>
  </property>
</Properties>
</file>