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7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presProps.xml" Type="http://schemas.openxmlformats.org/officeDocument/2006/relationships/presProps"/><Relationship Id="rId2" Target="slides/slide1.xml" Type="http://schemas.openxmlformats.org/officeDocument/2006/relationships/slide"/><Relationship Id="rId20" Target="viewProps.xml" Type="http://schemas.openxmlformats.org/officeDocument/2006/relationships/viewProps"/><Relationship Id="rId21" Target="theme/theme1.xml" Type="http://schemas.openxmlformats.org/officeDocument/2006/relationships/theme"/><Relationship Id="rId22" Target="tableStyles.xml" Type="http://schemas.openxmlformats.org/officeDocument/2006/relationships/tableStyles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099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284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7904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314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496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858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736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266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616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319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559782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2.png" Type="http://schemas.openxmlformats.org/officeDocument/2006/relationships/image"/><Relationship Id="rId14" Target="../media/hdphoto1.wdp" Type="http://schemas.microsoft.com/office/2007/relationships/hdphoto"/><Relationship Id="rId15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527B4E1-0EC9-40AE-89D1-CE067935AB13}" type="datetimeFigureOut">
              <a:rPr lang="zh-CN" altLang="en-US" smtClean="0"/>
              <a:t>2024/4/13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8E27A84-3CB8-4E58-AD68-ACC094F32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542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BE9A41-A3A7-D14F-78E7-B0631B61D8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altLang="en-US" b="1" dirty="0" lang="zh-CN" sz="11500"/>
              <a:t>促 织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BF7B273-763C-BEC7-4551-C208934FA545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>
            <a:normAutofit/>
          </a:bodyPr>
          <a:lstStyle/>
          <a:p>
            <a:pPr algn="ctr"/>
            <a:r>
              <a:rPr altLang="en-US" b="1" dirty="0" lang="zh-CN" sz="3600"/>
              <a:t>                 蒲松龄</a:t>
            </a:r>
          </a:p>
        </p:txBody>
      </p:sp>
    </p:spTree>
    <p:extLst>
      <p:ext uri="{BB962C8B-B14F-4D97-AF65-F5344CB8AC3E}">
        <p14:creationId xmlns:p14="http://schemas.microsoft.com/office/powerpoint/2010/main" val="1903766247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A135A20E-42E6-716F-7484-2AB7099FD265}"/>
              </a:ext>
            </a:extLst>
          </p:cNvPr>
          <p:cNvSpPr txBox="1"/>
          <p:nvPr/>
        </p:nvSpPr>
        <p:spPr>
          <a:xfrm>
            <a:off x="87086" y="336358"/>
            <a:ext cx="11975129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indent="304800"/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    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成有子九岁，窥父不在，窃发盆。虫跃掷径出，迅不可捉。及扑入手，已股落腹裂，斯须就毙。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儿惧，啼告母。母闻之，面色灰死，大惊曰：</a:t>
            </a:r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“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业根，死期至矣！而翁归，自与汝复算耳！</a:t>
            </a:r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”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儿涕而出。</a:t>
            </a:r>
            <a:endParaRPr altLang="zh-CN" dirty="0" kern="100" lang="zh-CN" sz="2000">
              <a:effectLst/>
              <a:latin charset="-122" panose="02010600030101010101" pitchFamily="2" typeface="等线"/>
              <a:ea charset="-122" panose="02010600030101010101" pitchFamily="2" typeface="等线"/>
              <a:cs charset="0" panose="02020603050405020304" pitchFamily="18" typeface="Times New Roman"/>
            </a:endParaRPr>
          </a:p>
          <a:p>
            <a:pPr algn="just" indent="304800"/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    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未几，成归，闻妻言，如被冰雪。怒索儿，儿渺然不知所往。既而得其尸于井，因而化怒为悲，抢呼欲绝。夫妻向隅，茅舍无烟，相对默然，不复聊赖。日将暮，取儿藁葬。近抚之，气息惙然。喜置榻上，半夜复苏。夫妻心稍慰，但儿神气痴木，奄奄思睡。成顾蟋蟀笼虚，则气断声吞，亦不复以儿为念，自昏达曙，目不交睫。东曦既驾，僵卧长愁。忽闻门外虫鸣，惊起觇视，虫宛然尚在。喜而捕之，一鸣辄跃去，行且速。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覆之以掌，虚若无物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；手裁举，则又超忽而跃。急趋之，折过墙隅，迷其所在。徘徊四顾，见虫伏壁上。审谛之，短小，黑赤色，顿非前物。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成以其小，劣之。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惟彷徨瞻顾，寻所逐者。壁上小虫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忽跃落襟袖间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，视之，形若土狗，梅花翅，方首，长胫，意似良。喜而收之。将献公堂，惴惴恐不当意，思试之斗以觇之。</a:t>
            </a:r>
            <a:endParaRPr altLang="zh-CN" dirty="0" kern="100" lang="zh-CN" sz="2000">
              <a:effectLst/>
              <a:latin charset="-122" panose="02010600030101010101" pitchFamily="2" typeface="等线"/>
              <a:ea charset="-122" panose="02010600030101010101" pitchFamily="2" typeface="等线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10448335"/>
      </p:ext>
    </p:extLst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610E46A2-1D83-508F-DEA3-6A3F0384BE2C}"/>
              </a:ext>
            </a:extLst>
          </p:cNvPr>
          <p:cNvSpPr txBox="1"/>
          <p:nvPr/>
        </p:nvSpPr>
        <p:spPr>
          <a:xfrm>
            <a:off x="361506" y="926389"/>
            <a:ext cx="1162729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    村中少年好事者，驯养一虫，自名“蟹壳青”，日与子弟角，无不胜。欲居之以为利，而高其直，亦无售者。径造庐访成，视成所蓄，掩口胡卢而笑。因出己虫，纳比笼中。成视之，庞然修伟，自增惭怍，不敢与较。少年固强之。顾念蓄劣物终无所用，不如拼博一笑，因合纳斗盆。小虫伏不动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蠢若木鸡</a:t>
            </a: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。少年又大笑。试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以猪鬣毛撩拨虫须</a:t>
            </a: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，仍不动。少年又笑。屡撩之，虫暴怒，直奔，遂相腾击，振奋作声。俄见小虫跃起，张尾伸须，直龁敌领。少年大骇，急解令休止。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虫翘然矜鸣，似报主知</a:t>
            </a:r>
            <a:r>
              <a:rPr altLang="en-US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。成大喜。方共瞻玩，一鸡瞥来，径进以啄。成骇立愕呼，幸啄不中，虫跃去尺有咫。鸡健进，逐逼之，虫已在爪下矣。成仓猝莫知所救，顿足失色。旋见鸡伸颈摆扑，临视，则虫集冠上，力叮不释。成益惊喜，掇置笼中。</a:t>
            </a:r>
          </a:p>
        </p:txBody>
      </p:sp>
    </p:spTree>
    <p:extLst>
      <p:ext uri="{BB962C8B-B14F-4D97-AF65-F5344CB8AC3E}">
        <p14:creationId xmlns:p14="http://schemas.microsoft.com/office/powerpoint/2010/main" val="1918415779"/>
      </p:ext>
    </p:extLst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36011D3D-5A19-F9FA-64DA-3D3DC5582973}"/>
              </a:ext>
            </a:extLst>
          </p:cNvPr>
          <p:cNvSpPr txBox="1"/>
          <p:nvPr/>
        </p:nvSpPr>
        <p:spPr>
          <a:xfrm>
            <a:off x="375684" y="517452"/>
            <a:ext cx="11440631" cy="5317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indent="304800">
              <a:lnSpc>
                <a:spcPct val="150000"/>
              </a:lnSpc>
            </a:pPr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    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翼日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进宰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，宰见其小，怒呵成。成述其异，宰不信。试与他虫斗，虫尽靡。又试之鸡，果如成言。乃赏成，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献诸抚军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。抚军大悦，以金笼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进上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，细疏其能。既入宫中，举天下所贡蝴蝶、螳螂、油利挞、青丝额一切异状遍试之，无出其右者。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每闻琴瑟之声，则应节而舞。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益奇之。上大嘉悦，诏赐抚臣名马衣缎。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抚军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不忘所自，无何，宰以卓异闻。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宰悦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，免成役。又嘱学使，俾入邑庠。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后岁余，成子精神复旧，自言身化促织，轻捷善斗，今始苏耳。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抚军亦厚赉成。不数年，田百顷，楼阁万椽，牛羊蹄躈各千计；一出门，裘马过世家焉。</a:t>
            </a:r>
            <a:endParaRPr altLang="zh-CN" dirty="0" kern="100" lang="zh-CN" sz="2000">
              <a:effectLst/>
              <a:latin charset="-122" panose="02010600030101010101" pitchFamily="2" typeface="等线"/>
              <a:ea charset="-122" panose="02010600030101010101" pitchFamily="2" typeface="等线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8620032"/>
      </p:ext>
    </p:extLst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1D6AB90-ECC4-3A2F-4F81-4E5D0000D6F4}"/>
              </a:ext>
            </a:extLst>
          </p:cNvPr>
          <p:cNvSpPr txBox="1"/>
          <p:nvPr/>
        </p:nvSpPr>
        <p:spPr>
          <a:xfrm>
            <a:off x="538716" y="1403499"/>
            <a:ext cx="11171275" cy="3374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indent="304800">
              <a:lnSpc>
                <a:spcPct val="150000"/>
              </a:lnSpc>
            </a:pP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异史氏曰：</a:t>
            </a:r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“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天子偶用一物，未必不过此已忘；而奉行者即为定例。加以官贪吏虐，民日贴妇卖儿，更无休止。故天子一跬步，皆关民命，不可忽也。独是成氏子以蠹贫，以促织富，裘马扬扬。当其为里正，受扑责时，岂意其至此哉！天将以酬长厚者，遂使抚臣、令尹，并受促织恩荫。闻之：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一人飞升仙及鸡犬。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信夫！</a:t>
            </a:r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”</a:t>
            </a:r>
            <a:endParaRPr altLang="zh-CN" dirty="0" kern="100" lang="zh-CN" sz="2000">
              <a:effectLst/>
              <a:latin charset="-122" panose="02010600030101010101" pitchFamily="2" typeface="等线"/>
              <a:ea charset="-122" panose="02010600030101010101" pitchFamily="2" typeface="等线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993267"/>
      </p:ext>
    </p:extLst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4A4A6C-6B0E-D0E7-E2E1-F32A6A8B3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7" y="484632"/>
            <a:ext cx="10682673" cy="1609344"/>
          </a:xfrm>
        </p:spPr>
        <p:txBody>
          <a:bodyPr/>
          <a:lstStyle/>
          <a:p>
            <a:r>
              <a:rPr altLang="en-US" dirty="0" lang="zh-CN">
                <a:solidFill>
                  <a:schemeClr val="tx1"/>
                </a:solidFill>
                <a:latin charset="-122" panose="02010601030101010101" pitchFamily="2" typeface="方正姚体"/>
                <a:ea charset="-122" panose="02010601030101010101" pitchFamily="2" typeface="方正姚体"/>
                <a:cs charset="0" panose="02020603050405020304" pitchFamily="18" typeface="Times New Roman"/>
              </a:rPr>
              <a:t>过山车式结构：</a:t>
            </a:r>
            <a:r>
              <a:rPr altLang="en-US" dirty="0" lang="zh-CN" sz="4800">
                <a:solidFill>
                  <a:schemeClr val="tx1"/>
                </a:solidFill>
                <a:latin charset="-122" panose="02010601030101010101" pitchFamily="2" typeface="方正姚体"/>
                <a:ea charset="-122" panose="02010601030101010101" pitchFamily="2" typeface="方正姚体"/>
                <a:cs charset="0" panose="02020603050405020304" pitchFamily="18" typeface="Times New Roman"/>
              </a:rPr>
              <a:t>（</a:t>
            </a:r>
            <a:r>
              <a:rPr altLang="zh-CN" dirty="0" lang="zh-CN" sz="4800">
                <a:latin typeface="+mj-ea"/>
                <a:cs charset="0" panose="02020603050405020304" pitchFamily="18" typeface="Times New Roman"/>
              </a:rPr>
              <a:t>情节结构的营造</a:t>
            </a:r>
            <a:r>
              <a:rPr altLang="en-US" dirty="0" lang="zh-CN" sz="4800">
                <a:solidFill>
                  <a:schemeClr val="tx1"/>
                </a:solidFill>
                <a:latin charset="-122" panose="02010601030101010101" pitchFamily="2" typeface="方正姚体"/>
                <a:ea charset="-122" panose="02010601030101010101" pitchFamily="2" typeface="方正姚体"/>
                <a:cs charset="0" panose="02020603050405020304" pitchFamily="18" typeface="Times New Roman"/>
              </a:rPr>
              <a:t>）</a:t>
            </a:r>
            <a:endParaRPr altLang="en-US" dirty="0" lang="zh-CN">
              <a:latin typeface="+mj-ea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295FF2-0EB1-D5EF-75F8-DB8B33A6E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427335"/>
          </a:xfrm>
        </p:spPr>
        <p:txBody>
          <a:bodyPr/>
          <a:lstStyle/>
          <a:p>
            <a:r>
              <a:rPr altLang="zh-CN" dirty="0" lang="zh-CN" sz="2800"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《促织》继承了中国古代小说创作的优秀传统，十分注重</a:t>
            </a:r>
            <a:r>
              <a:rPr altLang="zh-CN" dirty="0" lang="zh-CN" sz="2800">
                <a:ea charset="-122" panose="02010609060101010101" pitchFamily="49" typeface="楷体"/>
                <a:cs charset="0" panose="02020603050405020304" pitchFamily="18" typeface="Times New Roman"/>
              </a:rPr>
              <a:t>情节结构的营造</a:t>
            </a:r>
            <a:r>
              <a:rPr altLang="zh-CN" dirty="0" lang="zh-CN" sz="1800"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。</a:t>
            </a:r>
            <a:endParaRPr altLang="zh-CN" dirty="0" lang="en-US" sz="1800">
              <a:effectLst/>
              <a:ea charset="-122" panose="02010609060101010101" pitchFamily="49" typeface="楷体"/>
              <a:cs charset="0" panose="02020603050405020304" pitchFamily="18" typeface="Times New Roman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1614DE-6879-E58B-5953-4ED900B34C46}"/>
              </a:ext>
            </a:extLst>
          </p:cNvPr>
          <p:cNvSpPr txBox="1"/>
          <p:nvPr/>
        </p:nvSpPr>
        <p:spPr>
          <a:xfrm>
            <a:off x="2714170" y="4144219"/>
            <a:ext cx="75329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dirty="0" lang="zh-CN" sz="4000">
                <a:solidFill>
                  <a:srgbClr val="FF0000"/>
                </a:solidFill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从悲到喜、喜极生悲、悲极复喜</a:t>
            </a:r>
            <a:r>
              <a:rPr altLang="en-US" dirty="0" lang="zh-CN" sz="4000">
                <a:solidFill>
                  <a:srgbClr val="FF0000"/>
                </a:solidFill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。</a:t>
            </a:r>
            <a:endParaRPr altLang="zh-CN" dirty="0" lang="en-US" sz="4000">
              <a:solidFill>
                <a:srgbClr val="FF0000"/>
              </a:solidFill>
              <a:effectLst/>
              <a:ea charset="-122" panose="02010609060101010101" pitchFamily="49" typeface="楷体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106936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FA9CD5-AC01-E2E3-C7FC-627B57C84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5395"/>
            <a:ext cx="10058400" cy="1609344"/>
          </a:xfrm>
        </p:spPr>
        <p:txBody>
          <a:bodyPr/>
          <a:lstStyle/>
          <a:p>
            <a:r>
              <a:rPr altLang="en-US" dirty="0" lang="zh-CN"/>
              <a:t>小说语言的特点</a:t>
            </a:r>
            <a:r>
              <a:rPr altLang="en-US" dirty="0" lang="zh-CN">
                <a:sym charset="2" panose="05000000000000000000" pitchFamily="2" typeface="Wingdings"/>
              </a:rPr>
              <a:t>：（文言小说）</a:t>
            </a: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93D287D-ADBE-DF53-424D-E4F0D420D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76130"/>
            <a:ext cx="10781910" cy="3996070"/>
          </a:xfrm>
        </p:spPr>
        <p:txBody>
          <a:bodyPr>
            <a:normAutofit lnSpcReduction="10000"/>
          </a:bodyPr>
          <a:lstStyle/>
          <a:p>
            <a:pPr indent="0" marL="0">
              <a:buNone/>
            </a:pPr>
            <a:r>
              <a:rPr altLang="en-US" dirty="0" lang="zh-CN" sz="3200">
                <a:effectLst/>
                <a:latin charset="-122" panose="02010609060101010101" pitchFamily="49" typeface="黑体"/>
                <a:ea charset="-122" panose="02010609060101010101" pitchFamily="49" typeface="黑体"/>
                <a:cs charset="0" panose="02020603050405020304" pitchFamily="18" typeface="Times New Roman"/>
              </a:rPr>
              <a:t>一、文言特有的语言的简洁性。</a:t>
            </a:r>
            <a:endParaRPr altLang="zh-CN" dirty="0" lang="en-US" sz="3200">
              <a:effectLst/>
              <a:latin charset="-122" panose="02010609060101010101" pitchFamily="49" typeface="黑体"/>
              <a:ea charset="-122" panose="02010609060101010101" pitchFamily="49" typeface="黑体"/>
              <a:cs charset="0" panose="02020603050405020304" pitchFamily="18" typeface="Times New Roman"/>
            </a:endParaRPr>
          </a:p>
          <a:p>
            <a:pPr indent="0" marL="0">
              <a:buNone/>
            </a:pPr>
            <a:r>
              <a:rPr altLang="zh-CN" dirty="0" kern="100" lang="en-US" sz="2800"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      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未几，成归，闻妻言，如被冰雪。怒索儿，儿渺然不知所往。既而得其尸于井，因而化怒为悲，抢呼欲绝。夫妻向隅，茅舍无烟，相对默然，不复聊赖。</a:t>
            </a:r>
            <a:endParaRPr altLang="zh-CN" dirty="0" kern="100" lang="en-US" sz="2800">
              <a:effectLst/>
              <a:latin charset="-122" panose="02010600030101010101" pitchFamily="2" typeface="等线"/>
              <a:ea charset="-122" panose="02010609060101010101" pitchFamily="49" typeface="楷体"/>
              <a:cs charset="0" panose="02020603050405020304" pitchFamily="18" typeface="Times New Roman"/>
            </a:endParaRPr>
          </a:p>
          <a:p>
            <a:pPr indent="0" marL="0">
              <a:buNone/>
            </a:pPr>
            <a:r>
              <a:rPr altLang="en-US" dirty="0" kern="100" lang="zh-CN" sz="3200">
                <a:latin charset="-122" panose="02010609060101010101" pitchFamily="49" typeface="黑体"/>
                <a:ea charset="-122" panose="02010609060101010101" pitchFamily="49" typeface="黑体"/>
                <a:cs charset="0" panose="02020603050405020304" pitchFamily="18" typeface="Times New Roman"/>
              </a:rPr>
              <a:t>二、语言的准确性和生动性</a:t>
            </a:r>
            <a:endParaRPr altLang="zh-CN" dirty="0" kern="100" lang="en-US" sz="3200">
              <a:latin charset="-122" panose="02010609060101010101" pitchFamily="49" typeface="黑体"/>
              <a:ea charset="-122" panose="02010609060101010101" pitchFamily="49" typeface="黑体"/>
              <a:cs charset="0" panose="02020603050405020304" pitchFamily="18" typeface="Times New Roman"/>
            </a:endParaRPr>
          </a:p>
          <a:p>
            <a:pPr indent="0" marL="0">
              <a:buNone/>
            </a:pPr>
            <a:r>
              <a:rPr altLang="en-US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     小虫伏不动，蠢若木鸡。少年又大笑。试以猪鬣毛撩拨虫须，仍不动。少年又笑。屡撩之，虫暴怒，直奔，遂相腾击，振奋作声。俄见小虫跃起，张尾伸须，直龁敌领。少年大骇，急解令休止。虫翘然矜鸣，似报主知。</a:t>
            </a:r>
            <a:endParaRPr altLang="zh-CN" dirty="0" kern="100" lang="en-US" sz="2800">
              <a:effectLst/>
              <a:latin charset="-122" panose="02010600030101010101" pitchFamily="2" typeface="等线"/>
              <a:ea charset="-122" panose="02010609060101010101" pitchFamily="49" typeface="楷体"/>
              <a:cs charset="0" panose="02020603050405020304" pitchFamily="18" typeface="Times New Roman"/>
            </a:endParaRPr>
          </a:p>
          <a:p>
            <a:pPr indent="0" marL="0">
              <a:buNone/>
            </a:pPr>
            <a:endParaRPr altLang="zh-CN" dirty="0" kern="100" lang="en-US" sz="2800">
              <a:effectLst/>
              <a:latin charset="-122" panose="02010600030101010101" pitchFamily="2" typeface="等线"/>
              <a:ea charset="-122" panose="02010609060101010101" pitchFamily="49" typeface="楷体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238782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ADCD28-AF91-6E96-FD3B-AF2BF2CA4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867" y="232851"/>
            <a:ext cx="10058400" cy="1609344"/>
          </a:xfrm>
        </p:spPr>
        <p:txBody>
          <a:bodyPr/>
          <a:lstStyle/>
          <a:p>
            <a:r>
              <a:rPr altLang="en-US" dirty="0" lang="zh-CN"/>
              <a:t>小说的主题：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717469-C86B-F6B1-59DA-93B53B98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867" y="3730752"/>
            <a:ext cx="10829156" cy="2058706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zh-CN" dirty="0" lang="zh-CN" sz="3200">
                <a:solidFill>
                  <a:srgbClr val="FF0000"/>
                </a:solidFill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揭露了封建社会统治者“宫廷”的骄奢淫逸，以及各级官吏的媚上责下“假此科敛丁口”等等罪责</a:t>
            </a:r>
            <a:r>
              <a:rPr altLang="en-US" dirty="0" lang="zh-CN" sz="3200">
                <a:solidFill>
                  <a:srgbClr val="FF0000"/>
                </a:solidFill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。</a:t>
            </a:r>
            <a:endParaRPr altLang="zh-CN" dirty="0" lang="en-US" sz="3200">
              <a:solidFill>
                <a:srgbClr val="FF0000"/>
              </a:solidFill>
              <a:ea charset="-122" panose="02010609060101010101" pitchFamily="49" typeface="楷体"/>
              <a:cs charset="0" panose="02020603050405020304" pitchFamily="18" typeface="Times New Roman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ECF14CC-960F-15FA-389E-ABCAE75A7D5E}"/>
              </a:ext>
            </a:extLst>
          </p:cNvPr>
          <p:cNvSpPr txBox="1"/>
          <p:nvPr/>
        </p:nvSpPr>
        <p:spPr>
          <a:xfrm>
            <a:off x="1132453" y="1842195"/>
            <a:ext cx="1074057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异史氏曰：</a:t>
            </a:r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“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天子偶用一物，未必不过此已忘；而奉行者即为定例。加以官贪吏虐，民日贴妇卖儿，更无休止。故天子一跬步，皆关民命，不可忽也。</a:t>
            </a:r>
            <a:endParaRPr altLang="en-US" dirty="0" lang="zh-CN" sz="2800"/>
          </a:p>
        </p:txBody>
      </p:sp>
    </p:spTree>
    <p:extLst>
      <p:ext uri="{BB962C8B-B14F-4D97-AF65-F5344CB8AC3E}">
        <p14:creationId xmlns:p14="http://schemas.microsoft.com/office/powerpoint/2010/main" val="264412682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5"/>
    </p:bld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222F97-5E03-30CE-E0AA-186E6D290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小说的主题：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7C792A-5428-A1B8-D8F0-88420FAE3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78115"/>
            <a:ext cx="10810264" cy="2642617"/>
          </a:xfrm>
        </p:spPr>
        <p:txBody>
          <a:bodyPr/>
          <a:lstStyle/>
          <a:p>
            <a:r>
              <a:rPr altLang="zh-CN" dirty="0" lang="zh-CN" sz="2800"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《促织》辛辣地讽刺科举取士。在《促织》中，“操童子业，久不售”的成名，却因贡一奇异促织“俾入邑庠”而一举成名，这对科举取士本身就是一个绝妙的讽刺和深刻的揭露，它通过成名以贡一促织而入邑庠的故事表明：科举取土中，有的士子是通过不正当手段来猎取功名的。</a:t>
            </a:r>
            <a:endParaRPr altLang="en-US" dirty="0" lang="zh-CN" sz="2800"/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373873852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60C62C-93F9-6AAE-FF3B-CF7EBBA87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蒲松龄和</a:t>
            </a:r>
            <a:r>
              <a:rPr altLang="zh-CN" dirty="0" lang="en-US"/>
              <a:t>《</a:t>
            </a:r>
            <a:r>
              <a:rPr altLang="en-US" dirty="0" lang="zh-CN"/>
              <a:t>聊斋志异</a:t>
            </a:r>
            <a:r>
              <a:rPr altLang="zh-CN" dirty="0" lang="en-US"/>
              <a:t>》</a:t>
            </a: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BCDE29-7F10-E779-CCFA-933583EAA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蒲松龄，字留仙，一字剑臣，别号柳泉居士，世称聊斋先生，自称异史氏。济南府淄川人。清朝文学家，短篇小说家。</a:t>
            </a:r>
            <a:endParaRPr altLang="zh-CN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r>
              <a:rPr altLang="zh-CN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19</a:t>
            </a:r>
            <a:r>
              <a:rPr altLang="en-US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岁接连考取县、道、府</a:t>
            </a:r>
            <a:r>
              <a:rPr altLang="zh-CN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3</a:t>
            </a:r>
            <a:r>
              <a:rPr altLang="en-US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个第一个，名震一时，但此后屡应省试不第，</a:t>
            </a:r>
            <a:r>
              <a:rPr altLang="zh-CN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71</a:t>
            </a:r>
            <a:r>
              <a:rPr altLang="en-US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岁才援例始成贡生。在家乡为塾师，过着穷困潦倒的生活。</a:t>
            </a:r>
            <a:endParaRPr altLang="zh-CN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r>
              <a:rPr altLang="en-US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文言短篇小说文集</a:t>
            </a:r>
            <a:r>
              <a:rPr altLang="zh-CN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《</a:t>
            </a:r>
            <a:r>
              <a:rPr altLang="en-US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聊斋志异</a:t>
            </a:r>
            <a:r>
              <a:rPr altLang="zh-CN" dirty="0" lang="en-US" sz="3200">
                <a:latin charset="-122" panose="02010609060101010101" pitchFamily="49" typeface="楷体"/>
                <a:ea charset="-122" panose="02010609060101010101" pitchFamily="49" typeface="楷体"/>
              </a:rPr>
              <a:t>》</a:t>
            </a:r>
            <a:r>
              <a:rPr altLang="en-US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是其代表作。</a:t>
            </a:r>
          </a:p>
        </p:txBody>
      </p:sp>
    </p:spTree>
    <p:extLst>
      <p:ext uri="{BB962C8B-B14F-4D97-AF65-F5344CB8AC3E}">
        <p14:creationId xmlns:p14="http://schemas.microsoft.com/office/powerpoint/2010/main" val="274121138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F91A4B-BA1A-94AE-FDD1-139BEBC2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CN" dirty="0" lang="en-US"/>
              <a:t>《</a:t>
            </a:r>
            <a:r>
              <a:rPr altLang="en-US" dirty="0" lang="zh-CN"/>
              <a:t>聊斋志异</a:t>
            </a:r>
            <a:r>
              <a:rPr altLang="zh-CN" dirty="0" lang="en-US"/>
              <a:t>》</a:t>
            </a: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5E6AA99-854D-BD85-9595-49D4D7B03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739380" cy="4050792"/>
          </a:xfrm>
        </p:spPr>
        <p:txBody>
          <a:bodyPr>
            <a:normAutofit/>
          </a:bodyPr>
          <a:lstStyle/>
          <a:p>
            <a:r>
              <a:rPr altLang="en-US" dirty="0" lang="zh-CN" sz="3200">
                <a:latin charset="-122" panose="02010609060101010101" pitchFamily="49" typeface="楷体"/>
                <a:ea charset="-122" panose="02010609060101010101" pitchFamily="49" typeface="楷体"/>
              </a:rPr>
              <a:t>“聊斋”是蒲松龄的书斋名，“志”是记下，写下之义，“异”为怪异之事。</a:t>
            </a:r>
            <a:endParaRPr altLang="zh-CN" dirty="0" lang="en-US" sz="3200">
              <a:latin charset="-122" panose="02010609060101010101" pitchFamily="49" typeface="楷体"/>
              <a:ea charset="-122" panose="02010609060101010101" pitchFamily="49" typeface="楷体"/>
            </a:endParaRPr>
          </a:p>
          <a:p>
            <a:r>
              <a:rPr altLang="zh-CN" dirty="0" lang="zh-CN" sz="3200"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《聊斋志异》，承袭了六朝志怪小说和唐人传奇的衣钵</a:t>
            </a:r>
            <a:r>
              <a:rPr altLang="en-US" dirty="0" lang="zh-CN" sz="3200"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。</a:t>
            </a:r>
            <a:endParaRPr altLang="zh-CN" dirty="0" lang="en-US" sz="3200">
              <a:effectLst/>
              <a:ea charset="-122" panose="02010609060101010101" pitchFamily="49" typeface="楷体"/>
              <a:cs charset="0" panose="02020603050405020304" pitchFamily="18" typeface="Times New Roman"/>
            </a:endParaRPr>
          </a:p>
          <a:p>
            <a:r>
              <a:rPr altLang="zh-CN" dirty="0" lang="zh-CN" sz="3200">
                <a:effectLst/>
                <a:ea charset="-122" panose="02010609060101010101" pitchFamily="49" typeface="楷体"/>
                <a:cs charset="0" panose="02020603050405020304" pitchFamily="18" typeface="Times New Roman"/>
              </a:rPr>
              <a:t>《聊斋志异》超越以前的志怪传奇小说，成为这一类小说最杰出的文学名著，根本原因就在于将宗教迷信意识转化为文学的审美方式。</a:t>
            </a:r>
            <a:endParaRPr altLang="en-US" dirty="0" lang="zh-CN" sz="7200"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</p:spTree>
    <p:extLst>
      <p:ext uri="{BB962C8B-B14F-4D97-AF65-F5344CB8AC3E}">
        <p14:creationId xmlns:p14="http://schemas.microsoft.com/office/powerpoint/2010/main" val="169694465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3A4B41-E69C-AE92-43E4-B1C058C08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后世评价：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EBEC7F-A6A4-6050-325D-B824BD6D2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753557" cy="4050792"/>
          </a:xfrm>
        </p:spPr>
        <p:txBody>
          <a:bodyPr/>
          <a:lstStyle/>
          <a:p>
            <a:pPr indent="0" marL="0">
              <a:buNone/>
            </a:pPr>
            <a:endParaRPr altLang="zh-CN" dirty="0" kern="100" lang="en-US" sz="1800">
              <a:effectLst/>
              <a:latin charset="-122" panose="02010600030101010101" pitchFamily="2" typeface="等线"/>
              <a:ea charset="-122" panose="02010609060101010101" pitchFamily="49" typeface="楷体"/>
              <a:cs charset="0" panose="02020603050405020304" pitchFamily="18" typeface="Times New Roman"/>
            </a:endParaRPr>
          </a:p>
          <a:p>
            <a:pPr indent="0" marL="0">
              <a:buNone/>
            </a:pPr>
            <a:r>
              <a:rPr altLang="zh-CN" b="1" dirty="0" kern="100" lang="zh-CN" sz="44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写鬼写妖高人一等，刺贪刺虐入骨三分</a:t>
            </a:r>
            <a:endParaRPr altLang="zh-CN" b="1" dirty="0" kern="100" lang="zh-CN" sz="4400">
              <a:effectLst/>
              <a:latin charset="-122" panose="02010600030101010101" pitchFamily="2" typeface="等线"/>
              <a:ea charset="-122" panose="02010600030101010101" pitchFamily="2" typeface="等线"/>
              <a:cs charset="0" panose="02020603050405020304" pitchFamily="18" typeface="Times New Roman"/>
            </a:endParaRPr>
          </a:p>
          <a:p>
            <a:pPr algn="r" indent="0" marL="0">
              <a:buNone/>
            </a:pPr>
            <a:r>
              <a:rPr altLang="zh-CN" dirty="0" kern="100" lang="en-US" sz="2800"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——</a:t>
            </a:r>
            <a:r>
              <a:rPr altLang="zh-CN" dirty="0" kern="100" lang="zh-CN" sz="2800"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郭沫若为蒲松龄故居题写对联</a:t>
            </a:r>
            <a:endParaRPr altLang="en-US" dirty="0" lang="zh-CN" sz="2800"/>
          </a:p>
        </p:txBody>
      </p:sp>
    </p:spTree>
    <p:extLst>
      <p:ext uri="{BB962C8B-B14F-4D97-AF65-F5344CB8AC3E}">
        <p14:creationId xmlns:p14="http://schemas.microsoft.com/office/powerpoint/2010/main" val="376730329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692BFF-5458-B072-64E6-7C608F932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9" y="0"/>
            <a:ext cx="11227981" cy="1609344"/>
          </a:xfrm>
        </p:spPr>
        <p:txBody>
          <a:bodyPr/>
          <a:lstStyle/>
          <a:p>
            <a:r>
              <a:rPr altLang="en-US" dirty="0" lang="zh-CN"/>
              <a:t>任务一：结合注释，梳理小说的情节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1EF01432-603C-8F65-F1E0-764851E470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887924"/>
              </p:ext>
            </p:extLst>
          </p:nvPr>
        </p:nvGraphicFramePr>
        <p:xfrm>
          <a:off x="1410585" y="1687033"/>
          <a:ext cx="8307573" cy="4473968"/>
        </p:xfrm>
        <a:graphic>
          <a:graphicData uri="http://schemas.openxmlformats.org/drawingml/2006/table">
            <a:tbl>
              <a:tblPr bandRow="1" firstRow="1">
                <a:tableStyleId>{0505E3EF-67EA-436B-97B2-0124C06EBD24}</a:tableStyleId>
              </a:tblPr>
              <a:tblGrid>
                <a:gridCol w="2317899">
                  <a:extLst>
                    <a:ext uri="{9D8B030D-6E8A-4147-A177-3AD203B41FA5}">
                      <a16:colId xmlns:a16="http://schemas.microsoft.com/office/drawing/2014/main" val="2493774745"/>
                    </a:ext>
                  </a:extLst>
                </a:gridCol>
                <a:gridCol w="4401879">
                  <a:extLst>
                    <a:ext uri="{9D8B030D-6E8A-4147-A177-3AD203B41FA5}">
                      <a16:colId xmlns:a16="http://schemas.microsoft.com/office/drawing/2014/main" val="2462226504"/>
                    </a:ext>
                  </a:extLst>
                </a:gridCol>
                <a:gridCol w="1587795">
                  <a:extLst>
                    <a:ext uri="{9D8B030D-6E8A-4147-A177-3AD203B41FA5}">
                      <a16:colId xmlns:a16="http://schemas.microsoft.com/office/drawing/2014/main" val="3542140276"/>
                    </a:ext>
                  </a:extLst>
                </a:gridCol>
              </a:tblGrid>
              <a:tr h="584130">
                <a:tc>
                  <a:txBody>
                    <a:bodyPr/>
                    <a:lstStyle/>
                    <a:p>
                      <a:r>
                        <a:rPr altLang="en-US" dirty="0" lang="zh-CN" sz="2800"/>
                        <a:t>小说结构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altLang="en-US" dirty="0" lang="zh-CN" sz="2800"/>
                        <a:t>主要情节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727437"/>
                  </a:ext>
                </a:extLst>
              </a:tr>
              <a:tr h="969188">
                <a:tc>
                  <a:txBody>
                    <a:bodyPr/>
                    <a:lstStyle/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altLang="zh-CN" dirty="0" lang="en-US" sz="2800"/>
                    </a:p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lang="zh-CN" sz="2800"/>
                        <a:t>序幕（背景）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dirty="0" lang="zh-C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198876"/>
                  </a:ext>
                </a:extLst>
              </a:tr>
              <a:tr h="584130">
                <a:tc>
                  <a:txBody>
                    <a:bodyPr/>
                    <a:lstStyle/>
                    <a:p>
                      <a:r>
                        <a:rPr altLang="en-US" dirty="0" lang="zh-CN" sz="2800"/>
                        <a:t>开端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dirty="0" lang="zh-C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008604"/>
                  </a:ext>
                </a:extLst>
              </a:tr>
              <a:tr h="584130">
                <a:tc>
                  <a:txBody>
                    <a:bodyPr/>
                    <a:lstStyle/>
                    <a:p>
                      <a:r>
                        <a:rPr altLang="en-US" dirty="0" lang="zh-CN" sz="2800"/>
                        <a:t>发展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dirty="0" lang="zh-C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876053"/>
                  </a:ext>
                </a:extLst>
              </a:tr>
              <a:tr h="584130">
                <a:tc>
                  <a:txBody>
                    <a:bodyPr/>
                    <a:lstStyle/>
                    <a:p>
                      <a:r>
                        <a:rPr altLang="en-US" dirty="0" lang="zh-CN" sz="2800"/>
                        <a:t>高潮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dirty="0" lang="zh-C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423575"/>
                  </a:ext>
                </a:extLst>
              </a:tr>
              <a:tr h="584130">
                <a:tc>
                  <a:txBody>
                    <a:bodyPr/>
                    <a:lstStyle/>
                    <a:p>
                      <a:r>
                        <a:rPr altLang="en-US" dirty="0" lang="zh-CN" sz="2800"/>
                        <a:t>结局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dirty="0" lang="zh-C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524769"/>
                  </a:ext>
                </a:extLst>
              </a:tr>
              <a:tr h="584130">
                <a:tc>
                  <a:txBody>
                    <a:bodyPr/>
                    <a:lstStyle/>
                    <a:p>
                      <a:r>
                        <a:rPr altLang="en-US" dirty="0" lang="zh-CN" sz="2800"/>
                        <a:t>尾声（评价）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dirty="0" lang="zh-C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dirty="0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348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781940"/>
      </p:ext>
    </p:extLst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BBAAD4D-BF54-1BF4-A50A-4E542AF48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617866"/>
              </p:ext>
            </p:extLst>
          </p:nvPr>
        </p:nvGraphicFramePr>
        <p:xfrm>
          <a:off x="935666" y="999460"/>
          <a:ext cx="10710530" cy="5099545"/>
        </p:xfrm>
        <a:graphic>
          <a:graphicData uri="http://schemas.openxmlformats.org/drawingml/2006/table">
            <a:tbl>
              <a:tblPr bandRow="1" firstRow="1">
                <a:tableStyleId>{0505E3EF-67EA-436B-97B2-0124C06EBD24}</a:tableStyleId>
              </a:tblPr>
              <a:tblGrid>
                <a:gridCol w="3685953">
                  <a:extLst>
                    <a:ext uri="{9D8B030D-6E8A-4147-A177-3AD203B41FA5}">
                      <a16:colId xmlns:a16="http://schemas.microsoft.com/office/drawing/2014/main" val="2493774745"/>
                    </a:ext>
                  </a:extLst>
                </a:gridCol>
                <a:gridCol w="5542069">
                  <a:extLst>
                    <a:ext uri="{9D8B030D-6E8A-4147-A177-3AD203B41FA5}">
                      <a16:colId xmlns:a16="http://schemas.microsoft.com/office/drawing/2014/main" val="2462226504"/>
                    </a:ext>
                  </a:extLst>
                </a:gridCol>
                <a:gridCol w="1482508">
                  <a:extLst>
                    <a:ext uri="{9D8B030D-6E8A-4147-A177-3AD203B41FA5}">
                      <a16:colId xmlns:a16="http://schemas.microsoft.com/office/drawing/2014/main" val="3542140276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altLang="en-US" dirty="0" lang="zh-CN" sz="2800"/>
                        <a:t>小说结构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altLang="en-US" dirty="0" lang="zh-CN" sz="2800"/>
                        <a:t>主要情节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727437"/>
                  </a:ext>
                </a:extLst>
              </a:tr>
              <a:tr h="681532">
                <a:tc>
                  <a:txBody>
                    <a:bodyPr/>
                    <a:lstStyle/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序幕（背景）（第</a:t>
                      </a:r>
                      <a:r>
                        <a:rPr altLang="zh-CN" dirty="0" lang="en-US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1</a:t>
                      </a: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段）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朝廷征促织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198876"/>
                  </a:ext>
                </a:extLst>
              </a:tr>
              <a:tr h="637565"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开端（第</a:t>
                      </a:r>
                      <a:r>
                        <a:rPr altLang="zh-CN" dirty="0" lang="en-US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2</a:t>
                      </a: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段）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成名负责征收促织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008604"/>
                  </a:ext>
                </a:extLst>
              </a:tr>
              <a:tr h="947859"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发展（</a:t>
                      </a:r>
                      <a:r>
                        <a:rPr altLang="zh-CN" dirty="0" lang="en-US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3</a:t>
                      </a: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、</a:t>
                      </a:r>
                      <a:r>
                        <a:rPr altLang="zh-CN" dirty="0" lang="en-US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4</a:t>
                      </a: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段）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成妻卜促织，成名按图索促织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dirty="0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876053"/>
                  </a:ext>
                </a:extLst>
              </a:tr>
              <a:tr h="947859"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高潮（</a:t>
                      </a:r>
                      <a:r>
                        <a:rPr altLang="zh-CN" dirty="0" lang="en-US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5</a:t>
                      </a: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、</a:t>
                      </a:r>
                      <a:r>
                        <a:rPr altLang="zh-CN" dirty="0" lang="en-US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6</a:t>
                      </a: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、</a:t>
                      </a:r>
                      <a:r>
                        <a:rPr altLang="zh-CN" dirty="0" lang="en-US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7</a:t>
                      </a: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成子毙促织，化促织，斗促织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423575"/>
                  </a:ext>
                </a:extLst>
              </a:tr>
              <a:tr h="637565"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结局（</a:t>
                      </a:r>
                      <a:r>
                        <a:rPr altLang="zh-CN" dirty="0" lang="en-US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8</a:t>
                      </a: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段）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成名献促织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524769"/>
                  </a:ext>
                </a:extLst>
              </a:tr>
              <a:tr h="637565"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尾声（评价）（</a:t>
                      </a:r>
                      <a:r>
                        <a:rPr altLang="zh-CN" dirty="0" lang="en-US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9</a:t>
                      </a:r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段）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altLang="en-US" dirty="0" lang="zh-CN" sz="2800">
                          <a:latin charset="-122" panose="02010609060101010101" pitchFamily="49" typeface="楷体"/>
                          <a:ea charset="-122" panose="02010609060101010101" pitchFamily="49" typeface="楷体"/>
                        </a:rPr>
                        <a:t>作者评价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altLang="en-US" dirty="0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348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036456"/>
      </p:ext>
    </p:extLst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1FE36305-E93F-9D71-9035-D91DF629CFF1}"/>
              </a:ext>
            </a:extLst>
          </p:cNvPr>
          <p:cNvSpPr txBox="1"/>
          <p:nvPr/>
        </p:nvSpPr>
        <p:spPr>
          <a:xfrm>
            <a:off x="595424" y="1183758"/>
            <a:ext cx="11107478" cy="3948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indent="0" marL="0">
              <a:buNone/>
            </a:pPr>
            <a:r>
              <a:rPr altLang="zh-CN" dirty="0" kern="100" lang="zh-CN" sz="3200">
                <a:effectLst/>
                <a:latin charset="-122" panose="02010609060101010101" pitchFamily="49" typeface="黑体"/>
                <a:ea charset="-122" panose="02010609060101010101" pitchFamily="49" typeface="黑体"/>
                <a:cs charset="0" panose="02020603050405020304" pitchFamily="18" typeface="Times New Roman"/>
              </a:rPr>
              <a:t>促织</a:t>
            </a:r>
            <a:endParaRPr altLang="zh-CN" dirty="0" kern="100" lang="en-US" sz="3200">
              <a:effectLst/>
              <a:latin charset="-122" panose="02010609060101010101" pitchFamily="49" typeface="黑体"/>
              <a:ea charset="-122" panose="02010609060101010101" pitchFamily="49" typeface="黑体"/>
              <a:cs charset="0" panose="02020603050405020304" pitchFamily="18" typeface="Times New Roman"/>
            </a:endParaRPr>
          </a:p>
          <a:p>
            <a:pPr algn="ctr" indent="0" marL="0">
              <a:buNone/>
            </a:pPr>
            <a:endParaRPr altLang="zh-CN" dirty="0" kern="100" lang="zh-CN" sz="3200">
              <a:effectLst/>
              <a:latin charset="-122" panose="02010609060101010101" pitchFamily="49" typeface="黑体"/>
              <a:ea charset="-122" panose="02010609060101010101" pitchFamily="49" typeface="黑体"/>
              <a:cs charset="0" panose="02020603050405020304" pitchFamily="18" typeface="Times New Roman"/>
            </a:endParaRPr>
          </a:p>
          <a:p>
            <a:pPr algn="just" indent="0">
              <a:lnSpc>
                <a:spcPct val="150000"/>
              </a:lnSpc>
              <a:buNone/>
            </a:pPr>
            <a:r>
              <a:rPr altLang="zh-CN" dirty="0" kern="100" lang="en-US" sz="32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        </a:t>
            </a:r>
            <a:r>
              <a:rPr altLang="zh-CN" dirty="0" kern="100" lang="zh-CN" sz="32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宣德间，宫中尚促织之戏，岁征民间。此物故非西产；有华阴令欲媚上官，以一头进，试使斗而才，因责常供。</a:t>
            </a:r>
            <a:r>
              <a:rPr altLang="zh-CN" dirty="0" kern="100" lang="zh-CN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令以责之里正。市中游侠儿得佳者笼养之，昂其直，居为奇货。里胥猾黠，假此科敛丁口，每责一头，辄倾数家之产。</a:t>
            </a:r>
            <a:endParaRPr altLang="zh-CN" dirty="0" kern="100" lang="zh-CN" sz="3200">
              <a:effectLst/>
              <a:latin charset="-122" panose="02010600030101010101" pitchFamily="2" typeface="等线"/>
              <a:ea charset="-122" panose="02010600030101010101" pitchFamily="2" typeface="等线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3298267"/>
      </p:ext>
    </p:extLst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F991E5FE-55C2-9D1F-E29F-7B023BC78FEF}"/>
              </a:ext>
            </a:extLst>
          </p:cNvPr>
          <p:cNvSpPr txBox="1"/>
          <p:nvPr/>
        </p:nvSpPr>
        <p:spPr>
          <a:xfrm>
            <a:off x="438296" y="701749"/>
            <a:ext cx="11165367" cy="5179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indent="304800">
              <a:lnSpc>
                <a:spcPct val="150000"/>
              </a:lnSpc>
            </a:pPr>
            <a:r>
              <a:rPr altLang="zh-CN" dirty="0" kern="100" lang="en-US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    </a:t>
            </a:r>
            <a:r>
              <a:rPr altLang="zh-CN" dirty="0" kern="100" lang="zh-CN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邑有成名者，操童子业，久不售。为人迂讷，遂为猾胥报充</a:t>
            </a:r>
            <a:r>
              <a:rPr altLang="zh-CN" dirty="0" kern="100" lang="zh-CN" sz="32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里正役</a:t>
            </a:r>
            <a:r>
              <a:rPr altLang="zh-CN" dirty="0" kern="100" lang="zh-CN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，百计营谋不能脱。</a:t>
            </a:r>
            <a:r>
              <a:rPr altLang="zh-CN" dirty="0" kern="100" lang="zh-CN" sz="32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不终岁，薄产累尽</a:t>
            </a:r>
            <a:r>
              <a:rPr altLang="zh-CN" dirty="0" kern="100" lang="zh-CN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。会征促织，</a:t>
            </a:r>
            <a:r>
              <a:rPr altLang="zh-CN" dirty="0" kern="100" lang="zh-CN" sz="32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成不敢敛户口</a:t>
            </a:r>
            <a:r>
              <a:rPr altLang="zh-CN" dirty="0" kern="100" lang="zh-CN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，而又无所赔偿，忧闷欲死。妻曰：</a:t>
            </a:r>
            <a:r>
              <a:rPr altLang="zh-CN" dirty="0" kern="100" lang="en-US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“</a:t>
            </a:r>
            <a:r>
              <a:rPr altLang="zh-CN" dirty="0" kern="100" lang="zh-CN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死何裨益？不如自行搜觅，冀有万一之得。</a:t>
            </a:r>
            <a:r>
              <a:rPr altLang="zh-CN" dirty="0" kern="100" lang="en-US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”</a:t>
            </a:r>
            <a:r>
              <a:rPr altLang="zh-CN" dirty="0" kern="100" lang="zh-CN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成然之。早出暮归，提竹筒丝笼，于败堵丛草处，探石发穴，靡计不施，迄无济。即捕得三两头，又劣弱不中于款。宰严限追比，旬余，杖至百，两股间脓血流离，并虫亦不能行捉矣。转侧床头，</a:t>
            </a:r>
            <a:r>
              <a:rPr altLang="zh-CN" dirty="0" kern="100" lang="zh-CN" sz="32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惟思自尽</a:t>
            </a:r>
            <a:r>
              <a:rPr altLang="zh-CN" dirty="0" kern="100" lang="zh-CN" sz="32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。</a:t>
            </a:r>
            <a:endParaRPr altLang="zh-CN" dirty="0" kern="100" lang="zh-CN" sz="2400">
              <a:effectLst/>
              <a:latin charset="-122" panose="02010600030101010101" pitchFamily="2" typeface="等线"/>
              <a:ea charset="-122" panose="02010600030101010101" pitchFamily="2" typeface="等线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4768579"/>
      </p:ext>
    </p:extLst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1F1B784-278D-17BD-AC30-8F71CF467CBA}"/>
              </a:ext>
            </a:extLst>
          </p:cNvPr>
          <p:cNvSpPr txBox="1"/>
          <p:nvPr/>
        </p:nvSpPr>
        <p:spPr>
          <a:xfrm>
            <a:off x="0" y="151178"/>
            <a:ext cx="12112171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indent="304800"/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     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时村中来一驼背巫，能以神卜。成妻具资诣问。见红女白婆，填塞门户。入其舍，则密室垂帘，帘外设香几。问者爇香于鼎，再拜。巫从旁望空代祝，唇吻翕辟，不知何词。各各竦立以听。少间，帘内掷一纸出，即道人意中事，无毫发爽。成妻纳钱案上，焚拜如前人。食顷，帘动，片纸抛落。拾视之，非字而画：中绘殿阁，类兰若；后小山下，怪石乱卧，针针丛棘，青麻头伏焉；旁一蟆，若将跃舞。展玩不可晓。然睹促织，隐中胸怀。摺藏之，归以示成。</a:t>
            </a:r>
            <a:endParaRPr altLang="zh-CN" dirty="0" kern="100" lang="zh-CN" sz="2000">
              <a:effectLst/>
              <a:latin charset="-122" panose="02010600030101010101" pitchFamily="2" typeface="等线"/>
              <a:ea charset="-122" panose="02010600030101010101" pitchFamily="2" typeface="等线"/>
              <a:cs charset="0" panose="02020603050405020304" pitchFamily="18" typeface="Times New Roman"/>
            </a:endParaRPr>
          </a:p>
          <a:p>
            <a:pPr algn="just" indent="304800"/>
            <a:r>
              <a:rPr altLang="zh-CN" dirty="0" kern="100" lang="en-US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    </a:t>
            </a:r>
            <a:r>
              <a:rPr altLang="zh-CN" dirty="0" kern="100" lang="zh-CN" sz="2800"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成反复自念，得无教我猎虫所耶？细瞻景状，与村东大佛阁逼似。乃强起扶杖，执图诣寺后，有古陵蔚起。循陵而走，见蹲石鳞鳞，俨然类画。遂于蒿莱中侧听徐行，似寻针芥。而心目耳力俱穷，绝无踪响。冥搜未已，一癞头蟆猝然跃去。成益愕，急逐趁之，蟆入草间。</a:t>
            </a:r>
            <a:r>
              <a:rPr altLang="zh-CN" dirty="0" kern="100" lang="zh-CN" sz="2800">
                <a:solidFill>
                  <a:srgbClr val="FF0000"/>
                </a:solidFill>
                <a:effectLst/>
                <a:latin charset="-122" panose="02010600030101010101" pitchFamily="2" typeface="等线"/>
                <a:ea charset="-122" panose="02010609060101010101" pitchFamily="49" typeface="楷体"/>
                <a:cs charset="0" panose="02020603050405020304" pitchFamily="18" typeface="Times New Roman"/>
              </a:rPr>
              <a:t>蹑迹披求，见有虫伏棘根。遽扑之，入石穴中。掭以尖草，不出；以筒水灌之，始出，状极俊健。逐而得之。审视，巨身修尾，青项金翅。大喜，笼归，举家庆贺，虽连城拱璧不啻也。上于盆而养之，蟹白栗黄，备极护爱，留待限期，以塞官责。</a:t>
            </a:r>
            <a:endParaRPr altLang="zh-CN" dirty="0" kern="100" lang="zh-CN" sz="2000">
              <a:solidFill>
                <a:srgbClr val="FF0000"/>
              </a:solidFill>
              <a:effectLst/>
              <a:latin charset="-122" panose="02010600030101010101" pitchFamily="2" typeface="等线"/>
              <a:ea charset="-122" panose="02010600030101010101" pitchFamily="2" typeface="等线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3183704"/>
      </p:ext>
    </p:extLst>
  </p:cSld>
  <p:clrMapOvr>
    <a:masterClrMapping/>
  </p:clrMapOvr>
</p:sld>
</file>

<file path=ppt/theme/_rels/theme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127</TotalTime>
  <Words>2319</Words>
  <Application>Microsoft Office PowerPoint</Application>
  <PresentationFormat>宽屏</PresentationFormat>
  <Paragraphs>62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等线</vt:lpstr>
      <vt:lpstr>方正姚体</vt:lpstr>
      <vt:lpstr>黑体</vt:lpstr>
      <vt:lpstr>楷体</vt:lpstr>
      <vt:lpstr>Rockwell</vt:lpstr>
      <vt:lpstr>Rockwell Condensed</vt:lpstr>
      <vt:lpstr>Wingdings</vt:lpstr>
      <vt:lpstr>木材纹理</vt:lpstr>
      <vt:lpstr>促 织</vt:lpstr>
      <vt:lpstr>蒲松龄和《聊斋志异》</vt:lpstr>
      <vt:lpstr>《聊斋志异》</vt:lpstr>
      <vt:lpstr>后世评价：</vt:lpstr>
      <vt:lpstr>任务一：结合注释，梳理小说的情节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过山车式结构：（情节结构的营造）</vt:lpstr>
      <vt:lpstr>小说语言的特点：（文言小说）</vt:lpstr>
      <vt:lpstr>小说的主题：</vt:lpstr>
      <vt:lpstr>小说的主题：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2024-04-12T07:48:25Z</dcterms:created>
  <dc:creator>君 孟</dc:creator>
  <cp:lastModifiedBy>君 孟</cp:lastModifiedBy>
  <dcterms:modified xsi:type="dcterms:W3CDTF">2024-04-13T08:23:07Z</dcterms:modified>
  <cp:revision>3</cp:revision>
  <dc:title>促 织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985942703450685440</vt:lpwstr>
  </property>
</Properties>
</file>