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notesMasterIdLst>
    <p:notesMasterId r:id="rId21"/>
  </p:notesMasterIdLst>
  <p:sldIdLst>
    <p:sldId id="257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99"/>
    <a:srgbClr val="0D3B5A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0" y="84"/>
      </p:cViewPr>
      <p:guideLst>
        <p:guide orient="horz" pos="2160"/>
        <p:guide pos="38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8.xml" Type="http://schemas.openxmlformats.org/officeDocument/2006/relationships/slide"/><Relationship Id="rId21" Target="notesMasters/notesMaster1.xml" Type="http://schemas.openxmlformats.org/officeDocument/2006/relationships/notesMaster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74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4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tags/tag7.xml" Type="http://schemas.openxmlformats.org/officeDocument/2006/relationships/tags"/><Relationship Id="rId2" Target="../tags/tag8.xml" Type="http://schemas.openxmlformats.org/officeDocument/2006/relationships/tags"/><Relationship Id="rId3" Target="../tags/tag9.xml" Type="http://schemas.openxmlformats.org/officeDocument/2006/relationships/tags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4.xml" Type="http://schemas.openxmlformats.org/officeDocument/2006/relationships/tags"/><Relationship Id="rId2" Target="../tags/tag55.xml" Type="http://schemas.openxmlformats.org/officeDocument/2006/relationships/tags"/><Relationship Id="rId3" Target="../tags/tag56.xml" Type="http://schemas.openxmlformats.org/officeDocument/2006/relationships/tags"/><Relationship Id="rId4" Target="../tags/tag57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58.xml" Type="http://schemas.openxmlformats.org/officeDocument/2006/relationships/tags"/><Relationship Id="rId2" Target="../tags/tag59.xml" Type="http://schemas.openxmlformats.org/officeDocument/2006/relationships/tags"/><Relationship Id="rId3" Target="../tags/tag60.xml" Type="http://schemas.openxmlformats.org/officeDocument/2006/relationships/tags"/><Relationship Id="rId4" Target="../tags/tag61.xml" Type="http://schemas.openxmlformats.org/officeDocument/2006/relationships/tags"/><Relationship Id="rId5" Target="../tags/tag6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tags/tag69.xml" Type="http://schemas.openxmlformats.org/officeDocument/2006/relationships/tags"/><Relationship Id="rId2" Target="../tags/tag70.xml" Type="http://schemas.openxmlformats.org/officeDocument/2006/relationships/tags"/><Relationship Id="rId3" Target="../tags/tag71.xml" Type="http://schemas.openxmlformats.org/officeDocument/2006/relationships/tags"/><Relationship Id="rId4" Target="../tags/tag72.xml" Type="http://schemas.openxmlformats.org/officeDocument/2006/relationships/tags"/><Relationship Id="rId5" Target="../tags/tag73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tags/tag74.xml" Type="http://schemas.openxmlformats.org/officeDocument/2006/relationships/tags"/><Relationship Id="rId2" Target="../tags/tag75.xml" Type="http://schemas.openxmlformats.org/officeDocument/2006/relationships/tags"/><Relationship Id="rId3" Target="../tags/tag76.xml" Type="http://schemas.openxmlformats.org/officeDocument/2006/relationships/tags"/><Relationship Id="rId4" Target="../tags/tag77.xml" Type="http://schemas.openxmlformats.org/officeDocument/2006/relationships/tags"/><Relationship Id="rId5" Target="../tags/tag78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tags/tag79.xml" Type="http://schemas.openxmlformats.org/officeDocument/2006/relationships/tags"/><Relationship Id="rId2" Target="../tags/tag80.xml" Type="http://schemas.openxmlformats.org/officeDocument/2006/relationships/tags"/><Relationship Id="rId3" Target="../tags/tag81.xml" Type="http://schemas.openxmlformats.org/officeDocument/2006/relationships/tags"/><Relationship Id="rId4" Target="../tags/tag82.xml" Type="http://schemas.openxmlformats.org/officeDocument/2006/relationships/tags"/><Relationship Id="rId5" Target="../tags/tag83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tags/tag84.xml" Type="http://schemas.openxmlformats.org/officeDocument/2006/relationships/tags"/><Relationship Id="rId2" Target="../tags/tag85.xml" Type="http://schemas.openxmlformats.org/officeDocument/2006/relationships/tags"/><Relationship Id="rId3" Target="../tags/tag86.xml" Type="http://schemas.openxmlformats.org/officeDocument/2006/relationships/tags"/><Relationship Id="rId4" Target="../tags/tag87.xml" Type="http://schemas.openxmlformats.org/officeDocument/2006/relationships/tags"/><Relationship Id="rId5" Target="../tags/tag88.xml" Type="http://schemas.openxmlformats.org/officeDocument/2006/relationships/tags"/><Relationship Id="rId6" Target="../tags/tag89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tags/tag90.xml" Type="http://schemas.openxmlformats.org/officeDocument/2006/relationships/tags"/><Relationship Id="rId2" Target="../tags/tag91.xml" Type="http://schemas.openxmlformats.org/officeDocument/2006/relationships/tags"/><Relationship Id="rId3" Target="../tags/tag92.xml" Type="http://schemas.openxmlformats.org/officeDocument/2006/relationships/tags"/><Relationship Id="rId4" Target="../tags/tag93.xml" Type="http://schemas.openxmlformats.org/officeDocument/2006/relationships/tags"/><Relationship Id="rId5" Target="../tags/tag94.xml" Type="http://schemas.openxmlformats.org/officeDocument/2006/relationships/tags"/><Relationship Id="rId6" Target="../tags/tag95.xml" Type="http://schemas.openxmlformats.org/officeDocument/2006/relationships/tags"/><Relationship Id="rId7" Target="../tags/tag96.xml" Type="http://schemas.openxmlformats.org/officeDocument/2006/relationships/tags"/><Relationship Id="rId8" Target="../tags/tag97.xml" Type="http://schemas.openxmlformats.org/officeDocument/2006/relationships/tags"/><Relationship Id="rId9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tags/tag98.xml" Type="http://schemas.openxmlformats.org/officeDocument/2006/relationships/tags"/><Relationship Id="rId2" Target="../tags/tag99.xml" Type="http://schemas.openxmlformats.org/officeDocument/2006/relationships/tags"/><Relationship Id="rId3" Target="../tags/tag100.xml" Type="http://schemas.openxmlformats.org/officeDocument/2006/relationships/tags"/><Relationship Id="rId4" Target="../tags/tag101.xml" Type="http://schemas.openxmlformats.org/officeDocument/2006/relationships/tags"/><Relationship Id="rId5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tags/tag102.xml" Type="http://schemas.openxmlformats.org/officeDocument/2006/relationships/tags"/><Relationship Id="rId2" Target="../tags/tag103.xml" Type="http://schemas.openxmlformats.org/officeDocument/2006/relationships/tags"/><Relationship Id="rId3" Target="../tags/tag104.xml" Type="http://schemas.openxmlformats.org/officeDocument/2006/relationships/tags"/><Relationship Id="rId4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tags/tag105.xml" Type="http://schemas.openxmlformats.org/officeDocument/2006/relationships/tags"/><Relationship Id="rId2" Target="../tags/tag106.xml" Type="http://schemas.openxmlformats.org/officeDocument/2006/relationships/tags"/><Relationship Id="rId3" Target="../tags/tag107.xml" Type="http://schemas.openxmlformats.org/officeDocument/2006/relationships/tags"/><Relationship Id="rId4" Target="../tags/tag108.xml" Type="http://schemas.openxmlformats.org/officeDocument/2006/relationships/tags"/><Relationship Id="rId5" Target="../tags/tag109.xml" Type="http://schemas.openxmlformats.org/officeDocument/2006/relationships/tags"/><Relationship Id="rId6" Target="../tags/tag110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12.xml" Type="http://schemas.openxmlformats.org/officeDocument/2006/relationships/tags"/><Relationship Id="rId2" Target="../tags/tag13.xml" Type="http://schemas.openxmlformats.org/officeDocument/2006/relationships/tags"/><Relationship Id="rId3" Target="../tags/tag14.xml" Type="http://schemas.openxmlformats.org/officeDocument/2006/relationships/tags"/><Relationship Id="rId4" Target="../tags/tag15.xml" Type="http://schemas.openxmlformats.org/officeDocument/2006/relationships/tags"/><Relationship Id="rId5" Target="../tags/tag16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tags/tag111.xml" Type="http://schemas.openxmlformats.org/officeDocument/2006/relationships/tags"/><Relationship Id="rId2" Target="../tags/tag112.xml" Type="http://schemas.openxmlformats.org/officeDocument/2006/relationships/tags"/><Relationship Id="rId3" Target="../tags/tag113.xml" Type="http://schemas.openxmlformats.org/officeDocument/2006/relationships/tags"/><Relationship Id="rId4" Target="../tags/tag114.xml" Type="http://schemas.openxmlformats.org/officeDocument/2006/relationships/tags"/><Relationship Id="rId5" Target="../tags/tag115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tags/tag116.xml" Type="http://schemas.openxmlformats.org/officeDocument/2006/relationships/tags"/><Relationship Id="rId2" Target="../tags/tag117.xml" Type="http://schemas.openxmlformats.org/officeDocument/2006/relationships/tags"/><Relationship Id="rId3" Target="../tags/tag118.xml" Type="http://schemas.openxmlformats.org/officeDocument/2006/relationships/tags"/><Relationship Id="rId4" Target="../tags/tag119.xml" Type="http://schemas.openxmlformats.org/officeDocument/2006/relationships/tags"/><Relationship Id="rId5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tags/tag120.xml" Type="http://schemas.openxmlformats.org/officeDocument/2006/relationships/tags"/><Relationship Id="rId2" Target="../tags/tag121.xml" Type="http://schemas.openxmlformats.org/officeDocument/2006/relationships/tags"/><Relationship Id="rId3" Target="../tags/tag122.xml" Type="http://schemas.openxmlformats.org/officeDocument/2006/relationships/tags"/><Relationship Id="rId4" Target="../tags/tag123.xml" Type="http://schemas.openxmlformats.org/officeDocument/2006/relationships/tags"/><Relationship Id="rId5" Target="../tags/tag124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7.xml" Type="http://schemas.openxmlformats.org/officeDocument/2006/relationships/tags"/><Relationship Id="rId2" Target="../tags/tag18.xml" Type="http://schemas.openxmlformats.org/officeDocument/2006/relationships/tags"/><Relationship Id="rId3" Target="../tags/tag19.xml" Type="http://schemas.openxmlformats.org/officeDocument/2006/relationships/tags"/><Relationship Id="rId4" Target="../tags/tag20.xml" Type="http://schemas.openxmlformats.org/officeDocument/2006/relationships/tags"/><Relationship Id="rId5" Target="../tags/tag21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22.xml" Type="http://schemas.openxmlformats.org/officeDocument/2006/relationships/tags"/><Relationship Id="rId2" Target="../tags/tag23.xml" Type="http://schemas.openxmlformats.org/officeDocument/2006/relationships/tags"/><Relationship Id="rId3" Target="../tags/tag24.xml" Type="http://schemas.openxmlformats.org/officeDocument/2006/relationships/tags"/><Relationship Id="rId4" Target="../tags/tag25.xml" Type="http://schemas.openxmlformats.org/officeDocument/2006/relationships/tags"/><Relationship Id="rId5" Target="../tags/tag26.xml" Type="http://schemas.openxmlformats.org/officeDocument/2006/relationships/tags"/><Relationship Id="rId6" Target="../tags/tag27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8.xml" Type="http://schemas.openxmlformats.org/officeDocument/2006/relationships/tags"/><Relationship Id="rId2" Target="../tags/tag29.xml" Type="http://schemas.openxmlformats.org/officeDocument/2006/relationships/tags"/><Relationship Id="rId3" Target="../tags/tag30.xml" Type="http://schemas.openxmlformats.org/officeDocument/2006/relationships/tags"/><Relationship Id="rId4" Target="../tags/tag31.xml" Type="http://schemas.openxmlformats.org/officeDocument/2006/relationships/tags"/><Relationship Id="rId5" Target="../tags/tag32.xml" Type="http://schemas.openxmlformats.org/officeDocument/2006/relationships/tags"/><Relationship Id="rId6" Target="../tags/tag33.xml" Type="http://schemas.openxmlformats.org/officeDocument/2006/relationships/tags"/><Relationship Id="rId7" Target="../tags/tag34.xml" Type="http://schemas.openxmlformats.org/officeDocument/2006/relationships/tags"/><Relationship Id="rId8" Target="../tags/tag35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6.xml" Type="http://schemas.openxmlformats.org/officeDocument/2006/relationships/tags"/><Relationship Id="rId2" Target="../tags/tag37.xml" Type="http://schemas.openxmlformats.org/officeDocument/2006/relationships/tags"/><Relationship Id="rId3" Target="../tags/tag38.xml" Type="http://schemas.openxmlformats.org/officeDocument/2006/relationships/tags"/><Relationship Id="rId4" Target="../tags/tag39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0.xml" Type="http://schemas.openxmlformats.org/officeDocument/2006/relationships/tags"/><Relationship Id="rId2" Target="../tags/tag41.xml" Type="http://schemas.openxmlformats.org/officeDocument/2006/relationships/tags"/><Relationship Id="rId3" Target="../tags/tag42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3.xml" Type="http://schemas.openxmlformats.org/officeDocument/2006/relationships/tags"/><Relationship Id="rId2" Target="../tags/tag44.xml" Type="http://schemas.openxmlformats.org/officeDocument/2006/relationships/tags"/><Relationship Id="rId3" Target="../tags/tag45.xml" Type="http://schemas.openxmlformats.org/officeDocument/2006/relationships/tags"/><Relationship Id="rId4" Target="../tags/tag46.xml" Type="http://schemas.openxmlformats.org/officeDocument/2006/relationships/tags"/><Relationship Id="rId5" Target="../tags/tag47.xml" Type="http://schemas.openxmlformats.org/officeDocument/2006/relationships/tags"/><Relationship Id="rId6" Target="../tags/tag48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49.xml" Type="http://schemas.openxmlformats.org/officeDocument/2006/relationships/tags"/><Relationship Id="rId2" Target="../tags/tag50.xml" Type="http://schemas.openxmlformats.org/officeDocument/2006/relationships/tags"/><Relationship Id="rId3" Target="../tags/tag51.xml" Type="http://schemas.openxmlformats.org/officeDocument/2006/relationships/tags"/><Relationship Id="rId4" Target="../tags/tag52.xml" Type="http://schemas.openxmlformats.org/officeDocument/2006/relationships/tags"/><Relationship Id="rId5" Target="../tags/tag53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583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584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85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711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2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13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96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7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698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 fontScale="90000"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1048699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 fontScale="91667"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595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59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59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644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4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4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 fontScale="90000"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669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670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7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2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66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6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6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6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684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 fontScale="90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685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86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 fontScale="90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48687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88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89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0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680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81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2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41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2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67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104867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2024/4/18</a:t>
            </a:fld>
            <a:endParaRPr lang="zh-CN" altLang="en-US" dirty="0"/>
          </a:p>
        </p:txBody>
      </p:sp>
      <p:sp>
        <p:nvSpPr>
          <p:cNvPr id="104867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7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678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01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02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703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4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1048649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50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5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2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5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656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58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660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 fontScale="90000"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1048661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 fontScale="83333" lnSpcReduction="20000"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 fontScale="90000"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15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16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717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8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20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21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22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723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4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26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 fontScale="90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27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28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 fontScale="90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48729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30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731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2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692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693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4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734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5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37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1048738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2024/4/18</a:t>
            </a:fld>
            <a:endParaRPr lang="zh-CN" altLang="en-US" dirty="0"/>
          </a:p>
        </p:txBody>
      </p:sp>
      <p:sp>
        <p:nvSpPr>
          <p:cNvPr id="1048739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40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41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1048706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0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70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tags/tag1.xml" Type="http://schemas.openxmlformats.org/officeDocument/2006/relationships/tags"/><Relationship Id="rId14" Target="../tags/tag2.xml" Type="http://schemas.openxmlformats.org/officeDocument/2006/relationships/tags"/><Relationship Id="rId15" Target="../tags/tag3.xml" Type="http://schemas.openxmlformats.org/officeDocument/2006/relationships/tags"/><Relationship Id="rId16" Target="../tags/tag4.xml" Type="http://schemas.openxmlformats.org/officeDocument/2006/relationships/tags"/><Relationship Id="rId17" Target="../tags/tag5.xml" Type="http://schemas.openxmlformats.org/officeDocument/2006/relationships/tags"/><Relationship Id="rId18" Target="../tags/tag6.xml" Type="http://schemas.openxmlformats.org/officeDocument/2006/relationships/tags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13" Target="../tags/tag63.xml" Type="http://schemas.openxmlformats.org/officeDocument/2006/relationships/tags"/><Relationship Id="rId14" Target="../tags/tag64.xml" Type="http://schemas.openxmlformats.org/officeDocument/2006/relationships/tags"/><Relationship Id="rId15" Target="../tags/tag65.xml" Type="http://schemas.openxmlformats.org/officeDocument/2006/relationships/tags"/><Relationship Id="rId16" Target="../tags/tag66.xml" Type="http://schemas.openxmlformats.org/officeDocument/2006/relationships/tags"/><Relationship Id="rId17" Target="../tags/tag67.xml" Type="http://schemas.openxmlformats.org/officeDocument/2006/relationships/tags"/><Relationship Id="rId18" Target="../tags/tag68.xml" Type="http://schemas.openxmlformats.org/officeDocument/2006/relationships/tags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90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91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1048592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93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20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125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134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tags/tag135.xml" Type="http://schemas.openxmlformats.org/officeDocument/2006/relationships/tags"/><Relationship Id="rId2" Target="../slideLayouts/slideLayout12.xml" Type="http://schemas.openxmlformats.org/officeDocument/2006/relationships/slideLayout"/><Relationship Id="rId3" Target="../media/image2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136.xml" Type="http://schemas.openxmlformats.org/officeDocument/2006/relationships/tags"/><Relationship Id="rId2" Target="../slideLayouts/slideLayout12.xml" Type="http://schemas.openxmlformats.org/officeDocument/2006/relationships/slideLayout"/><Relationship Id="rId3" Target="../media/image2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tags/tag137.xml" Type="http://schemas.openxmlformats.org/officeDocument/2006/relationships/tags"/><Relationship Id="rId2" Target="../slideLayouts/slideLayout12.xml" Type="http://schemas.openxmlformats.org/officeDocument/2006/relationships/slideLayout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tags/tag138.xml" Type="http://schemas.openxmlformats.org/officeDocument/2006/relationships/tags"/><Relationship Id="rId2" Target="../slideLayouts/slideLayout12.xml" Type="http://schemas.openxmlformats.org/officeDocument/2006/relationships/slideLayout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tags/tag139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tags/tag140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tags/tag141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2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142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tags/tag126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tags/tag127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128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tags/tag129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2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tags/tag130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2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tags/tag131.xml" Type="http://schemas.openxmlformats.org/officeDocument/2006/relationships/tags"/><Relationship Id="rId2" Target="../slideLayouts/slideLayout12.xml" Type="http://schemas.openxmlformats.org/officeDocument/2006/relationships/slideLayout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tags/tag132.xml" Type="http://schemas.openxmlformats.org/officeDocument/2006/relationships/tags"/><Relationship Id="rId2" Target="../slideLayouts/slideLayout12.xml" Type="http://schemas.openxmlformats.org/officeDocument/2006/relationships/slideLayout"/><Relationship Id="rId3" Target="../media/image2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133.xml" Type="http://schemas.openxmlformats.org/officeDocument/2006/relationships/tags"/><Relationship Id="rId2" Target="../slideLayouts/slideLayout12.xml" Type="http://schemas.openxmlformats.org/officeDocument/2006/relationships/slideLayout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10"/>
          <p:cNvGrpSpPr/>
          <p:nvPr/>
        </p:nvGrpSpPr>
        <p:grpSpPr>
          <a:xfrm>
            <a:off x="6173141" y="0"/>
            <a:ext cx="7103745" cy="3026410"/>
            <a:chOff x="9689" y="0"/>
            <a:chExt cx="11187" cy="4766"/>
          </a:xfrm>
        </p:grpSpPr>
        <p:pic>
          <p:nvPicPr>
            <p:cNvPr descr="0197" id="2097164" name="图片 8"/>
            <p:cNvPicPr>
              <a:picLocks noChangeAspect="1"/>
            </p:cNvPicPr>
            <p:nvPr/>
          </p:nvPicPr>
          <p:blipFill>
            <a:blip r:embed="rId3"/>
            <a:srcRect b="85227" l="36693"/>
            <a:stretch>
              <a:fillRect/>
            </a:stretch>
          </p:blipFill>
          <p:spPr>
            <a:xfrm>
              <a:off x="11901" y="0"/>
              <a:ext cx="7329" cy="2566"/>
            </a:xfrm>
            <a:prstGeom prst="rect">
              <a:avLst/>
            </a:prstGeom>
          </p:spPr>
        </p:pic>
        <p:pic>
          <p:nvPicPr>
            <p:cNvPr descr="0022" id="2097165" name="图片 5"/>
            <p:cNvPicPr>
              <a:picLocks noChangeAspect="1"/>
            </p:cNvPicPr>
            <p:nvPr/>
          </p:nvPicPr>
          <p:blipFill>
            <a:blip r:embed="rId4"/>
            <a:srcRect b="32487" l="9377" r="6043" t="45455"/>
            <a:stretch>
              <a:fillRect/>
            </a:stretch>
          </p:blipFill>
          <p:spPr>
            <a:xfrm rot="1620000">
              <a:off x="9689" y="834"/>
              <a:ext cx="10051" cy="3933"/>
            </a:xfrm>
            <a:prstGeom prst="rect">
              <a:avLst/>
            </a:prstGeom>
          </p:spPr>
        </p:pic>
        <p:pic>
          <p:nvPicPr>
            <p:cNvPr descr="0022" id="2097166" name="图片 6"/>
            <p:cNvPicPr>
              <a:picLocks noChangeAspect="1"/>
            </p:cNvPicPr>
            <p:nvPr/>
          </p:nvPicPr>
          <p:blipFill>
            <a:blip r:embed="rId4"/>
            <a:srcRect b="60606" t="16477"/>
            <a:stretch>
              <a:fillRect/>
            </a:stretch>
          </p:blipFill>
          <p:spPr>
            <a:xfrm rot="1200000">
              <a:off x="11816" y="316"/>
              <a:ext cx="9060" cy="3116"/>
            </a:xfrm>
            <a:prstGeom prst="rect">
              <a:avLst/>
            </a:prstGeom>
          </p:spPr>
        </p:pic>
      </p:grpSp>
      <p:grpSp>
        <p:nvGrpSpPr>
          <p:cNvPr id="54" name="组合 11"/>
          <p:cNvGrpSpPr/>
          <p:nvPr/>
        </p:nvGrpSpPr>
        <p:grpSpPr>
          <a:xfrm>
            <a:off x="-104140" y="3495040"/>
            <a:ext cx="5663565" cy="3467100"/>
            <a:chOff x="-180" y="4988"/>
            <a:chExt cx="9788" cy="5992"/>
          </a:xfrm>
        </p:grpSpPr>
        <p:pic>
          <p:nvPicPr>
            <p:cNvPr descr="0197" id="2097167" name="图片 7"/>
            <p:cNvPicPr>
              <a:picLocks noChangeAspect="1"/>
            </p:cNvPicPr>
            <p:nvPr/>
          </p:nvPicPr>
          <p:blipFill>
            <a:blip r:embed="rId3"/>
            <a:srcRect r="32288" t="74116"/>
            <a:stretch>
              <a:fillRect/>
            </a:stretch>
          </p:blipFill>
          <p:spPr>
            <a:xfrm>
              <a:off x="0" y="5289"/>
              <a:ext cx="9609" cy="5511"/>
            </a:xfrm>
            <a:prstGeom prst="rect">
              <a:avLst/>
            </a:prstGeom>
          </p:spPr>
        </p:pic>
        <p:pic>
          <p:nvPicPr>
            <p:cNvPr descr="0197" id="2097168" name="图片 9"/>
            <p:cNvPicPr>
              <a:picLocks noChangeAspect="1"/>
            </p:cNvPicPr>
            <p:nvPr/>
          </p:nvPicPr>
          <p:blipFill>
            <a:blip r:embed="rId3"/>
            <a:srcRect b="27273" l="25564" r="38918" t="53378"/>
            <a:stretch>
              <a:fillRect/>
            </a:stretch>
          </p:blipFill>
          <p:spPr>
            <a:xfrm>
              <a:off x="-180" y="4988"/>
              <a:ext cx="7329" cy="5992"/>
            </a:xfrm>
            <a:prstGeom prst="rect">
              <a:avLst/>
            </a:prstGeom>
          </p:spPr>
        </p:pic>
      </p:grpSp>
      <p:sp>
        <p:nvSpPr>
          <p:cNvPr id="1048611" name="文本框 12"/>
          <p:cNvSpPr txBox="1"/>
          <p:nvPr/>
        </p:nvSpPr>
        <p:spPr>
          <a:xfrm>
            <a:off x="2238041" y="2531995"/>
            <a:ext cx="7390765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dirty="0" i="1" lang="zh-CN" sz="6000">
                <a:solidFill>
                  <a:schemeClr val="accent4">
                    <a:lumMod val="60000"/>
                    <a:lumOff val="40000"/>
                  </a:schemeClr>
                </a:solidFill>
                <a:latin typeface="黑体"/>
                <a:ea typeface="黑体"/>
              </a:rPr>
              <a:t>一</a:t>
            </a:r>
            <a:r>
              <a:rPr altLang="en-US" b="1" dirty="0" i="1" lang="zh-CN_#Hans" sz="6000">
                <a:solidFill>
                  <a:schemeClr val="accent4">
                    <a:lumMod val="60000"/>
                    <a:lumOff val="40000"/>
                  </a:schemeClr>
                </a:solidFill>
                <a:latin typeface="黑体"/>
                <a:ea typeface="黑体"/>
              </a:rPr>
              <a:t>只甲虫的沉思默想</a:t>
            </a:r>
            <a:endParaRPr altLang="en-US" b="1" dirty="0" i="1" lang="zh-CN" sz="4800">
              <a:solidFill>
                <a:schemeClr val="accent4">
                  <a:lumMod val="60000"/>
                  <a:lumOff val="40000"/>
                </a:schemeClr>
              </a:solidFill>
              <a:latin typeface="黑体"/>
              <a:ea typeface="黑体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F0CB522-29C6-E97A-B028-6C6CD1DD676D}"/>
              </a:ext>
            </a:extLst>
          </p:cNvPr>
          <p:cNvSpPr txBox="1"/>
          <p:nvPr/>
        </p:nvSpPr>
        <p:spPr>
          <a:xfrm>
            <a:off x="4448246" y="4193865"/>
            <a:ext cx="5180559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z="3200">
                <a:solidFill>
                  <a:srgbClr val="FFC000"/>
                </a:solidFill>
              </a:rPr>
              <a:t>       </a:t>
            </a:r>
            <a:r>
              <a:rPr altLang="zh-CN" b="1" dirty="0" lang="en-US" sz="3200">
                <a:solidFill>
                  <a:srgbClr val="FFD699"/>
                </a:solidFill>
              </a:rPr>
              <a:t>——《</a:t>
            </a:r>
            <a:r>
              <a:rPr altLang="en-US" b="1" dirty="0" lang="zh-CN" sz="3200">
                <a:solidFill>
                  <a:srgbClr val="FFD699"/>
                </a:solidFill>
              </a:rPr>
              <a:t>变形记</a:t>
            </a:r>
            <a:r>
              <a:rPr altLang="zh-CN" b="1" dirty="0" lang="en-US" sz="3200">
                <a:solidFill>
                  <a:srgbClr val="FFD699"/>
                </a:solidFill>
              </a:rPr>
              <a:t>》</a:t>
            </a:r>
            <a:r>
              <a:rPr altLang="en-US" b="1" dirty="0" lang="zh-CN" sz="3200">
                <a:solidFill>
                  <a:srgbClr val="FFD699"/>
                </a:solidFill>
              </a:rPr>
              <a:t>卡夫卡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52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sp>
        <p:nvSpPr>
          <p:cNvPr id="1048586" name="文本框 25"/>
          <p:cNvSpPr txBox="1"/>
          <p:nvPr/>
        </p:nvSpPr>
        <p:spPr>
          <a:xfrm>
            <a:off x="865879" y="1531236"/>
            <a:ext cx="10460242" cy="15544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（第</a:t>
            </a:r>
            <a:r>
              <a:rPr altLang="en-US" b="1" i="0" lang="en-U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25</a:t>
            </a:r>
            <a:r>
              <a:rPr altLang="en-US" b="1" i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段）恰好对面墙上挂着一幅格里高尔服兵役时的相片，少尉的装束，手按在剑上，</a:t>
            </a:r>
            <a:r>
              <a:rPr altLang="en-US" b="1" i="0" lang="zh-CN_#Hans" sz="2800">
                <a:solidFill>
                  <a:srgbClr val="00FFFF"/>
                </a:solidFill>
                <a:latin typeface="华文楷体"/>
                <a:ea typeface="华文楷体"/>
                <a:sym typeface="+mn-ea"/>
              </a:rPr>
              <a:t>微笑着，无忧无虑，</a:t>
            </a:r>
            <a:r>
              <a:rPr altLang="en-US" b="1" i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一副要人家一看到他那风度和制服就肃然起敬的样子。……</a:t>
            </a:r>
            <a:endParaRPr altLang="en-US" b="1" i="0" lang="zh-CN" sz="36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</p:txBody>
      </p:sp>
      <p:sp>
        <p:nvSpPr>
          <p:cNvPr id="1048587" name="文本框 25"/>
          <p:cNvSpPr txBox="1"/>
          <p:nvPr/>
        </p:nvSpPr>
        <p:spPr>
          <a:xfrm>
            <a:off x="1101089" y="730102"/>
            <a:ext cx="7672336" cy="6553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一处耐人寻味的细节描写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588" name="文本框 25"/>
          <p:cNvSpPr txBox="1"/>
          <p:nvPr/>
        </p:nvSpPr>
        <p:spPr>
          <a:xfrm>
            <a:off x="2700655" y="3428999"/>
            <a:ext cx="1110074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是什么让“微笑着，无忧无虑”的格里高尔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锁上了卧室的门，又变成了渺小卑贱的甲壳虫？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586"/>
      <p:bldP grpId="0" spid="1048588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53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pic>
        <p:nvPicPr>
          <p:cNvPr id="2097154" name="图片 209715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8" y="608668"/>
            <a:ext cx="3011836" cy="4606340"/>
          </a:xfrm>
          <a:prstGeom prst="rect">
            <a:avLst/>
          </a:prstGeom>
        </p:spPr>
      </p:pic>
      <p:sp>
        <p:nvSpPr>
          <p:cNvPr id="1048599" name="文本框 25"/>
          <p:cNvSpPr txBox="1"/>
          <p:nvPr/>
        </p:nvSpPr>
        <p:spPr>
          <a:xfrm>
            <a:off x="4578353" y="2850134"/>
            <a:ext cx="6753426" cy="21852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我开始明白我自己。我不存在。</a:t>
            </a:r>
            <a:endParaRPr altLang="en-US" b="1" dirty="0" i="0" lang="zh-CN" sz="24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我是我想成为的那个人</a:t>
            </a:r>
            <a:endParaRPr altLang="en-US" b="1" dirty="0" i="0" lang="zh-CN" sz="24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和别人把我塑造成的那个人之间的裂缝。</a:t>
            </a:r>
            <a:endParaRPr altLang="en-US" b="1" dirty="0" i="0" lang="zh-CN" sz="24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en-US" b="1" dirty="0" i="0" lang="zh-CN" sz="24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altLang="en-US" b="1" dirty="0" i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——费尔南多·佩索阿</a:t>
            </a:r>
            <a:endParaRPr altLang="en-US" b="1" dirty="0" i="0" lang="zh-CN" sz="24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</p:txBody>
      </p:sp>
      <p:sp>
        <p:nvSpPr>
          <p:cNvPr id="1048600" name="文本框 25"/>
          <p:cNvSpPr txBox="1"/>
          <p:nvPr/>
        </p:nvSpPr>
        <p:spPr>
          <a:xfrm>
            <a:off x="4519664" y="670029"/>
            <a:ext cx="7672336" cy="65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格里高尔是被什么“异化”的？</a:t>
            </a:r>
            <a:endParaRPr altLang="en-US" b="1" dirty="0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601" name="文本框 25"/>
          <p:cNvSpPr txBox="1"/>
          <p:nvPr/>
        </p:nvSpPr>
        <p:spPr>
          <a:xfrm>
            <a:off x="4519664" y="1458599"/>
            <a:ext cx="767233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异化：主体分裂出自己的对立面，</a:t>
            </a:r>
            <a:endParaRPr altLang="en-US" b="1" dirty="0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变为了外在的异己的力量。</a:t>
            </a:r>
            <a:endParaRPr altLang="en-US" b="1" dirty="0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250" fill="hold" id="7"/>
                                        <p:tgtEl>
                                          <p:spTgt spid="2097154"/>
                                        </p:tgtEl>
                                      </p:cBhvr>
                                      <p:by x="105000" y="105000"/>
                                    </p:animScale>
                                    <p:animScale>
                                      <p:cBhvr>
                                        <p:cTn dur="250" fill="hold" id="8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by x="95238" y="9523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599"/>
      <p:bldP grpId="0" spid="1048600"/>
      <p:bldP grpId="0" spid="1048601"/>
      <p:bldP grpId="1" spid="1048601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56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sp>
        <p:nvSpPr>
          <p:cNvPr id="1048605" name="文本框 25"/>
          <p:cNvSpPr txBox="1"/>
          <p:nvPr/>
        </p:nvSpPr>
        <p:spPr>
          <a:xfrm>
            <a:off x="1101089" y="730101"/>
            <a:ext cx="7672336" cy="6553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格里高尔是被什么“异化”的？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606" name="文本框 25"/>
          <p:cNvSpPr txBox="1"/>
          <p:nvPr/>
        </p:nvSpPr>
        <p:spPr>
          <a:xfrm>
            <a:off x="1101089" y="1667827"/>
            <a:ext cx="7300391" cy="35394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工作——谋生和创造价值的手段，</a:t>
            </a:r>
            <a:endParaRPr altLang="en-US" b="1" dirty="0" i="1" lang="zh-CN" sz="2400">
              <a:solidFill>
                <a:srgbClr val="FFFFFF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变为</a:t>
            </a:r>
            <a:r>
              <a:rPr altLang="en-US" b="1" dirty="0" i="1" lang="zh-CN_#Hans" sz="2800">
                <a:solidFill>
                  <a:srgbClr val="00FFFF"/>
                </a:solidFill>
                <a:latin typeface="黑体"/>
                <a:ea typeface="黑体"/>
                <a:sym typeface="+mn-ea"/>
              </a:rPr>
              <a:t>冷漠无情、利益至上的压迫</a:t>
            </a: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；</a:t>
            </a:r>
            <a:endParaRPr altLang="en-US" b="1" dirty="0" i="1" lang="zh-CN" sz="2400">
              <a:solidFill>
                <a:srgbClr val="FFFFFF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en-US" b="1" dirty="0" i="1" lang="zh-CN" sz="2800">
              <a:solidFill>
                <a:srgbClr val="FFFFFF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亲情——温馨的港湾、坚强的后盾，</a:t>
            </a:r>
            <a:endParaRPr altLang="en-US" b="1" dirty="0" i="1" lang="zh-CN" sz="2400">
              <a:solidFill>
                <a:srgbClr val="FFFFFF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变为</a:t>
            </a:r>
            <a:r>
              <a:rPr altLang="en-US" b="1" dirty="0" i="1" lang="zh-CN_#Hans" sz="2800">
                <a:solidFill>
                  <a:srgbClr val="00FFFF"/>
                </a:solidFill>
                <a:latin typeface="黑体"/>
                <a:ea typeface="黑体"/>
                <a:sym typeface="+mn-ea"/>
              </a:rPr>
              <a:t>惊恐、疑虑、心怀敌意的陌生人</a:t>
            </a: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；</a:t>
            </a:r>
            <a:endParaRPr altLang="en-US" b="1" dirty="0" i="1" lang="zh-CN" sz="2400">
              <a:solidFill>
                <a:srgbClr val="FFFFFF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en-US" b="1" dirty="0" i="1" lang="zh-CN" sz="2800">
              <a:solidFill>
                <a:srgbClr val="FFFFFF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自我——自尊、自由、追求幸福的人，</a:t>
            </a:r>
            <a:endParaRPr altLang="en-US" b="1" dirty="0" i="1" lang="zh-CN" sz="2800">
              <a:solidFill>
                <a:srgbClr val="FFFFFF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变为</a:t>
            </a:r>
            <a:r>
              <a:rPr altLang="en-US" b="1" dirty="0" i="1" lang="zh-CN_#Hans" sz="2800">
                <a:solidFill>
                  <a:srgbClr val="00FFFF"/>
                </a:solidFill>
                <a:latin typeface="黑体"/>
                <a:ea typeface="黑体"/>
                <a:sym typeface="+mn-ea"/>
              </a:rPr>
              <a:t>卑贱、苦闷的“害虫”</a:t>
            </a:r>
            <a:r>
              <a:rPr altLang="en-US" b="1" dirty="0" i="1" lang="zh-CN_#Hans" sz="2800">
                <a:solidFill>
                  <a:srgbClr val="FFFFFF"/>
                </a:solidFill>
                <a:latin typeface="黑体"/>
                <a:ea typeface="黑体"/>
                <a:sym typeface="+mn-ea"/>
              </a:rPr>
              <a:t>……</a:t>
            </a:r>
            <a:endParaRPr altLang="en-US" b="1" dirty="0" i="1" lang="zh-CN" sz="2800">
              <a:solidFill>
                <a:srgbClr val="FFFFFF"/>
              </a:solidFill>
              <a:latin typeface="黑体"/>
              <a:ea typeface="黑体"/>
              <a:sym typeface="+mn-ea"/>
            </a:endParaRPr>
          </a:p>
        </p:txBody>
      </p:sp>
      <p:pic>
        <p:nvPicPr>
          <p:cNvPr id="2097157" name="图片 209715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73425" y="1054367"/>
            <a:ext cx="3011836" cy="46063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06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60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pic>
        <p:nvPicPr>
          <p:cNvPr id="2097161" name="图片 209716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11346" y="639702"/>
            <a:ext cx="2836341" cy="4069801"/>
          </a:xfrm>
          <a:prstGeom prst="rect">
            <a:avLst/>
          </a:prstGeom>
        </p:spPr>
      </p:pic>
      <p:sp>
        <p:nvSpPr>
          <p:cNvPr id="1048608" name="文本框 25"/>
          <p:cNvSpPr txBox="1"/>
          <p:nvPr/>
        </p:nvSpPr>
        <p:spPr>
          <a:xfrm>
            <a:off x="3412830" y="5024460"/>
            <a:ext cx="799998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1" lang="zh-CN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这张</a:t>
            </a:r>
            <a:r>
              <a:rPr altLang="zh-CN" b="1" dirty="0" i="1" lang="en-U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《</a:t>
            </a:r>
            <a:r>
              <a:rPr altLang="en-US" b="1" dirty="0" i="1" lang="zh-CN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变形记</a:t>
            </a:r>
            <a:r>
              <a:rPr altLang="zh-CN" b="1" dirty="0" i="1" lang="en-U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》</a:t>
            </a:r>
            <a:r>
              <a:rPr altLang="en-US" b="1" dirty="0" i="1" lang="zh-CN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的封面有何特点</a:t>
            </a:r>
            <a:r>
              <a:rPr altLang="en-US" b="1" dirty="0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？</a:t>
            </a:r>
            <a:r>
              <a:rPr altLang="en-US" b="1" dirty="0" i="1" lang="zh-CN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如何评价？</a:t>
            </a:r>
            <a:endParaRPr altLang="en-US" b="1" dirty="0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AC7C131-CC49-472C-4839-DF7D261CD78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477913" y="639702"/>
            <a:ext cx="3219746" cy="40246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250" fill="hold" id="7"/>
                                        <p:tgtEl>
                                          <p:spTgt spid="2097161"/>
                                        </p:tgtEl>
                                      </p:cBhvr>
                                      <p:by x="105000" y="105000"/>
                                    </p:animScale>
                                    <p:animScale>
                                      <p:cBhvr>
                                        <p:cTn dur="250" fill="hold" id="8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by x="95238" y="9523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250" fill="hold" id="21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  <p:animScale>
                                      <p:cBhvr>
                                        <p:cTn dur="250" fill="hold" id="22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95238" y="9523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08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78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626519" y="4358001"/>
            <a:ext cx="7341870" cy="2475230"/>
          </a:xfrm>
          <a:prstGeom prst="rect">
            <a:avLst/>
          </a:prstGeom>
        </p:spPr>
      </p:pic>
      <p:sp>
        <p:nvSpPr>
          <p:cNvPr id="1048623" name="文本框 25"/>
          <p:cNvSpPr txBox="1"/>
          <p:nvPr/>
        </p:nvSpPr>
        <p:spPr>
          <a:xfrm>
            <a:off x="1257060" y="411478"/>
            <a:ext cx="9677881" cy="3474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lang="zh-CN_#Hans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品图斯：“表现主义文学可不是令人心旷神怡的读物。它所表达的，是这一时代所有的痛苦、沉沦、腐朽；它所揭示的，是理想沦丧、思想匮乏的人类！”</a:t>
            </a:r>
            <a:endParaRPr altLang="en-US" b="1" lang="zh-CN" sz="36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en-US" b="1" lang="zh-CN" sz="32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lang="zh-CN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本雅明</a:t>
            </a:r>
            <a:r>
              <a:rPr altLang="en-US" b="1" lang="zh-CN_#Hans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评</a:t>
            </a:r>
            <a:r>
              <a:rPr altLang="en-US" b="1" lang="zh-CN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卡夫卡：“他剥去了人类姿态的传统支柱，然后</a:t>
            </a:r>
            <a:r>
              <a:rPr altLang="en-US" b="1" lang="zh-CN" sz="3200">
                <a:solidFill>
                  <a:srgbClr val="00FFFF"/>
                </a:solidFill>
                <a:latin typeface="华文楷体"/>
                <a:ea typeface="华文楷体"/>
                <a:sym typeface="+mn-ea"/>
              </a:rPr>
              <a:t>让一个主体无休止地进行反思</a:t>
            </a:r>
            <a:r>
              <a:rPr altLang="en-US" b="1" lang="zh-CN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。”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</p:txBody>
      </p:sp>
      <p:sp>
        <p:nvSpPr>
          <p:cNvPr id="1048624" name="文本框 25"/>
          <p:cNvSpPr txBox="1"/>
          <p:nvPr/>
        </p:nvSpPr>
        <p:spPr>
          <a:xfrm>
            <a:off x="2819027" y="4940296"/>
            <a:ext cx="9677881" cy="65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baseline="0" cap="none" dirty="0" i="1" lang="zh-CN_#Hans" normalizeH="0" spc="0" strike="noStrike" sz="3200" u="none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卡夫卡，一位悲观而伟大的思想者。</a:t>
            </a:r>
            <a:endParaRPr altLang="en-US" b="1" baseline="0" cap="none" dirty="0" i="1" lang="zh-CN" normalizeH="0" spc="0" strike="noStrike" sz="2800" u="none">
              <a:solidFill>
                <a:srgbClr val="FFD699"/>
              </a:solidFill>
              <a:latin typeface="黑体"/>
              <a:ea typeface="黑体"/>
              <a:cs typeface="+mn-ea"/>
              <a:sym typeface="+mn-ea"/>
            </a:endParaRPr>
          </a:p>
        </p:txBody>
      </p:sp>
      <p:sp>
        <p:nvSpPr>
          <p:cNvPr id="1048625" name="文本框 25"/>
          <p:cNvSpPr txBox="1"/>
          <p:nvPr/>
        </p:nvSpPr>
        <p:spPr>
          <a:xfrm>
            <a:off x="2754359" y="3631167"/>
            <a:ext cx="9807215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baseline="0" cap="none" dirty="0" i="1" lang="zh-CN_#Hans" normalizeH="0" spc="0" strike="noStrike" sz="3200" u="none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金钱人，空心人，成绩人，考试人……</a:t>
            </a:r>
            <a:endParaRPr altLang="en-US" b="1" baseline="0" cap="none" dirty="0" i="1" lang="zh-CN" normalizeH="0" spc="0" strike="noStrike" sz="2800" u="none">
              <a:solidFill>
                <a:srgbClr val="FFD699"/>
              </a:solidFill>
              <a:latin typeface="黑体"/>
              <a:ea typeface="黑体"/>
              <a:cs typeface="+mn-ea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baseline="0" cap="none" dirty="0" i="1" lang="zh-CN_#Hans" normalizeH="0" spc="0" strike="noStrike" sz="3200" u="none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对人与社会的思考永远在路上！</a:t>
            </a:r>
            <a:endParaRPr altLang="en-US" b="1" baseline="0" cap="none" dirty="0" i="1" lang="zh-CN" normalizeH="0" spc="0" strike="noStrike" sz="2800" u="none">
              <a:solidFill>
                <a:srgbClr val="FFD699"/>
              </a:solidFill>
              <a:latin typeface="黑体"/>
              <a:ea typeface="黑体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24"/>
      <p:bldP grpId="0" spid="1048625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79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615950" y="1675128"/>
            <a:ext cx="10870688" cy="3822941"/>
            <a:chOff x="1000017" y="1837263"/>
            <a:chExt cx="10870688" cy="3822941"/>
          </a:xfrm>
        </p:grpSpPr>
        <p:pic>
          <p:nvPicPr>
            <p:cNvPr id="2097180" name="图片 2097179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2077" y="1837263"/>
              <a:ext cx="2548628" cy="3822941"/>
            </a:xfrm>
            <a:prstGeom prst="rect">
              <a:avLst/>
            </a:prstGeom>
          </p:spPr>
        </p:pic>
        <p:pic>
          <p:nvPicPr>
            <p:cNvPr id="2097181" name="图片 209718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2601" y="1837264"/>
              <a:ext cx="2436938" cy="3727084"/>
            </a:xfrm>
            <a:prstGeom prst="rect">
              <a:avLst/>
            </a:prstGeom>
          </p:spPr>
        </p:pic>
        <p:pic>
          <p:nvPicPr>
            <p:cNvPr id="2097182" name="图片 2097181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3097" y="1918371"/>
              <a:ext cx="2296966" cy="3645978"/>
            </a:xfrm>
            <a:prstGeom prst="rect">
              <a:avLst/>
            </a:prstGeom>
          </p:spPr>
        </p:pic>
        <p:pic>
          <p:nvPicPr>
            <p:cNvPr id="2097183" name="图片 2097182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0017" y="1837265"/>
              <a:ext cx="2560542" cy="3664223"/>
            </a:xfrm>
            <a:prstGeom prst="rect">
              <a:avLst/>
            </a:prstGeom>
          </p:spPr>
        </p:pic>
      </p:grpSp>
      <p:sp>
        <p:nvSpPr>
          <p:cNvPr id="1048626" name="文本框 1048625"/>
          <p:cNvSpPr txBox="1"/>
          <p:nvPr/>
        </p:nvSpPr>
        <p:spPr>
          <a:xfrm>
            <a:off x="700655" y="800134"/>
            <a:ext cx="4000000" cy="71628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altLang="en-US" b="1" i="1" lang="en-US" sz="3600">
                <a:solidFill>
                  <a:srgbClr val="00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黑体"/>
                <a:ea typeface="黑体"/>
                <a:sym typeface="+mn-ea"/>
              </a:rPr>
              <a:t>  </a:t>
            </a:r>
            <a:r>
              <a:rPr altLang="en-US" b="1" i="1" lang="zh-CN_#Hans" sz="3600">
                <a:solidFill>
                  <a:srgbClr val="00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黑体"/>
                <a:ea typeface="黑体"/>
                <a:sym typeface="+mn-ea"/>
              </a:rPr>
              <a:t>变形之魅</a:t>
            </a:r>
            <a:endParaRPr altLang="en-US" b="1" i="1" lang="zh-CN" sz="2400">
              <a:solidFill>
                <a:srgbClr val="00FFFF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627" name="文本框 1048626"/>
          <p:cNvSpPr txBox="1"/>
          <p:nvPr/>
        </p:nvSpPr>
        <p:spPr>
          <a:xfrm>
            <a:off x="3519030" y="5656783"/>
            <a:ext cx="4000000" cy="716280"/>
          </a:xfrm>
          <a:prstGeom prst="rect">
            <a:avLst/>
          </a:prstGeom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3600">
                <a:solidFill>
                  <a:srgbClr val="00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黑体"/>
                <a:ea typeface="黑体"/>
                <a:sym typeface="+mn-ea"/>
              </a:rPr>
              <a:t>象征之门</a:t>
            </a:r>
            <a:endParaRPr altLang="en-US" b="1" i="1" lang="zh-CN" sz="2400">
              <a:solidFill>
                <a:srgbClr val="00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  <a:latin typeface="黑体"/>
              <a:ea typeface="黑体"/>
              <a:sym typeface="+mn-ea"/>
            </a:endParaRPr>
          </a:p>
        </p:txBody>
      </p:sp>
      <p:sp>
        <p:nvSpPr>
          <p:cNvPr id="1048628" name="文本框 1048627"/>
          <p:cNvSpPr txBox="1"/>
          <p:nvPr/>
        </p:nvSpPr>
        <p:spPr>
          <a:xfrm>
            <a:off x="6212324" y="800133"/>
            <a:ext cx="4000000" cy="716280"/>
          </a:xfrm>
          <a:prstGeom prst="rect">
            <a:avLst/>
          </a:prstGeom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en-US" sz="3600">
                <a:solidFill>
                  <a:srgbClr val="00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黑体"/>
                <a:ea typeface="黑体"/>
                <a:sym typeface="+mn-ea"/>
              </a:rPr>
              <a:t>  </a:t>
            </a:r>
            <a:r>
              <a:rPr altLang="en-US" b="1" i="1" lang="zh-CN_#Hans" sz="3600">
                <a:solidFill>
                  <a:srgbClr val="00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黑体"/>
                <a:ea typeface="黑体"/>
                <a:sym typeface="+mn-ea"/>
              </a:rPr>
              <a:t>异化之因</a:t>
            </a:r>
            <a:endParaRPr altLang="en-US" b="1" i="1" lang="zh-CN" sz="2400">
              <a:solidFill>
                <a:srgbClr val="00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  <a:latin typeface="黑体"/>
              <a:ea typeface="黑体"/>
              <a:sym typeface="+mn-ea"/>
            </a:endParaRPr>
          </a:p>
        </p:txBody>
      </p:sp>
      <p:sp>
        <p:nvSpPr>
          <p:cNvPr id="1048629" name="文本框 1048628"/>
          <p:cNvSpPr txBox="1"/>
          <p:nvPr/>
        </p:nvSpPr>
        <p:spPr>
          <a:xfrm>
            <a:off x="8938010" y="5656784"/>
            <a:ext cx="4000000" cy="716280"/>
          </a:xfrm>
          <a:prstGeom prst="rect">
            <a:avLst/>
          </a:prstGeom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en-US" sz="3600">
                <a:solidFill>
                  <a:srgbClr val="00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黑体"/>
                <a:ea typeface="黑体"/>
                <a:sym typeface="+mn-ea"/>
              </a:rPr>
              <a:t>  </a:t>
            </a:r>
            <a:r>
              <a:rPr altLang="en-US" b="1" i="1" lang="zh-CN_#Hans" sz="3600">
                <a:solidFill>
                  <a:srgbClr val="00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黑体"/>
                <a:ea typeface="黑体"/>
                <a:sym typeface="+mn-ea"/>
              </a:rPr>
              <a:t>思考之路</a:t>
            </a:r>
            <a:endParaRPr altLang="en-US" b="1" i="1" lang="zh-CN" sz="2400">
              <a:solidFill>
                <a:srgbClr val="00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26"/>
      <p:bldP grpId="0" spid="1048627"/>
      <p:bldP grpId="0" spid="1048628"/>
      <p:bldP grpId="0" spid="1048629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84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sp>
        <p:nvSpPr>
          <p:cNvPr id="1048630" name="文本框 25"/>
          <p:cNvSpPr txBox="1"/>
          <p:nvPr/>
        </p:nvSpPr>
        <p:spPr>
          <a:xfrm>
            <a:off x="1437092" y="887310"/>
            <a:ext cx="9944452" cy="65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变形的成名之子和变形的格里高尔，谁更可怜？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631" name="文本框 25"/>
          <p:cNvSpPr txBox="1"/>
          <p:nvPr/>
        </p:nvSpPr>
        <p:spPr>
          <a:xfrm>
            <a:off x="2514119" y="4861553"/>
            <a:ext cx="9677881" cy="6553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baseline="0" cap="none" i="1" lang="zh-CN_#Hans" normalizeH="0" spc="0" strike="noStrike" sz="3200" u="none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“变形”各有千秋，“批判”锋芒毕露！</a:t>
            </a:r>
            <a:endParaRPr altLang="en-US" b="1" baseline="0" cap="none" i="1" lang="zh-CN" normalizeH="0" spc="0" strike="noStrike" sz="2800" u="none">
              <a:solidFill>
                <a:srgbClr val="FFD699"/>
              </a:solidFill>
              <a:latin typeface="黑体"/>
              <a:ea typeface="黑体"/>
              <a:cs typeface="+mn-ea"/>
              <a:sym typeface="+mn-ea"/>
            </a:endParaRPr>
          </a:p>
        </p:txBody>
      </p:sp>
      <p:sp>
        <p:nvSpPr>
          <p:cNvPr id="1048632" name="文本框 25"/>
          <p:cNvSpPr txBox="1"/>
          <p:nvPr/>
        </p:nvSpPr>
        <p:spPr>
          <a:xfrm>
            <a:off x="6542604" y="2651754"/>
            <a:ext cx="9677881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迟缓笨拙，虚弱无力；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母亲惊恐，父亲威逼；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孤独痛苦，陷入绝境；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……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</p:txBody>
      </p:sp>
      <p:sp>
        <p:nvSpPr>
          <p:cNvPr id="1048633" name="文本框 25"/>
          <p:cNvSpPr txBox="1"/>
          <p:nvPr/>
        </p:nvSpPr>
        <p:spPr>
          <a:xfrm>
            <a:off x="6542604" y="1996436"/>
            <a:ext cx="7672336" cy="6553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格里高尔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634" name="文本框 25"/>
          <p:cNvSpPr txBox="1"/>
          <p:nvPr/>
        </p:nvSpPr>
        <p:spPr>
          <a:xfrm>
            <a:off x="1196492" y="2651757"/>
            <a:ext cx="9677881" cy="20421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轻捷善斗，大展拳脚；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身死亲悲；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挽救家人，因祸得“富”；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……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</p:txBody>
      </p:sp>
      <p:sp>
        <p:nvSpPr>
          <p:cNvPr id="1048635" name="文本框 25"/>
          <p:cNvSpPr txBox="1"/>
          <p:nvPr/>
        </p:nvSpPr>
        <p:spPr>
          <a:xfrm>
            <a:off x="1196491" y="1996438"/>
            <a:ext cx="7672336" cy="6553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成名之子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31"/>
      <p:bldP grpId="0" spid="1048632"/>
      <p:bldP grpId="0" spid="1048633"/>
      <p:bldP grpId="0" spid="1048634"/>
      <p:bldP grpId="0" spid="1048635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85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sp>
        <p:nvSpPr>
          <p:cNvPr id="1048636" name="文本框 25"/>
          <p:cNvSpPr txBox="1"/>
          <p:nvPr/>
        </p:nvSpPr>
        <p:spPr>
          <a:xfrm>
            <a:off x="5121837" y="621025"/>
            <a:ext cx="6381614" cy="4160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0" lang="zh-CN_#Hans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我想，我们应该只读那些咬伤我们、刺痛我们的书。</a:t>
            </a:r>
            <a:endParaRPr altLang="en-US" b="1" i="0" lang="zh-CN" sz="36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en-US" b="1" i="0" lang="zh-CN" sz="36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i="0" lang="zh-CN_#Hans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所谓书，</a:t>
            </a:r>
            <a:r>
              <a:rPr altLang="en-US" b="1" i="0" lang="zh-CN_#Hans" sz="3200">
                <a:solidFill>
                  <a:srgbClr val="00FFFF"/>
                </a:solidFill>
                <a:latin typeface="华文楷体"/>
                <a:ea typeface="华文楷体"/>
                <a:sym typeface="+mn-ea"/>
              </a:rPr>
              <a:t>必须是砍向我们内心冰封的大海的斧头</a:t>
            </a:r>
            <a:r>
              <a:rPr altLang="en-US" b="1" i="0" lang="zh-CN_#Hans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。</a:t>
            </a:r>
            <a:endParaRPr altLang="en-US" b="1" i="0" lang="zh-CN" sz="36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en-US" b="1" i="0" lang="zh-CN" sz="36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altLang="en-US" b="1" i="0" lang="zh-CN_#Hans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——卡夫卡</a:t>
            </a:r>
            <a:r>
              <a:rPr altLang="en-US" b="1" i="0" lang="en-US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1904</a:t>
            </a:r>
            <a:r>
              <a:rPr altLang="en-US" b="1" i="0" lang="zh-CN_#Hans" sz="32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年致友人信</a:t>
            </a:r>
            <a:endParaRPr altLang="en-US" b="1" i="0" lang="zh-CN" sz="36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</p:txBody>
      </p:sp>
      <p:pic>
        <p:nvPicPr>
          <p:cNvPr id="2097186" name="图片 209718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7971" y="621025"/>
            <a:ext cx="3965366" cy="56159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87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sp>
        <p:nvSpPr>
          <p:cNvPr id="1048637" name="文本框 25"/>
          <p:cNvSpPr txBox="1"/>
          <p:nvPr/>
        </p:nvSpPr>
        <p:spPr>
          <a:xfrm>
            <a:off x="2995290" y="2474405"/>
            <a:ext cx="7672336" cy="2346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1" lang="en-U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      </a:t>
            </a:r>
            <a:r>
              <a:rPr altLang="en-US" b="1" dirty="0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观察世相百态，</a:t>
            </a:r>
            <a:endParaRPr altLang="en-US" b="1" dirty="0" i="1" lang="zh-CN" sz="36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en-U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      </a:t>
            </a:r>
            <a:r>
              <a:rPr altLang="en-US" b="1" dirty="0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思索生命意义；</a:t>
            </a:r>
            <a:endParaRPr altLang="en-US" b="1" dirty="0" i="1" lang="zh-CN" sz="36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en-U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      </a:t>
            </a:r>
            <a:r>
              <a:rPr altLang="en-US" b="1" dirty="0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滋养审美智慧，</a:t>
            </a:r>
            <a:endParaRPr altLang="en-US" b="1" dirty="0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i="1" lang="en-U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      </a:t>
            </a:r>
            <a:r>
              <a:rPr altLang="en-US" b="1" dirty="0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激发批判勇气！</a:t>
            </a:r>
            <a:endParaRPr altLang="en-US" b="1" dirty="0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638" name="文本框 25"/>
          <p:cNvSpPr txBox="1"/>
          <p:nvPr/>
        </p:nvSpPr>
        <p:spPr>
          <a:xfrm>
            <a:off x="3520097" y="866274"/>
            <a:ext cx="680643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1" lang="zh-CN_#Hans" sz="36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小说的社会批判意义</a:t>
            </a:r>
            <a:endParaRPr altLang="en-US" b="1" dirty="0" i="1" lang="zh-CN" sz="32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37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11"/>
          <p:cNvGrpSpPr/>
          <p:nvPr/>
        </p:nvGrpSpPr>
        <p:grpSpPr>
          <a:xfrm>
            <a:off x="-104140" y="3495040"/>
            <a:ext cx="5663565" cy="3467100"/>
            <a:chOff x="-180" y="4988"/>
            <a:chExt cx="9788" cy="5992"/>
          </a:xfrm>
        </p:grpSpPr>
        <p:pic>
          <p:nvPicPr>
            <p:cNvPr descr="0197" id="2097167" name="图片 7"/>
            <p:cNvPicPr>
              <a:picLocks noChangeAspect="1"/>
            </p:cNvPicPr>
            <p:nvPr/>
          </p:nvPicPr>
          <p:blipFill>
            <a:blip r:embed="rId3"/>
            <a:srcRect r="32288" t="74116"/>
            <a:stretch>
              <a:fillRect/>
            </a:stretch>
          </p:blipFill>
          <p:spPr>
            <a:xfrm>
              <a:off x="0" y="5289"/>
              <a:ext cx="9609" cy="5511"/>
            </a:xfrm>
            <a:prstGeom prst="rect">
              <a:avLst/>
            </a:prstGeom>
          </p:spPr>
        </p:pic>
        <p:pic>
          <p:nvPicPr>
            <p:cNvPr descr="0197" id="2097168" name="图片 9"/>
            <p:cNvPicPr>
              <a:picLocks noChangeAspect="1"/>
            </p:cNvPicPr>
            <p:nvPr/>
          </p:nvPicPr>
          <p:blipFill>
            <a:blip r:embed="rId3"/>
            <a:srcRect b="27273" l="25564" r="38918" t="53378"/>
            <a:stretch>
              <a:fillRect/>
            </a:stretch>
          </p:blipFill>
          <p:spPr>
            <a:xfrm>
              <a:off x="-180" y="4988"/>
              <a:ext cx="7329" cy="5992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F0CB522-29C6-E97A-B028-6C6CD1DD676D}"/>
              </a:ext>
            </a:extLst>
          </p:cNvPr>
          <p:cNvSpPr txBox="1"/>
          <p:nvPr/>
        </p:nvSpPr>
        <p:spPr>
          <a:xfrm>
            <a:off x="1907890" y="706465"/>
            <a:ext cx="9832895" cy="39703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D699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</a:rPr>
              <a:t>原来小说还可以这样写。</a:t>
            </a:r>
            <a:endParaRPr altLang="zh-CN" b="1" baseline="0" cap="none" dirty="0" i="0" kern="1200" kumimoji="0" lang="en-US" noProof="0" normalizeH="0" spc="0" strike="noStrike" sz="2800" u="none">
              <a:ln>
                <a:noFill/>
              </a:ln>
              <a:solidFill>
                <a:srgbClr val="FFD699"/>
              </a:solidFill>
              <a:effectLst/>
              <a:uLnTx/>
              <a:uFillTx/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zh-CN" b="1" dirty="0" lang="en-US" sz="2800">
                <a:solidFill>
                  <a:srgbClr val="FFD699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         ——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D699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</a:rPr>
              <a:t>马尔克斯</a:t>
            </a:r>
            <a:endParaRPr altLang="zh-CN" b="1" baseline="0" cap="none" dirty="0" i="0" kern="1200" kumimoji="0" lang="en-US" noProof="0" normalizeH="0" spc="0" strike="noStrike" sz="2800" u="none">
              <a:ln>
                <a:noFill/>
              </a:ln>
              <a:solidFill>
                <a:srgbClr val="FFD699"/>
              </a:solidFill>
              <a:effectLst/>
              <a:uLnTx/>
              <a:uFillTx/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D699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</a:rPr>
              <a:t>我认为卡夫卡是文坛前所未有、独一无二的。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srgbClr val="FFD699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</a:rPr>
              <a:t>                      ——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D699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</a:rPr>
              <a:t>博尔赫斯</a:t>
            </a:r>
            <a:endParaRPr altLang="zh-CN" b="1" baseline="0" cap="none" dirty="0" i="0" kern="1200" kumimoji="0" lang="en-US" noProof="0" normalizeH="0" spc="0" strike="noStrike" sz="2800" u="none">
              <a:ln>
                <a:noFill/>
              </a:ln>
              <a:solidFill>
                <a:srgbClr val="FFD699"/>
              </a:solidFill>
              <a:effectLst/>
              <a:uLnTx/>
              <a:uFillTx/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D699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</a:rPr>
              <a:t>卡夫卡对我们至关重要，因为他的困境就是现代人的困境。</a:t>
            </a:r>
            <a:endParaRPr altLang="zh-CN" b="1" baseline="0" cap="none" dirty="0" i="0" kern="1200" kumimoji="0" lang="en-US" noProof="0" normalizeH="0" spc="0" strike="noStrike" sz="2800" u="none">
              <a:ln>
                <a:noFill/>
              </a:ln>
              <a:solidFill>
                <a:srgbClr val="FFD699"/>
              </a:solidFill>
              <a:effectLst/>
              <a:uLnTx/>
              <a:uFillTx/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lvl="0"/>
            <a:r>
              <a:rPr altLang="zh-CN" b="1" dirty="0" lang="en-US" sz="2800">
                <a:solidFill>
                  <a:srgbClr val="FFD699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                             ——</a:t>
            </a:r>
            <a:r>
              <a:rPr altLang="en-US" b="1" dirty="0" lang="zh-CN" sz="2800">
                <a:solidFill>
                  <a:srgbClr val="FFD699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美国诗人奥登</a:t>
            </a:r>
            <a:endParaRPr altLang="zh-CN" b="1" dirty="0" lang="en-US" sz="2800">
              <a:solidFill>
                <a:srgbClr val="FFD699"/>
              </a:solidFill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lvl="0"/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D699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</a:rPr>
              <a:t>其他作家给我们讲的都是遥远的故事，卡夫卡给我们讲的却是我们自己的故事。</a:t>
            </a:r>
            <a:endParaRPr altLang="zh-CN" b="1" baseline="0" cap="none" dirty="0" i="0" kern="1200" kumimoji="0" lang="en-US" noProof="0" normalizeH="0" spc="0" strike="noStrike" sz="2800" u="none">
              <a:ln>
                <a:noFill/>
              </a:ln>
              <a:solidFill>
                <a:srgbClr val="FFD699"/>
              </a:solidFill>
              <a:effectLst/>
              <a:uLnTx/>
              <a:uFillTx/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r" lvl="0"/>
            <a:r>
              <a:rPr altLang="zh-CN" b="1" dirty="0" lang="en-US" sz="2800">
                <a:solidFill>
                  <a:srgbClr val="FFD699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——</a:t>
            </a:r>
            <a:r>
              <a:rPr altLang="en-US" b="1" dirty="0" lang="zh-CN" sz="2800">
                <a:solidFill>
                  <a:srgbClr val="FFD699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波伏娃</a:t>
            </a: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srgbClr val="FFD699"/>
              </a:solidFill>
              <a:effectLst/>
              <a:uLnTx/>
              <a:uFillTx/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5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11"/>
          <p:cNvGrpSpPr/>
          <p:nvPr/>
        </p:nvGrpSpPr>
        <p:grpSpPr>
          <a:xfrm>
            <a:off x="-104140" y="3495040"/>
            <a:ext cx="5663565" cy="3467100"/>
            <a:chOff x="-180" y="4988"/>
            <a:chExt cx="9788" cy="5992"/>
          </a:xfrm>
        </p:grpSpPr>
        <p:pic>
          <p:nvPicPr>
            <p:cNvPr descr="0197" id="2097167" name="图片 7"/>
            <p:cNvPicPr>
              <a:picLocks noChangeAspect="1"/>
            </p:cNvPicPr>
            <p:nvPr/>
          </p:nvPicPr>
          <p:blipFill>
            <a:blip r:embed="rId3"/>
            <a:srcRect r="32288" t="74116"/>
            <a:stretch>
              <a:fillRect/>
            </a:stretch>
          </p:blipFill>
          <p:spPr>
            <a:xfrm>
              <a:off x="0" y="5289"/>
              <a:ext cx="9609" cy="5511"/>
            </a:xfrm>
            <a:prstGeom prst="rect">
              <a:avLst/>
            </a:prstGeom>
          </p:spPr>
        </p:pic>
        <p:pic>
          <p:nvPicPr>
            <p:cNvPr descr="0197" id="2097168" name="图片 9"/>
            <p:cNvPicPr>
              <a:picLocks noChangeAspect="1"/>
            </p:cNvPicPr>
            <p:nvPr/>
          </p:nvPicPr>
          <p:blipFill>
            <a:blip r:embed="rId3"/>
            <a:srcRect b="27273" l="25564" r="38918" t="53378"/>
            <a:stretch>
              <a:fillRect/>
            </a:stretch>
          </p:blipFill>
          <p:spPr>
            <a:xfrm>
              <a:off x="-180" y="4988"/>
              <a:ext cx="7329" cy="5992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F0CB522-29C6-E97A-B028-6C6CD1DD676D}"/>
              </a:ext>
            </a:extLst>
          </p:cNvPr>
          <p:cNvSpPr txBox="1"/>
          <p:nvPr/>
        </p:nvSpPr>
        <p:spPr>
          <a:xfrm>
            <a:off x="2147147" y="1098533"/>
            <a:ext cx="9672320" cy="44012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b="1" dirty="0" kern="100" lang="zh-CN" sz="2800">
                <a:solidFill>
                  <a:srgbClr val="FFD69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作为犹太人，他在基督徒中不是自己人；</a:t>
            </a:r>
          </a:p>
          <a:p>
            <a:pPr algn="just"/>
            <a:r>
              <a:rPr altLang="zh-CN" b="1" dirty="0" kern="100" lang="zh-CN" sz="2800">
                <a:solidFill>
                  <a:srgbClr val="FFD69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作为不入帮会的犹太人，他在犹太人中不是自己人；</a:t>
            </a:r>
            <a:r>
              <a:rPr altLang="zh-CN" b="1" dirty="0" kern="100" lang="en-US" sz="2800">
                <a:solidFill>
                  <a:srgbClr val="FFD69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 </a:t>
            </a:r>
            <a:endParaRPr altLang="zh-CN" b="1" dirty="0" kern="100" lang="zh-CN" sz="2800">
              <a:solidFill>
                <a:srgbClr val="FFD699"/>
              </a:solidFill>
              <a:effectLst/>
              <a:latin charset="-122" panose="02010609060101010101" pitchFamily="49" typeface="楷体"/>
              <a:ea charset="-122" panose="02010609060101010101" pitchFamily="49" typeface="楷体"/>
              <a:cs charset="0" panose="02020603050405020304" pitchFamily="18" typeface="Times New Roman"/>
            </a:endParaRPr>
          </a:p>
          <a:p>
            <a:pPr algn="just"/>
            <a:r>
              <a:rPr altLang="zh-CN" b="1" dirty="0" kern="100" lang="zh-CN" sz="2800">
                <a:solidFill>
                  <a:srgbClr val="FFD69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作为说德语的人，他不完全属于奥地利人；</a:t>
            </a:r>
          </a:p>
          <a:p>
            <a:pPr algn="just"/>
            <a:r>
              <a:rPr altLang="zh-CN" b="1" dirty="0" kern="100" lang="zh-CN" sz="2800">
                <a:solidFill>
                  <a:srgbClr val="FFD69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作为劳动保险公司的职员，他不完全属于资产者；</a:t>
            </a:r>
          </a:p>
          <a:p>
            <a:pPr algn="just"/>
            <a:r>
              <a:rPr altLang="zh-CN" b="1" dirty="0" kern="100" lang="zh-CN" sz="2800">
                <a:solidFill>
                  <a:srgbClr val="FFD69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作为资产者的儿子，他又不完全属于劳动者，因为他把精力花在家庭方面。</a:t>
            </a:r>
          </a:p>
          <a:p>
            <a:pPr algn="just"/>
            <a:r>
              <a:rPr altLang="zh-CN" b="1" dirty="0" kern="100" lang="zh-CN" sz="2800">
                <a:solidFill>
                  <a:srgbClr val="FFD69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而在自己的家庭里，却比陌生人还要</a:t>
            </a:r>
            <a:r>
              <a:rPr altLang="zh-CN" b="1" dirty="0" kern="100" lang="zh-CN" sz="2800">
                <a:solidFill>
                  <a:srgbClr val="FFD699"/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陌生。</a:t>
            </a:r>
            <a:endParaRPr altLang="zh-CN" b="1" dirty="0" kern="100" lang="en-US" sz="2800">
              <a:solidFill>
                <a:srgbClr val="FFD699"/>
              </a:solidFill>
              <a:latin charset="-122" panose="02010609060101010101" pitchFamily="49" typeface="楷体"/>
              <a:ea charset="-122" panose="02010609060101010101" pitchFamily="49" typeface="楷体"/>
              <a:cs charset="0" panose="02020603050405020304" pitchFamily="18" typeface="Times New Roman"/>
            </a:endParaRPr>
          </a:p>
          <a:p>
            <a:pPr algn="r"/>
            <a:r>
              <a:rPr altLang="zh-CN" b="1" dirty="0" kern="100" lang="en-US" sz="2800">
                <a:solidFill>
                  <a:srgbClr val="FFD699"/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——</a:t>
            </a:r>
            <a:r>
              <a:rPr altLang="zh-CN" b="1" dirty="0" kern="100" lang="zh-CN" sz="2800">
                <a:solidFill>
                  <a:srgbClr val="FFD699"/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20603050405020304" pitchFamily="18" typeface="Times New Roman"/>
              </a:rPr>
              <a:t>德国文艺批评家龚特尔·安德尔</a:t>
            </a:r>
          </a:p>
          <a:p>
            <a:pPr algn="just"/>
            <a:endParaRPr altLang="zh-CN" b="1" dirty="0" kern="100" lang="zh-CN" sz="2800">
              <a:solidFill>
                <a:srgbClr val="FFD699"/>
              </a:solidFill>
              <a:effectLst/>
              <a:latin charset="-122" panose="02010609060101010101" pitchFamily="49" typeface="楷体"/>
              <a:ea charset="-122" panose="02010609060101010101" pitchFamily="49" typeface="楷体"/>
              <a:cs charset="0" panose="02020603050405020304" pitchFamily="18" typeface="Times New Roman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srgbClr val="FFD69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69" name="图片 1"/>
          <p:cNvPicPr>
            <a:picLocks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660656" y="1320062"/>
            <a:ext cx="10870688" cy="3822941"/>
            <a:chOff x="1000017" y="1837263"/>
            <a:chExt cx="10870688" cy="3822941"/>
          </a:xfrm>
        </p:grpSpPr>
        <p:pic>
          <p:nvPicPr>
            <p:cNvPr id="2097170" name="图片 2097169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2077" y="1837263"/>
              <a:ext cx="2548628" cy="3822941"/>
            </a:xfrm>
            <a:prstGeom prst="rect">
              <a:avLst/>
            </a:prstGeom>
          </p:spPr>
        </p:pic>
        <p:pic>
          <p:nvPicPr>
            <p:cNvPr id="2097171" name="图片 209717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2601" y="1837264"/>
              <a:ext cx="2436938" cy="3727084"/>
            </a:xfrm>
            <a:prstGeom prst="rect">
              <a:avLst/>
            </a:prstGeom>
          </p:spPr>
        </p:pic>
        <p:pic>
          <p:nvPicPr>
            <p:cNvPr id="2097172" name="图片 2097171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3097" y="1918371"/>
              <a:ext cx="2296966" cy="3645978"/>
            </a:xfrm>
            <a:prstGeom prst="rect">
              <a:avLst/>
            </a:prstGeom>
          </p:spPr>
        </p:pic>
        <p:pic>
          <p:nvPicPr>
            <p:cNvPr id="2097173" name="图片 2097172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0017" y="1837265"/>
              <a:ext cx="2560542" cy="366422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74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pic>
        <p:nvPicPr>
          <p:cNvPr id="2097175" name="图片 209717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9" y="608669"/>
            <a:ext cx="3164599" cy="4528650"/>
          </a:xfrm>
          <a:prstGeom prst="rect">
            <a:avLst/>
          </a:prstGeom>
        </p:spPr>
      </p:pic>
      <p:sp>
        <p:nvSpPr>
          <p:cNvPr id="1048617" name="文本框 25"/>
          <p:cNvSpPr txBox="1"/>
          <p:nvPr/>
        </p:nvSpPr>
        <p:spPr>
          <a:xfrm>
            <a:off x="4519664" y="608669"/>
            <a:ext cx="7672336" cy="65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1" lang="zh-CN_#Hans" sz="3200" u="none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为什么是一只“甲壳虫”？</a:t>
            </a:r>
            <a:endParaRPr altLang="en-US" b="1" dirty="0" i="1" lang="zh-CN" sz="2400" u="none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618" name="文本框 25"/>
          <p:cNvSpPr txBox="1"/>
          <p:nvPr/>
        </p:nvSpPr>
        <p:spPr>
          <a:xfrm>
            <a:off x="4519664" y="1546394"/>
            <a:ext cx="6753426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坚硬的脊背：迟缓笨拙，自我防护</a:t>
            </a:r>
            <a:endParaRPr altLang="en-US" b="1" dirty="0" lang="zh-CN" sz="24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细得可怜的腿脚：虚弱无力，滑稽可怜</a:t>
            </a:r>
            <a:endParaRPr altLang="en-US" b="1" dirty="0" lang="zh-CN" sz="24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en-US" b="1" dirty="0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dirty="0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整体形象：渺小卑贱，被忽视，被嫌弃</a:t>
            </a:r>
            <a:endParaRPr altLang="en-US" b="1" dirty="0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</p:txBody>
      </p:sp>
      <p:sp>
        <p:nvSpPr>
          <p:cNvPr id="1048619" name="文本框 25"/>
          <p:cNvSpPr txBox="1"/>
          <p:nvPr/>
        </p:nvSpPr>
        <p:spPr>
          <a:xfrm>
            <a:off x="4519664" y="3947159"/>
            <a:ext cx="767233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德语</a:t>
            </a:r>
            <a:r>
              <a:rPr altLang="en-US" b="1" i="1" lang="en-U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 "</a:t>
            </a: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Ungeziefer</a:t>
            </a:r>
            <a:r>
              <a:rPr altLang="en-US" b="1" i="1" lang="en-U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" </a:t>
            </a: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：有害的小动物、小虫子，</a:t>
            </a:r>
            <a:endParaRPr altLang="en-US" b="1" i="1" lang="zh-CN" sz="32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如老鼠、甲虫、蟑螂、跳蚤、虱子等。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17"/>
      <p:bldP grpId="0" spid="1048618"/>
      <p:bldP grpId="0" spid="1048619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76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sp>
        <p:nvSpPr>
          <p:cNvPr id="1048620" name="文本框 25"/>
          <p:cNvSpPr txBox="1"/>
          <p:nvPr/>
        </p:nvSpPr>
        <p:spPr>
          <a:xfrm>
            <a:off x="4519664" y="597076"/>
            <a:ext cx="7672336" cy="65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dirty="0" i="1" lang="zh-CN_#Hans" sz="3200" u="none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这张封面以人脸搭配虫身，用意何在？</a:t>
            </a:r>
            <a:endParaRPr altLang="en-US" b="1" dirty="0" i="1" lang="zh-CN" sz="2400" u="none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sp>
        <p:nvSpPr>
          <p:cNvPr id="1048621" name="文本框 25"/>
          <p:cNvSpPr txBox="1"/>
          <p:nvPr/>
        </p:nvSpPr>
        <p:spPr>
          <a:xfrm>
            <a:off x="4519664" y="1794600"/>
            <a:ext cx="675342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身体：甲壳虫</a:t>
            </a:r>
            <a:endParaRPr altLang="en-US" b="1" lang="zh-CN" sz="24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灵魂：人的意识</a:t>
            </a:r>
            <a:endParaRPr altLang="en-US" b="1" lang="zh-CN" sz="2800">
              <a:solidFill>
                <a:srgbClr val="FFFFFF"/>
              </a:solidFill>
              <a:latin typeface="华文楷体"/>
              <a:ea typeface="华文楷体"/>
              <a:sym typeface="+mn-ea"/>
            </a:endParaRPr>
          </a:p>
        </p:txBody>
      </p:sp>
      <p:sp>
        <p:nvSpPr>
          <p:cNvPr id="1048622" name="文本框 25"/>
          <p:cNvSpPr txBox="1"/>
          <p:nvPr/>
        </p:nvSpPr>
        <p:spPr>
          <a:xfrm>
            <a:off x="4519664" y="3429000"/>
            <a:ext cx="7672336" cy="10667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身体和灵魂的不兼容，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构成了小说的张力！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  <p:pic>
        <p:nvPicPr>
          <p:cNvPr id="2097177" name="图片 209717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9" y="608669"/>
            <a:ext cx="3164599" cy="4528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20"/>
      <p:bldP grpId="0" spid="1048621"/>
      <p:bldP grpId="0" spid="1048622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63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sp>
        <p:nvSpPr>
          <p:cNvPr id="1048609" name="文本框 25"/>
          <p:cNvSpPr txBox="1"/>
          <p:nvPr/>
        </p:nvSpPr>
        <p:spPr>
          <a:xfrm>
            <a:off x="1085199" y="1047114"/>
            <a:ext cx="10021602" cy="3992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lang="en-U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    </a:t>
            </a: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sym typeface="+mn-ea"/>
              </a:rPr>
              <a:t>在《变形记》初版付梓之际，卡夫卡给出版社写了这样一封信：“您最近来信说，奥托玛尔·施塔克将为《变形记》设计封面。我产生了小小的恐惧。……他会不会去画那个甲虫本身？</a:t>
            </a:r>
            <a:r>
              <a:rPr altLang="en-US" b="1" lang="zh-CN_#Hans" sz="2800">
                <a:solidFill>
                  <a:srgbClr val="00FFFF"/>
                </a:solidFill>
                <a:latin typeface="华文楷体"/>
                <a:ea typeface="华文楷体"/>
                <a:sym typeface="+mn-ea"/>
              </a:rPr>
              <a:t>别画那个，千万别画那个！……这个甲虫本身是不可画出的</a:t>
            </a:r>
            <a:r>
              <a:rPr altLang="en-US" b="1" lang="zh-CN_#Hans" sz="2800">
                <a:solidFill>
                  <a:srgbClr val="00FFFF"/>
                </a:solidFill>
                <a:latin typeface="华文楷体"/>
                <a:ea typeface="华文楷体"/>
                <a:cs typeface="+mn-ea"/>
                <a:sym typeface="+mn-ea"/>
              </a:rPr>
              <a:t>。</a:t>
            </a:r>
            <a:r>
              <a:rPr altLang="en-US" b="1" lang="zh-CN_#Hans" sz="2800">
                <a:solidFill>
                  <a:srgbClr val="FFFFFF"/>
                </a:solidFill>
                <a:latin typeface="华文楷体"/>
                <a:ea typeface="华文楷体"/>
                <a:cs typeface="+mn-ea"/>
                <a:sym typeface="+mn-ea"/>
              </a:rPr>
              <a:t>……假如允许我对插图提建议，那么我会选择诸如这样的画面：父母和协理站在关闭的门前，或者更好的是，父母和妹妹在灯光明亮的房间里，而通向一片黑暗的旁边那个房间的门敞开着。”</a:t>
            </a:r>
            <a:endParaRPr altLang="en-US" b="1" baseline="0" cap="none" i="0" lang="zh-CN" normalizeH="0" spc="0" strike="noStrike" sz="2800" u="none">
              <a:solidFill>
                <a:srgbClr val="FFFFFF"/>
              </a:solidFill>
              <a:latin typeface="华文楷体"/>
              <a:ea typeface="华文楷体"/>
              <a:cs typeface="+mn-ea"/>
              <a:sym typeface="+mn-ea"/>
            </a:endParaRPr>
          </a:p>
        </p:txBody>
      </p:sp>
      <p:sp>
        <p:nvSpPr>
          <p:cNvPr id="1048610" name="文本框 25"/>
          <p:cNvSpPr txBox="1"/>
          <p:nvPr/>
        </p:nvSpPr>
        <p:spPr>
          <a:xfrm>
            <a:off x="3434465" y="5374005"/>
            <a:ext cx="7672336" cy="5791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穿越这扇意味深长的“门”……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10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58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pic>
        <p:nvPicPr>
          <p:cNvPr id="2097159" name="图片 209715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33" y="650819"/>
            <a:ext cx="2838843" cy="4506100"/>
          </a:xfrm>
          <a:prstGeom prst="rect">
            <a:avLst/>
          </a:prstGeom>
        </p:spPr>
      </p:pic>
      <p:sp>
        <p:nvSpPr>
          <p:cNvPr id="1048607" name="文本框 25"/>
          <p:cNvSpPr txBox="1"/>
          <p:nvPr/>
        </p:nvSpPr>
        <p:spPr>
          <a:xfrm>
            <a:off x="4519664" y="2248549"/>
            <a:ext cx="7672336" cy="65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32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格里高尔能不能走出卧室的门？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250" fill="hold" id="7"/>
                                        <p:tgtEl>
                                          <p:spTgt spid="2097159"/>
                                        </p:tgtEl>
                                      </p:cBhvr>
                                      <p:by x="105000" y="105000"/>
                                    </p:animScale>
                                    <p:animScale>
                                      <p:cBhvr>
                                        <p:cTn dur="250" fill="hold" id="8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by x="95238" y="9523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07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22" id="2097155" name="图片 1"/>
          <p:cNvPicPr>
            <a:picLocks noChangeAspect="1"/>
          </p:cNvPicPr>
          <p:nvPr/>
        </p:nvPicPr>
        <p:blipFill>
          <a:blip r:embed="rId3"/>
          <a:srcRect b="60574" l="5484" r="4300" t="19154"/>
          <a:stretch>
            <a:fillRect/>
          </a:stretch>
        </p:blipFill>
        <p:spPr>
          <a:xfrm rot="1560000">
            <a:off x="-970280" y="4715510"/>
            <a:ext cx="7341870" cy="2475230"/>
          </a:xfrm>
          <a:prstGeom prst="rect">
            <a:avLst/>
          </a:prstGeom>
        </p:spPr>
      </p:pic>
      <p:sp>
        <p:nvSpPr>
          <p:cNvPr id="1048602" name="文本框 25"/>
          <p:cNvSpPr txBox="1"/>
          <p:nvPr/>
        </p:nvSpPr>
        <p:spPr>
          <a:xfrm>
            <a:off x="1097036" y="805337"/>
            <a:ext cx="11100746" cy="10667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不出门：保护自我，抵御外界——却阻断沟通，制造隔膜。</a:t>
            </a:r>
            <a:endParaRPr altLang="en-US" b="1" baseline="0" cap="none" i="1" lang="zh-CN" normalizeH="0" spc="0" strike="noStrike" sz="2400" u="none">
              <a:solidFill>
                <a:srgbClr val="FFD699"/>
              </a:solidFill>
              <a:latin typeface="黑体"/>
              <a:ea typeface="黑体"/>
              <a:cs typeface="+mn-ea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出门：打破僵局，连结他人——却不被认同，窘迫痛苦。</a:t>
            </a:r>
            <a:endParaRPr altLang="en-US" b="1" baseline="0" cap="none" i="1" lang="zh-CN" normalizeH="0" spc="0" strike="noStrike" sz="3200" u="none">
              <a:solidFill>
                <a:srgbClr val="FFD699"/>
              </a:solidFill>
              <a:latin typeface="黑体"/>
              <a:ea typeface="黑体"/>
              <a:cs typeface="+mn-ea"/>
              <a:sym typeface="+mn-ea"/>
            </a:endParaRPr>
          </a:p>
        </p:txBody>
      </p:sp>
      <p:sp>
        <p:nvSpPr>
          <p:cNvPr id="1048603" name="文本框 25"/>
          <p:cNvSpPr txBox="1"/>
          <p:nvPr/>
        </p:nvSpPr>
        <p:spPr>
          <a:xfrm>
            <a:off x="2700655" y="2383868"/>
            <a:ext cx="1110074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格里高尔不能出门，又不能不出门。</a:t>
            </a:r>
            <a:endParaRPr altLang="en-US" b="1" baseline="0" cap="none" i="1" lang="zh-CN" normalizeH="0" spc="0" strike="noStrike" sz="2800" u="none">
              <a:solidFill>
                <a:srgbClr val="FFD699"/>
              </a:solidFill>
              <a:latin typeface="黑体"/>
              <a:ea typeface="黑体"/>
              <a:cs typeface="+mn-ea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这象征着</a:t>
            </a:r>
            <a:r>
              <a:rPr altLang="en-US" b="1" i="1" lang="zh-CN_#Hans" sz="2800">
                <a:solidFill>
                  <a:srgbClr val="00FFFF"/>
                </a:solidFill>
                <a:latin typeface="黑体"/>
                <a:ea typeface="黑体"/>
                <a:cs typeface="+mn-ea"/>
                <a:sym typeface="+mn-ea"/>
              </a:rPr>
              <a:t>人在生存中进退失据的茫然状态</a:t>
            </a: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cs typeface="+mn-ea"/>
                <a:sym typeface="+mn-ea"/>
              </a:rPr>
              <a:t>。</a:t>
            </a:r>
            <a:endParaRPr altLang="en-US" b="1" baseline="0" cap="none" i="1" lang="zh-CN" normalizeH="0" spc="0" strike="noStrike" sz="2800" u="none">
              <a:solidFill>
                <a:srgbClr val="FFD699"/>
              </a:solidFill>
              <a:latin typeface="黑体"/>
              <a:ea typeface="黑体"/>
              <a:cs typeface="+mn-ea"/>
              <a:sym typeface="+mn-ea"/>
            </a:endParaRPr>
          </a:p>
        </p:txBody>
      </p:sp>
      <p:sp>
        <p:nvSpPr>
          <p:cNvPr id="1048604" name="文本框 25"/>
          <p:cNvSpPr txBox="1"/>
          <p:nvPr/>
        </p:nvSpPr>
        <p:spPr>
          <a:xfrm>
            <a:off x="4519664" y="3962400"/>
            <a:ext cx="7672336" cy="5791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altLang="en-US" b="1" i="1" lang="zh-CN_#Hans" sz="2800">
                <a:solidFill>
                  <a:srgbClr val="FFD699"/>
                </a:solidFill>
                <a:latin typeface="黑体"/>
                <a:ea typeface="黑体"/>
                <a:sym typeface="+mn-ea"/>
              </a:rPr>
              <a:t>格里高尔似乎本非如此……</a:t>
            </a:r>
            <a:endParaRPr altLang="en-US" b="1" i="1" lang="zh-CN" sz="2400">
              <a:solidFill>
                <a:srgbClr val="FFD699"/>
              </a:solidFill>
              <a:latin typeface="黑体"/>
              <a:ea typeface="黑体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 spd="slow">
        <p:fad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8602"/>
      <p:bldP grpId="0" spid="1048603"/>
      <p:bldP grpId="0" spid="1048604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922;#404893;#404853;#404834;#404936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925</Words>
  <Application>Microsoft Office PowerPoint</Application>
  <PresentationFormat>宽屏</PresentationFormat>
  <Paragraphs>91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华文楷体</vt:lpstr>
      <vt:lpstr>楷体</vt:lpstr>
      <vt:lpstr>Arial</vt:lpstr>
      <vt:lpstr>Calibri</vt:lpstr>
      <vt:lpstr>Wingdings</vt:lpstr>
      <vt:lpstr>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2019-06-09T02:08:00Z</dcterms:created>
  <dc:creator>DBY-W09</dc:creator>
  <cp:lastModifiedBy>君 孟</cp:lastModifiedBy>
  <dcterms:modified xsi:type="dcterms:W3CDTF">2024-04-18T04:41:41Z</dcterms:modified>
  <cp:revision>4</cp:revision>
  <dc:title>空白演示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TemplateUUID">
    <vt:lpwstr>v1.0_mb_Y5geHFTfZEyzICkRUaRGBw==</vt:lpwstr>
  </property>
  <property fmtid="{D5CDD505-2E9C-101B-9397-08002B2CF9AE}" pid="4" name="ICV">
    <vt:lpwstr>cbcadacad1c94ee7b07f521d507781d6_23</vt:lpwstr>
  </property>
  <property pid="5" fmtid="{D5CDD505-2E9C-101B-9397-08002B2CF9AE}" name="EASTEDU_PRESENTATION_CUSTOM_DATA">
    <vt:lpwstr>987702055639830528</vt:lpwstr>
  </property>
</Properties>
</file>