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89D50-BFFA-4D2A-980B-A535E6F5D2F4}" type="datetimeFigureOut">
              <a:rPr lang="zh-CN" altLang="en-US" smtClean="0"/>
              <a:t>2024/4/6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2B0D5FA6-FDA0-4503-919E-F55EE4CBA4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5484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89D50-BFFA-4D2A-980B-A535E6F5D2F4}" type="datetimeFigureOut">
              <a:rPr lang="zh-CN" altLang="en-US" smtClean="0"/>
              <a:t>2024/4/6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D5FA6-FDA0-4503-919E-F55EE4CBA4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4121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89D50-BFFA-4D2A-980B-A535E6F5D2F4}" type="datetimeFigureOut">
              <a:rPr lang="zh-CN" altLang="en-US" smtClean="0"/>
              <a:t>2024/4/6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D5FA6-FDA0-4503-919E-F55EE4CBA4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6804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89D50-BFFA-4D2A-980B-A535E6F5D2F4}" type="datetimeFigureOut">
              <a:rPr lang="zh-CN" altLang="en-US" smtClean="0"/>
              <a:t>2024/4/6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D5FA6-FDA0-4503-919E-F55EE4CBA4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869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F489D50-BFFA-4D2A-980B-A535E6F5D2F4}" type="datetimeFigureOut">
              <a:rPr lang="zh-CN" altLang="en-US" smtClean="0"/>
              <a:t>2024/4/6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zh-CN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2B0D5FA6-FDA0-4503-919E-F55EE4CBA4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8699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89D50-BFFA-4D2A-980B-A535E6F5D2F4}" type="datetimeFigureOut">
              <a:rPr lang="zh-CN" altLang="en-US" smtClean="0"/>
              <a:t>2024/4/6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D5FA6-FDA0-4503-919E-F55EE4CBA4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700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89D50-BFFA-4D2A-980B-A535E6F5D2F4}" type="datetimeFigureOut">
              <a:rPr lang="zh-CN" altLang="en-US" smtClean="0"/>
              <a:t>2024/4/6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D5FA6-FDA0-4503-919E-F55EE4CBA4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1565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89D50-BFFA-4D2A-980B-A535E6F5D2F4}" type="datetimeFigureOut">
              <a:rPr lang="zh-CN" altLang="en-US" smtClean="0"/>
              <a:t>2024/4/6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D5FA6-FDA0-4503-919E-F55EE4CBA4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7592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89D50-BFFA-4D2A-980B-A535E6F5D2F4}" type="datetimeFigureOut">
              <a:rPr lang="zh-CN" altLang="en-US" smtClean="0"/>
              <a:t>2024/4/6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D5FA6-FDA0-4503-919E-F55EE4CBA4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117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89D50-BFFA-4D2A-980B-A535E6F5D2F4}" type="datetimeFigureOut">
              <a:rPr lang="zh-CN" altLang="en-US" smtClean="0"/>
              <a:t>2024/4/6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D5FA6-FDA0-4503-919E-F55EE4CBA4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124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89D50-BFFA-4D2A-980B-A535E6F5D2F4}" type="datetimeFigureOut">
              <a:rPr lang="zh-CN" altLang="en-US" smtClean="0"/>
              <a:t>2024/4/6</a:t>
            </a:fld>
            <a:endParaRPr lang="zh-CN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D5FA6-FDA0-4503-919E-F55EE4CBA4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34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F489D50-BFFA-4D2A-980B-A535E6F5D2F4}" type="datetimeFigureOut">
              <a:rPr lang="zh-CN" altLang="en-US" smtClean="0"/>
              <a:t>2024/4/6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2B0D5FA6-FDA0-4503-919E-F55EE4CBA4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9287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B1A4EB-233C-7771-ABBF-6A4319458D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林教头风雪山神庙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9EF7E55-9361-DD43-6501-4B8D5C953D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3600" dirty="0"/>
              <a:t>      施耐庵</a:t>
            </a:r>
          </a:p>
        </p:txBody>
      </p:sp>
    </p:spTree>
    <p:extLst>
      <p:ext uri="{BB962C8B-B14F-4D97-AF65-F5344CB8AC3E}">
        <p14:creationId xmlns:p14="http://schemas.microsoft.com/office/powerpoint/2010/main" val="1205739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D1548B-D97F-6B5C-A527-E9914E541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小说的“风雪”：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7716692-077E-0973-599A-08C5D8BB2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诗歌的风雪，一切景语皆情语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32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小说的风雪，传统小说景物缺乏独立性。</a:t>
            </a:r>
            <a:r>
              <a:rPr lang="zh-CN" altLang="zh-CN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避而不写自然景物，或者把诗词韵文直接引进小说当中，代替小说对自然景物的独特描写。</a:t>
            </a:r>
            <a:endParaRPr lang="en-US" altLang="zh-CN" sz="32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88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0FD577-39D8-5695-4AD2-6C7CAA056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434" y="265741"/>
            <a:ext cx="10058400" cy="1782088"/>
          </a:xfrm>
        </p:spPr>
        <p:txBody>
          <a:bodyPr>
            <a:normAutofit fontScale="90000"/>
          </a:bodyPr>
          <a:lstStyle/>
          <a:p>
            <a:br>
              <a:rPr lang="en-US" altLang="zh-CN" dirty="0"/>
            </a:br>
            <a:r>
              <a:rPr lang="zh-CN" altLang="en-US" dirty="0"/>
              <a:t>小说的“风雪”：</a:t>
            </a:r>
            <a:br>
              <a:rPr lang="en-US" altLang="zh-CN" dirty="0"/>
            </a:b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风雪山神庙中的风雪有什么特别之处？</a:t>
            </a:r>
            <a:br>
              <a:rPr lang="en-US" altLang="zh-CN" sz="54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</a:b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33D8A72-37AC-B28D-668A-B8D383ADE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242" y="4159911"/>
            <a:ext cx="11341395" cy="1664136"/>
          </a:xfrm>
        </p:spPr>
        <p:txBody>
          <a:bodyPr>
            <a:noAutofit/>
          </a:bodyPr>
          <a:lstStyle/>
          <a:p>
            <a:r>
              <a:rPr lang="zh-CN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不再是借助于诗词韵文的形式来写景，而是以散文的形式来写景。</a:t>
            </a:r>
            <a:endParaRPr lang="en-US" altLang="zh-CN" sz="32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既吸取了诗词炼字的功夫，又毫无人工雕琢的痕迹，而充分发挥了散文描写真实、自然的长处。</a:t>
            </a:r>
            <a:endParaRPr lang="en-US" altLang="zh-CN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2D2BBE9-EFCD-43FC-56FC-C5C575BB5BC0}"/>
              </a:ext>
            </a:extLst>
          </p:cNvPr>
          <p:cNvSpPr txBox="1"/>
          <p:nvPr/>
        </p:nvSpPr>
        <p:spPr>
          <a:xfrm>
            <a:off x="1062760" y="2472284"/>
            <a:ext cx="1036369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zh-CN" altLang="zh-CN" sz="32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“正是严冬天气，彤云密布，朔风渐起，却早纷纷扬扬卷下一天大雪来。”</a:t>
            </a:r>
            <a:endParaRPr lang="zh-CN" altLang="en-US" sz="44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12014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F183FA-DB00-213C-9901-E7AD659D7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108" y="295380"/>
            <a:ext cx="10058400" cy="1315815"/>
          </a:xfrm>
        </p:spPr>
        <p:txBody>
          <a:bodyPr>
            <a:normAutofit fontScale="90000"/>
          </a:bodyPr>
          <a:lstStyle/>
          <a:p>
            <a:br>
              <a:rPr lang="en-US" altLang="zh-CN" sz="44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</a:br>
            <a:r>
              <a:rPr lang="zh-CN" altLang="en-US" sz="4400" dirty="0">
                <a:latin typeface="+mn-ea"/>
                <a:ea typeface="+mn-ea"/>
                <a:cs typeface="Times New Roman" panose="02020603050405020304" pitchFamily="18" charset="0"/>
              </a:rPr>
              <a:t>风雪山神庙中的风雪有什么特别之处？</a:t>
            </a:r>
            <a:br>
              <a:rPr lang="en-US" altLang="zh-CN" sz="8000" dirty="0">
                <a:effectLst/>
                <a:latin typeface="+mn-ea"/>
                <a:ea typeface="+mn-ea"/>
                <a:cs typeface="Times New Roman" panose="02020603050405020304" pitchFamily="18" charset="0"/>
              </a:rPr>
            </a:br>
            <a:endParaRPr lang="zh-CN" altLang="en-US" dirty="0">
              <a:latin typeface="+mn-ea"/>
              <a:ea typeface="+mn-ea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06205E1-4061-EAC9-BF82-DF77C41C38B6}"/>
              </a:ext>
            </a:extLst>
          </p:cNvPr>
          <p:cNvSpPr txBox="1"/>
          <p:nvPr/>
        </p:nvSpPr>
        <p:spPr>
          <a:xfrm>
            <a:off x="744279" y="1722612"/>
            <a:ext cx="1134848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“四下里崩坏了，又被朔风吹撼，摇振得动。林冲道：‘这屋如何过得一冬</a:t>
            </a:r>
            <a:r>
              <a:rPr lang="en-US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?</a:t>
            </a:r>
            <a:r>
              <a:rPr lang="zh-CN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待雪晴了，去城中唤个泥水匠来修理。</a:t>
            </a:r>
            <a:r>
              <a:rPr lang="en-US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’</a:t>
            </a:r>
            <a:r>
              <a:rPr lang="zh-CN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向了一回火，觉得身上寒冷</a:t>
            </a:r>
            <a:r>
              <a:rPr lang="en-US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”</a:t>
            </a:r>
          </a:p>
          <a:p>
            <a:r>
              <a:rPr lang="en-US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雪地踏着碎琼乱玉，迤逦背着北风而行</a:t>
            </a:r>
            <a:r>
              <a:rPr lang="en-US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zh-CN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800" dirty="0">
              <a:solidFill>
                <a:srgbClr val="FF0000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仍旧迎着朔风回来，看那雪，到晚越下得紧了</a:t>
            </a:r>
            <a:r>
              <a:rPr lang="en-US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zh-CN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800" dirty="0">
              <a:solidFill>
                <a:srgbClr val="FF0000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踏着那瑞雪，迎着北风，飞也似奔到草场门口</a:t>
            </a:r>
            <a:r>
              <a:rPr lang="en-US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”</a:t>
            </a:r>
          </a:p>
          <a:p>
            <a:r>
              <a:rPr lang="en-US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那两间草厅，已被雪压倒了</a:t>
            </a:r>
            <a:r>
              <a:rPr lang="en-US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zh-CN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zh-CN" sz="2800" dirty="0">
              <a:solidFill>
                <a:srgbClr val="FF0000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火盆内火种都被雪水浸灭了”。</a:t>
            </a:r>
            <a:endParaRPr lang="en-US" altLang="zh-CN" sz="2800" dirty="0">
              <a:solidFill>
                <a:srgbClr val="FF0000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“把身上雪都抖了，把上盖白布衫脱将下来，早有五分湿了”</a:t>
            </a:r>
            <a:endParaRPr lang="en-US" altLang="zh-CN" sz="2800" dirty="0">
              <a:solidFill>
                <a:srgbClr val="FF0000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zh-CN" sz="28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“劈胸只一提，丢翻在雪地上”。</a:t>
            </a:r>
            <a:endParaRPr lang="zh-CN" altLang="en-US" sz="28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8986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2">
            <a:extLst>
              <a:ext uri="{FF2B5EF4-FFF2-40B4-BE49-F238E27FC236}">
                <a16:creationId xmlns:a16="http://schemas.microsoft.com/office/drawing/2014/main" id="{5EF046A8-8C65-BEAC-0218-74DE5A717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091" y="2293067"/>
            <a:ext cx="10058400" cy="38773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作者按照时间发展的顺序，在多种不同的场合，皆随时以风雪的景色来渲染那阴森寒冷的环境气氛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不是孤立的偶然的插几句写景，而是随着故事情节的发展，始终不忘以雪景来渲染小说所描写的环境气氛。</a:t>
            </a:r>
            <a:endParaRPr lang="en-US" altLang="zh-CN" sz="32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、与情节有机结合</a:t>
            </a:r>
            <a:endParaRPr lang="en-US" altLang="zh-CN" sz="32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、烘托人物心境</a:t>
            </a:r>
            <a:endParaRPr lang="en-US" altLang="zh-CN" sz="32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、为人物活动渲染气氛。</a:t>
            </a:r>
            <a:endParaRPr lang="en-US" altLang="zh-CN" sz="32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8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CC6DDC02-7643-DFF6-70BF-24521B37C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5" y="484188"/>
            <a:ext cx="10058400" cy="1609725"/>
          </a:xfrm>
        </p:spPr>
        <p:txBody>
          <a:bodyPr>
            <a:normAutofit fontScale="90000"/>
          </a:bodyPr>
          <a:lstStyle/>
          <a:p>
            <a:br>
              <a:rPr lang="en-US" altLang="zh-CN" sz="44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</a:br>
            <a:r>
              <a:rPr lang="zh-CN" altLang="en-US" sz="4400" dirty="0">
                <a:latin typeface="+mn-ea"/>
                <a:ea typeface="+mn-ea"/>
                <a:cs typeface="Times New Roman" panose="02020603050405020304" pitchFamily="18" charset="0"/>
              </a:rPr>
              <a:t>风雪山神庙中的风雪有什么特别之处？</a:t>
            </a:r>
            <a:br>
              <a:rPr lang="en-US" altLang="zh-CN" sz="8000" dirty="0">
                <a:effectLst/>
                <a:latin typeface="+mn-ea"/>
                <a:ea typeface="+mn-ea"/>
                <a:cs typeface="Times New Roman" panose="02020603050405020304" pitchFamily="18" charset="0"/>
              </a:rPr>
            </a:br>
            <a:endParaRPr lang="zh-CN" altLang="en-US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08619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E8D611-8083-8CC9-4B38-AA768BADB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奇文共赏：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B39806A-BE3E-4278-8F9B-65C271C0B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请根据对话的内容补出说话人的身份，简述理由。</a:t>
            </a:r>
            <a:endParaRPr lang="en-US" altLang="zh-CN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林冲听那三个人时，一个是</a:t>
            </a:r>
            <a:r>
              <a:rPr lang="zh-CN" altLang="en-US" sz="3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差拨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，一个是</a:t>
            </a:r>
            <a:r>
              <a:rPr lang="zh-CN" altLang="en-US" sz="3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陆虞候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，一个是</a:t>
            </a:r>
            <a:r>
              <a:rPr lang="zh-CN" altLang="en-US" sz="32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富安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11681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C15857-E524-C7F8-8C56-4EA565F8F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38" y="219740"/>
            <a:ext cx="11922642" cy="65511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    只听得外面有人说将话来，</a:t>
            </a:r>
            <a:r>
              <a:rPr lang="en-US" altLang="zh-CN" sz="2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【</a:t>
            </a:r>
            <a:r>
              <a:rPr lang="zh-CN" altLang="en-US" sz="2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夹批：奇文。</a:t>
            </a:r>
            <a:r>
              <a:rPr lang="en-US" altLang="zh-CN" sz="2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】</a:t>
            </a: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林冲就伏门边听时，是三个人脚步响，直奔庙里来；用手推门，</a:t>
            </a:r>
            <a:r>
              <a:rPr lang="en-US" altLang="zh-CN" sz="2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【</a:t>
            </a:r>
            <a:r>
              <a:rPr lang="zh-CN" altLang="en-US" sz="2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夹批：写得险怪，真是奇笔。</a:t>
            </a:r>
            <a:r>
              <a:rPr lang="en-US" altLang="zh-CN" sz="2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】</a:t>
            </a: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却被石头靠住了，再也推不开。三人在庙檐下立地看火。数内一个道：</a:t>
            </a:r>
            <a:r>
              <a:rPr lang="en-US" altLang="zh-CN" sz="2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【</a:t>
            </a:r>
            <a:r>
              <a:rPr lang="zh-CN" altLang="en-US" sz="2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夹批： 一连九个一个道，如王积薪夜听如妇奕棋，着着分明，声声不漏。</a:t>
            </a:r>
            <a:r>
              <a:rPr lang="en-US" altLang="zh-CN" sz="2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】</a:t>
            </a:r>
            <a:r>
              <a:rPr lang="en-US" altLang="zh-CN" sz="2800" dirty="0">
                <a:latin typeface="楷体" panose="02010609060101010101" pitchFamily="49" charset="-122"/>
                <a:ea typeface="楷体" panose="02010609060101010101" pitchFamily="49" charset="-122"/>
              </a:rPr>
              <a:t>“</a:t>
            </a: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这一条计好么？”一个应道：“端的亏管营，差拨，两位用心！回到京师，禀过太尉，都保你二位做大官。</a:t>
            </a:r>
            <a:r>
              <a:rPr lang="en-US" altLang="zh-CN" sz="2800" dirty="0"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这番张教头没得推故了！”一个道：“林冲今番直吃我们对付了！高衙内这病必然好了！”又一个道：“张教头那厮！三四五次托人情去说，‘你的女婿没了，’张教头越不肯应承，因此衙内病患看看重了，太尉特使俺两个央浼二位干这件事；不想而今完备了！”又一个道：“小人直爬入墙里去，四下草堆上点了十来个火把，待走那里去！”那一个道：“这早晚烧个八分过了。”又听得一个道：“便逃得性命时，烧了大军草料场，也得个死罪！”又一个道：“我们回城里去罢。”一个道：“再看一看，拾得他两块骨头回京，府里见太尉和衙内时，也道我们也能会干事。”林冲听那三个人时，一个是差拨，一个是陆虞候，一个是富安，</a:t>
            </a:r>
            <a:r>
              <a:rPr lang="en-US" altLang="zh-CN" sz="2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【</a:t>
            </a:r>
            <a:r>
              <a:rPr lang="zh-CN" altLang="en-US" sz="2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夹批：妙笔，勾画明白。</a:t>
            </a:r>
            <a:r>
              <a:rPr lang="en-US" altLang="zh-CN" sz="2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】</a:t>
            </a:r>
            <a:endParaRPr lang="zh-CN" altLang="en-US" sz="28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942257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7887B3-AB54-25AF-D1C1-2FB9C59A7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115" y="210457"/>
            <a:ext cx="11887200" cy="6589486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数内一个道：</a:t>
            </a:r>
            <a:r>
              <a:rPr lang="en-US" altLang="zh-CN" sz="2800" dirty="0">
                <a:latin typeface="楷体" panose="02010609060101010101" pitchFamily="49" charset="-122"/>
                <a:ea typeface="楷体" panose="02010609060101010101" pitchFamily="49" charset="-122"/>
              </a:rPr>
              <a:t>“</a:t>
            </a: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这一条计好么？”</a:t>
            </a:r>
            <a:endParaRPr lang="en-US" altLang="zh-CN" sz="28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一个应道：“端的亏管营，差拨，两位用心！回到京师，禀过太尉，都保你二位做大官。</a:t>
            </a:r>
            <a:r>
              <a:rPr lang="en-US" altLang="zh-CN" sz="2800" dirty="0"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这番张教头没得推故了！”</a:t>
            </a:r>
            <a:endParaRPr lang="en-US" altLang="zh-CN" sz="28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一个道：“林冲今番直吃我们对付了！高衙内这病必然好了！”</a:t>
            </a:r>
            <a:endParaRPr lang="en-US" altLang="zh-CN" sz="28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又一个道：“张教头那厮！三四五次托人情去说，‘你的女婿没了，’张教头越不肯应承，因此衙内病患看看重了，太尉特使俺两个央浼二位干这件事；不想而今完备了！”</a:t>
            </a:r>
            <a:endParaRPr lang="en-US" altLang="zh-CN" sz="28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又一个道：“小人直爬入墙里去，四下草堆上点了十来个火把，待走那里去！”</a:t>
            </a:r>
            <a:endParaRPr lang="en-US" altLang="zh-CN" sz="28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那一个道：“这早晚烧个八分过了。”</a:t>
            </a:r>
            <a:endParaRPr lang="en-US" altLang="zh-CN" sz="28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又听得一个道：“便逃得性命时，烧了大军草料场，也得个死罪！”</a:t>
            </a:r>
            <a:endParaRPr lang="en-US" altLang="zh-CN" sz="28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又一个道：“我们回城里去罢。”</a:t>
            </a:r>
            <a:endParaRPr lang="en-US" altLang="zh-CN" sz="28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一个道：“再看一看，拾得他两块骨头回京，府里见太尉和衙内时，也道我们也能会干事。”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29040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6D19FD8-BB75-8641-09D5-245D1232A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367" y="1058825"/>
            <a:ext cx="11015330" cy="4740349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旧人传言：昔有画北风图者，盛暑张之，满座都思挟纩；既又有画云汉图者，祁寒对之，挥汗不止。于是千载啧啧，诧为奇事。殊未知此特寒热各作一幅，未为神奇之至也。耐庵此篇独能于一幅之中，寒热间作，写雪便其寒彻骨，写火便其热照面。昔百丈大师患疟，僧众请问：“伏惟和上尊候若何？”丈云：“寒时便寒杀阇黎，热时便热杀阇黎。”今读此篇，亦复寒时寒杀读者，热时热杀读者，真是一卷“疟疾文字”，为艺林之绝奇也。</a:t>
            </a:r>
            <a:endParaRPr lang="en-US" altLang="zh-CN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</a:rPr>
              <a:t>                              ——《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金圣叹批评水浒传</a:t>
            </a:r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endParaRPr lang="zh-CN" altLang="en-US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33394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F302B7-4CC7-4D2C-3F01-CCC6B2858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496" y="2990787"/>
            <a:ext cx="10632559" cy="2386756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金圣叹在“林教头风雪山神庙”的回评中，称赞它“为艺林之绝奇也”。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此一回也可以称作中国古代小说中“绝奇”的篇章。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16CDCE9B-B7F3-EEAD-E0C2-8529D108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508" y="451722"/>
            <a:ext cx="10313086" cy="1609344"/>
          </a:xfrm>
        </p:spPr>
        <p:txBody>
          <a:bodyPr/>
          <a:lstStyle/>
          <a:p>
            <a:r>
              <a:rPr lang="zh-CN" altLang="en-US" dirty="0"/>
              <a:t>与才子共读：</a:t>
            </a:r>
            <a:r>
              <a:rPr lang="en-US" altLang="zh-CN" dirty="0"/>
              <a:t>《</a:t>
            </a:r>
            <a:r>
              <a:rPr lang="zh-CN" altLang="en-US" dirty="0"/>
              <a:t>金圣叹评水浒传</a:t>
            </a:r>
            <a:r>
              <a:rPr lang="en-US" altLang="zh-CN" dirty="0"/>
              <a:t>》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0837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C9439E0-56EE-742E-D7F8-028BDB33B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251" y="342865"/>
            <a:ext cx="10313086" cy="1609344"/>
          </a:xfrm>
        </p:spPr>
        <p:txBody>
          <a:bodyPr/>
          <a:lstStyle/>
          <a:p>
            <a:r>
              <a:rPr lang="zh-CN" altLang="en-US" dirty="0"/>
              <a:t>李小二：无巧不成书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3229A50-7F6A-13BA-06A0-583790423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251" y="2121408"/>
            <a:ext cx="10958623" cy="4050792"/>
          </a:xfrm>
        </p:spPr>
        <p:txBody>
          <a:bodyPr/>
          <a:lstStyle/>
          <a:p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话说当日林冲正闲走间，忽然背后人叫，回头看时，却认得是酒生儿李小二。当初在东京时，多得林冲看顾；后来不合偷了店主人家钱财，被捉住了，要送官司问罪，又得林冲主张陪话，救了他免送官司，又与他陪了些钱财，方得脱免；京中安不得身，又亏林冲赍发他盘缠，于路投奔人，不想今日却在这里撞见。</a:t>
            </a:r>
            <a:r>
              <a:rPr lang="zh-CN" altLang="zh-CN" sz="3200" kern="1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眉批： 为阁子背后听说话只得生出李小二，为要李小二阁子背后听说话，只得造出先日搭救一段事情，作文真是苦事。凡此等处，皆是无可奈何，第一要写得径净便好，然不曾作史者。安能信我语。】</a:t>
            </a:r>
            <a:endParaRPr lang="zh-CN" altLang="zh-CN" sz="3200" kern="1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0708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055197-91B7-F119-32D4-84DD6DC43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721" y="293246"/>
            <a:ext cx="10171318" cy="1609344"/>
          </a:xfrm>
        </p:spPr>
        <p:txBody>
          <a:bodyPr/>
          <a:lstStyle/>
          <a:p>
            <a:r>
              <a:rPr lang="zh-CN" altLang="en-US" dirty="0"/>
              <a:t>解腕尖刀：伏笔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2454C3E-8320-FE48-3A0E-1676743F2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109" y="1789713"/>
            <a:ext cx="11001153" cy="4880027"/>
          </a:xfrm>
        </p:spPr>
        <p:txBody>
          <a:bodyPr>
            <a:noAutofit/>
          </a:bodyPr>
          <a:lstStyle/>
          <a:p>
            <a:r>
              <a:rPr lang="zh-CN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林冲大怒，离了李小二家，先去街上买把解腕尖刀，带在身上，</a:t>
            </a:r>
            <a:r>
              <a:rPr lang="zh-CN" altLang="zh-CN" sz="32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【夹批：刀在此处带起，看官记着。遥遥然直于此处暗藏一刀，到后草料场买酒来往文中，只勤叙花槍葫芦，更不以一字及刀也。直至杀陆谦时，忽然掣出刀来，真鬼神于文也。】</a:t>
            </a:r>
            <a:endParaRPr lang="en-US" altLang="zh-CN" sz="3200" dirty="0">
              <a:solidFill>
                <a:srgbClr val="FF0000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陆虞候却才行得三四步，林冲喝声道：</a:t>
            </a:r>
            <a:r>
              <a:rPr lang="en-US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奸贼！你待那里去！</a:t>
            </a:r>
            <a:r>
              <a:rPr lang="en-US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zh-CN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劈胸只一提，丢翻在雪地上，把槍搠在地里</a:t>
            </a:r>
            <a:r>
              <a:rPr lang="zh-CN" altLang="en-US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用脚踏住胸膊，身边取出那口刀来，</a:t>
            </a:r>
            <a:r>
              <a:rPr lang="zh-CN" altLang="zh-CN" sz="32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【夹批：自阁子吃酒这日买刀，直至此日始用，相去已成万里，而遥遥相照，世人眼瞎，便谓此刀从何而来。】</a:t>
            </a:r>
            <a:endParaRPr lang="zh-CN" altLang="en-US" sz="48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66798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AA2FF9-751C-9CF4-8D8A-E75FCA09C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931" y="435013"/>
            <a:ext cx="10058400" cy="1609344"/>
          </a:xfrm>
        </p:spPr>
        <p:txBody>
          <a:bodyPr/>
          <a:lstStyle/>
          <a:p>
            <a:r>
              <a:rPr lang="zh-CN" altLang="en-US" dirty="0"/>
              <a:t>第六日</a:t>
            </a:r>
            <a:r>
              <a:rPr lang="en-US" altLang="zh-CN" dirty="0"/>
              <a:t>:</a:t>
            </a:r>
            <a:r>
              <a:rPr lang="zh-CN" altLang="en-US" dirty="0"/>
              <a:t>时间的背后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744142C-0597-A4B6-B8F6-713691255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695" y="1861431"/>
            <a:ext cx="10880651" cy="4682803"/>
          </a:xfrm>
        </p:spPr>
        <p:txBody>
          <a:bodyPr>
            <a:noAutofit/>
          </a:bodyPr>
          <a:lstStyle/>
          <a:p>
            <a:pPr algn="just"/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前街后巷一地里去寻。</a:t>
            </a:r>
            <a:r>
              <a:rPr lang="zh-CN" altLang="zh-CN" sz="3200" kern="1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【夹批： 寻了半日</a:t>
            </a:r>
            <a:r>
              <a:rPr lang="zh-CN" altLang="en-US" sz="3200" kern="1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zh-CN" sz="3200" kern="1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李小二夫妻两个捏著两把汗。当晚无事。林冲次日天明起来，洗漱罢，带了刀，又去沧州城里城外，小街夹巷，团团寻了一日，</a:t>
            </a:r>
            <a:r>
              <a:rPr lang="zh-CN" altLang="zh-CN" sz="3200" kern="1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【夹批：寻了一日。</a:t>
            </a: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】牢城营里，都没动静；</a:t>
            </a:r>
            <a:r>
              <a:rPr lang="zh-CN" altLang="zh-CN" sz="3200" kern="1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【夹批：写得神变诡谲。】</a:t>
            </a: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又来对李小二道：</a:t>
            </a:r>
            <a:r>
              <a:rPr lang="en-US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今日又无事。</a:t>
            </a:r>
            <a:r>
              <a:rPr lang="en-US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zh-CN" altLang="zh-CN" sz="3200" kern="1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【夹批：写得鬼谲。】</a:t>
            </a: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小二道：</a:t>
            </a:r>
            <a:r>
              <a:rPr lang="en-US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恩人，只愿如此。只是自放仔细便了。</a:t>
            </a:r>
            <a:r>
              <a:rPr lang="en-US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林冲自回天王堂，过了一夜 。街上寻了三五日，</a:t>
            </a:r>
            <a:r>
              <a:rPr lang="zh-CN" altLang="zh-CN" sz="3200" kern="1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【夹批：寻了三五日。】</a:t>
            </a: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不见消耗，</a:t>
            </a:r>
            <a:r>
              <a:rPr lang="zh-CN" altLang="zh-CN" sz="3200" kern="1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【夹批：诡谲之极。】</a:t>
            </a: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林冲也自心下慢了。</a:t>
            </a:r>
          </a:p>
          <a:p>
            <a:r>
              <a:rPr lang="zh-CN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到第六日</a:t>
            </a:r>
            <a:r>
              <a:rPr lang="zh-CN" altLang="en-US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zh-CN" sz="320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【夹批：到第六日。】</a:t>
            </a:r>
            <a:endParaRPr lang="zh-CN" altLang="en-US" sz="36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2602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B11505-2470-7830-3376-4745DA10F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圆型人物与扁平人物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088EE68-2B12-CEAF-0810-08F7D99E0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7" y="2121408"/>
            <a:ext cx="10696851" cy="4050792"/>
          </a:xfrm>
        </p:spPr>
        <p:txBody>
          <a:bodyPr>
            <a:normAutofit/>
          </a:bodyPr>
          <a:lstStyle/>
          <a:p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三国演义</a:t>
            </a:r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中，曹操的奸诈，刘备的仁爱，关羽的义重如山，诸葛亮竭忠尽智，所有这些性格特征，一般都是一以贯之，定型化的。</a:t>
            </a:r>
            <a:endParaRPr lang="en-US" altLang="zh-CN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“他在开场时是什么样的人，在收场时还是那样的人”。</a:t>
            </a:r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黑格尔</a:t>
            </a:r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美学</a:t>
            </a:r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</a:rPr>
              <a:t>》)</a:t>
            </a:r>
          </a:p>
        </p:txBody>
      </p:sp>
    </p:spTree>
    <p:extLst>
      <p:ext uri="{BB962C8B-B14F-4D97-AF65-F5344CB8AC3E}">
        <p14:creationId xmlns:p14="http://schemas.microsoft.com/office/powerpoint/2010/main" val="89424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625319-7CFA-9966-9A5B-CA32237CC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人物性格的发展性：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DCD4D1D-1675-896F-1BAC-A19278541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3435876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金圣叹在评注水浒时，则是对林冲给出了“熬得住、把得牢、做得彻”的一番评价。你怎么看金圣叹的评价？</a:t>
            </a:r>
          </a:p>
        </p:txBody>
      </p:sp>
    </p:spTree>
    <p:extLst>
      <p:ext uri="{BB962C8B-B14F-4D97-AF65-F5344CB8AC3E}">
        <p14:creationId xmlns:p14="http://schemas.microsoft.com/office/powerpoint/2010/main" val="1993091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74786C-11D0-59E9-9275-2A90C5EF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人物性格的内在逻辑性：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176DF1-52C0-87E8-2810-26E50F4A9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435" y="2121408"/>
            <a:ext cx="12048565" cy="4050792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“从神话演进，故事渐近于人性，出现的大抵是‘半神’，如说古来建大功的英雄，其才能在凡人以上，由于天授的就是。” </a:t>
            </a:r>
            <a:endParaRPr lang="en-US" altLang="zh-CN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</a:rPr>
              <a:t>                               (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鲁迅</a:t>
            </a:r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中国小说的历史变迁</a:t>
            </a:r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</a:rPr>
              <a:t>》) </a:t>
            </a:r>
            <a:endParaRPr lang="zh-CN" altLang="en-US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“人物的性格要根据他们的处境来决定。”</a:t>
            </a:r>
            <a:endParaRPr lang="en-US" altLang="zh-CN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 algn="r">
              <a:buNone/>
            </a:pPr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狄德罗</a:t>
            </a:r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论戏剧艺术</a:t>
            </a:r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</a:rPr>
              <a:t>》)</a:t>
            </a:r>
            <a:endParaRPr lang="zh-CN" altLang="en-US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0005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BAE858-2C08-121A-994D-A29C7BFF6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810" y="280895"/>
            <a:ext cx="10058400" cy="1609344"/>
          </a:xfrm>
        </p:spPr>
        <p:txBody>
          <a:bodyPr/>
          <a:lstStyle/>
          <a:p>
            <a:r>
              <a:rPr lang="zh-CN" altLang="en-US" dirty="0"/>
              <a:t>人物性格的内在逻辑性：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5DED86-63FC-ECBE-A669-6A0F64234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48" y="4440227"/>
            <a:ext cx="10058400" cy="2089085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忍</a:t>
            </a:r>
            <a:endParaRPr lang="en-US" altLang="zh-CN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忍无可忍</a:t>
            </a:r>
            <a:endParaRPr lang="en-US" altLang="zh-CN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逼上梁山</a:t>
            </a:r>
            <a:endParaRPr lang="en-US" altLang="zh-CN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84B0B71-7581-9219-A268-A98E079DBAE0}"/>
              </a:ext>
            </a:extLst>
          </p:cNvPr>
          <p:cNvSpPr txBox="1"/>
          <p:nvPr/>
        </p:nvSpPr>
        <p:spPr>
          <a:xfrm>
            <a:off x="665810" y="1692258"/>
            <a:ext cx="1103659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、林冲摸着脸上道：‘我因恶了高太尉，生事陷害，受了一场官司，刺配到这里。如今叫我管天王堂，未知久后如何。不想今日在此见你。”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、“我是罪犯，恐怕玷辱你夫妻两个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!”</a:t>
            </a:r>
          </a:p>
          <a:p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、把陆谦上身衣扯开，把尖刀向心窝里只一剜，七窍迸出血来，将心肝提在手里。</a:t>
            </a:r>
          </a:p>
        </p:txBody>
      </p:sp>
    </p:spTree>
    <p:extLst>
      <p:ext uri="{BB962C8B-B14F-4D97-AF65-F5344CB8AC3E}">
        <p14:creationId xmlns:p14="http://schemas.microsoft.com/office/powerpoint/2010/main" val="49809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材纹理">
  <a:themeElements>
    <a:clrScheme name="木材纹理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材纹理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材纹理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木材纹理</Template>
  <TotalTime>123</TotalTime>
  <Words>1986</Words>
  <Application>Microsoft Office PowerPoint</Application>
  <PresentationFormat>宽屏</PresentationFormat>
  <Paragraphs>67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4" baseType="lpstr">
      <vt:lpstr>方正姚体</vt:lpstr>
      <vt:lpstr>黑体</vt:lpstr>
      <vt:lpstr>楷体</vt:lpstr>
      <vt:lpstr>Rockwell</vt:lpstr>
      <vt:lpstr>Rockwell Condensed</vt:lpstr>
      <vt:lpstr>Wingdings</vt:lpstr>
      <vt:lpstr>木材纹理</vt:lpstr>
      <vt:lpstr>林教头风雪山神庙</vt:lpstr>
      <vt:lpstr>与才子共读：《金圣叹评水浒传》</vt:lpstr>
      <vt:lpstr>李小二：无巧不成书</vt:lpstr>
      <vt:lpstr>解腕尖刀：伏笔</vt:lpstr>
      <vt:lpstr>第六日:时间的背后</vt:lpstr>
      <vt:lpstr>圆型人物与扁平人物</vt:lpstr>
      <vt:lpstr>人物性格的发展性：</vt:lpstr>
      <vt:lpstr>人物性格的内在逻辑性：</vt:lpstr>
      <vt:lpstr>人物性格的内在逻辑性：</vt:lpstr>
      <vt:lpstr>小说的“风雪”：</vt:lpstr>
      <vt:lpstr> 小说的“风雪”： 风雪山神庙中的风雪有什么特别之处？ </vt:lpstr>
      <vt:lpstr> 风雪山神庙中的风雪有什么特别之处？ </vt:lpstr>
      <vt:lpstr> 风雪山神庙中的风雪有什么特别之处？ </vt:lpstr>
      <vt:lpstr>奇文共赏：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林教头风雪山神庙</dc:title>
  <dc:creator>君 孟</dc:creator>
  <cp:lastModifiedBy>铭 志</cp:lastModifiedBy>
  <cp:revision>3</cp:revision>
  <dcterms:created xsi:type="dcterms:W3CDTF">2024-04-03T03:42:09Z</dcterms:created>
  <dcterms:modified xsi:type="dcterms:W3CDTF">2024-04-06T07:56:51Z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ASTEDU_PRESENTATION_CUSTOM_DATA">
    <vt:lpwstr>982278991292780544</vt:lpwstr>
  </property>
</Properties>
</file>