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image/vnd.ms-photo" Extension="wdp"/>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9" r:id="rId4"/>
    <p:sldId id="269" r:id="rId5"/>
    <p:sldId id="260" r:id="rId6"/>
    <p:sldId id="258" r:id="rId7"/>
    <p:sldId id="270" r:id="rId8"/>
    <p:sldId id="271" r:id="rId9"/>
    <p:sldId id="273" r:id="rId10"/>
    <p:sldId id="262" r:id="rId11"/>
    <p:sldId id="272" r:id="rId12"/>
    <p:sldId id="274" r:id="rId13"/>
    <p:sldId id="263" r:id="rId14"/>
    <p:sldId id="276" r:id="rId15"/>
    <p:sldId id="266" r:id="rId16"/>
    <p:sldId id="275" r:id="rId17"/>
    <p:sldId id="264" r:id="rId18"/>
    <p:sldId id="268"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92" autoAdjust="0"/>
    <p:restoredTop sz="94660"/>
  </p:normalViewPr>
  <p:slideViewPr>
    <p:cSldViewPr snapToGrid="0">
      <p:cViewPr varScale="1">
        <p:scale>
          <a:sx n="90" d="100"/>
          <a:sy n="90" d="100"/>
        </p:scale>
        <p:origin x="84" y="72"/>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9.xml" Type="http://schemas.openxmlformats.org/officeDocument/2006/relationships/slide"/><Relationship Id="rId11" Target="slides/slide10.xml" Type="http://schemas.openxmlformats.org/officeDocument/2006/relationships/slide"/><Relationship Id="rId12" Target="slides/slide11.xml" Type="http://schemas.openxmlformats.org/officeDocument/2006/relationships/slide"/><Relationship Id="rId13" Target="slides/slide12.xml" Type="http://schemas.openxmlformats.org/officeDocument/2006/relationships/slide"/><Relationship Id="rId14" Target="slides/slide13.xml" Type="http://schemas.openxmlformats.org/officeDocument/2006/relationships/slide"/><Relationship Id="rId15" Target="slides/slide14.xml" Type="http://schemas.openxmlformats.org/officeDocument/2006/relationships/slide"/><Relationship Id="rId16" Target="slides/slide15.xml" Type="http://schemas.openxmlformats.org/officeDocument/2006/relationships/slide"/><Relationship Id="rId17" Target="slides/slide16.xml" Type="http://schemas.openxmlformats.org/officeDocument/2006/relationships/slide"/><Relationship Id="rId18" Target="slides/slide17.xml" Type="http://schemas.openxmlformats.org/officeDocument/2006/relationships/slide"/><Relationship Id="rId19" Target="slides/slide18.xml" Type="http://schemas.openxmlformats.org/officeDocument/2006/relationships/slide"/><Relationship Id="rId2" Target="slides/slide1.xml" Type="http://schemas.openxmlformats.org/officeDocument/2006/relationships/slide"/><Relationship Id="rId20" Target="presProps.xml" Type="http://schemas.openxmlformats.org/officeDocument/2006/relationships/presProps"/><Relationship Id="rId21" Target="viewProps.xml" Type="http://schemas.openxmlformats.org/officeDocument/2006/relationships/viewProps"/><Relationship Id="rId22" Target="theme/theme1.xml" Type="http://schemas.openxmlformats.org/officeDocument/2006/relationships/theme"/><Relationship Id="rId23" Target="tableStyles.xml" Type="http://schemas.openxmlformats.org/officeDocument/2006/relationships/tableStyles"/><Relationship Id="rId3" Target="slides/slide2.xml" Type="http://schemas.openxmlformats.org/officeDocument/2006/relationships/slide"/><Relationship Id="rId4" Target="slides/slide3.xml" Type="http://schemas.openxmlformats.org/officeDocument/2006/relationships/slide"/><Relationship Id="rId5" Target="slides/slide4.xml" Type="http://schemas.openxmlformats.org/officeDocument/2006/relationships/slide"/><Relationship Id="rId6" Target="slides/slide5.xml" Type="http://schemas.openxmlformats.org/officeDocument/2006/relationships/slide"/><Relationship Id="rId7" Target="slides/slide6.xml" Type="http://schemas.openxmlformats.org/officeDocument/2006/relationships/slide"/><Relationship Id="rId8" Target="slides/slide7.xml" Type="http://schemas.openxmlformats.org/officeDocument/2006/relationships/slide"/><Relationship Id="rId9" Target="slides/slide8.xml" Type="http://schemas.openxmlformats.org/officeDocument/2006/relationships/slid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4.png" Type="http://schemas.openxmlformats.org/officeDocument/2006/relationships/image"/><Relationship Id="rId3" Target="../media/hdphoto2.wdp" Type="http://schemas.microsoft.com/office/2007/relationships/hdphoto"/><Relationship Id="rId4" Target="../media/image3.png" Type="http://schemas.openxmlformats.org/officeDocument/2006/relationships/image"/><Relationship Id="rId5" Target="../media/hdphoto1.wdp" Type="http://schemas.microsoft.com/office/2007/relationships/hdphoto"/></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4.png" Type="http://schemas.openxmlformats.org/officeDocument/2006/relationships/image"/><Relationship Id="rId3" Target="../media/hdphoto2.wdp" Type="http://schemas.microsoft.com/office/2007/relationships/hdphoto"/><Relationship Id="rId4" Target="../media/image3.png" Type="http://schemas.openxmlformats.org/officeDocument/2006/relationships/image"/><Relationship Id="rId5" Target="../media/hdphoto1.wdp" Type="http://schemas.microsoft.com/office/2007/relationships/hdphoto"/></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4.png" Type="http://schemas.openxmlformats.org/officeDocument/2006/relationships/image"/><Relationship Id="rId3" Target="../media/hdphoto2.wdp" Type="http://schemas.microsoft.com/office/2007/relationships/hdphoto"/><Relationship Id="rId4" Target="../media/image2.png" Type="http://schemas.openxmlformats.org/officeDocument/2006/relationships/image"/><Relationship Id="rId5" Target="../media/hdphoto1.wdp" Type="http://schemas.microsoft.com/office/2007/relationships/hdphoto"/></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4.png" Type="http://schemas.openxmlformats.org/officeDocument/2006/relationships/image"/><Relationship Id="rId3" Target="../media/hdphoto2.wdp" Type="http://schemas.microsoft.com/office/2007/relationships/hdphoto"/><Relationship Id="rId4" Target="../media/image2.png" Type="http://schemas.openxmlformats.org/officeDocument/2006/relationships/image"/><Relationship Id="rId5" Target="../media/hdphoto1.wdp" Type="http://schemas.microsoft.com/office/2007/relationships/hdphoto"/></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zh-CN" altLang="en-US"/>
              <a:t>单击此处编辑母版标题样式</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1819BBE4-62CA-46D7-BFF2-EA0A41C71462}" type="datetimeFigureOut">
              <a:rPr lang="zh-CN" altLang="en-US" smtClean="0"/>
              <a:t>2024/4/10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7D697966-9234-492E-A5CA-4996420597B3}" type="slidenum">
              <a:rPr lang="zh-CN" altLang="en-US" smtClean="0"/>
              <a:t>‹#›</a:t>
            </a:fld>
            <a:endParaRPr lang="zh-CN" altLang="en-US"/>
          </a:p>
        </p:txBody>
      </p:sp>
    </p:spTree>
    <p:extLst>
      <p:ext uri="{BB962C8B-B14F-4D97-AF65-F5344CB8AC3E}">
        <p14:creationId xmlns:p14="http://schemas.microsoft.com/office/powerpoint/2010/main" val="34069910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1819BBE4-62CA-46D7-BFF2-EA0A41C71462}" type="datetimeFigureOut">
              <a:rPr lang="zh-CN" altLang="en-US" smtClean="0"/>
              <a:t>2024/4/10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7D697966-9234-492E-A5CA-4996420597B3}" type="slidenum">
              <a:rPr lang="zh-CN" altLang="en-US" smtClean="0"/>
              <a:t>‹#›</a:t>
            </a:fld>
            <a:endParaRPr lang="zh-CN" altLang="en-US"/>
          </a:p>
        </p:txBody>
      </p:sp>
    </p:spTree>
    <p:extLst>
      <p:ext uri="{BB962C8B-B14F-4D97-AF65-F5344CB8AC3E}">
        <p14:creationId xmlns:p14="http://schemas.microsoft.com/office/powerpoint/2010/main" val="26154447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1819BBE4-62CA-46D7-BFF2-EA0A41C71462}" type="datetimeFigureOut">
              <a:rPr lang="zh-CN" altLang="en-US" smtClean="0"/>
              <a:t>2024/4/10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7D697966-9234-492E-A5CA-4996420597B3}" type="slidenum">
              <a:rPr lang="zh-CN" altLang="en-US" smtClean="0"/>
              <a:t>‹#›</a:t>
            </a:fld>
            <a:endParaRPr lang="zh-CN" altLang="en-US"/>
          </a:p>
        </p:txBody>
      </p:sp>
    </p:spTree>
    <p:extLst>
      <p:ext uri="{BB962C8B-B14F-4D97-AF65-F5344CB8AC3E}">
        <p14:creationId xmlns:p14="http://schemas.microsoft.com/office/powerpoint/2010/main" val="16349489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1819BBE4-62CA-46D7-BFF2-EA0A41C71462}" type="datetimeFigureOut">
              <a:rPr lang="zh-CN" altLang="en-US" smtClean="0"/>
              <a:t>2024/4/10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7D697966-9234-492E-A5CA-4996420597B3}" type="slidenum">
              <a:rPr lang="zh-CN" altLang="en-US" smtClean="0"/>
              <a:t>‹#›</a:t>
            </a:fld>
            <a:endParaRPr lang="zh-CN" altLang="en-US"/>
          </a:p>
        </p:txBody>
      </p:sp>
    </p:spTree>
    <p:extLst>
      <p:ext uri="{BB962C8B-B14F-4D97-AF65-F5344CB8AC3E}">
        <p14:creationId xmlns:p14="http://schemas.microsoft.com/office/powerpoint/2010/main" val="10112715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节标题">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zh-CN" altLang="en-US"/>
              <a:t>单击此处编辑母版标题样式</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a:xfrm>
            <a:off x="8593667" y="6272784"/>
            <a:ext cx="2644309" cy="365125"/>
          </a:xfrm>
        </p:spPr>
        <p:txBody>
          <a:bodyPr/>
          <a:lstStyle/>
          <a:p>
            <a:fld id="{1819BBE4-62CA-46D7-BFF2-EA0A41C71462}" type="datetimeFigureOut">
              <a:rPr lang="zh-CN" altLang="en-US" smtClean="0"/>
              <a:t>2024/4/10</a:t>
            </a:fld>
            <a:endParaRPr lang="zh-CN" altLang="en-US"/>
          </a:p>
        </p:txBody>
      </p:sp>
      <p:sp>
        <p:nvSpPr>
          <p:cNvPr id="5" name="Footer Placeholder 4"/>
          <p:cNvSpPr>
            <a:spLocks noGrp="1"/>
          </p:cNvSpPr>
          <p:nvPr>
            <p:ph type="ftr" sz="quarter" idx="11"/>
          </p:nvPr>
        </p:nvSpPr>
        <p:spPr>
          <a:xfrm>
            <a:off x="2182708" y="6272784"/>
            <a:ext cx="6327648" cy="365125"/>
          </a:xfrm>
        </p:spPr>
        <p:txBody>
          <a:bodyPr/>
          <a:lstStyle/>
          <a:p>
            <a:endParaRPr lang="zh-CN" altLang="en-US"/>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7D697966-9234-492E-A5CA-4996420597B3}" type="slidenum">
              <a:rPr lang="zh-CN" altLang="en-US" smtClean="0"/>
              <a:t>‹#›</a:t>
            </a:fld>
            <a:endParaRPr lang="zh-CN" altLang="en-US"/>
          </a:p>
        </p:txBody>
      </p:sp>
    </p:spTree>
    <p:extLst>
      <p:ext uri="{BB962C8B-B14F-4D97-AF65-F5344CB8AC3E}">
        <p14:creationId xmlns:p14="http://schemas.microsoft.com/office/powerpoint/2010/main" val="17989322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Date Placeholder 4"/>
          <p:cNvSpPr>
            <a:spLocks noGrp="1"/>
          </p:cNvSpPr>
          <p:nvPr>
            <p:ph type="dt" sz="half" idx="10"/>
          </p:nvPr>
        </p:nvSpPr>
        <p:spPr/>
        <p:txBody>
          <a:bodyPr/>
          <a:lstStyle/>
          <a:p>
            <a:fld id="{1819BBE4-62CA-46D7-BFF2-EA0A41C71462}" type="datetimeFigureOut">
              <a:rPr lang="zh-CN" altLang="en-US" smtClean="0"/>
              <a:t>2024/4/10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7D697966-9234-492E-A5CA-4996420597B3}" type="slidenum">
              <a:rPr lang="zh-CN" altLang="en-US" smtClean="0"/>
              <a:t>‹#›</a:t>
            </a:fld>
            <a:endParaRPr lang="zh-CN" altLang="en-US"/>
          </a:p>
        </p:txBody>
      </p:sp>
    </p:spTree>
    <p:extLst>
      <p:ext uri="{BB962C8B-B14F-4D97-AF65-F5344CB8AC3E}">
        <p14:creationId xmlns:p14="http://schemas.microsoft.com/office/powerpoint/2010/main" val="35124700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7" name="Date Placeholder 6"/>
          <p:cNvSpPr>
            <a:spLocks noGrp="1"/>
          </p:cNvSpPr>
          <p:nvPr>
            <p:ph type="dt" sz="half" idx="10"/>
          </p:nvPr>
        </p:nvSpPr>
        <p:spPr/>
        <p:txBody>
          <a:bodyPr/>
          <a:lstStyle/>
          <a:p>
            <a:fld id="{1819BBE4-62CA-46D7-BFF2-EA0A41C71462}" type="datetimeFigureOut">
              <a:rPr lang="zh-CN" altLang="en-US" smtClean="0"/>
              <a:t>2024/4/10</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7D697966-9234-492E-A5CA-4996420597B3}" type="slidenum">
              <a:rPr lang="zh-CN" altLang="en-US" smtClean="0"/>
              <a:t>‹#›</a:t>
            </a:fld>
            <a:endParaRPr lang="zh-CN" altLang="en-US"/>
          </a:p>
        </p:txBody>
      </p:sp>
    </p:spTree>
    <p:extLst>
      <p:ext uri="{BB962C8B-B14F-4D97-AF65-F5344CB8AC3E}">
        <p14:creationId xmlns:p14="http://schemas.microsoft.com/office/powerpoint/2010/main" val="3882350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1819BBE4-62CA-46D7-BFF2-EA0A41C71462}" type="datetimeFigureOut">
              <a:rPr lang="zh-CN" altLang="en-US" smtClean="0"/>
              <a:t>2024/4/10</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7D697966-9234-492E-A5CA-4996420597B3}" type="slidenum">
              <a:rPr lang="zh-CN" altLang="en-US" smtClean="0"/>
              <a:t>‹#›</a:t>
            </a:fld>
            <a:endParaRPr lang="zh-CN" altLang="en-US"/>
          </a:p>
        </p:txBody>
      </p:sp>
    </p:spTree>
    <p:extLst>
      <p:ext uri="{BB962C8B-B14F-4D97-AF65-F5344CB8AC3E}">
        <p14:creationId xmlns:p14="http://schemas.microsoft.com/office/powerpoint/2010/main" val="26806013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19BBE4-62CA-46D7-BFF2-EA0A41C71462}" type="datetimeFigureOut">
              <a:rPr lang="zh-CN" altLang="en-US" smtClean="0"/>
              <a:t>2024/4/10</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7D697966-9234-492E-A5CA-4996420597B3}" type="slidenum">
              <a:rPr lang="zh-CN" altLang="en-US" smtClean="0"/>
              <a:t>‹#›</a:t>
            </a:fld>
            <a:endParaRPr lang="zh-CN" altLang="en-US"/>
          </a:p>
        </p:txBody>
      </p:sp>
    </p:spTree>
    <p:extLst>
      <p:ext uri="{BB962C8B-B14F-4D97-AF65-F5344CB8AC3E}">
        <p14:creationId xmlns:p14="http://schemas.microsoft.com/office/powerpoint/2010/main" val="594436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内容与标题">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zh-CN" altLang="en-US"/>
              <a:t>单击此处编辑母版标题样式</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1819BBE4-62CA-46D7-BFF2-EA0A41C71462}" type="datetimeFigureOut">
              <a:rPr lang="zh-CN" altLang="en-US" smtClean="0"/>
              <a:t>2024/4/10</a:t>
            </a:fld>
            <a:endParaRPr lang="zh-CN" altLang="en-US"/>
          </a:p>
        </p:txBody>
      </p:sp>
      <p:sp>
        <p:nvSpPr>
          <p:cNvPr id="6" name="Footer Placeholder 5"/>
          <p:cNvSpPr>
            <a:spLocks noGrp="1"/>
          </p:cNvSpPr>
          <p:nvPr>
            <p:ph type="ftr" sz="quarter" idx="11"/>
          </p:nvPr>
        </p:nvSpPr>
        <p:spPr/>
        <p:txBody>
          <a:bodyPr/>
          <a:lstStyle/>
          <a:p>
            <a:endParaRPr lang="zh-CN" altLang="en-US"/>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7D697966-9234-492E-A5CA-4996420597B3}" type="slidenum">
              <a:rPr lang="zh-CN" altLang="en-US" smtClean="0"/>
              <a:t>‹#›</a:t>
            </a:fld>
            <a:endParaRPr lang="zh-CN" altLang="en-US"/>
          </a:p>
        </p:txBody>
      </p:sp>
    </p:spTree>
    <p:extLst>
      <p:ext uri="{BB962C8B-B14F-4D97-AF65-F5344CB8AC3E}">
        <p14:creationId xmlns:p14="http://schemas.microsoft.com/office/powerpoint/2010/main" val="10171496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图片与标题">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1819BBE4-62CA-46D7-BFF2-EA0A41C71462}" type="datetimeFigureOut">
              <a:rPr lang="zh-CN" altLang="en-US" smtClean="0"/>
              <a:t>2024/4/10</a:t>
            </a:fld>
            <a:endParaRPr lang="zh-CN" altLang="en-US"/>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7D697966-9234-492E-A5CA-4996420597B3}" type="slidenum">
              <a:rPr lang="zh-CN" altLang="en-US" smtClean="0"/>
              <a:t>‹#›</a:t>
            </a:fld>
            <a:endParaRPr lang="zh-CN" altLang="en-US"/>
          </a:p>
        </p:txBody>
      </p:sp>
    </p:spTree>
    <p:extLst>
      <p:ext uri="{BB962C8B-B14F-4D97-AF65-F5344CB8AC3E}">
        <p14:creationId xmlns:p14="http://schemas.microsoft.com/office/powerpoint/2010/main" val="1480893434"/>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13" Target="../media/image2.png" Type="http://schemas.openxmlformats.org/officeDocument/2006/relationships/image"/><Relationship Id="rId14" Target="../media/hdphoto1.wdp" Type="http://schemas.microsoft.com/office/2007/relationships/hdphoto"/><Relationship Id="rId15" Target="../media/image3.png" Type="http://schemas.openxmlformats.org/officeDocument/2006/relationships/imag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1819BBE4-62CA-46D7-BFF2-EA0A41C71462}" type="datetimeFigureOut">
              <a:rPr lang="zh-CN" altLang="en-US" smtClean="0"/>
              <a:t>2024/4/10</a:t>
            </a:fld>
            <a:endParaRPr lang="zh-CN" altLang="en-US"/>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zh-CN" altLang="en-US"/>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7D697966-9234-492E-A5CA-4996420597B3}" type="slidenum">
              <a:rPr lang="zh-CN" altLang="en-US" smtClean="0"/>
              <a:t>‹#›</a:t>
            </a:fld>
            <a:endParaRPr lang="zh-CN" altLang="en-US"/>
          </a:p>
        </p:txBody>
      </p:sp>
    </p:spTree>
    <p:extLst>
      <p:ext uri="{BB962C8B-B14F-4D97-AF65-F5344CB8AC3E}">
        <p14:creationId xmlns:p14="http://schemas.microsoft.com/office/powerpoint/2010/main" val="18034572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10.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1.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3.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4.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5.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6.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7.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8.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5.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6.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7.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8.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9.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D2AEDAC-F255-88F8-4791-32958F7D0976}"/>
              </a:ext>
            </a:extLst>
          </p:cNvPr>
          <p:cNvSpPr>
            <a:spLocks noGrp="1"/>
          </p:cNvSpPr>
          <p:nvPr>
            <p:ph type="ctrTitle"/>
          </p:nvPr>
        </p:nvSpPr>
        <p:spPr/>
        <p:txBody>
          <a:bodyPr/>
          <a:lstStyle/>
          <a:p>
            <a:r>
              <a:rPr altLang="en-US" dirty="0" lang="zh-CN"/>
              <a:t>装在套子里的人</a:t>
            </a:r>
          </a:p>
        </p:txBody>
      </p:sp>
      <p:sp>
        <p:nvSpPr>
          <p:cNvPr id="3" name="副标题 2">
            <a:extLst>
              <a:ext uri="{FF2B5EF4-FFF2-40B4-BE49-F238E27FC236}">
                <a16:creationId xmlns:a16="http://schemas.microsoft.com/office/drawing/2014/main" id="{DD354780-EAF1-7CA4-8D79-C753092B2C0A}"/>
              </a:ext>
            </a:extLst>
          </p:cNvPr>
          <p:cNvSpPr>
            <a:spLocks noGrp="1"/>
          </p:cNvSpPr>
          <p:nvPr>
            <p:ph idx="1" type="subTitle"/>
          </p:nvPr>
        </p:nvSpPr>
        <p:spPr/>
        <p:txBody>
          <a:bodyPr>
            <a:normAutofit/>
          </a:bodyPr>
          <a:lstStyle/>
          <a:p>
            <a:pPr algn="ctr"/>
            <a:r>
              <a:rPr altLang="en-US" dirty="0" lang="zh-CN" sz="3600"/>
              <a:t>契诃夫</a:t>
            </a:r>
          </a:p>
        </p:txBody>
      </p:sp>
    </p:spTree>
    <p:extLst>
      <p:ext uri="{BB962C8B-B14F-4D97-AF65-F5344CB8AC3E}">
        <p14:creationId xmlns:p14="http://schemas.microsoft.com/office/powerpoint/2010/main" val="2952026457"/>
      </p:ext>
    </p:extLst>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FD176FE-AE9B-F841-0571-9E533543F95B}"/>
              </a:ext>
            </a:extLst>
          </p:cNvPr>
          <p:cNvSpPr>
            <a:spLocks noGrp="1"/>
          </p:cNvSpPr>
          <p:nvPr>
            <p:ph type="title"/>
          </p:nvPr>
        </p:nvSpPr>
        <p:spPr/>
        <p:txBody>
          <a:bodyPr/>
          <a:lstStyle/>
          <a:p>
            <a:r>
              <a:rPr altLang="en-US" dirty="0" lang="zh-CN"/>
              <a:t>恋爱风波：</a:t>
            </a:r>
          </a:p>
        </p:txBody>
      </p:sp>
      <p:sp>
        <p:nvSpPr>
          <p:cNvPr id="3" name="内容占位符 2">
            <a:extLst>
              <a:ext uri="{FF2B5EF4-FFF2-40B4-BE49-F238E27FC236}">
                <a16:creationId xmlns:a16="http://schemas.microsoft.com/office/drawing/2014/main" id="{3845B5E8-544A-210D-7DC7-2C3389A86B31}"/>
              </a:ext>
            </a:extLst>
          </p:cNvPr>
          <p:cNvSpPr>
            <a:spLocks noGrp="1"/>
          </p:cNvSpPr>
          <p:nvPr>
            <p:ph idx="1"/>
          </p:nvPr>
        </p:nvSpPr>
        <p:spPr>
          <a:xfrm>
            <a:off x="1069847" y="2121408"/>
            <a:ext cx="10462933" cy="2847541"/>
          </a:xfrm>
        </p:spPr>
        <p:txBody>
          <a:bodyPr>
            <a:normAutofit/>
          </a:bodyPr>
          <a:lstStyle/>
          <a:p>
            <a:r>
              <a:rPr altLang="en-US" dirty="0" lang="zh-CN" sz="2800">
                <a:latin charset="-122" panose="02010609060101010101" pitchFamily="49" typeface="楷体"/>
                <a:ea charset="-122" panose="02010609060101010101" pitchFamily="49" typeface="楷体"/>
              </a:rPr>
              <a:t>一张小小的漫画，对沉醉在爱情之中的人儿，应该只是一个善意的玩笑，一个有趣的花絮，一个幽默的插曲，为什么一个小小的纸片便足以令别里科夫心神不定，战战兢兢呢？</a:t>
            </a:r>
          </a:p>
        </p:txBody>
      </p:sp>
    </p:spTree>
    <p:extLst>
      <p:ext uri="{BB962C8B-B14F-4D97-AF65-F5344CB8AC3E}">
        <p14:creationId xmlns:p14="http://schemas.microsoft.com/office/powerpoint/2010/main" val="423078284"/>
      </p:ext>
    </p:extLst>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1" presetSubtype="0">
                                  <p:stCondLst>
                                    <p:cond delay="0"/>
                                  </p:stCondLst>
                                  <p:childTnLst>
                                    <p:set>
                                      <p:cBhvr>
                                        <p:cTn dur="1" fill="hold" id="6">
                                          <p:stCondLst>
                                            <p:cond delay="0"/>
                                          </p:stCondLst>
                                        </p:cTn>
                                        <p:tgtEl>
                                          <p:spTgt spid="3">
                                            <p:txEl>
                                              <p:pRg end="0" st="0"/>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build="p" grpId="0" spid="3"/>
    </p:bldLst>
  </p:timing>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25DAA5C-EC7D-A082-43D7-F77D95A80CA1}"/>
              </a:ext>
            </a:extLst>
          </p:cNvPr>
          <p:cNvSpPr>
            <a:spLocks noGrp="1"/>
          </p:cNvSpPr>
          <p:nvPr>
            <p:ph type="title"/>
          </p:nvPr>
        </p:nvSpPr>
        <p:spPr>
          <a:xfrm>
            <a:off x="835932" y="66418"/>
            <a:ext cx="10058400" cy="1609344"/>
          </a:xfrm>
        </p:spPr>
        <p:txBody>
          <a:bodyPr/>
          <a:lstStyle/>
          <a:p>
            <a:r>
              <a:rPr altLang="en-US" dirty="0" lang="zh-CN"/>
              <a:t>骑自行车是个严重的问题？</a:t>
            </a:r>
          </a:p>
        </p:txBody>
      </p:sp>
      <p:sp>
        <p:nvSpPr>
          <p:cNvPr id="3" name="内容占位符 2">
            <a:extLst>
              <a:ext uri="{FF2B5EF4-FFF2-40B4-BE49-F238E27FC236}">
                <a16:creationId xmlns:a16="http://schemas.microsoft.com/office/drawing/2014/main" id="{E8FB6740-70DF-E99B-D06B-AB28FF3C51C7}"/>
              </a:ext>
            </a:extLst>
          </p:cNvPr>
          <p:cNvSpPr>
            <a:spLocks noGrp="1"/>
          </p:cNvSpPr>
          <p:nvPr>
            <p:ph idx="1"/>
          </p:nvPr>
        </p:nvSpPr>
        <p:spPr>
          <a:xfrm>
            <a:off x="673395" y="1389321"/>
            <a:ext cx="11206717" cy="5167423"/>
          </a:xfrm>
        </p:spPr>
        <p:txBody>
          <a:bodyPr>
            <a:normAutofit/>
          </a:bodyPr>
          <a:lstStyle/>
          <a:p>
            <a:pPr algn="l" indent="0" marL="0">
              <a:buNone/>
            </a:pPr>
            <a:r>
              <a:rPr altLang="en-US" b="0" dirty="0" i="0" lang="zh-CN" sz="2600">
                <a:solidFill>
                  <a:srgbClr val="444444"/>
                </a:solidFill>
                <a:effectLst/>
                <a:highlight>
                  <a:srgbClr val="FFFFFF"/>
                </a:highlight>
                <a:latin charset="-122" panose="02010609060101010101" pitchFamily="49" typeface="楷体"/>
                <a:ea charset="-122" panose="02010609060101010101" pitchFamily="49" typeface="楷体"/>
              </a:rPr>
              <a:t>忽然间柯瓦连科骑着自行车来了，他的后面，华连卡也骑着自行车来了，涨红了脸，筋疲力尽，可是快活，兴高采烈。</a:t>
            </a:r>
          </a:p>
          <a:p>
            <a:pPr algn="l" indent="0" marL="0">
              <a:buNone/>
            </a:pPr>
            <a:r>
              <a:rPr altLang="en-US" b="0" dirty="0" i="0" lang="zh-CN" sz="2600">
                <a:solidFill>
                  <a:srgbClr val="444444"/>
                </a:solidFill>
                <a:effectLst/>
                <a:highlight>
                  <a:srgbClr val="FFFFFF"/>
                </a:highlight>
                <a:latin charset="-122" panose="02010609060101010101" pitchFamily="49" typeface="楷体"/>
                <a:ea charset="-122" panose="02010609060101010101" pitchFamily="49" typeface="楷体"/>
              </a:rPr>
              <a:t>“‘我们先走一步</a:t>
            </a:r>
            <a:r>
              <a:rPr altLang="zh-CN" b="0" dirty="0" i="0" lang="en-US" sz="2600">
                <a:solidFill>
                  <a:srgbClr val="444444"/>
                </a:solidFill>
                <a:effectLst/>
                <a:highlight>
                  <a:srgbClr val="FFFFFF"/>
                </a:highlight>
                <a:latin charset="-122" panose="02010609060101010101" pitchFamily="49" typeface="楷体"/>
                <a:ea charset="-122" panose="02010609060101010101" pitchFamily="49" typeface="楷体"/>
              </a:rPr>
              <a:t>!’</a:t>
            </a:r>
            <a:r>
              <a:rPr altLang="en-US" b="0" dirty="0" i="0" lang="zh-CN" sz="2600">
                <a:solidFill>
                  <a:srgbClr val="444444"/>
                </a:solidFill>
                <a:effectLst/>
                <a:highlight>
                  <a:srgbClr val="FFFFFF"/>
                </a:highlight>
                <a:latin charset="-122" panose="02010609060101010101" pitchFamily="49" typeface="楷体"/>
                <a:ea charset="-122" panose="02010609060101010101" pitchFamily="49" typeface="楷体"/>
              </a:rPr>
              <a:t>她嚷道，‘多可爱的天气</a:t>
            </a:r>
            <a:r>
              <a:rPr altLang="zh-CN" b="0" dirty="0" i="0" lang="en-US" sz="2600">
                <a:solidFill>
                  <a:srgbClr val="444444"/>
                </a:solidFill>
                <a:effectLst/>
                <a:highlight>
                  <a:srgbClr val="FFFFFF"/>
                </a:highlight>
                <a:latin charset="-122" panose="02010609060101010101" pitchFamily="49" typeface="楷体"/>
                <a:ea charset="-122" panose="02010609060101010101" pitchFamily="49" typeface="楷体"/>
              </a:rPr>
              <a:t>!</a:t>
            </a:r>
            <a:r>
              <a:rPr altLang="en-US" b="0" dirty="0" i="0" lang="zh-CN" sz="2600">
                <a:solidFill>
                  <a:srgbClr val="444444"/>
                </a:solidFill>
                <a:effectLst/>
                <a:highlight>
                  <a:srgbClr val="FFFFFF"/>
                </a:highlight>
                <a:latin charset="-122" panose="02010609060101010101" pitchFamily="49" typeface="楷体"/>
                <a:ea charset="-122" panose="02010609060101010101" pitchFamily="49" typeface="楷体"/>
              </a:rPr>
              <a:t>太可爱了</a:t>
            </a:r>
            <a:r>
              <a:rPr altLang="zh-CN" b="0" dirty="0" i="0" lang="en-US" sz="2600">
                <a:solidFill>
                  <a:srgbClr val="444444"/>
                </a:solidFill>
                <a:effectLst/>
                <a:highlight>
                  <a:srgbClr val="FFFFFF"/>
                </a:highlight>
                <a:latin charset="-122" panose="02010609060101010101" pitchFamily="49" typeface="楷体"/>
                <a:ea charset="-122" panose="02010609060101010101" pitchFamily="49" typeface="楷体"/>
              </a:rPr>
              <a:t>!’</a:t>
            </a:r>
          </a:p>
          <a:p>
            <a:pPr algn="l" indent="0" marL="0">
              <a:buNone/>
            </a:pPr>
            <a:r>
              <a:rPr altLang="zh-CN" b="0" dirty="0" i="0" lang="en-US" sz="2600">
                <a:solidFill>
                  <a:srgbClr val="444444"/>
                </a:solidFill>
                <a:effectLst/>
                <a:highlight>
                  <a:srgbClr val="FFFFFF"/>
                </a:highlight>
                <a:latin charset="-122" panose="02010609060101010101" pitchFamily="49" typeface="楷体"/>
                <a:ea charset="-122" panose="02010609060101010101" pitchFamily="49" typeface="楷体"/>
              </a:rPr>
              <a:t>“</a:t>
            </a:r>
            <a:r>
              <a:rPr altLang="en-US" b="0" dirty="0" i="0" lang="zh-CN" sz="2600">
                <a:solidFill>
                  <a:srgbClr val="444444"/>
                </a:solidFill>
                <a:effectLst/>
                <a:highlight>
                  <a:srgbClr val="FFFFFF"/>
                </a:highlight>
                <a:latin charset="-122" panose="02010609060101010101" pitchFamily="49" typeface="楷体"/>
                <a:ea charset="-122" panose="02010609060101010101" pitchFamily="49" typeface="楷体"/>
              </a:rPr>
              <a:t>他俩都走远，不见了。别里科夫的脸色从发青变成发白，他好像化成了石头。他站住，呆望着我。</a:t>
            </a:r>
          </a:p>
          <a:p>
            <a:pPr algn="l" indent="0" marL="0">
              <a:buNone/>
            </a:pPr>
            <a:r>
              <a:rPr altLang="en-US" b="0" dirty="0" i="0" lang="zh-CN" sz="2600">
                <a:solidFill>
                  <a:srgbClr val="444444"/>
                </a:solidFill>
                <a:effectLst/>
                <a:highlight>
                  <a:srgbClr val="FFFFFF"/>
                </a:highlight>
                <a:latin charset="-122" panose="02010609060101010101" pitchFamily="49" typeface="楷体"/>
                <a:ea charset="-122" panose="02010609060101010101" pitchFamily="49" typeface="楷体"/>
              </a:rPr>
              <a:t>“‘</a:t>
            </a:r>
            <a:r>
              <a:rPr altLang="en-US" b="0" dirty="0" i="0" lang="zh-CN" sz="2600">
                <a:solidFill>
                  <a:schemeClr val="accent1"/>
                </a:solidFill>
                <a:effectLst/>
                <a:highlight>
                  <a:srgbClr val="FFFFFF"/>
                </a:highlight>
                <a:latin charset="-122" panose="02010609060101010101" pitchFamily="49" typeface="楷体"/>
                <a:ea charset="-122" panose="02010609060101010101" pitchFamily="49" typeface="楷体"/>
              </a:rPr>
              <a:t>天呐，这是怎么回事</a:t>
            </a:r>
            <a:r>
              <a:rPr altLang="zh-CN" b="0" dirty="0" i="0" lang="en-US" sz="2600">
                <a:solidFill>
                  <a:schemeClr val="accent1"/>
                </a:solidFill>
                <a:effectLst/>
                <a:highlight>
                  <a:srgbClr val="FFFFFF"/>
                </a:highlight>
                <a:latin charset="-122" panose="02010609060101010101" pitchFamily="49" typeface="楷体"/>
                <a:ea charset="-122" panose="02010609060101010101" pitchFamily="49" typeface="楷体"/>
              </a:rPr>
              <a:t>?</a:t>
            </a:r>
            <a:r>
              <a:rPr altLang="en-US" b="0" dirty="0" i="0" lang="zh-CN" sz="2600">
                <a:solidFill>
                  <a:schemeClr val="accent1"/>
                </a:solidFill>
                <a:effectLst/>
                <a:highlight>
                  <a:srgbClr val="FFFFFF"/>
                </a:highlight>
                <a:latin charset="-122" panose="02010609060101010101" pitchFamily="49" typeface="楷体"/>
                <a:ea charset="-122" panose="02010609060101010101" pitchFamily="49" typeface="楷体"/>
              </a:rPr>
              <a:t>也许我的眼睛骗了我？</a:t>
            </a:r>
            <a:r>
              <a:rPr altLang="en-US" dirty="0" lang="zh-CN" sz="2600">
                <a:solidFill>
                  <a:schemeClr val="accent1"/>
                </a:solidFill>
                <a:highlight>
                  <a:srgbClr val="FFFFFF"/>
                </a:highlight>
                <a:latin charset="-122" panose="02010609060101010101" pitchFamily="49" typeface="楷体"/>
                <a:ea charset="-122" panose="02010609060101010101" pitchFamily="49" typeface="楷体"/>
              </a:rPr>
              <a:t>难道中学教师和小姐骑自行车还成体统吗？</a:t>
            </a:r>
            <a:endParaRPr altLang="zh-CN" b="0" dirty="0" i="0" lang="en-US" sz="2600">
              <a:solidFill>
                <a:schemeClr val="accent1"/>
              </a:solidFill>
              <a:effectLst/>
              <a:highlight>
                <a:srgbClr val="FFFFFF"/>
              </a:highlight>
              <a:latin charset="-122" panose="02010609060101010101" pitchFamily="49" typeface="楷体"/>
              <a:ea charset="-122" panose="02010609060101010101" pitchFamily="49" typeface="楷体"/>
            </a:endParaRPr>
          </a:p>
          <a:p>
            <a:pPr algn="l" indent="0" marL="0">
              <a:buNone/>
            </a:pPr>
            <a:r>
              <a:rPr altLang="zh-CN" b="0" dirty="0" i="0" lang="en-US" sz="2600">
                <a:solidFill>
                  <a:srgbClr val="444444"/>
                </a:solidFill>
                <a:effectLst/>
                <a:highlight>
                  <a:srgbClr val="FFFFFF"/>
                </a:highlight>
                <a:latin charset="-122" panose="02010609060101010101" pitchFamily="49" typeface="楷体"/>
                <a:ea charset="-122" panose="02010609060101010101" pitchFamily="49" typeface="楷体"/>
              </a:rPr>
              <a:t>“‘</a:t>
            </a:r>
            <a:r>
              <a:rPr altLang="en-US" b="0" dirty="0" i="0" lang="zh-CN" sz="2600">
                <a:solidFill>
                  <a:srgbClr val="444444"/>
                </a:solidFill>
                <a:effectLst/>
                <a:highlight>
                  <a:srgbClr val="FFFFFF"/>
                </a:highlight>
                <a:latin charset="-122" panose="02010609060101010101" pitchFamily="49" typeface="楷体"/>
                <a:ea charset="-122" panose="02010609060101010101" pitchFamily="49" typeface="楷体"/>
              </a:rPr>
              <a:t>这有什么不成体统的</a:t>
            </a:r>
            <a:r>
              <a:rPr altLang="zh-CN" b="0" dirty="0" i="0" lang="en-US" sz="2600">
                <a:solidFill>
                  <a:srgbClr val="444444"/>
                </a:solidFill>
                <a:effectLst/>
                <a:highlight>
                  <a:srgbClr val="FFFFFF"/>
                </a:highlight>
                <a:latin charset="-122" panose="02010609060101010101" pitchFamily="49" typeface="楷体"/>
                <a:ea charset="-122" panose="02010609060101010101" pitchFamily="49" typeface="楷体"/>
              </a:rPr>
              <a:t>?’</a:t>
            </a:r>
            <a:r>
              <a:rPr altLang="en-US" b="0" dirty="0" i="0" lang="zh-CN" sz="2600">
                <a:solidFill>
                  <a:srgbClr val="444444"/>
                </a:solidFill>
                <a:effectLst/>
                <a:highlight>
                  <a:srgbClr val="FFFFFF"/>
                </a:highlight>
                <a:latin charset="-122" panose="02010609060101010101" pitchFamily="49" typeface="楷体"/>
                <a:ea charset="-122" panose="02010609060101010101" pitchFamily="49" typeface="楷体"/>
              </a:rPr>
              <a:t>我问，‘让他们尽管骑他们的自行车，快快活活地玩一阵好了。’</a:t>
            </a:r>
          </a:p>
          <a:p>
            <a:pPr algn="l" indent="0" marL="0">
              <a:buNone/>
            </a:pPr>
            <a:r>
              <a:rPr altLang="en-US" b="0" dirty="0" i="0" lang="zh-CN" sz="2600">
                <a:solidFill>
                  <a:srgbClr val="444444"/>
                </a:solidFill>
                <a:effectLst/>
                <a:highlight>
                  <a:srgbClr val="FFFFFF"/>
                </a:highlight>
                <a:latin charset="-122" panose="02010609060101010101" pitchFamily="49" typeface="楷体"/>
                <a:ea charset="-122" panose="02010609060101010101" pitchFamily="49" typeface="楷体"/>
              </a:rPr>
              <a:t>“</a:t>
            </a:r>
            <a:r>
              <a:rPr altLang="en-US" b="0" dirty="0" i="0" lang="zh-CN" sz="2600">
                <a:solidFill>
                  <a:schemeClr val="accent1"/>
                </a:solidFill>
                <a:effectLst/>
                <a:highlight>
                  <a:srgbClr val="FFFFFF"/>
                </a:highlight>
                <a:latin charset="-122" panose="02010609060101010101" pitchFamily="49" typeface="楷体"/>
                <a:ea charset="-122" panose="02010609060101010101" pitchFamily="49" typeface="楷体"/>
              </a:rPr>
              <a:t>可是这怎么行</a:t>
            </a:r>
            <a:r>
              <a:rPr altLang="zh-CN" b="0" dirty="0" i="0" lang="en-US" sz="2600">
                <a:solidFill>
                  <a:schemeClr val="accent1"/>
                </a:solidFill>
                <a:effectLst/>
                <a:highlight>
                  <a:srgbClr val="FFFFFF"/>
                </a:highlight>
                <a:latin charset="-122" panose="02010609060101010101" pitchFamily="49" typeface="楷体"/>
                <a:ea charset="-122" panose="02010609060101010101" pitchFamily="49" typeface="楷体"/>
              </a:rPr>
              <a:t>?</a:t>
            </a:r>
            <a:r>
              <a:rPr altLang="en-US" b="0" dirty="0" i="0" lang="zh-CN" sz="2600">
                <a:solidFill>
                  <a:srgbClr val="444444"/>
                </a:solidFill>
                <a:effectLst/>
                <a:highlight>
                  <a:srgbClr val="FFFFFF"/>
                </a:highlight>
                <a:latin charset="-122" panose="02010609060101010101" pitchFamily="49" typeface="楷体"/>
                <a:ea charset="-122" panose="02010609060101010101" pitchFamily="49" typeface="楷体"/>
              </a:rPr>
              <a:t>”他叫起来。</a:t>
            </a:r>
          </a:p>
          <a:p>
            <a:endParaRPr altLang="en-US" dirty="0" lang="zh-CN"/>
          </a:p>
        </p:txBody>
      </p:sp>
    </p:spTree>
    <p:extLst>
      <p:ext uri="{BB962C8B-B14F-4D97-AF65-F5344CB8AC3E}">
        <p14:creationId xmlns:p14="http://schemas.microsoft.com/office/powerpoint/2010/main" val="2632986374"/>
      </p:ext>
    </p:extLst>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1" presetSubtype="0">
                                  <p:stCondLst>
                                    <p:cond delay="0"/>
                                  </p:stCondLst>
                                  <p:childTnLst>
                                    <p:set>
                                      <p:cBhvr>
                                        <p:cTn dur="1" fill="hold" id="6">
                                          <p:stCondLst>
                                            <p:cond delay="0"/>
                                          </p:stCondLst>
                                        </p:cTn>
                                        <p:tgtEl>
                                          <p:spTgt spid="3">
                                            <p:txEl>
                                              <p:pRg end="0" st="0"/>
                                            </p:txEl>
                                          </p:spTgt>
                                        </p:tgtEl>
                                        <p:attrNameLst>
                                          <p:attrName>style.visibility</p:attrName>
                                        </p:attrNameLst>
                                      </p:cBhvr>
                                      <p:to>
                                        <p:strVal val="visible"/>
                                      </p:to>
                                    </p:set>
                                  </p:childTnLst>
                                </p:cTn>
                              </p:par>
                            </p:childTnLst>
                          </p:cTn>
                        </p:par>
                      </p:childTnLst>
                    </p:cTn>
                  </p:par>
                  <p:par>
                    <p:cTn fill="hold" id="7">
                      <p:stCondLst>
                        <p:cond delay="indefinite"/>
                      </p:stCondLst>
                      <p:childTnLst>
                        <p:par>
                          <p:cTn fill="hold" id="8">
                            <p:stCondLst>
                              <p:cond delay="0"/>
                            </p:stCondLst>
                            <p:childTnLst>
                              <p:par>
                                <p:cTn fill="hold" grpId="0" id="9" nodeType="clickEffect" presetClass="entr" presetID="1" presetSubtype="0">
                                  <p:stCondLst>
                                    <p:cond delay="0"/>
                                  </p:stCondLst>
                                  <p:childTnLst>
                                    <p:set>
                                      <p:cBhvr>
                                        <p:cTn dur="1" fill="hold" id="10">
                                          <p:stCondLst>
                                            <p:cond delay="0"/>
                                          </p:stCondLst>
                                        </p:cTn>
                                        <p:tgtEl>
                                          <p:spTgt spid="3">
                                            <p:txEl>
                                              <p:pRg end="1" st="1"/>
                                            </p:txEl>
                                          </p:spTgt>
                                        </p:tgtEl>
                                        <p:attrNameLst>
                                          <p:attrName>style.visibility</p:attrName>
                                        </p:attrNameLst>
                                      </p:cBhvr>
                                      <p:to>
                                        <p:strVal val="visible"/>
                                      </p:to>
                                    </p:set>
                                  </p:childTnLst>
                                </p:cTn>
                              </p:par>
                            </p:childTnLst>
                          </p:cTn>
                        </p:par>
                      </p:childTnLst>
                    </p:cTn>
                  </p:par>
                  <p:par>
                    <p:cTn fill="hold" id="11">
                      <p:stCondLst>
                        <p:cond delay="indefinite"/>
                      </p:stCondLst>
                      <p:childTnLst>
                        <p:par>
                          <p:cTn fill="hold" id="12">
                            <p:stCondLst>
                              <p:cond delay="0"/>
                            </p:stCondLst>
                            <p:childTnLst>
                              <p:par>
                                <p:cTn fill="hold" grpId="0" id="13" nodeType="clickEffect" presetClass="entr" presetID="1" presetSubtype="0">
                                  <p:stCondLst>
                                    <p:cond delay="0"/>
                                  </p:stCondLst>
                                  <p:childTnLst>
                                    <p:set>
                                      <p:cBhvr>
                                        <p:cTn dur="1" fill="hold" id="14">
                                          <p:stCondLst>
                                            <p:cond delay="0"/>
                                          </p:stCondLst>
                                        </p:cTn>
                                        <p:tgtEl>
                                          <p:spTgt spid="3">
                                            <p:txEl>
                                              <p:pRg end="2" st="2"/>
                                            </p:txEl>
                                          </p:spTgt>
                                        </p:tgtEl>
                                        <p:attrNameLst>
                                          <p:attrName>style.visibility</p:attrName>
                                        </p:attrNameLst>
                                      </p:cBhvr>
                                      <p:to>
                                        <p:strVal val="visible"/>
                                      </p:to>
                                    </p:set>
                                  </p:childTnLst>
                                </p:cTn>
                              </p:par>
                            </p:childTnLst>
                          </p:cTn>
                        </p:par>
                      </p:childTnLst>
                    </p:cTn>
                  </p:par>
                  <p:par>
                    <p:cTn fill="hold" id="15">
                      <p:stCondLst>
                        <p:cond delay="indefinite"/>
                      </p:stCondLst>
                      <p:childTnLst>
                        <p:par>
                          <p:cTn fill="hold" id="16">
                            <p:stCondLst>
                              <p:cond delay="0"/>
                            </p:stCondLst>
                            <p:childTnLst>
                              <p:par>
                                <p:cTn fill="hold" grpId="0" id="17" nodeType="clickEffect" presetClass="entr" presetID="1" presetSubtype="0">
                                  <p:stCondLst>
                                    <p:cond delay="0"/>
                                  </p:stCondLst>
                                  <p:childTnLst>
                                    <p:set>
                                      <p:cBhvr>
                                        <p:cTn dur="1" fill="hold" id="18">
                                          <p:stCondLst>
                                            <p:cond delay="0"/>
                                          </p:stCondLst>
                                        </p:cTn>
                                        <p:tgtEl>
                                          <p:spTgt spid="3">
                                            <p:txEl>
                                              <p:pRg end="3" st="3"/>
                                            </p:txEl>
                                          </p:spTgt>
                                        </p:tgtEl>
                                        <p:attrNameLst>
                                          <p:attrName>style.visibility</p:attrName>
                                        </p:attrNameLst>
                                      </p:cBhvr>
                                      <p:to>
                                        <p:strVal val="visible"/>
                                      </p:to>
                                    </p:set>
                                  </p:childTnLst>
                                </p:cTn>
                              </p:par>
                            </p:childTnLst>
                          </p:cTn>
                        </p:par>
                      </p:childTnLst>
                    </p:cTn>
                  </p:par>
                  <p:par>
                    <p:cTn fill="hold" id="19">
                      <p:stCondLst>
                        <p:cond delay="indefinite"/>
                      </p:stCondLst>
                      <p:childTnLst>
                        <p:par>
                          <p:cTn fill="hold" id="20">
                            <p:stCondLst>
                              <p:cond delay="0"/>
                            </p:stCondLst>
                            <p:childTnLst>
                              <p:par>
                                <p:cTn fill="hold" grpId="0" id="21" nodeType="clickEffect" presetClass="entr" presetID="1" presetSubtype="0">
                                  <p:stCondLst>
                                    <p:cond delay="0"/>
                                  </p:stCondLst>
                                  <p:childTnLst>
                                    <p:set>
                                      <p:cBhvr>
                                        <p:cTn dur="1" fill="hold" id="22">
                                          <p:stCondLst>
                                            <p:cond delay="0"/>
                                          </p:stCondLst>
                                        </p:cTn>
                                        <p:tgtEl>
                                          <p:spTgt spid="3">
                                            <p:txEl>
                                              <p:pRg end="4" st="4"/>
                                            </p:txEl>
                                          </p:spTgt>
                                        </p:tgtEl>
                                        <p:attrNameLst>
                                          <p:attrName>style.visibility</p:attrName>
                                        </p:attrNameLst>
                                      </p:cBhvr>
                                      <p:to>
                                        <p:strVal val="visible"/>
                                      </p:to>
                                    </p:set>
                                  </p:childTnLst>
                                </p:cTn>
                              </p:par>
                            </p:childTnLst>
                          </p:cTn>
                        </p:par>
                      </p:childTnLst>
                    </p:cTn>
                  </p:par>
                  <p:par>
                    <p:cTn fill="hold" id="23">
                      <p:stCondLst>
                        <p:cond delay="indefinite"/>
                      </p:stCondLst>
                      <p:childTnLst>
                        <p:par>
                          <p:cTn fill="hold" id="24">
                            <p:stCondLst>
                              <p:cond delay="0"/>
                            </p:stCondLst>
                            <p:childTnLst>
                              <p:par>
                                <p:cTn fill="hold" grpId="0" id="25" nodeType="clickEffect" presetClass="entr" presetID="1" presetSubtype="0">
                                  <p:stCondLst>
                                    <p:cond delay="0"/>
                                  </p:stCondLst>
                                  <p:childTnLst>
                                    <p:set>
                                      <p:cBhvr>
                                        <p:cTn dur="1" fill="hold" id="26">
                                          <p:stCondLst>
                                            <p:cond delay="0"/>
                                          </p:stCondLst>
                                        </p:cTn>
                                        <p:tgtEl>
                                          <p:spTgt spid="3">
                                            <p:txEl>
                                              <p:pRg end="5" st="5"/>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build="p" grpId="0" spid="3"/>
    </p:bldLst>
  </p:timing>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7D187D28-C5D8-AA14-79FB-3912E1F0FC4C}"/>
              </a:ext>
            </a:extLst>
          </p:cNvPr>
          <p:cNvSpPr>
            <a:spLocks noGrp="1"/>
          </p:cNvSpPr>
          <p:nvPr>
            <p:ph idx="1"/>
          </p:nvPr>
        </p:nvSpPr>
        <p:spPr>
          <a:xfrm>
            <a:off x="715927" y="1077433"/>
            <a:ext cx="10937358" cy="5243623"/>
          </a:xfrm>
        </p:spPr>
        <p:txBody>
          <a:bodyPr>
            <a:normAutofit/>
          </a:bodyPr>
          <a:lstStyle/>
          <a:p>
            <a:pPr indent="0" marL="0">
              <a:buNone/>
            </a:pPr>
            <a:r>
              <a:rPr altLang="en-US" b="0" dirty="0" i="0" lang="zh-CN" sz="2800">
                <a:solidFill>
                  <a:srgbClr val="444444"/>
                </a:solidFill>
                <a:effectLst/>
                <a:highlight>
                  <a:srgbClr val="FFFFFF"/>
                </a:highlight>
                <a:latin charset="-122" panose="02010609060101010101" pitchFamily="49" typeface="楷体"/>
                <a:ea charset="-122" panose="02010609060101010101" pitchFamily="49" typeface="楷体"/>
              </a:rPr>
              <a:t>“‘我不懂，’他常对我们说，耸一耸肩膀，‘我不懂你们怎么能够跟那个爱进谗言的家伙，那副叫人恶心的嘴脸处得下去。唉</a:t>
            </a:r>
            <a:r>
              <a:rPr altLang="zh-CN" b="0" dirty="0" i="0" lang="en-US" sz="2800">
                <a:solidFill>
                  <a:srgbClr val="444444"/>
                </a:solidFill>
                <a:effectLst/>
                <a:highlight>
                  <a:srgbClr val="FFFFFF"/>
                </a:highlight>
                <a:latin charset="-122" panose="02010609060101010101" pitchFamily="49" typeface="楷体"/>
                <a:ea charset="-122" panose="02010609060101010101" pitchFamily="49" typeface="楷体"/>
              </a:rPr>
              <a:t>!</a:t>
            </a:r>
            <a:r>
              <a:rPr altLang="en-US" b="0" dirty="0" i="0" lang="zh-CN" sz="2800">
                <a:solidFill>
                  <a:srgbClr val="444444"/>
                </a:solidFill>
                <a:effectLst/>
                <a:highlight>
                  <a:srgbClr val="FFFFFF"/>
                </a:highlight>
                <a:latin charset="-122" panose="02010609060101010101" pitchFamily="49" typeface="楷体"/>
                <a:ea charset="-122" panose="02010609060101010101" pitchFamily="49" typeface="楷体"/>
              </a:rPr>
              <a:t>你们在这儿怎么住得下去呢</a:t>
            </a:r>
            <a:r>
              <a:rPr altLang="zh-CN" b="0" dirty="0" i="0" lang="en-US" sz="2800">
                <a:solidFill>
                  <a:srgbClr val="444444"/>
                </a:solidFill>
                <a:effectLst/>
                <a:highlight>
                  <a:srgbClr val="FFFFFF"/>
                </a:highlight>
                <a:latin charset="-122" panose="02010609060101010101" pitchFamily="49" typeface="楷体"/>
                <a:ea charset="-122" panose="02010609060101010101" pitchFamily="49" typeface="楷体"/>
              </a:rPr>
              <a:t>?</a:t>
            </a:r>
            <a:r>
              <a:rPr altLang="en-US" b="0" dirty="0" i="0" lang="zh-CN" sz="2800">
                <a:solidFill>
                  <a:srgbClr val="444444"/>
                </a:solidFill>
                <a:effectLst/>
                <a:highlight>
                  <a:srgbClr val="FFFFFF"/>
                </a:highlight>
                <a:latin charset="-122" panose="02010609060101010101" pitchFamily="49" typeface="楷体"/>
                <a:ea charset="-122" panose="02010609060101010101" pitchFamily="49" typeface="楷体"/>
              </a:rPr>
              <a:t>你们呼吸的空气是闷闷的，不干净的</a:t>
            </a:r>
            <a:r>
              <a:rPr altLang="zh-CN" b="0" dirty="0" i="0" lang="en-US" sz="2800">
                <a:solidFill>
                  <a:srgbClr val="444444"/>
                </a:solidFill>
                <a:effectLst/>
                <a:highlight>
                  <a:srgbClr val="FFFFFF"/>
                </a:highlight>
                <a:latin charset="-122" panose="02010609060101010101" pitchFamily="49" typeface="楷体"/>
                <a:ea charset="-122" panose="02010609060101010101" pitchFamily="49" typeface="楷体"/>
              </a:rPr>
              <a:t>!</a:t>
            </a:r>
            <a:r>
              <a:rPr altLang="en-US" b="0" dirty="0" i="0" lang="zh-CN" sz="2800">
                <a:solidFill>
                  <a:srgbClr val="444444"/>
                </a:solidFill>
                <a:effectLst/>
                <a:highlight>
                  <a:srgbClr val="FFFFFF"/>
                </a:highlight>
                <a:latin charset="-122" panose="02010609060101010101" pitchFamily="49" typeface="楷体"/>
                <a:ea charset="-122" panose="02010609060101010101" pitchFamily="49" typeface="楷体"/>
              </a:rPr>
              <a:t>你们是导师，教员</a:t>
            </a:r>
            <a:r>
              <a:rPr altLang="zh-CN" b="0" dirty="0" i="0" lang="en-US" sz="2800">
                <a:solidFill>
                  <a:srgbClr val="444444"/>
                </a:solidFill>
                <a:effectLst/>
                <a:highlight>
                  <a:srgbClr val="FFFFFF"/>
                </a:highlight>
                <a:latin charset="-122" panose="02010609060101010101" pitchFamily="49" typeface="楷体"/>
                <a:ea charset="-122" panose="02010609060101010101" pitchFamily="49" typeface="楷体"/>
              </a:rPr>
              <a:t>?</a:t>
            </a:r>
            <a:r>
              <a:rPr altLang="en-US" b="0" dirty="0" i="0" lang="zh-CN" sz="2800">
                <a:solidFill>
                  <a:srgbClr val="444444"/>
                </a:solidFill>
                <a:effectLst/>
                <a:highlight>
                  <a:srgbClr val="FFFFFF"/>
                </a:highlight>
                <a:latin charset="-122" panose="02010609060101010101" pitchFamily="49" typeface="楷体"/>
                <a:ea charset="-122" panose="02010609060101010101" pitchFamily="49" typeface="楷体"/>
              </a:rPr>
              <a:t>不，你们是芝麻大的小官儿</a:t>
            </a:r>
            <a:r>
              <a:rPr altLang="zh-CN" b="0" dirty="0" i="0" lang="en-US" sz="2800">
                <a:solidFill>
                  <a:srgbClr val="444444"/>
                </a:solidFill>
                <a:effectLst/>
                <a:highlight>
                  <a:srgbClr val="FFFFFF"/>
                </a:highlight>
                <a:latin charset="-122" panose="02010609060101010101" pitchFamily="49" typeface="楷体"/>
                <a:ea charset="-122" panose="02010609060101010101" pitchFamily="49" typeface="楷体"/>
              </a:rPr>
              <a:t>;</a:t>
            </a:r>
            <a:r>
              <a:rPr altLang="en-US" b="0" dirty="0" i="0" lang="zh-CN" sz="2800">
                <a:solidFill>
                  <a:srgbClr val="444444"/>
                </a:solidFill>
                <a:effectLst/>
                <a:highlight>
                  <a:srgbClr val="FFFFFF"/>
                </a:highlight>
                <a:latin charset="-122" panose="02010609060101010101" pitchFamily="49" typeface="楷体"/>
                <a:ea charset="-122" panose="02010609060101010101" pitchFamily="49" typeface="楷体"/>
              </a:rPr>
              <a:t>你们这地方不是学府，而是警察局，而且有警察局里那股腐败的酸臭。不行啊，诸位老兄，我在你们这儿住一阵，就要到我的农庄上，在那儿捉捉龙虾，教教乌克兰的小孩子念书去了。我反正是要走的，你们呢，尽可以跟你们的犹大在这儿住下去</a:t>
            </a:r>
            <a:r>
              <a:rPr altLang="zh-CN" b="0" dirty="0" i="0" lang="en-US" sz="2800">
                <a:solidFill>
                  <a:srgbClr val="444444"/>
                </a:solidFill>
                <a:effectLst/>
                <a:highlight>
                  <a:srgbClr val="FFFFFF"/>
                </a:highlight>
                <a:latin charset="-122" panose="02010609060101010101" pitchFamily="49" typeface="楷体"/>
                <a:ea charset="-122" panose="02010609060101010101" pitchFamily="49" typeface="楷体"/>
              </a:rPr>
              <a:t>——</a:t>
            </a:r>
            <a:r>
              <a:rPr altLang="en-US" b="0" dirty="0" i="0" lang="zh-CN" sz="2800">
                <a:solidFill>
                  <a:srgbClr val="444444"/>
                </a:solidFill>
                <a:effectLst/>
                <a:highlight>
                  <a:srgbClr val="FFFFFF"/>
                </a:highlight>
                <a:latin charset="-122" panose="02010609060101010101" pitchFamily="49" typeface="楷体"/>
                <a:ea charset="-122" panose="02010609060101010101" pitchFamily="49" typeface="楷体"/>
              </a:rPr>
              <a:t>那个该死的东西</a:t>
            </a:r>
            <a:r>
              <a:rPr altLang="zh-CN" b="0" dirty="0" i="0" lang="en-US" sz="2800">
                <a:solidFill>
                  <a:srgbClr val="444444"/>
                </a:solidFill>
                <a:effectLst/>
                <a:highlight>
                  <a:srgbClr val="FFFFFF"/>
                </a:highlight>
                <a:latin charset="-122" panose="02010609060101010101" pitchFamily="49" typeface="楷体"/>
                <a:ea charset="-122" panose="02010609060101010101" pitchFamily="49" typeface="楷体"/>
              </a:rPr>
              <a:t>!’</a:t>
            </a:r>
          </a:p>
          <a:p>
            <a:pPr algn="r" indent="0" marL="0">
              <a:buNone/>
            </a:pPr>
            <a:r>
              <a:rPr altLang="zh-CN" dirty="0" lang="en-US" sz="2800">
                <a:solidFill>
                  <a:srgbClr val="444444"/>
                </a:solidFill>
                <a:highlight>
                  <a:srgbClr val="FFFFFF"/>
                </a:highlight>
                <a:latin charset="-122" panose="02010609060101010101" pitchFamily="49" typeface="楷体"/>
                <a:ea charset="-122" panose="02010609060101010101" pitchFamily="49" typeface="楷体"/>
              </a:rPr>
              <a:t>——</a:t>
            </a:r>
            <a:r>
              <a:rPr altLang="en-US" dirty="0" lang="zh-CN" sz="2800">
                <a:solidFill>
                  <a:srgbClr val="444444"/>
                </a:solidFill>
                <a:highlight>
                  <a:srgbClr val="FFFFFF"/>
                </a:highlight>
                <a:latin charset="-122" panose="02010609060101010101" pitchFamily="49" typeface="楷体"/>
                <a:ea charset="-122" panose="02010609060101010101" pitchFamily="49" typeface="楷体"/>
              </a:rPr>
              <a:t>科瓦连科</a:t>
            </a:r>
            <a:endParaRPr altLang="en-US" dirty="0" lang="zh-CN" sz="2800">
              <a:latin charset="-122" panose="02010609060101010101" pitchFamily="49" typeface="楷体"/>
              <a:ea charset="-122" panose="02010609060101010101" pitchFamily="49" typeface="楷体"/>
            </a:endParaRPr>
          </a:p>
        </p:txBody>
      </p:sp>
    </p:spTree>
    <p:extLst>
      <p:ext uri="{BB962C8B-B14F-4D97-AF65-F5344CB8AC3E}">
        <p14:creationId xmlns:p14="http://schemas.microsoft.com/office/powerpoint/2010/main" val="3990997018"/>
      </p:ext>
    </p:extLst>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86B6C2D-A207-7D84-FF5E-F1BF82135F81}"/>
              </a:ext>
            </a:extLst>
          </p:cNvPr>
          <p:cNvSpPr>
            <a:spLocks noGrp="1"/>
          </p:cNvSpPr>
          <p:nvPr>
            <p:ph type="title"/>
          </p:nvPr>
        </p:nvSpPr>
        <p:spPr/>
        <p:txBody>
          <a:bodyPr/>
          <a:lstStyle/>
          <a:p>
            <a:r>
              <a:rPr altLang="en-US" dirty="0" lang="zh-CN"/>
              <a:t>别里科夫的死：</a:t>
            </a:r>
          </a:p>
        </p:txBody>
      </p:sp>
      <p:sp>
        <p:nvSpPr>
          <p:cNvPr id="3" name="内容占位符 2">
            <a:extLst>
              <a:ext uri="{FF2B5EF4-FFF2-40B4-BE49-F238E27FC236}">
                <a16:creationId xmlns:a16="http://schemas.microsoft.com/office/drawing/2014/main" id="{D95C46E5-90E9-0767-8D03-FADFA5261710}"/>
              </a:ext>
            </a:extLst>
          </p:cNvPr>
          <p:cNvSpPr>
            <a:spLocks noGrp="1"/>
          </p:cNvSpPr>
          <p:nvPr>
            <p:ph idx="1"/>
          </p:nvPr>
        </p:nvSpPr>
        <p:spPr>
          <a:xfrm>
            <a:off x="1069848" y="2121408"/>
            <a:ext cx="10427492" cy="4050792"/>
          </a:xfrm>
        </p:spPr>
        <p:txBody>
          <a:bodyPr>
            <a:normAutofit/>
          </a:bodyPr>
          <a:lstStyle/>
          <a:p>
            <a:r>
              <a:rPr altLang="en-US" b="0" dirty="0" i="0" lang="zh-CN" sz="2400">
                <a:solidFill>
                  <a:srgbClr val="444444"/>
                </a:solidFill>
                <a:effectLst/>
                <a:highlight>
                  <a:srgbClr val="FFFFFF"/>
                </a:highlight>
                <a:latin charset="0" panose="020B0604020202020204" pitchFamily="34" typeface="Arial"/>
              </a:rPr>
              <a:t>“</a:t>
            </a:r>
            <a:r>
              <a:rPr altLang="en-US" b="0" dirty="0" i="0" lang="zh-CN" sz="2800">
                <a:solidFill>
                  <a:srgbClr val="444444"/>
                </a:solidFill>
                <a:effectLst/>
                <a:highlight>
                  <a:srgbClr val="FFFFFF"/>
                </a:highlight>
                <a:latin charset="-122" panose="02010609060101010101" pitchFamily="49" typeface="楷体"/>
                <a:ea charset="-122" panose="02010609060101010101" pitchFamily="49" typeface="楷体"/>
              </a:rPr>
              <a:t>这响亮而清脆的‘哈哈哈’结束了一切事情： 结束了预料中的婚姻，结束了别里科夫的人间生活。他没听见华连卡说了什么话</a:t>
            </a:r>
            <a:r>
              <a:rPr altLang="zh-CN" b="0" dirty="0" i="0" lang="en-US" sz="2800">
                <a:solidFill>
                  <a:srgbClr val="444444"/>
                </a:solidFill>
                <a:effectLst/>
                <a:highlight>
                  <a:srgbClr val="FFFFFF"/>
                </a:highlight>
                <a:latin charset="-122" panose="02010609060101010101" pitchFamily="49" typeface="楷体"/>
                <a:ea charset="-122" panose="02010609060101010101" pitchFamily="49" typeface="楷体"/>
              </a:rPr>
              <a:t>;</a:t>
            </a:r>
            <a:r>
              <a:rPr altLang="en-US" b="0" dirty="0" i="0" lang="zh-CN" sz="2800">
                <a:solidFill>
                  <a:srgbClr val="444444"/>
                </a:solidFill>
                <a:effectLst/>
                <a:highlight>
                  <a:srgbClr val="FFFFFF"/>
                </a:highlight>
                <a:latin charset="-122" panose="02010609060101010101" pitchFamily="49" typeface="楷体"/>
                <a:ea charset="-122" panose="02010609060101010101" pitchFamily="49" typeface="楷体"/>
              </a:rPr>
              <a:t>他什么也没看见。一到家，他所做的第一件事就是从桌子上撤去华连卡的照片，然后他上了床，从此再也没起过床了。</a:t>
            </a:r>
            <a:endParaRPr altLang="en-US" dirty="0" lang="zh-CN" sz="2800">
              <a:latin charset="-122" panose="02010609060101010101" pitchFamily="49" typeface="楷体"/>
              <a:ea charset="-122" panose="02010609060101010101" pitchFamily="49" typeface="楷体"/>
            </a:endParaRPr>
          </a:p>
        </p:txBody>
      </p:sp>
    </p:spTree>
    <p:extLst>
      <p:ext uri="{BB962C8B-B14F-4D97-AF65-F5344CB8AC3E}">
        <p14:creationId xmlns:p14="http://schemas.microsoft.com/office/powerpoint/2010/main" val="1165130235"/>
      </p:ext>
    </p:extLst>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1" presetSubtype="0">
                                  <p:stCondLst>
                                    <p:cond delay="0"/>
                                  </p:stCondLst>
                                  <p:childTnLst>
                                    <p:set>
                                      <p:cBhvr>
                                        <p:cTn dur="1" fill="hold" id="6">
                                          <p:stCondLst>
                                            <p:cond delay="0"/>
                                          </p:stCondLst>
                                        </p:cTn>
                                        <p:tgtEl>
                                          <p:spTgt spid="3">
                                            <p:txEl>
                                              <p:pRg end="0" st="0"/>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build="p" grpId="0" spid="3"/>
    </p:bldLst>
  </p:timing>
</p:sld>
</file>

<file path=ppt/slides/slide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A9CB0D7-6554-0492-5DCC-EAB4F1236E9A}"/>
              </a:ext>
            </a:extLst>
          </p:cNvPr>
          <p:cNvSpPr>
            <a:spLocks noGrp="1"/>
          </p:cNvSpPr>
          <p:nvPr>
            <p:ph type="title"/>
          </p:nvPr>
        </p:nvSpPr>
        <p:spPr/>
        <p:txBody>
          <a:bodyPr/>
          <a:lstStyle/>
          <a:p>
            <a:r>
              <a:rPr altLang="en-US" dirty="0" lang="zh-CN"/>
              <a:t>别里科夫的死：</a:t>
            </a:r>
          </a:p>
        </p:txBody>
      </p:sp>
      <p:sp>
        <p:nvSpPr>
          <p:cNvPr id="3" name="内容占位符 2">
            <a:extLst>
              <a:ext uri="{FF2B5EF4-FFF2-40B4-BE49-F238E27FC236}">
                <a16:creationId xmlns:a16="http://schemas.microsoft.com/office/drawing/2014/main" id="{65797AF4-E78F-4349-E94E-DF982AFDC465}"/>
              </a:ext>
            </a:extLst>
          </p:cNvPr>
          <p:cNvSpPr>
            <a:spLocks noGrp="1"/>
          </p:cNvSpPr>
          <p:nvPr>
            <p:ph idx="1"/>
          </p:nvPr>
        </p:nvSpPr>
        <p:spPr/>
        <p:txBody>
          <a:bodyPr/>
          <a:lstStyle/>
          <a:p>
            <a:r>
              <a:rPr altLang="en-US" dirty="0" lang="zh-CN" sz="2800">
                <a:latin charset="-122" panose="02010609060101010101" pitchFamily="49" typeface="楷体"/>
                <a:ea charset="-122" panose="02010609060101010101" pitchFamily="49" typeface="楷体"/>
              </a:rPr>
              <a:t>瓦连卡的笑</a:t>
            </a:r>
            <a:endParaRPr altLang="zh-CN" dirty="0" lang="en-US" sz="2800">
              <a:latin charset="-122" panose="02010609060101010101" pitchFamily="49" typeface="楷体"/>
              <a:ea charset="-122" panose="02010609060101010101" pitchFamily="49" typeface="楷体"/>
            </a:endParaRPr>
          </a:p>
          <a:p>
            <a:r>
              <a:rPr altLang="en-US" dirty="0" lang="zh-CN" sz="2800">
                <a:latin charset="-122" panose="02010609060101010101" pitchFamily="49" typeface="楷体"/>
                <a:ea charset="-122" panose="02010609060101010101" pitchFamily="49" typeface="楷体"/>
              </a:rPr>
              <a:t>恐惧的力量</a:t>
            </a:r>
            <a:endParaRPr altLang="zh-CN" dirty="0" lang="en-US" sz="2800">
              <a:latin charset="-122" panose="02010609060101010101" pitchFamily="49" typeface="楷体"/>
              <a:ea charset="-122" panose="02010609060101010101" pitchFamily="49" typeface="楷体"/>
            </a:endParaRPr>
          </a:p>
          <a:p>
            <a:r>
              <a:rPr altLang="en-US" dirty="0" lang="zh-CN" sz="2800">
                <a:latin charset="-122" panose="02010609060101010101" pitchFamily="49" typeface="楷体"/>
                <a:ea charset="-122" panose="02010609060101010101" pitchFamily="49" typeface="楷体"/>
              </a:rPr>
              <a:t>在别里科夫看来，很快地，他的从楼梯上滚下来的尴尬场面就将完全地曝露在众人的眼光里，淹没在无穷无尽的嘲笑中，这正是别里科夫想要逃避的一切，而他的确已无路可逃。</a:t>
            </a:r>
          </a:p>
          <a:p>
            <a:endParaRPr altLang="en-US" dirty="0" lang="zh-CN"/>
          </a:p>
        </p:txBody>
      </p:sp>
    </p:spTree>
    <p:extLst>
      <p:ext uri="{BB962C8B-B14F-4D97-AF65-F5344CB8AC3E}">
        <p14:creationId xmlns:p14="http://schemas.microsoft.com/office/powerpoint/2010/main" val="2549430265"/>
      </p:ext>
    </p:extLst>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1" presetSubtype="0">
                                  <p:stCondLst>
                                    <p:cond delay="0"/>
                                  </p:stCondLst>
                                  <p:childTnLst>
                                    <p:set>
                                      <p:cBhvr>
                                        <p:cTn dur="1" fill="hold" id="6">
                                          <p:stCondLst>
                                            <p:cond delay="0"/>
                                          </p:stCondLst>
                                        </p:cTn>
                                        <p:tgtEl>
                                          <p:spTgt spid="3">
                                            <p:txEl>
                                              <p:pRg end="0" st="0"/>
                                            </p:txEl>
                                          </p:spTgt>
                                        </p:tgtEl>
                                        <p:attrNameLst>
                                          <p:attrName>style.visibility</p:attrName>
                                        </p:attrNameLst>
                                      </p:cBhvr>
                                      <p:to>
                                        <p:strVal val="visible"/>
                                      </p:to>
                                    </p:set>
                                  </p:childTnLst>
                                </p:cTn>
                              </p:par>
                            </p:childTnLst>
                          </p:cTn>
                        </p:par>
                      </p:childTnLst>
                    </p:cTn>
                  </p:par>
                  <p:par>
                    <p:cTn fill="hold" id="7">
                      <p:stCondLst>
                        <p:cond delay="indefinite"/>
                      </p:stCondLst>
                      <p:childTnLst>
                        <p:par>
                          <p:cTn fill="hold" id="8">
                            <p:stCondLst>
                              <p:cond delay="0"/>
                            </p:stCondLst>
                            <p:childTnLst>
                              <p:par>
                                <p:cTn fill="hold" grpId="0" id="9" nodeType="clickEffect" presetClass="entr" presetID="1" presetSubtype="0">
                                  <p:stCondLst>
                                    <p:cond delay="0"/>
                                  </p:stCondLst>
                                  <p:childTnLst>
                                    <p:set>
                                      <p:cBhvr>
                                        <p:cTn dur="1" fill="hold" id="10">
                                          <p:stCondLst>
                                            <p:cond delay="0"/>
                                          </p:stCondLst>
                                        </p:cTn>
                                        <p:tgtEl>
                                          <p:spTgt spid="3">
                                            <p:txEl>
                                              <p:pRg end="1" st="1"/>
                                            </p:txEl>
                                          </p:spTgt>
                                        </p:tgtEl>
                                        <p:attrNameLst>
                                          <p:attrName>style.visibility</p:attrName>
                                        </p:attrNameLst>
                                      </p:cBhvr>
                                      <p:to>
                                        <p:strVal val="visible"/>
                                      </p:to>
                                    </p:set>
                                  </p:childTnLst>
                                </p:cTn>
                              </p:par>
                            </p:childTnLst>
                          </p:cTn>
                        </p:par>
                      </p:childTnLst>
                    </p:cTn>
                  </p:par>
                  <p:par>
                    <p:cTn fill="hold" id="11">
                      <p:stCondLst>
                        <p:cond delay="indefinite"/>
                      </p:stCondLst>
                      <p:childTnLst>
                        <p:par>
                          <p:cTn fill="hold" id="12">
                            <p:stCondLst>
                              <p:cond delay="0"/>
                            </p:stCondLst>
                            <p:childTnLst>
                              <p:par>
                                <p:cTn fill="hold" grpId="0" id="13" nodeType="clickEffect" presetClass="entr" presetID="1" presetSubtype="0">
                                  <p:stCondLst>
                                    <p:cond delay="0"/>
                                  </p:stCondLst>
                                  <p:childTnLst>
                                    <p:set>
                                      <p:cBhvr>
                                        <p:cTn dur="1" fill="hold" id="14">
                                          <p:stCondLst>
                                            <p:cond delay="0"/>
                                          </p:stCondLst>
                                        </p:cTn>
                                        <p:tgtEl>
                                          <p:spTgt spid="3">
                                            <p:txEl>
                                              <p:pRg end="2" st="2"/>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build="p" grpId="0" spid="3"/>
    </p:bldLst>
  </p:timing>
</p:sld>
</file>

<file path=ppt/slides/slide1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E44E01A-A038-B579-DC89-A68D6935A5ED}"/>
              </a:ext>
            </a:extLst>
          </p:cNvPr>
          <p:cNvSpPr>
            <a:spLocks noGrp="1"/>
          </p:cNvSpPr>
          <p:nvPr>
            <p:ph type="title"/>
          </p:nvPr>
        </p:nvSpPr>
        <p:spPr>
          <a:xfrm>
            <a:off x="949842" y="0"/>
            <a:ext cx="10175358" cy="1609344"/>
          </a:xfrm>
        </p:spPr>
        <p:txBody>
          <a:bodyPr/>
          <a:lstStyle/>
          <a:p>
            <a:r>
              <a:rPr altLang="en-US" dirty="0" lang="zh-CN"/>
              <a:t>别里科夫真的死了吗？</a:t>
            </a:r>
          </a:p>
        </p:txBody>
      </p:sp>
      <p:sp>
        <p:nvSpPr>
          <p:cNvPr id="3" name="内容占位符 2">
            <a:extLst>
              <a:ext uri="{FF2B5EF4-FFF2-40B4-BE49-F238E27FC236}">
                <a16:creationId xmlns:a16="http://schemas.microsoft.com/office/drawing/2014/main" id="{71F5D6E8-0175-A10A-4063-F4FADFAC2809}"/>
              </a:ext>
            </a:extLst>
          </p:cNvPr>
          <p:cNvSpPr>
            <a:spLocks noGrp="1"/>
          </p:cNvSpPr>
          <p:nvPr>
            <p:ph idx="1"/>
          </p:nvPr>
        </p:nvSpPr>
        <p:spPr>
          <a:xfrm>
            <a:off x="999461" y="1765007"/>
            <a:ext cx="10894828" cy="1990060"/>
          </a:xfrm>
        </p:spPr>
        <p:txBody>
          <a:bodyPr>
            <a:normAutofit/>
          </a:bodyPr>
          <a:lstStyle/>
          <a:p>
            <a:r>
              <a:rPr altLang="en-US" dirty="0" lang="zh-CN" sz="2800">
                <a:latin charset="-122" panose="02010609060101010101" pitchFamily="49" typeface="楷体"/>
                <a:ea charset="-122" panose="02010609060101010101" pitchFamily="49" typeface="楷体"/>
              </a:rPr>
              <a:t>文中谈道，别里科夫的死是件大快人心的事，可一个礼拜过后生活又恢复旧貌，因为“实在，虽然我们埋葬了别里科夫，可是这种装在套子里的人，也许还有很多，将来也还不知道有多少呢！</a:t>
            </a:r>
            <a:endParaRPr altLang="zh-CN" dirty="0" lang="en-US" sz="2800">
              <a:latin charset="-122" panose="02010609060101010101" pitchFamily="49" typeface="楷体"/>
              <a:ea charset="-122" panose="02010609060101010101" pitchFamily="49" typeface="楷体"/>
            </a:endParaRPr>
          </a:p>
        </p:txBody>
      </p:sp>
      <p:sp>
        <p:nvSpPr>
          <p:cNvPr id="5" name="文本框 4">
            <a:extLst>
              <a:ext uri="{FF2B5EF4-FFF2-40B4-BE49-F238E27FC236}">
                <a16:creationId xmlns:a16="http://schemas.microsoft.com/office/drawing/2014/main" id="{904230D6-37A6-9699-00DA-6DC845BA6AEA}"/>
              </a:ext>
            </a:extLst>
          </p:cNvPr>
          <p:cNvSpPr txBox="1"/>
          <p:nvPr/>
        </p:nvSpPr>
        <p:spPr>
          <a:xfrm>
            <a:off x="949843" y="4047460"/>
            <a:ext cx="10604204" cy="1384995"/>
          </a:xfrm>
          <a:prstGeom prst="rect">
            <a:avLst/>
          </a:prstGeom>
          <a:noFill/>
        </p:spPr>
        <p:txBody>
          <a:bodyPr wrap="square">
            <a:spAutoFit/>
          </a:bodyPr>
          <a:lstStyle/>
          <a:p>
            <a:r>
              <a:rPr altLang="en-US" dirty="0" lang="zh-CN" sz="2800">
                <a:latin charset="-122" panose="02010609060101010101" pitchFamily="49" typeface="楷体"/>
                <a:ea charset="-122" panose="02010609060101010101" pitchFamily="49" typeface="楷体"/>
              </a:rPr>
              <a:t>别里科夫已不再是作为单个的人，而是</a:t>
            </a:r>
            <a:r>
              <a:rPr altLang="en-US" dirty="0" lang="zh-CN" sz="2800">
                <a:solidFill>
                  <a:schemeClr val="accent1"/>
                </a:solidFill>
                <a:latin charset="-122" panose="02010609060101010101" pitchFamily="49" typeface="楷体"/>
                <a:ea charset="-122" panose="02010609060101010101" pitchFamily="49" typeface="楷体"/>
              </a:rPr>
              <a:t>“这类人”</a:t>
            </a:r>
            <a:r>
              <a:rPr altLang="en-US" dirty="0" lang="zh-CN" sz="2800">
                <a:latin charset="-122" panose="02010609060101010101" pitchFamily="49" typeface="楷体"/>
                <a:ea charset="-122" panose="02010609060101010101" pitchFamily="49" typeface="楷体"/>
              </a:rPr>
              <a:t>，是作为知识界和社会上的一种典型，是旧制度、旧程序、旧思想的忠实维护者，人们害怕他，其实是被那黑暗污浊的政治空气压得喘不过气来。</a:t>
            </a:r>
            <a:endParaRPr altLang="zh-CN" dirty="0" lang="en-US" sz="2800">
              <a:latin charset="-122" panose="02010609060101010101" pitchFamily="49" typeface="楷体"/>
              <a:ea charset="-122" panose="02010609060101010101" pitchFamily="49" typeface="楷体"/>
            </a:endParaRPr>
          </a:p>
        </p:txBody>
      </p:sp>
    </p:spTree>
    <p:extLst>
      <p:ext uri="{BB962C8B-B14F-4D97-AF65-F5344CB8AC3E}">
        <p14:creationId xmlns:p14="http://schemas.microsoft.com/office/powerpoint/2010/main" val="3108010367"/>
      </p:ext>
    </p:extLst>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1" presetSubtype="0">
                                  <p:stCondLst>
                                    <p:cond delay="0"/>
                                  </p:stCondLst>
                                  <p:childTnLst>
                                    <p:set>
                                      <p:cBhvr>
                                        <p:cTn dur="1" fill="hold" id="6">
                                          <p:stCondLst>
                                            <p:cond delay="0"/>
                                          </p:stCondLst>
                                        </p:cTn>
                                        <p:tgtEl>
                                          <p:spTgt spid="3">
                                            <p:txEl>
                                              <p:pRg end="0" st="0"/>
                                            </p:txEl>
                                          </p:spTgt>
                                        </p:tgtEl>
                                        <p:attrNameLst>
                                          <p:attrName>style.visibility</p:attrName>
                                        </p:attrNameLst>
                                      </p:cBhvr>
                                      <p:to>
                                        <p:strVal val="visible"/>
                                      </p:to>
                                    </p:set>
                                  </p:childTnLst>
                                </p:cTn>
                              </p:par>
                            </p:childTnLst>
                          </p:cTn>
                        </p:par>
                      </p:childTnLst>
                    </p:cTn>
                  </p:par>
                  <p:par>
                    <p:cTn fill="hold" id="7">
                      <p:stCondLst>
                        <p:cond delay="indefinite"/>
                      </p:stCondLst>
                      <p:childTnLst>
                        <p:par>
                          <p:cTn fill="hold" id="8">
                            <p:stCondLst>
                              <p:cond delay="0"/>
                            </p:stCondLst>
                            <p:childTnLst>
                              <p:par>
                                <p:cTn fill="hold" grpId="0" id="9" nodeType="clickEffect" presetClass="entr" presetID="1" presetSubtype="0">
                                  <p:stCondLst>
                                    <p:cond delay="0"/>
                                  </p:stCondLst>
                                  <p:childTnLst>
                                    <p:set>
                                      <p:cBhvr>
                                        <p:cTn dur="1" fill="hold" id="10">
                                          <p:stCondLst>
                                            <p:cond delay="0"/>
                                          </p:stCondLst>
                                        </p:cTn>
                                        <p:tgtEl>
                                          <p:spTgt spid="5"/>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build="p" grpId="0" spid="3"/>
      <p:bldP grpId="0" spid="5"/>
    </p:bldLst>
  </p:timing>
</p:sld>
</file>

<file path=ppt/slides/slide1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ADC315C-2979-B8CB-84E3-DDEFECF53E5B}"/>
              </a:ext>
            </a:extLst>
          </p:cNvPr>
          <p:cNvSpPr>
            <a:spLocks noGrp="1"/>
          </p:cNvSpPr>
          <p:nvPr>
            <p:ph type="title"/>
          </p:nvPr>
        </p:nvSpPr>
        <p:spPr/>
        <p:txBody>
          <a:bodyPr/>
          <a:lstStyle/>
          <a:p>
            <a:r>
              <a:rPr altLang="en-US" dirty="0" lang="zh-CN"/>
              <a:t>主题的社会分析：</a:t>
            </a:r>
          </a:p>
        </p:txBody>
      </p:sp>
      <p:sp>
        <p:nvSpPr>
          <p:cNvPr id="3" name="内容占位符 2">
            <a:extLst>
              <a:ext uri="{FF2B5EF4-FFF2-40B4-BE49-F238E27FC236}">
                <a16:creationId xmlns:a16="http://schemas.microsoft.com/office/drawing/2014/main" id="{583CA6AB-A883-9656-E7F6-762199073D34}"/>
              </a:ext>
            </a:extLst>
          </p:cNvPr>
          <p:cNvSpPr>
            <a:spLocks noGrp="1"/>
          </p:cNvSpPr>
          <p:nvPr>
            <p:ph idx="1"/>
          </p:nvPr>
        </p:nvSpPr>
        <p:spPr>
          <a:xfrm>
            <a:off x="1069848" y="2121408"/>
            <a:ext cx="10696850" cy="4050792"/>
          </a:xfrm>
        </p:spPr>
        <p:txBody>
          <a:bodyPr/>
          <a:lstStyle/>
          <a:p>
            <a:r>
              <a:rPr altLang="en-US" dirty="0" lang="zh-CN" sz="2800">
                <a:latin charset="-122" panose="02010609060101010101" pitchFamily="49" typeface="楷体"/>
                <a:ea charset="-122" panose="02010609060101010101" pitchFamily="49" typeface="楷体"/>
              </a:rPr>
              <a:t>俄国，亚力山大三世实行恐怖统治，在俄罗斯大地上密探密布，告密诬陷之风盛行，在社会上确实有许许多多的别里科夫式的人物。作品通过别里科夫这个人物将批判的锋芒直指密探机构沙皇专制制度。通过别里科夫，作者描绘出一幅当时丑陋的社会生活画卷。</a:t>
            </a:r>
          </a:p>
          <a:p>
            <a:endParaRPr altLang="en-US" dirty="0" lang="zh-CN"/>
          </a:p>
        </p:txBody>
      </p:sp>
    </p:spTree>
    <p:extLst>
      <p:ext uri="{BB962C8B-B14F-4D97-AF65-F5344CB8AC3E}">
        <p14:creationId xmlns:p14="http://schemas.microsoft.com/office/powerpoint/2010/main" val="4228542951"/>
      </p:ext>
    </p:extLst>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1" presetSubtype="0">
                                  <p:stCondLst>
                                    <p:cond delay="0"/>
                                  </p:stCondLst>
                                  <p:childTnLst>
                                    <p:set>
                                      <p:cBhvr>
                                        <p:cTn dur="1" fill="hold" id="6">
                                          <p:stCondLst>
                                            <p:cond delay="0"/>
                                          </p:stCondLst>
                                        </p:cTn>
                                        <p:tgtEl>
                                          <p:spTgt spid="3">
                                            <p:txEl>
                                              <p:pRg end="0" st="0"/>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build="p" grpId="0" spid="3"/>
    </p:bldLst>
  </p:timing>
</p:sld>
</file>

<file path=ppt/slides/slide1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9599FD2-3207-D816-D177-E9BF22F49A15}"/>
              </a:ext>
            </a:extLst>
          </p:cNvPr>
          <p:cNvSpPr>
            <a:spLocks noGrp="1"/>
          </p:cNvSpPr>
          <p:nvPr>
            <p:ph type="title"/>
          </p:nvPr>
        </p:nvSpPr>
        <p:spPr/>
        <p:txBody>
          <a:bodyPr/>
          <a:lstStyle/>
          <a:p>
            <a:r>
              <a:rPr altLang="en-US" dirty="0" lang="zh-CN"/>
              <a:t>套子的背后：</a:t>
            </a:r>
          </a:p>
        </p:txBody>
      </p:sp>
      <p:sp>
        <p:nvSpPr>
          <p:cNvPr id="3" name="内容占位符 2">
            <a:extLst>
              <a:ext uri="{FF2B5EF4-FFF2-40B4-BE49-F238E27FC236}">
                <a16:creationId xmlns:a16="http://schemas.microsoft.com/office/drawing/2014/main" id="{D5E0ACBB-8BD4-C228-E81A-804308CF24C1}"/>
              </a:ext>
            </a:extLst>
          </p:cNvPr>
          <p:cNvSpPr>
            <a:spLocks noGrp="1"/>
          </p:cNvSpPr>
          <p:nvPr>
            <p:ph idx="1"/>
          </p:nvPr>
        </p:nvSpPr>
        <p:spPr/>
        <p:txBody>
          <a:bodyPr>
            <a:normAutofit/>
          </a:bodyPr>
          <a:lstStyle/>
          <a:p>
            <a:r>
              <a:rPr altLang="en-US" dirty="0" lang="zh-CN" sz="3200">
                <a:latin charset="-122" panose="02010609060101010101" pitchFamily="49" typeface="楷体"/>
                <a:ea charset="-122" panose="02010609060101010101" pitchFamily="49" typeface="楷体"/>
              </a:rPr>
              <a:t>在生命的最后几年里契诃夫在日记中写过这样的话：“世界上没有一个地方像我们俄罗斯这样，人们受到权威的如此压制，俄罗斯人受到世世代代奴性的贬损，害怕自由</a:t>
            </a:r>
            <a:r>
              <a:rPr altLang="zh-CN" dirty="0" lang="en-US" sz="3200">
                <a:latin charset="-122" panose="02010609060101010101" pitchFamily="49" typeface="楷体"/>
                <a:ea charset="-122" panose="02010609060101010101" pitchFamily="49" typeface="楷体"/>
              </a:rPr>
              <a:t>……</a:t>
            </a:r>
            <a:r>
              <a:rPr altLang="en-US" dirty="0" lang="zh-CN" sz="3200">
                <a:latin charset="-122" panose="02010609060101010101" pitchFamily="49" typeface="楷体"/>
                <a:ea charset="-122" panose="02010609060101010101" pitchFamily="49" typeface="楷体"/>
              </a:rPr>
              <a:t>我们被奴颜婢膝和虚伪折磨得太惨了。”</a:t>
            </a:r>
          </a:p>
        </p:txBody>
      </p:sp>
    </p:spTree>
    <p:extLst>
      <p:ext uri="{BB962C8B-B14F-4D97-AF65-F5344CB8AC3E}">
        <p14:creationId xmlns:p14="http://schemas.microsoft.com/office/powerpoint/2010/main" val="2605620941"/>
      </p:ext>
    </p:extLst>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1" presetSubtype="0">
                                  <p:stCondLst>
                                    <p:cond delay="0"/>
                                  </p:stCondLst>
                                  <p:childTnLst>
                                    <p:set>
                                      <p:cBhvr>
                                        <p:cTn dur="1" fill="hold" id="6">
                                          <p:stCondLst>
                                            <p:cond delay="0"/>
                                          </p:stCondLst>
                                        </p:cTn>
                                        <p:tgtEl>
                                          <p:spTgt spid="3">
                                            <p:txEl>
                                              <p:pRg end="0" st="0"/>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build="p" grpId="0" spid="3"/>
    </p:bldLst>
  </p:timing>
</p:sld>
</file>

<file path=ppt/slides/slide1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F928318-772E-2C56-EFBC-9EFE69AA74BB}"/>
              </a:ext>
            </a:extLst>
          </p:cNvPr>
          <p:cNvSpPr>
            <a:spLocks noGrp="1"/>
          </p:cNvSpPr>
          <p:nvPr>
            <p:ph type="title"/>
          </p:nvPr>
        </p:nvSpPr>
        <p:spPr/>
        <p:txBody>
          <a:bodyPr/>
          <a:lstStyle/>
          <a:p>
            <a:r>
              <a:rPr altLang="en-US" dirty="0" lang="zh-CN"/>
              <a:t>别里科夫的象征性：</a:t>
            </a:r>
          </a:p>
        </p:txBody>
      </p:sp>
      <p:sp>
        <p:nvSpPr>
          <p:cNvPr id="3" name="内容占位符 2">
            <a:extLst>
              <a:ext uri="{FF2B5EF4-FFF2-40B4-BE49-F238E27FC236}">
                <a16:creationId xmlns:a16="http://schemas.microsoft.com/office/drawing/2014/main" id="{E162ECB8-4BDC-B400-E055-1E9A1EAF8E74}"/>
              </a:ext>
            </a:extLst>
          </p:cNvPr>
          <p:cNvSpPr>
            <a:spLocks noGrp="1"/>
          </p:cNvSpPr>
          <p:nvPr>
            <p:ph idx="1"/>
          </p:nvPr>
        </p:nvSpPr>
        <p:spPr>
          <a:xfrm>
            <a:off x="1069848" y="2121408"/>
            <a:ext cx="10739380" cy="4050792"/>
          </a:xfrm>
        </p:spPr>
        <p:txBody>
          <a:bodyPr>
            <a:normAutofit/>
          </a:bodyPr>
          <a:lstStyle/>
          <a:p>
            <a:r>
              <a:rPr altLang="en-US" dirty="0" lang="zh-CN" sz="2800">
                <a:latin charset="-122" panose="02010609060101010101" pitchFamily="49" typeface="楷体"/>
                <a:ea charset="-122" panose="02010609060101010101" pitchFamily="49" typeface="楷体"/>
              </a:rPr>
              <a:t>专制制度毒化了他的思想、心灵，使他惧怕一切变革，顽固僵化，他是沙皇专制制度的</a:t>
            </a:r>
            <a:r>
              <a:rPr altLang="en-US" dirty="0" lang="zh-CN" sz="2800">
                <a:solidFill>
                  <a:schemeClr val="accent1"/>
                </a:solidFill>
                <a:latin charset="-122" panose="02010609060101010101" pitchFamily="49" typeface="楷体"/>
                <a:ea charset="-122" panose="02010609060101010101" pitchFamily="49" typeface="楷体"/>
              </a:rPr>
              <a:t>维护者</a:t>
            </a:r>
            <a:r>
              <a:rPr altLang="en-US" dirty="0" lang="zh-CN" sz="2800">
                <a:latin charset="-122" panose="02010609060101010101" pitchFamily="49" typeface="楷体"/>
                <a:ea charset="-122" panose="02010609060101010101" pitchFamily="49" typeface="楷体"/>
              </a:rPr>
              <a:t>，但更是</a:t>
            </a:r>
            <a:r>
              <a:rPr altLang="en-US" dirty="0" lang="zh-CN" sz="2800">
                <a:solidFill>
                  <a:schemeClr val="accent1"/>
                </a:solidFill>
                <a:latin charset="-122" panose="02010609060101010101" pitchFamily="49" typeface="楷体"/>
                <a:ea charset="-122" panose="02010609060101010101" pitchFamily="49" typeface="楷体"/>
              </a:rPr>
              <a:t>受害者</a:t>
            </a:r>
            <a:r>
              <a:rPr altLang="en-US" dirty="0" lang="zh-CN" sz="2800">
                <a:latin charset="-122" panose="02010609060101010101" pitchFamily="49" typeface="楷体"/>
                <a:ea charset="-122" panose="02010609060101010101" pitchFamily="49" typeface="楷体"/>
              </a:rPr>
              <a:t>。</a:t>
            </a:r>
            <a:endParaRPr altLang="zh-CN" dirty="0" lang="en-US" sz="2800">
              <a:latin charset="-122" panose="02010609060101010101" pitchFamily="49" typeface="楷体"/>
              <a:ea charset="-122" panose="02010609060101010101" pitchFamily="49" typeface="楷体"/>
            </a:endParaRPr>
          </a:p>
          <a:p>
            <a:r>
              <a:rPr altLang="en-US" dirty="0" lang="zh-CN" sz="2800">
                <a:latin charset="-122" panose="02010609060101010101" pitchFamily="49" typeface="楷体"/>
                <a:ea charset="-122" panose="02010609060101010101" pitchFamily="49" typeface="楷体"/>
              </a:rPr>
              <a:t>别里科夫成为了，</a:t>
            </a:r>
            <a:r>
              <a:rPr altLang="en-US" dirty="0" lang="zh-CN" sz="2800">
                <a:solidFill>
                  <a:schemeClr val="accent1"/>
                </a:solidFill>
                <a:latin charset="-122" panose="02010609060101010101" pitchFamily="49" typeface="楷体"/>
                <a:ea charset="-122" panose="02010609060101010101" pitchFamily="49" typeface="楷体"/>
              </a:rPr>
              <a:t>害怕新事物，维护旧事物反对变革</a:t>
            </a:r>
            <a:r>
              <a:rPr altLang="en-US" dirty="0" lang="zh-CN" sz="2800">
                <a:latin charset="-122" panose="02010609060101010101" pitchFamily="49" typeface="楷体"/>
                <a:ea charset="-122" panose="02010609060101010101" pitchFamily="49" typeface="楷体"/>
              </a:rPr>
              <a:t>，阻碍社会发展的人的代名词。</a:t>
            </a:r>
          </a:p>
        </p:txBody>
      </p:sp>
    </p:spTree>
    <p:extLst>
      <p:ext uri="{BB962C8B-B14F-4D97-AF65-F5344CB8AC3E}">
        <p14:creationId xmlns:p14="http://schemas.microsoft.com/office/powerpoint/2010/main" val="49350936"/>
      </p:ext>
    </p:extLst>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1" presetSubtype="0">
                                  <p:stCondLst>
                                    <p:cond delay="0"/>
                                  </p:stCondLst>
                                  <p:childTnLst>
                                    <p:set>
                                      <p:cBhvr>
                                        <p:cTn dur="1" fill="hold" id="6">
                                          <p:stCondLst>
                                            <p:cond delay="0"/>
                                          </p:stCondLst>
                                        </p:cTn>
                                        <p:tgtEl>
                                          <p:spTgt spid="3">
                                            <p:txEl>
                                              <p:pRg end="0" st="0"/>
                                            </p:txEl>
                                          </p:spTgt>
                                        </p:tgtEl>
                                        <p:attrNameLst>
                                          <p:attrName>style.visibility</p:attrName>
                                        </p:attrNameLst>
                                      </p:cBhvr>
                                      <p:to>
                                        <p:strVal val="visible"/>
                                      </p:to>
                                    </p:set>
                                  </p:childTnLst>
                                </p:cTn>
                              </p:par>
                            </p:childTnLst>
                          </p:cTn>
                        </p:par>
                      </p:childTnLst>
                    </p:cTn>
                  </p:par>
                  <p:par>
                    <p:cTn fill="hold" id="7">
                      <p:stCondLst>
                        <p:cond delay="indefinite"/>
                      </p:stCondLst>
                      <p:childTnLst>
                        <p:par>
                          <p:cTn fill="hold" id="8">
                            <p:stCondLst>
                              <p:cond delay="0"/>
                            </p:stCondLst>
                            <p:childTnLst>
                              <p:par>
                                <p:cTn fill="hold" grpId="0" id="9" nodeType="clickEffect" presetClass="entr" presetID="1" presetSubtype="0">
                                  <p:stCondLst>
                                    <p:cond delay="0"/>
                                  </p:stCondLst>
                                  <p:childTnLst>
                                    <p:set>
                                      <p:cBhvr>
                                        <p:cTn dur="1" fill="hold" id="10">
                                          <p:stCondLst>
                                            <p:cond delay="0"/>
                                          </p:stCondLst>
                                        </p:cTn>
                                        <p:tgtEl>
                                          <p:spTgt spid="3">
                                            <p:txEl>
                                              <p:pRg end="1" st="1"/>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build="p" grpId="0" spid="3"/>
    </p:bldLst>
  </p:timing>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ADBB2AA-44CC-1587-6222-F21C76EF3019}"/>
              </a:ext>
            </a:extLst>
          </p:cNvPr>
          <p:cNvSpPr>
            <a:spLocks noGrp="1"/>
          </p:cNvSpPr>
          <p:nvPr>
            <p:ph type="title"/>
          </p:nvPr>
        </p:nvSpPr>
        <p:spPr>
          <a:xfrm>
            <a:off x="1010093" y="271982"/>
            <a:ext cx="10058400" cy="1609344"/>
          </a:xfrm>
        </p:spPr>
        <p:txBody>
          <a:bodyPr/>
          <a:lstStyle/>
          <a:p>
            <a:r>
              <a:rPr altLang="en-US" b="1" dirty="0" lang="zh-CN"/>
              <a:t>为套子里的人画像：</a:t>
            </a:r>
          </a:p>
        </p:txBody>
      </p:sp>
      <p:sp>
        <p:nvSpPr>
          <p:cNvPr id="3" name="内容占位符 2">
            <a:extLst>
              <a:ext uri="{FF2B5EF4-FFF2-40B4-BE49-F238E27FC236}">
                <a16:creationId xmlns:a16="http://schemas.microsoft.com/office/drawing/2014/main" id="{7BBC961C-C7CB-496C-0FBA-7B54D7572077}"/>
              </a:ext>
            </a:extLst>
          </p:cNvPr>
          <p:cNvSpPr>
            <a:spLocks noGrp="1"/>
          </p:cNvSpPr>
          <p:nvPr>
            <p:ph idx="1"/>
          </p:nvPr>
        </p:nvSpPr>
        <p:spPr>
          <a:xfrm>
            <a:off x="1123507" y="1979640"/>
            <a:ext cx="10448757" cy="2805011"/>
          </a:xfrm>
        </p:spPr>
        <p:txBody>
          <a:bodyPr>
            <a:normAutofit/>
          </a:bodyPr>
          <a:lstStyle/>
          <a:p>
            <a:r>
              <a:rPr altLang="en-US" dirty="0" lang="zh-CN" sz="2800">
                <a:latin charset="-122" panose="02010609060101010101" pitchFamily="49" typeface="楷体"/>
                <a:ea charset="-122" panose="02010609060101010101" pitchFamily="49" typeface="楷体"/>
              </a:rPr>
              <a:t>他也真怪，即使在最晴朗的日子，也穿上雨鞋，带上雨伞，而且一定穿着暖和的棉大衣。他总是把雨伞装在套子里，把表放在一个灰色的鹿皮套子里；就连削铅笔的小刀也是装在一个小套子里的。他的脸也好像蒙着套子，因为他老是把它藏在竖起的衣领里。他戴黑眼镜，穿羊毛衫，用棉花堵住耳朵眼。他一坐上马车，总要叫马车夫支起车篷。</a:t>
            </a:r>
          </a:p>
        </p:txBody>
      </p:sp>
      <p:sp>
        <p:nvSpPr>
          <p:cNvPr id="5" name="文本框 4">
            <a:extLst>
              <a:ext uri="{FF2B5EF4-FFF2-40B4-BE49-F238E27FC236}">
                <a16:creationId xmlns:a16="http://schemas.microsoft.com/office/drawing/2014/main" id="{5A1AFCAB-3F8C-7593-CFEC-A4249AC8298D}"/>
              </a:ext>
            </a:extLst>
          </p:cNvPr>
          <p:cNvSpPr txBox="1"/>
          <p:nvPr/>
        </p:nvSpPr>
        <p:spPr>
          <a:xfrm>
            <a:off x="1390312" y="4784651"/>
            <a:ext cx="10181952" cy="954107"/>
          </a:xfrm>
          <a:prstGeom prst="rect">
            <a:avLst/>
          </a:prstGeom>
          <a:noFill/>
        </p:spPr>
        <p:txBody>
          <a:bodyPr wrap="square">
            <a:spAutoFit/>
          </a:bodyPr>
          <a:lstStyle/>
          <a:p>
            <a:r>
              <a:rPr altLang="en-US" dirty="0" lang="zh-CN" sz="2800">
                <a:solidFill>
                  <a:srgbClr val="FF0000"/>
                </a:solidFill>
                <a:latin charset="-122" panose="02010609060101010101" pitchFamily="49" typeface="楷体"/>
                <a:ea charset="-122" panose="02010609060101010101" pitchFamily="49" typeface="楷体"/>
              </a:rPr>
              <a:t>总之，这人总想把自己包在壳子里，仿佛要为自己制造一个套子，好隔绝人世，不受外界影响。</a:t>
            </a:r>
          </a:p>
        </p:txBody>
      </p:sp>
    </p:spTree>
    <p:extLst>
      <p:ext uri="{BB962C8B-B14F-4D97-AF65-F5344CB8AC3E}">
        <p14:creationId xmlns:p14="http://schemas.microsoft.com/office/powerpoint/2010/main" val="3296218715"/>
      </p:ext>
    </p:extLst>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1" presetSubtype="0">
                                  <p:stCondLst>
                                    <p:cond delay="0"/>
                                  </p:stCondLst>
                                  <p:childTnLst>
                                    <p:set>
                                      <p:cBhvr>
                                        <p:cTn dur="1" fill="hold" id="6">
                                          <p:stCondLst>
                                            <p:cond delay="0"/>
                                          </p:stCondLst>
                                        </p:cTn>
                                        <p:tgtEl>
                                          <p:spTgt spid="3">
                                            <p:txEl>
                                              <p:pRg end="0" st="0"/>
                                            </p:txEl>
                                          </p:spTgt>
                                        </p:tgtEl>
                                        <p:attrNameLst>
                                          <p:attrName>style.visibility</p:attrName>
                                        </p:attrNameLst>
                                      </p:cBhvr>
                                      <p:to>
                                        <p:strVal val="visible"/>
                                      </p:to>
                                    </p:set>
                                  </p:childTnLst>
                                </p:cTn>
                              </p:par>
                            </p:childTnLst>
                          </p:cTn>
                        </p:par>
                      </p:childTnLst>
                    </p:cTn>
                  </p:par>
                  <p:par>
                    <p:cTn fill="hold" id="7">
                      <p:stCondLst>
                        <p:cond delay="indefinite"/>
                      </p:stCondLst>
                      <p:childTnLst>
                        <p:par>
                          <p:cTn fill="hold" id="8">
                            <p:stCondLst>
                              <p:cond delay="0"/>
                            </p:stCondLst>
                            <p:childTnLst>
                              <p:par>
                                <p:cTn fill="hold" grpId="0" id="9" nodeType="clickEffect" presetClass="entr" presetID="1" presetSubtype="0">
                                  <p:stCondLst>
                                    <p:cond delay="0"/>
                                  </p:stCondLst>
                                  <p:childTnLst>
                                    <p:set>
                                      <p:cBhvr>
                                        <p:cTn dur="1" fill="hold" id="10">
                                          <p:stCondLst>
                                            <p:cond delay="0"/>
                                          </p:stCondLst>
                                        </p:cTn>
                                        <p:tgtEl>
                                          <p:spTgt spid="5"/>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build="p" grpId="0" spid="3"/>
      <p:bldP grpId="0" spid="5"/>
    </p:bldLst>
  </p:timing>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46ABC8E-AE26-4A05-9CB8-0B7E280F676A}"/>
              </a:ext>
            </a:extLst>
          </p:cNvPr>
          <p:cNvSpPr>
            <a:spLocks noGrp="1"/>
          </p:cNvSpPr>
          <p:nvPr>
            <p:ph type="title"/>
          </p:nvPr>
        </p:nvSpPr>
        <p:spPr>
          <a:xfrm>
            <a:off x="843021" y="123125"/>
            <a:ext cx="9484738" cy="1609344"/>
          </a:xfrm>
        </p:spPr>
        <p:txBody>
          <a:bodyPr>
            <a:normAutofit fontScale="90000"/>
          </a:bodyPr>
          <a:lstStyle/>
          <a:p>
            <a:br>
              <a:rPr altLang="zh-CN" dirty="0" lang="en-US"/>
            </a:br>
            <a:r>
              <a:rPr altLang="en-US" dirty="0" lang="zh-CN"/>
              <a:t>思想也极力藏在一个套子里</a:t>
            </a:r>
            <a:br>
              <a:rPr altLang="zh-CN" dirty="0" lang="en-US"/>
            </a:br>
            <a:endParaRPr altLang="en-US" dirty="0" lang="zh-CN"/>
          </a:p>
        </p:txBody>
      </p:sp>
      <p:sp>
        <p:nvSpPr>
          <p:cNvPr id="3" name="内容占位符 2">
            <a:extLst>
              <a:ext uri="{FF2B5EF4-FFF2-40B4-BE49-F238E27FC236}">
                <a16:creationId xmlns:a16="http://schemas.microsoft.com/office/drawing/2014/main" id="{4D6DBD59-ACF6-4143-1BBF-5681CBFAF98C}"/>
              </a:ext>
            </a:extLst>
          </p:cNvPr>
          <p:cNvSpPr>
            <a:spLocks noGrp="1"/>
          </p:cNvSpPr>
          <p:nvPr>
            <p:ph idx="1"/>
          </p:nvPr>
        </p:nvSpPr>
        <p:spPr>
          <a:xfrm>
            <a:off x="1020725" y="1594885"/>
            <a:ext cx="10653823" cy="3203944"/>
          </a:xfrm>
        </p:spPr>
        <p:txBody>
          <a:bodyPr>
            <a:normAutofit/>
          </a:bodyPr>
          <a:lstStyle/>
          <a:p>
            <a:pPr indent="0" marL="0">
              <a:buNone/>
            </a:pPr>
            <a:r>
              <a:rPr altLang="en-US" b="0" dirty="0" i="0" lang="zh-CN" sz="2800">
                <a:solidFill>
                  <a:srgbClr val="444444"/>
                </a:solidFill>
                <a:effectLst/>
                <a:highlight>
                  <a:srgbClr val="FFFFFF"/>
                </a:highlight>
                <a:latin charset="-122" panose="02010609060101010101" pitchFamily="49" typeface="楷体"/>
                <a:ea charset="-122" panose="02010609060101010101" pitchFamily="49" typeface="楷体"/>
              </a:rPr>
              <a:t>只有政府的法令和报纸上的通告，其中规定着禁止什么事情，他才觉得一清二楚。看到有个法令禁止高等学校学生在晚上九点钟以后到街上去，他就觉着又清楚又明白： 这种事是禁止的</a:t>
            </a:r>
            <a:r>
              <a:rPr altLang="zh-CN" b="0" dirty="0" i="0" lang="en-US" sz="2800">
                <a:solidFill>
                  <a:srgbClr val="444444"/>
                </a:solidFill>
                <a:effectLst/>
                <a:highlight>
                  <a:srgbClr val="FFFFFF"/>
                </a:highlight>
                <a:latin charset="-122" panose="02010609060101010101" pitchFamily="49" typeface="楷体"/>
                <a:ea charset="-122" panose="02010609060101010101" pitchFamily="49" typeface="楷体"/>
              </a:rPr>
              <a:t>;</a:t>
            </a:r>
            <a:r>
              <a:rPr altLang="en-US" b="0" dirty="0" i="0" lang="zh-CN" sz="2800">
                <a:solidFill>
                  <a:srgbClr val="444444"/>
                </a:solidFill>
                <a:effectLst/>
                <a:highlight>
                  <a:srgbClr val="FFFFFF"/>
                </a:highlight>
                <a:latin charset="-122" panose="02010609060101010101" pitchFamily="49" typeface="楷体"/>
                <a:ea charset="-122" panose="02010609060101010101" pitchFamily="49" typeface="楷体"/>
              </a:rPr>
              <a:t>好，这就行了。他觉着在官方所批准或者大家所默许的事情里面，老是包藏着使人起疑的成分，包藏着隐隐约约、没充分表现出来的成分。每逢经当局批准，城里开了一个戏剧俱乐部，或者阅览室，或者茶馆，他总要摇摇头，低声说：</a:t>
            </a:r>
            <a:r>
              <a:rPr altLang="en-US" dirty="0" lang="zh-CN" sz="3200">
                <a:solidFill>
                  <a:srgbClr val="FF0000"/>
                </a:solidFill>
              </a:rPr>
              <a:t>“千万别闹出什么乱子来。”</a:t>
            </a:r>
            <a:endParaRPr altLang="zh-CN" dirty="0" lang="en-US" sz="1100">
              <a:solidFill>
                <a:srgbClr val="FF0000"/>
              </a:solidFill>
              <a:latin charset="-122" panose="02010609060101010101" pitchFamily="49" typeface="楷体"/>
              <a:ea charset="-122" panose="02010609060101010101" pitchFamily="49" typeface="楷体"/>
            </a:endParaRPr>
          </a:p>
          <a:p>
            <a:pPr indent="0" marL="0">
              <a:buNone/>
            </a:pPr>
            <a:endParaRPr altLang="zh-CN" dirty="0" lang="en-US" sz="1600">
              <a:latin charset="-122" panose="02010609060101010101" pitchFamily="49" typeface="楷体"/>
              <a:ea charset="-122" panose="02010609060101010101" pitchFamily="49" typeface="楷体"/>
            </a:endParaRPr>
          </a:p>
          <a:p>
            <a:pPr indent="0" marL="0">
              <a:buNone/>
            </a:pPr>
            <a:endParaRPr altLang="zh-CN" dirty="0" lang="en-US" sz="3200">
              <a:latin charset="-122" panose="02010609060101010101" pitchFamily="49" typeface="楷体"/>
              <a:ea charset="-122" panose="02010609060101010101" pitchFamily="49" typeface="楷体"/>
            </a:endParaRPr>
          </a:p>
          <a:p>
            <a:endParaRPr altLang="en-US" dirty="0" lang="zh-CN"/>
          </a:p>
        </p:txBody>
      </p:sp>
      <p:sp>
        <p:nvSpPr>
          <p:cNvPr id="5" name="文本框 4">
            <a:extLst>
              <a:ext uri="{FF2B5EF4-FFF2-40B4-BE49-F238E27FC236}">
                <a16:creationId xmlns:a16="http://schemas.microsoft.com/office/drawing/2014/main" id="{560C189E-5346-CC8C-882C-B73B30B7F25F}"/>
              </a:ext>
            </a:extLst>
          </p:cNvPr>
          <p:cNvSpPr txBox="1"/>
          <p:nvPr/>
        </p:nvSpPr>
        <p:spPr>
          <a:xfrm>
            <a:off x="1205022" y="5078449"/>
            <a:ext cx="6096000" cy="584775"/>
          </a:xfrm>
          <a:prstGeom prst="rect">
            <a:avLst/>
          </a:prstGeom>
          <a:noFill/>
        </p:spPr>
        <p:txBody>
          <a:bodyPr wrap="square">
            <a:spAutoFit/>
          </a:bodyPr>
          <a:lstStyle/>
          <a:p>
            <a:pPr indent="0" marL="0">
              <a:buNone/>
            </a:pPr>
            <a:r>
              <a:rPr altLang="en-US" dirty="0" lang="zh-CN" sz="3200">
                <a:latin charset="-122" panose="02010609060101010101" pitchFamily="49" typeface="楷体"/>
                <a:ea charset="-122" panose="02010609060101010101" pitchFamily="49" typeface="楷体"/>
              </a:rPr>
              <a:t>墨守成规、循规蹈矩。</a:t>
            </a:r>
          </a:p>
        </p:txBody>
      </p:sp>
    </p:spTree>
    <p:extLst>
      <p:ext uri="{BB962C8B-B14F-4D97-AF65-F5344CB8AC3E}">
        <p14:creationId xmlns:p14="http://schemas.microsoft.com/office/powerpoint/2010/main" val="1101977884"/>
      </p:ext>
    </p:extLst>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1" presetSubtype="0">
                                  <p:stCondLst>
                                    <p:cond delay="0"/>
                                  </p:stCondLst>
                                  <p:childTnLst>
                                    <p:set>
                                      <p:cBhvr>
                                        <p:cTn dur="1" fill="hold" id="6">
                                          <p:stCondLst>
                                            <p:cond delay="0"/>
                                          </p:stCondLst>
                                        </p:cTn>
                                        <p:tgtEl>
                                          <p:spTgt spid="3">
                                            <p:txEl>
                                              <p:pRg end="0" st="0"/>
                                            </p:txEl>
                                          </p:spTgt>
                                        </p:tgtEl>
                                        <p:attrNameLst>
                                          <p:attrName>style.visibility</p:attrName>
                                        </p:attrNameLst>
                                      </p:cBhvr>
                                      <p:to>
                                        <p:strVal val="visible"/>
                                      </p:to>
                                    </p:set>
                                  </p:childTnLst>
                                </p:cTn>
                              </p:par>
                            </p:childTnLst>
                          </p:cTn>
                        </p:par>
                      </p:childTnLst>
                    </p:cTn>
                  </p:par>
                  <p:par>
                    <p:cTn fill="hold" id="7">
                      <p:stCondLst>
                        <p:cond delay="indefinite"/>
                      </p:stCondLst>
                      <p:childTnLst>
                        <p:par>
                          <p:cTn fill="hold" id="8">
                            <p:stCondLst>
                              <p:cond delay="0"/>
                            </p:stCondLst>
                            <p:childTnLst>
                              <p:par>
                                <p:cTn fill="hold" grpId="0" id="9" nodeType="clickEffect" presetClass="entr" presetID="1" presetSubtype="0">
                                  <p:stCondLst>
                                    <p:cond delay="0"/>
                                  </p:stCondLst>
                                  <p:childTnLst>
                                    <p:set>
                                      <p:cBhvr>
                                        <p:cTn dur="1" fill="hold" id="10">
                                          <p:stCondLst>
                                            <p:cond delay="0"/>
                                          </p:stCondLst>
                                        </p:cTn>
                                        <p:tgtEl>
                                          <p:spTgt spid="5"/>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build="p" grpId="0" spid="3"/>
      <p:bldP grpId="0" spid="5"/>
    </p:bldLst>
  </p:timing>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06F483B-E5C5-9526-D03F-10943695D7F0}"/>
              </a:ext>
            </a:extLst>
          </p:cNvPr>
          <p:cNvSpPr>
            <a:spLocks noGrp="1"/>
          </p:cNvSpPr>
          <p:nvPr>
            <p:ph type="title"/>
          </p:nvPr>
        </p:nvSpPr>
        <p:spPr>
          <a:xfrm>
            <a:off x="1069848" y="335776"/>
            <a:ext cx="10058400" cy="1609344"/>
          </a:xfrm>
        </p:spPr>
        <p:txBody>
          <a:bodyPr/>
          <a:lstStyle/>
          <a:p>
            <a:r>
              <a:rPr altLang="en-US" b="1" dirty="0" lang="zh-CN">
                <a:latin typeface="+mj-ea"/>
              </a:rPr>
              <a:t>一个极具辨识度的人</a:t>
            </a:r>
            <a:br>
              <a:rPr altLang="zh-CN" b="1" dirty="0" lang="en-US">
                <a:latin typeface="+mj-ea"/>
              </a:rPr>
            </a:br>
            <a:r>
              <a:rPr altLang="en-US" b="1" dirty="0" lang="zh-CN">
                <a:latin typeface="+mj-ea"/>
              </a:rPr>
              <a:t>一个面孔模糊的人</a:t>
            </a:r>
          </a:p>
        </p:txBody>
      </p:sp>
      <p:sp>
        <p:nvSpPr>
          <p:cNvPr id="3" name="内容占位符 2">
            <a:extLst>
              <a:ext uri="{FF2B5EF4-FFF2-40B4-BE49-F238E27FC236}">
                <a16:creationId xmlns:a16="http://schemas.microsoft.com/office/drawing/2014/main" id="{EE196E87-0043-4BDE-15F4-8172A158A011}"/>
              </a:ext>
            </a:extLst>
          </p:cNvPr>
          <p:cNvSpPr>
            <a:spLocks noGrp="1"/>
          </p:cNvSpPr>
          <p:nvPr>
            <p:ph idx="1"/>
          </p:nvPr>
        </p:nvSpPr>
        <p:spPr>
          <a:xfrm>
            <a:off x="1066800" y="2471432"/>
            <a:ext cx="10444716" cy="2441449"/>
          </a:xfrm>
        </p:spPr>
        <p:txBody>
          <a:bodyPr>
            <a:normAutofit/>
          </a:bodyPr>
          <a:lstStyle/>
          <a:p>
            <a:r>
              <a:rPr altLang="en-US" dirty="0" lang="zh-CN" sz="2800">
                <a:latin charset="-122" panose="02010609060101010101" pitchFamily="49" typeface="楷体"/>
                <a:ea charset="-122" panose="02010609060101010101" pitchFamily="49" typeface="楷体"/>
              </a:rPr>
              <a:t>作者详细地描绘了他的衣着、物件，比如他的套鞋、雨伞、眼镜、帽子以及房间的摆设，却恰恰没有对别里科夫进行面部描写。</a:t>
            </a:r>
            <a:endParaRPr altLang="zh-CN" dirty="0" lang="en-US" sz="2800">
              <a:latin charset="-122" panose="02010609060101010101" pitchFamily="49" typeface="楷体"/>
              <a:ea charset="-122" panose="02010609060101010101" pitchFamily="49" typeface="楷体"/>
            </a:endParaRPr>
          </a:p>
          <a:p>
            <a:r>
              <a:rPr altLang="en-US" dirty="0" lang="zh-CN" sz="2800">
                <a:latin charset="-122" panose="02010609060101010101" pitchFamily="49" typeface="楷体"/>
                <a:ea charset="-122" panose="02010609060101010101" pitchFamily="49" typeface="楷体"/>
              </a:rPr>
              <a:t>“苍白的脸”</a:t>
            </a:r>
            <a:endParaRPr altLang="zh-CN" dirty="0" lang="en-US" sz="2800">
              <a:latin charset="-122" panose="02010609060101010101" pitchFamily="49" typeface="楷体"/>
              <a:ea charset="-122" panose="02010609060101010101" pitchFamily="49" typeface="楷体"/>
            </a:endParaRPr>
          </a:p>
          <a:p>
            <a:endParaRPr altLang="en-US" dirty="0" lang="zh-CN"/>
          </a:p>
        </p:txBody>
      </p:sp>
      <p:sp>
        <p:nvSpPr>
          <p:cNvPr id="5" name="文本框 4">
            <a:extLst>
              <a:ext uri="{FF2B5EF4-FFF2-40B4-BE49-F238E27FC236}">
                <a16:creationId xmlns:a16="http://schemas.microsoft.com/office/drawing/2014/main" id="{FF80A3E9-DB6B-6485-1B25-EEE2B3EE9FE1}"/>
              </a:ext>
            </a:extLst>
          </p:cNvPr>
          <p:cNvSpPr txBox="1"/>
          <p:nvPr/>
        </p:nvSpPr>
        <p:spPr>
          <a:xfrm>
            <a:off x="1282995" y="4589715"/>
            <a:ext cx="6096000" cy="646331"/>
          </a:xfrm>
          <a:prstGeom prst="rect">
            <a:avLst/>
          </a:prstGeom>
          <a:noFill/>
        </p:spPr>
        <p:txBody>
          <a:bodyPr wrap="square">
            <a:spAutoFit/>
          </a:bodyPr>
          <a:lstStyle/>
          <a:p>
            <a:r>
              <a:rPr altLang="en-US" dirty="0" lang="zh-CN" sz="3600">
                <a:latin charset="-122" panose="02010609060101010101" pitchFamily="49" typeface="楷体"/>
                <a:ea charset="-122" panose="02010609060101010101" pitchFamily="49" typeface="楷体"/>
              </a:rPr>
              <a:t>不是一个人，而是一类</a:t>
            </a:r>
          </a:p>
        </p:txBody>
      </p:sp>
    </p:spTree>
    <p:extLst>
      <p:ext uri="{BB962C8B-B14F-4D97-AF65-F5344CB8AC3E}">
        <p14:creationId xmlns:p14="http://schemas.microsoft.com/office/powerpoint/2010/main" val="3450105485"/>
      </p:ext>
    </p:extLst>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1" presetSubtype="0">
                                  <p:stCondLst>
                                    <p:cond delay="0"/>
                                  </p:stCondLst>
                                  <p:childTnLst>
                                    <p:set>
                                      <p:cBhvr>
                                        <p:cTn dur="1" fill="hold" id="6">
                                          <p:stCondLst>
                                            <p:cond delay="0"/>
                                          </p:stCondLst>
                                        </p:cTn>
                                        <p:tgtEl>
                                          <p:spTgt spid="2"/>
                                        </p:tgtEl>
                                        <p:attrNameLst>
                                          <p:attrName>style.visibility</p:attrName>
                                        </p:attrNameLst>
                                      </p:cBhvr>
                                      <p:to>
                                        <p:strVal val="visible"/>
                                      </p:to>
                                    </p:set>
                                  </p:childTnLst>
                                </p:cTn>
                              </p:par>
                            </p:childTnLst>
                          </p:cTn>
                        </p:par>
                      </p:childTnLst>
                    </p:cTn>
                  </p:par>
                  <p:par>
                    <p:cTn fill="hold" id="7">
                      <p:stCondLst>
                        <p:cond delay="indefinite"/>
                      </p:stCondLst>
                      <p:childTnLst>
                        <p:par>
                          <p:cTn fill="hold" id="8">
                            <p:stCondLst>
                              <p:cond delay="0"/>
                            </p:stCondLst>
                            <p:childTnLst>
                              <p:par>
                                <p:cTn fill="hold" grpId="0" id="9" nodeType="clickEffect" presetClass="entr" presetID="1" presetSubtype="0">
                                  <p:stCondLst>
                                    <p:cond delay="0"/>
                                  </p:stCondLst>
                                  <p:childTnLst>
                                    <p:set>
                                      <p:cBhvr>
                                        <p:cTn dur="1" fill="hold" id="10">
                                          <p:stCondLst>
                                            <p:cond delay="0"/>
                                          </p:stCondLst>
                                        </p:cTn>
                                        <p:tgtEl>
                                          <p:spTgt spid="3">
                                            <p:txEl>
                                              <p:pRg end="0" st="0"/>
                                            </p:txEl>
                                          </p:spTgt>
                                        </p:tgtEl>
                                        <p:attrNameLst>
                                          <p:attrName>style.visibility</p:attrName>
                                        </p:attrNameLst>
                                      </p:cBhvr>
                                      <p:to>
                                        <p:strVal val="visible"/>
                                      </p:to>
                                    </p:set>
                                  </p:childTnLst>
                                </p:cTn>
                              </p:par>
                            </p:childTnLst>
                          </p:cTn>
                        </p:par>
                      </p:childTnLst>
                    </p:cTn>
                  </p:par>
                  <p:par>
                    <p:cTn fill="hold" id="11">
                      <p:stCondLst>
                        <p:cond delay="indefinite"/>
                      </p:stCondLst>
                      <p:childTnLst>
                        <p:par>
                          <p:cTn fill="hold" id="12">
                            <p:stCondLst>
                              <p:cond delay="0"/>
                            </p:stCondLst>
                            <p:childTnLst>
                              <p:par>
                                <p:cTn fill="hold" grpId="0" id="13" nodeType="clickEffect" presetClass="entr" presetID="1" presetSubtype="0">
                                  <p:stCondLst>
                                    <p:cond delay="0"/>
                                  </p:stCondLst>
                                  <p:childTnLst>
                                    <p:set>
                                      <p:cBhvr>
                                        <p:cTn dur="1" fill="hold" id="14">
                                          <p:stCondLst>
                                            <p:cond delay="0"/>
                                          </p:stCondLst>
                                        </p:cTn>
                                        <p:tgtEl>
                                          <p:spTgt spid="3">
                                            <p:txEl>
                                              <p:pRg end="1" st="1"/>
                                            </p:txEl>
                                          </p:spTgt>
                                        </p:tgtEl>
                                        <p:attrNameLst>
                                          <p:attrName>style.visibility</p:attrName>
                                        </p:attrNameLst>
                                      </p:cBhvr>
                                      <p:to>
                                        <p:strVal val="visible"/>
                                      </p:to>
                                    </p:set>
                                  </p:childTnLst>
                                </p:cTn>
                              </p:par>
                            </p:childTnLst>
                          </p:cTn>
                        </p:par>
                      </p:childTnLst>
                    </p:cTn>
                  </p:par>
                  <p:par>
                    <p:cTn fill="hold" id="15">
                      <p:stCondLst>
                        <p:cond delay="indefinite"/>
                      </p:stCondLst>
                      <p:childTnLst>
                        <p:par>
                          <p:cTn fill="hold" id="16">
                            <p:stCondLst>
                              <p:cond delay="0"/>
                            </p:stCondLst>
                            <p:childTnLst>
                              <p:par>
                                <p:cTn fill="hold" grpId="0" id="17" nodeType="clickEffect" presetClass="entr" presetID="1" presetSubtype="0">
                                  <p:stCondLst>
                                    <p:cond delay="0"/>
                                  </p:stCondLst>
                                  <p:childTnLst>
                                    <p:set>
                                      <p:cBhvr>
                                        <p:cTn dur="1" fill="hold" id="18">
                                          <p:stCondLst>
                                            <p:cond delay="0"/>
                                          </p:stCondLst>
                                        </p:cTn>
                                        <p:tgtEl>
                                          <p:spTgt spid="5"/>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
      <p:bldP build="p" grpId="0" spid="3"/>
      <p:bldP grpId="0" spid="5"/>
    </p:bldLst>
  </p:timing>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7B3212CF-78AF-4C70-70F9-778B4916B520}"/>
              </a:ext>
            </a:extLst>
          </p:cNvPr>
          <p:cNvSpPr>
            <a:spLocks noGrp="1"/>
          </p:cNvSpPr>
          <p:nvPr>
            <p:ph idx="1"/>
          </p:nvPr>
        </p:nvSpPr>
        <p:spPr>
          <a:xfrm>
            <a:off x="964019" y="2345809"/>
            <a:ext cx="10483702" cy="2375048"/>
          </a:xfrm>
        </p:spPr>
        <p:txBody>
          <a:bodyPr>
            <a:normAutofit/>
          </a:bodyPr>
          <a:lstStyle/>
          <a:p>
            <a:pPr indent="0" marL="0">
              <a:buNone/>
            </a:pPr>
            <a:r>
              <a:rPr altLang="en-US" dirty="0" lang="zh-CN" sz="3200">
                <a:latin charset="-122" panose="02010609060101010101" pitchFamily="49" typeface="楷体"/>
                <a:ea charset="-122" panose="02010609060101010101" pitchFamily="49" typeface="楷体"/>
              </a:rPr>
              <a:t>别里科夫并不是达官贵人，他没有显赫的地位和权势，而是一个普通的中学教员，他在生活中是无足轻重的人物，怎能“把整个中学辖制了足足十五年，可是光辖制中学算得了什么？全城都受苦他辖制呢</a:t>
            </a:r>
            <a:r>
              <a:rPr altLang="zh-CN" dirty="0" lang="en-US" sz="3200">
                <a:latin charset="-122" panose="02010609060101010101" pitchFamily="49" typeface="楷体"/>
                <a:ea charset="-122" panose="02010609060101010101" pitchFamily="49" typeface="楷体"/>
              </a:rPr>
              <a:t>……”</a:t>
            </a:r>
          </a:p>
        </p:txBody>
      </p:sp>
      <p:sp>
        <p:nvSpPr>
          <p:cNvPr id="5" name="文本框 4">
            <a:extLst>
              <a:ext uri="{FF2B5EF4-FFF2-40B4-BE49-F238E27FC236}">
                <a16:creationId xmlns:a16="http://schemas.microsoft.com/office/drawing/2014/main" id="{9C1A6F2C-BE1E-CAFB-9C9E-3EDE45D838B6}"/>
              </a:ext>
            </a:extLst>
          </p:cNvPr>
          <p:cNvSpPr txBox="1"/>
          <p:nvPr/>
        </p:nvSpPr>
        <p:spPr>
          <a:xfrm>
            <a:off x="964019" y="793529"/>
            <a:ext cx="6096000" cy="923330"/>
          </a:xfrm>
          <a:prstGeom prst="rect">
            <a:avLst/>
          </a:prstGeom>
          <a:noFill/>
        </p:spPr>
        <p:txBody>
          <a:bodyPr wrap="square">
            <a:spAutoFit/>
          </a:bodyPr>
          <a:lstStyle/>
          <a:p>
            <a:pPr indent="0" marL="0">
              <a:buNone/>
            </a:pPr>
            <a:r>
              <a:rPr altLang="en-US" b="1" dirty="0" lang="zh-CN" sz="5400">
                <a:latin typeface="+mj-ea"/>
                <a:ea typeface="+mj-ea"/>
              </a:rPr>
              <a:t>小人物还是大人物</a:t>
            </a:r>
          </a:p>
        </p:txBody>
      </p:sp>
    </p:spTree>
    <p:extLst>
      <p:ext uri="{BB962C8B-B14F-4D97-AF65-F5344CB8AC3E}">
        <p14:creationId xmlns:p14="http://schemas.microsoft.com/office/powerpoint/2010/main" val="3641839785"/>
      </p:ext>
    </p:extLst>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1" presetSubtype="0">
                                  <p:stCondLst>
                                    <p:cond delay="0"/>
                                  </p:stCondLst>
                                  <p:childTnLst>
                                    <p:set>
                                      <p:cBhvr>
                                        <p:cTn dur="1" fill="hold" id="6">
                                          <p:stCondLst>
                                            <p:cond delay="0"/>
                                          </p:stCondLst>
                                        </p:cTn>
                                        <p:tgtEl>
                                          <p:spTgt spid="5"/>
                                        </p:tgtEl>
                                        <p:attrNameLst>
                                          <p:attrName>style.visibility</p:attrName>
                                        </p:attrNameLst>
                                      </p:cBhvr>
                                      <p:to>
                                        <p:strVal val="visible"/>
                                      </p:to>
                                    </p:set>
                                  </p:childTnLst>
                                </p:cTn>
                              </p:par>
                            </p:childTnLst>
                          </p:cTn>
                        </p:par>
                      </p:childTnLst>
                    </p:cTn>
                  </p:par>
                  <p:par>
                    <p:cTn fill="hold" id="7">
                      <p:stCondLst>
                        <p:cond delay="indefinite"/>
                      </p:stCondLst>
                      <p:childTnLst>
                        <p:par>
                          <p:cTn fill="hold" id="8">
                            <p:stCondLst>
                              <p:cond delay="0"/>
                            </p:stCondLst>
                            <p:childTnLst>
                              <p:par>
                                <p:cTn fill="hold" grpId="0" id="9" nodeType="clickEffect" presetClass="entr" presetID="1" presetSubtype="0">
                                  <p:stCondLst>
                                    <p:cond delay="0"/>
                                  </p:stCondLst>
                                  <p:childTnLst>
                                    <p:set>
                                      <p:cBhvr>
                                        <p:cTn dur="1" fill="hold" id="10">
                                          <p:stCondLst>
                                            <p:cond delay="0"/>
                                          </p:stCondLst>
                                        </p:cTn>
                                        <p:tgtEl>
                                          <p:spTgt spid="3">
                                            <p:txEl>
                                              <p:pRg end="0" st="0"/>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build="p" grpId="0" spid="3"/>
      <p:bldP grpId="0" spid="5"/>
    </p:bldLst>
  </p:timing>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4" name="文本框 3">
            <a:extLst>
              <a:ext uri="{FF2B5EF4-FFF2-40B4-BE49-F238E27FC236}">
                <a16:creationId xmlns:a16="http://schemas.microsoft.com/office/drawing/2014/main" id="{673B15E4-CC99-9FF7-4328-22B1C13E7F73}"/>
              </a:ext>
            </a:extLst>
          </p:cNvPr>
          <p:cNvSpPr txBox="1"/>
          <p:nvPr/>
        </p:nvSpPr>
        <p:spPr>
          <a:xfrm>
            <a:off x="1006797" y="609601"/>
            <a:ext cx="6209166" cy="923330"/>
          </a:xfrm>
          <a:prstGeom prst="rect">
            <a:avLst/>
          </a:prstGeom>
          <a:noFill/>
        </p:spPr>
        <p:txBody>
          <a:bodyPr wrap="square">
            <a:spAutoFit/>
          </a:bodyPr>
          <a:lstStyle/>
          <a:p>
            <a:r>
              <a:rPr altLang="en-US" b="1" dirty="0" lang="zh-CN" sz="5400">
                <a:latin typeface="+mj-ea"/>
                <a:ea typeface="+mj-ea"/>
              </a:rPr>
              <a:t>小人物大能量</a:t>
            </a:r>
            <a:endParaRPr altLang="en-US" dirty="0" lang="zh-CN" sz="5400"/>
          </a:p>
        </p:txBody>
      </p:sp>
      <p:sp>
        <p:nvSpPr>
          <p:cNvPr id="6" name="内容占位符 5">
            <a:extLst>
              <a:ext uri="{FF2B5EF4-FFF2-40B4-BE49-F238E27FC236}">
                <a16:creationId xmlns:a16="http://schemas.microsoft.com/office/drawing/2014/main" id="{BBF52920-3029-EF12-8F7C-01C148F382F2}"/>
              </a:ext>
            </a:extLst>
          </p:cNvPr>
          <p:cNvSpPr>
            <a:spLocks noGrp="1"/>
          </p:cNvSpPr>
          <p:nvPr>
            <p:ph idx="1"/>
          </p:nvPr>
        </p:nvSpPr>
        <p:spPr/>
        <p:txBody>
          <a:bodyPr>
            <a:normAutofit/>
          </a:bodyPr>
          <a:lstStyle/>
          <a:p>
            <a:r>
              <a:rPr altLang="en-US" b="0" dirty="0" i="0" lang="zh-CN" sz="3200">
                <a:solidFill>
                  <a:srgbClr val="444444"/>
                </a:solidFill>
                <a:effectLst/>
                <a:highlight>
                  <a:srgbClr val="FFFFFF"/>
                </a:highlight>
                <a:latin charset="-122" panose="02010609060101010101" pitchFamily="49" typeface="楷体"/>
                <a:ea charset="-122" panose="02010609060101010101" pitchFamily="49" typeface="楷体"/>
              </a:rPr>
              <a:t>我们这儿的太太们在礼拜天不组织私人演戏，因为怕他听见</a:t>
            </a:r>
            <a:r>
              <a:rPr altLang="zh-CN" b="0" dirty="0" i="0" lang="en-US" sz="3200">
                <a:solidFill>
                  <a:srgbClr val="444444"/>
                </a:solidFill>
                <a:effectLst/>
                <a:highlight>
                  <a:srgbClr val="FFFFFF"/>
                </a:highlight>
                <a:latin charset="-122" panose="02010609060101010101" pitchFamily="49" typeface="楷体"/>
                <a:ea charset="-122" panose="02010609060101010101" pitchFamily="49" typeface="楷体"/>
              </a:rPr>
              <a:t>;</a:t>
            </a:r>
            <a:r>
              <a:rPr altLang="en-US" b="0" dirty="0" i="0" lang="zh-CN" sz="3200">
                <a:solidFill>
                  <a:srgbClr val="444444"/>
                </a:solidFill>
                <a:effectLst/>
                <a:highlight>
                  <a:srgbClr val="FFFFFF"/>
                </a:highlight>
                <a:latin charset="-122" panose="02010609060101010101" pitchFamily="49" typeface="楷体"/>
                <a:ea charset="-122" panose="02010609060101010101" pitchFamily="49" typeface="楷体"/>
              </a:rPr>
              <a:t>教士们到了斋期不敢当他的面吃肉，也不敢打牌。在别里科夫这类人的影响下，全城的人战战兢兢地生活了十年到十五年。他们不敢大声说话，不敢写信，不敢交朋友，不敢看书，不敢赒济穷人，不敢教人认字和写字</a:t>
            </a:r>
            <a:r>
              <a:rPr altLang="zh-CN" b="0" dirty="0" i="0" lang="en-US" sz="3200">
                <a:solidFill>
                  <a:srgbClr val="444444"/>
                </a:solidFill>
                <a:effectLst/>
                <a:highlight>
                  <a:srgbClr val="FFFFFF"/>
                </a:highlight>
                <a:latin charset="-122" panose="02010609060101010101" pitchFamily="49" typeface="楷体"/>
                <a:ea charset="-122" panose="02010609060101010101" pitchFamily="49" typeface="楷体"/>
              </a:rPr>
              <a:t>……”</a:t>
            </a:r>
            <a:endParaRPr altLang="en-US" dirty="0" lang="zh-CN" sz="3200">
              <a:latin charset="-122" panose="02010609060101010101" pitchFamily="49" typeface="楷体"/>
              <a:ea charset="-122" panose="02010609060101010101" pitchFamily="49" typeface="楷体"/>
            </a:endParaRPr>
          </a:p>
        </p:txBody>
      </p:sp>
    </p:spTree>
    <p:extLst>
      <p:ext uri="{BB962C8B-B14F-4D97-AF65-F5344CB8AC3E}">
        <p14:creationId xmlns:p14="http://schemas.microsoft.com/office/powerpoint/2010/main" val="3845007815"/>
      </p:ext>
    </p:extLst>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1" presetSubtype="0">
                                  <p:stCondLst>
                                    <p:cond delay="0"/>
                                  </p:stCondLst>
                                  <p:childTnLst>
                                    <p:set>
                                      <p:cBhvr>
                                        <p:cTn dur="1" fill="hold" id="6">
                                          <p:stCondLst>
                                            <p:cond delay="0"/>
                                          </p:stCondLst>
                                        </p:cTn>
                                        <p:tgtEl>
                                          <p:spTgt spid="6">
                                            <p:txEl>
                                              <p:pRg end="0" st="0"/>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build="p" grpId="0" spid="6"/>
    </p:bldLst>
  </p:timing>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A8C82FC-7A46-E44D-49C4-ECAE6DDD1AAC}"/>
              </a:ext>
            </a:extLst>
          </p:cNvPr>
          <p:cNvSpPr>
            <a:spLocks noGrp="1"/>
          </p:cNvSpPr>
          <p:nvPr>
            <p:ph type="title"/>
          </p:nvPr>
        </p:nvSpPr>
        <p:spPr/>
        <p:txBody>
          <a:bodyPr>
            <a:normAutofit fontScale="90000"/>
          </a:bodyPr>
          <a:lstStyle/>
          <a:p>
            <a:br>
              <a:rPr altLang="zh-CN" b="1" dirty="0" lang="en-US" sz="5400">
                <a:latin typeface="+mj-ea"/>
                <a:ea typeface="+mj-ea"/>
              </a:rPr>
            </a:br>
            <a:r>
              <a:rPr altLang="en-US" b="1" dirty="0" lang="zh-CN" sz="5400">
                <a:latin typeface="+mj-ea"/>
                <a:ea typeface="+mj-ea"/>
              </a:rPr>
              <a:t>小人物大能量？</a:t>
            </a:r>
            <a:br>
              <a:rPr altLang="en-US" dirty="0" lang="zh-CN" sz="5400"/>
            </a:br>
            <a:endParaRPr altLang="en-US" dirty="0" lang="zh-CN"/>
          </a:p>
        </p:txBody>
      </p:sp>
      <p:sp>
        <p:nvSpPr>
          <p:cNvPr id="4" name="内容占位符 2">
            <a:extLst>
              <a:ext uri="{FF2B5EF4-FFF2-40B4-BE49-F238E27FC236}">
                <a16:creationId xmlns:a16="http://schemas.microsoft.com/office/drawing/2014/main" id="{E9D5C758-A8F2-FACF-1818-4C1C75242787}"/>
              </a:ext>
            </a:extLst>
          </p:cNvPr>
          <p:cNvSpPr>
            <a:spLocks noGrp="1"/>
          </p:cNvSpPr>
          <p:nvPr>
            <p:ph idx="1"/>
          </p:nvPr>
        </p:nvSpPr>
        <p:spPr>
          <a:xfrm>
            <a:off x="1069974" y="2120900"/>
            <a:ext cx="10618751" cy="4051300"/>
          </a:xfrm>
        </p:spPr>
        <p:txBody>
          <a:bodyPr>
            <a:normAutofit/>
          </a:bodyPr>
          <a:lstStyle/>
          <a:p>
            <a:pPr indent="0" marL="0">
              <a:buNone/>
            </a:pPr>
            <a:r>
              <a:rPr altLang="en-US" dirty="0" lang="zh-CN" sz="2800">
                <a:latin charset="-122" panose="02010609060101010101" pitchFamily="49" typeface="楷体"/>
                <a:ea charset="-122" panose="02010609060101010101" pitchFamily="49" typeface="楷体"/>
              </a:rPr>
              <a:t>他辖制着大家，并不是靠暴力等手段，而是给众人精神上的压抑，让大家“透不出气”。</a:t>
            </a:r>
          </a:p>
          <a:p>
            <a:pPr indent="0" marL="0">
              <a:buNone/>
            </a:pPr>
            <a:r>
              <a:rPr altLang="en-US" dirty="0" lang="zh-CN" sz="2800">
                <a:latin charset="-122" panose="02010609060101010101" pitchFamily="49" typeface="楷体"/>
                <a:ea charset="-122" panose="02010609060101010101" pitchFamily="49" typeface="楷体"/>
              </a:rPr>
              <a:t>恐惧是才是根源。</a:t>
            </a:r>
            <a:endParaRPr altLang="zh-CN" dirty="0" lang="en-US" sz="2800">
              <a:latin charset="-122" panose="02010609060101010101" pitchFamily="49" typeface="楷体"/>
              <a:ea charset="-122" panose="02010609060101010101" pitchFamily="49" typeface="楷体"/>
            </a:endParaRPr>
          </a:p>
          <a:p>
            <a:pPr indent="0" marL="0">
              <a:buNone/>
            </a:pPr>
            <a:r>
              <a:rPr altLang="en-US" dirty="0" lang="zh-CN" sz="3200">
                <a:latin charset="-122" panose="02010609060101010101" pitchFamily="49" typeface="楷体"/>
                <a:ea charset="-122" panose="02010609060101010101" pitchFamily="49" typeface="楷体"/>
              </a:rPr>
              <a:t>告密</a:t>
            </a:r>
            <a:endParaRPr altLang="zh-CN" dirty="0" lang="en-US" sz="3200">
              <a:latin charset="-122" panose="02010609060101010101" pitchFamily="49" typeface="楷体"/>
              <a:ea charset="-122" panose="02010609060101010101" pitchFamily="49" typeface="楷体"/>
            </a:endParaRPr>
          </a:p>
          <a:p>
            <a:pPr indent="0" marL="0">
              <a:buNone/>
            </a:pPr>
            <a:r>
              <a:rPr altLang="en-US" dirty="0" lang="zh-CN" sz="2800">
                <a:latin charset="-122" panose="02010609060101010101" pitchFamily="49" typeface="楷体"/>
                <a:ea charset="-122" panose="02010609060101010101" pitchFamily="49" typeface="楷体"/>
              </a:rPr>
              <a:t>恐惧和害怕的结果就是使人们千方百计地想要保护自己，把自己装在他们自认为安全的“套子”里。</a:t>
            </a:r>
          </a:p>
          <a:p>
            <a:endParaRPr altLang="en-US" dirty="0" lang="zh-CN"/>
          </a:p>
        </p:txBody>
      </p:sp>
    </p:spTree>
    <p:extLst>
      <p:ext uri="{BB962C8B-B14F-4D97-AF65-F5344CB8AC3E}">
        <p14:creationId xmlns:p14="http://schemas.microsoft.com/office/powerpoint/2010/main" val="3614615637"/>
      </p:ext>
    </p:extLst>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1" presetSubtype="0">
                                  <p:stCondLst>
                                    <p:cond delay="0"/>
                                  </p:stCondLst>
                                  <p:childTnLst>
                                    <p:set>
                                      <p:cBhvr>
                                        <p:cTn dur="1" fill="hold" id="6">
                                          <p:stCondLst>
                                            <p:cond delay="0"/>
                                          </p:stCondLst>
                                        </p:cTn>
                                        <p:tgtEl>
                                          <p:spTgt spid="4">
                                            <p:txEl>
                                              <p:pRg end="0" st="0"/>
                                            </p:txEl>
                                          </p:spTgt>
                                        </p:tgtEl>
                                        <p:attrNameLst>
                                          <p:attrName>style.visibility</p:attrName>
                                        </p:attrNameLst>
                                      </p:cBhvr>
                                      <p:to>
                                        <p:strVal val="visible"/>
                                      </p:to>
                                    </p:set>
                                  </p:childTnLst>
                                </p:cTn>
                              </p:par>
                            </p:childTnLst>
                          </p:cTn>
                        </p:par>
                      </p:childTnLst>
                    </p:cTn>
                  </p:par>
                  <p:par>
                    <p:cTn fill="hold" id="7">
                      <p:stCondLst>
                        <p:cond delay="indefinite"/>
                      </p:stCondLst>
                      <p:childTnLst>
                        <p:par>
                          <p:cTn fill="hold" id="8">
                            <p:stCondLst>
                              <p:cond delay="0"/>
                            </p:stCondLst>
                            <p:childTnLst>
                              <p:par>
                                <p:cTn fill="hold" grpId="0" id="9" nodeType="clickEffect" presetClass="entr" presetID="1" presetSubtype="0">
                                  <p:stCondLst>
                                    <p:cond delay="0"/>
                                  </p:stCondLst>
                                  <p:childTnLst>
                                    <p:set>
                                      <p:cBhvr>
                                        <p:cTn dur="1" fill="hold" id="10">
                                          <p:stCondLst>
                                            <p:cond delay="0"/>
                                          </p:stCondLst>
                                        </p:cTn>
                                        <p:tgtEl>
                                          <p:spTgt spid="4">
                                            <p:txEl>
                                              <p:pRg end="1" st="1"/>
                                            </p:txEl>
                                          </p:spTgt>
                                        </p:tgtEl>
                                        <p:attrNameLst>
                                          <p:attrName>style.visibility</p:attrName>
                                        </p:attrNameLst>
                                      </p:cBhvr>
                                      <p:to>
                                        <p:strVal val="visible"/>
                                      </p:to>
                                    </p:set>
                                  </p:childTnLst>
                                </p:cTn>
                              </p:par>
                            </p:childTnLst>
                          </p:cTn>
                        </p:par>
                      </p:childTnLst>
                    </p:cTn>
                  </p:par>
                  <p:par>
                    <p:cTn fill="hold" id="11">
                      <p:stCondLst>
                        <p:cond delay="indefinite"/>
                      </p:stCondLst>
                      <p:childTnLst>
                        <p:par>
                          <p:cTn fill="hold" id="12">
                            <p:stCondLst>
                              <p:cond delay="0"/>
                            </p:stCondLst>
                            <p:childTnLst>
                              <p:par>
                                <p:cTn fill="hold" grpId="0" id="13" nodeType="clickEffect" presetClass="entr" presetID="1" presetSubtype="0">
                                  <p:stCondLst>
                                    <p:cond delay="0"/>
                                  </p:stCondLst>
                                  <p:childTnLst>
                                    <p:set>
                                      <p:cBhvr>
                                        <p:cTn dur="1" fill="hold" id="14">
                                          <p:stCondLst>
                                            <p:cond delay="0"/>
                                          </p:stCondLst>
                                        </p:cTn>
                                        <p:tgtEl>
                                          <p:spTgt spid="4">
                                            <p:txEl>
                                              <p:pRg end="2" st="2"/>
                                            </p:txEl>
                                          </p:spTgt>
                                        </p:tgtEl>
                                        <p:attrNameLst>
                                          <p:attrName>style.visibility</p:attrName>
                                        </p:attrNameLst>
                                      </p:cBhvr>
                                      <p:to>
                                        <p:strVal val="visible"/>
                                      </p:to>
                                    </p:set>
                                  </p:childTnLst>
                                </p:cTn>
                              </p:par>
                            </p:childTnLst>
                          </p:cTn>
                        </p:par>
                      </p:childTnLst>
                    </p:cTn>
                  </p:par>
                  <p:par>
                    <p:cTn fill="hold" id="15">
                      <p:stCondLst>
                        <p:cond delay="indefinite"/>
                      </p:stCondLst>
                      <p:childTnLst>
                        <p:par>
                          <p:cTn fill="hold" id="16">
                            <p:stCondLst>
                              <p:cond delay="0"/>
                            </p:stCondLst>
                            <p:childTnLst>
                              <p:par>
                                <p:cTn fill="hold" grpId="0" id="17" nodeType="clickEffect" presetClass="entr" presetID="1" presetSubtype="0">
                                  <p:stCondLst>
                                    <p:cond delay="0"/>
                                  </p:stCondLst>
                                  <p:childTnLst>
                                    <p:set>
                                      <p:cBhvr>
                                        <p:cTn dur="1" fill="hold" id="18">
                                          <p:stCondLst>
                                            <p:cond delay="0"/>
                                          </p:stCondLst>
                                        </p:cTn>
                                        <p:tgtEl>
                                          <p:spTgt spid="4">
                                            <p:txEl>
                                              <p:pRg end="3" st="3"/>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build="p" grpId="0" spid="4"/>
    </p:bldLst>
  </p:timing>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BCDDE33-6489-6DC9-3023-4B5B429CC7B9}"/>
              </a:ext>
            </a:extLst>
          </p:cNvPr>
          <p:cNvSpPr>
            <a:spLocks noGrp="1"/>
          </p:cNvSpPr>
          <p:nvPr>
            <p:ph type="title"/>
          </p:nvPr>
        </p:nvSpPr>
        <p:spPr/>
        <p:txBody>
          <a:bodyPr/>
          <a:lstStyle/>
          <a:p>
            <a:r>
              <a:rPr altLang="en-US" dirty="0" lang="zh-CN"/>
              <a:t>恋爱风波：</a:t>
            </a:r>
          </a:p>
        </p:txBody>
      </p:sp>
      <p:sp>
        <p:nvSpPr>
          <p:cNvPr id="3" name="内容占位符 2">
            <a:extLst>
              <a:ext uri="{FF2B5EF4-FFF2-40B4-BE49-F238E27FC236}">
                <a16:creationId xmlns:a16="http://schemas.microsoft.com/office/drawing/2014/main" id="{BA98ECB8-4D11-ECD9-A240-3B4ABF509A68}"/>
              </a:ext>
            </a:extLst>
          </p:cNvPr>
          <p:cNvSpPr>
            <a:spLocks noGrp="1"/>
          </p:cNvSpPr>
          <p:nvPr>
            <p:ph idx="1"/>
          </p:nvPr>
        </p:nvSpPr>
        <p:spPr>
          <a:xfrm>
            <a:off x="1069848" y="2121408"/>
            <a:ext cx="10058400" cy="1699225"/>
          </a:xfrm>
        </p:spPr>
        <p:txBody>
          <a:bodyPr>
            <a:normAutofit/>
          </a:bodyPr>
          <a:lstStyle/>
          <a:p>
            <a:pPr indent="0" marL="0">
              <a:buNone/>
            </a:pPr>
            <a:r>
              <a:rPr altLang="en-US" dirty="0" lang="zh-CN" sz="3200">
                <a:solidFill>
                  <a:srgbClr val="FF0000"/>
                </a:solidFill>
                <a:latin charset="-122" panose="02010609060101010101" pitchFamily="49" typeface="楷体"/>
                <a:ea charset="-122" panose="02010609060101010101" pitchFamily="49" typeface="楷体"/>
              </a:rPr>
              <a:t>可是，这个装在套子里的人，差点结了婚。</a:t>
            </a:r>
            <a:endParaRPr altLang="zh-CN" dirty="0" lang="en-US" sz="3200">
              <a:solidFill>
                <a:srgbClr val="FF0000"/>
              </a:solidFill>
              <a:latin charset="-122" panose="02010609060101010101" pitchFamily="49" typeface="楷体"/>
              <a:ea charset="-122" panose="02010609060101010101" pitchFamily="49" typeface="楷体"/>
            </a:endParaRPr>
          </a:p>
          <a:p>
            <a:pPr indent="0" marL="0">
              <a:buNone/>
            </a:pPr>
            <a:endParaRPr altLang="zh-CN" dirty="0" lang="en-US" sz="3200">
              <a:latin charset="-122" panose="02010609060101010101" pitchFamily="49" typeface="楷体"/>
              <a:ea charset="-122" panose="02010609060101010101" pitchFamily="49" typeface="楷体"/>
            </a:endParaRPr>
          </a:p>
        </p:txBody>
      </p:sp>
      <p:sp>
        <p:nvSpPr>
          <p:cNvPr id="5" name="文本框 4">
            <a:extLst>
              <a:ext uri="{FF2B5EF4-FFF2-40B4-BE49-F238E27FC236}">
                <a16:creationId xmlns:a16="http://schemas.microsoft.com/office/drawing/2014/main" id="{133F2B85-0343-2BC1-D2A9-6ED8534B28F4}"/>
              </a:ext>
            </a:extLst>
          </p:cNvPr>
          <p:cNvSpPr txBox="1"/>
          <p:nvPr/>
        </p:nvSpPr>
        <p:spPr>
          <a:xfrm>
            <a:off x="1212112" y="3246106"/>
            <a:ext cx="7931888" cy="584775"/>
          </a:xfrm>
          <a:prstGeom prst="rect">
            <a:avLst/>
          </a:prstGeom>
          <a:noFill/>
        </p:spPr>
        <p:txBody>
          <a:bodyPr wrap="square">
            <a:spAutoFit/>
          </a:bodyPr>
          <a:lstStyle/>
          <a:p>
            <a:pPr indent="0" marL="0">
              <a:buNone/>
            </a:pPr>
            <a:r>
              <a:rPr altLang="en-US" dirty="0" lang="zh-CN" sz="3200">
                <a:latin charset="-122" panose="02010609060101010101" pitchFamily="49" typeface="楷体"/>
                <a:ea charset="-122" panose="02010609060101010101" pitchFamily="49" typeface="楷体"/>
              </a:rPr>
              <a:t>你怎么看别里科夫要结婚这件事？</a:t>
            </a:r>
            <a:endParaRPr altLang="zh-CN" dirty="0" lang="en-US" sz="3200">
              <a:latin charset="-122" panose="02010609060101010101" pitchFamily="49" typeface="楷体"/>
              <a:ea charset="-122" panose="02010609060101010101" pitchFamily="49" typeface="楷体"/>
            </a:endParaRPr>
          </a:p>
        </p:txBody>
      </p:sp>
    </p:spTree>
    <p:extLst>
      <p:ext uri="{BB962C8B-B14F-4D97-AF65-F5344CB8AC3E}">
        <p14:creationId xmlns:p14="http://schemas.microsoft.com/office/powerpoint/2010/main" val="1431842781"/>
      </p:ext>
    </p:extLst>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1" presetSubtype="0">
                                  <p:stCondLst>
                                    <p:cond delay="0"/>
                                  </p:stCondLst>
                                  <p:childTnLst>
                                    <p:set>
                                      <p:cBhvr>
                                        <p:cTn dur="1" fill="hold" id="6">
                                          <p:stCondLst>
                                            <p:cond delay="0"/>
                                          </p:stCondLst>
                                        </p:cTn>
                                        <p:tgtEl>
                                          <p:spTgt spid="3">
                                            <p:txEl>
                                              <p:pRg end="0" st="0"/>
                                            </p:txEl>
                                          </p:spTgt>
                                        </p:tgtEl>
                                        <p:attrNameLst>
                                          <p:attrName>style.visibility</p:attrName>
                                        </p:attrNameLst>
                                      </p:cBhvr>
                                      <p:to>
                                        <p:strVal val="visible"/>
                                      </p:to>
                                    </p:set>
                                  </p:childTnLst>
                                </p:cTn>
                              </p:par>
                            </p:childTnLst>
                          </p:cTn>
                        </p:par>
                      </p:childTnLst>
                    </p:cTn>
                  </p:par>
                  <p:par>
                    <p:cTn fill="hold" id="7">
                      <p:stCondLst>
                        <p:cond delay="indefinite"/>
                      </p:stCondLst>
                      <p:childTnLst>
                        <p:par>
                          <p:cTn fill="hold" id="8">
                            <p:stCondLst>
                              <p:cond delay="0"/>
                            </p:stCondLst>
                            <p:childTnLst>
                              <p:par>
                                <p:cTn fill="hold" grpId="0" id="9" nodeType="clickEffect" presetClass="entr" presetID="1" presetSubtype="0">
                                  <p:stCondLst>
                                    <p:cond delay="0"/>
                                  </p:stCondLst>
                                  <p:childTnLst>
                                    <p:set>
                                      <p:cBhvr>
                                        <p:cTn dur="1" fill="hold" id="10">
                                          <p:stCondLst>
                                            <p:cond delay="0"/>
                                          </p:stCondLst>
                                        </p:cTn>
                                        <p:tgtEl>
                                          <p:spTgt spid="5"/>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build="p" grpId="0" spid="3"/>
      <p:bldP grpId="0" spid="5"/>
    </p:bldLst>
  </p:timing>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0C269AA1-3EEB-158F-D4F3-CC3D442A12DD}"/>
              </a:ext>
            </a:extLst>
          </p:cNvPr>
          <p:cNvSpPr>
            <a:spLocks noGrp="1"/>
          </p:cNvSpPr>
          <p:nvPr>
            <p:ph idx="1"/>
          </p:nvPr>
        </p:nvSpPr>
        <p:spPr>
          <a:xfrm>
            <a:off x="141767" y="704406"/>
            <a:ext cx="11908465" cy="5605131"/>
          </a:xfrm>
        </p:spPr>
        <p:txBody>
          <a:bodyPr>
            <a:normAutofit/>
          </a:bodyPr>
          <a:lstStyle/>
          <a:p>
            <a:pPr algn="l" indent="0" marL="0">
              <a:buNone/>
            </a:pPr>
            <a:r>
              <a:rPr altLang="en-US" b="0" dirty="0" i="0" lang="zh-CN" sz="2800">
                <a:solidFill>
                  <a:srgbClr val="444444"/>
                </a:solidFill>
                <a:effectLst/>
                <a:highlight>
                  <a:srgbClr val="FFFFFF"/>
                </a:highlight>
                <a:latin charset="0" panose="020B0604020202020204" pitchFamily="34" typeface="Arial"/>
              </a:rPr>
              <a:t>      “</a:t>
            </a:r>
            <a:r>
              <a:rPr altLang="en-US" b="0" dirty="0" i="0" lang="zh-CN" sz="2800">
                <a:solidFill>
                  <a:srgbClr val="444444"/>
                </a:solidFill>
                <a:effectLst/>
                <a:highlight>
                  <a:srgbClr val="FFFFFF"/>
                </a:highlight>
                <a:latin charset="-122" panose="02010609060101010101" pitchFamily="49" typeface="楷体"/>
                <a:ea charset="-122" panose="02010609060101010101" pitchFamily="49" typeface="楷体"/>
              </a:rPr>
              <a:t>有一个新的史地教员，一个名叫密哈益</a:t>
            </a:r>
            <a:r>
              <a:rPr altLang="zh-CN" b="0" dirty="0" i="0" lang="en-US" sz="2800">
                <a:solidFill>
                  <a:srgbClr val="444444"/>
                </a:solidFill>
                <a:effectLst/>
                <a:highlight>
                  <a:srgbClr val="FFFFFF"/>
                </a:highlight>
                <a:latin charset="-122" panose="02010609060101010101" pitchFamily="49" typeface="楷体"/>
                <a:ea charset="-122" panose="02010609060101010101" pitchFamily="49" typeface="楷体"/>
              </a:rPr>
              <a:t>·</a:t>
            </a:r>
            <a:r>
              <a:rPr altLang="en-US" b="0" dirty="0" i="0" lang="zh-CN" sz="2800">
                <a:solidFill>
                  <a:srgbClr val="444444"/>
                </a:solidFill>
                <a:effectLst/>
                <a:highlight>
                  <a:srgbClr val="FFFFFF"/>
                </a:highlight>
                <a:latin charset="-122" panose="02010609060101010101" pitchFamily="49" typeface="楷体"/>
                <a:ea charset="-122" panose="02010609060101010101" pitchFamily="49" typeface="楷体"/>
              </a:rPr>
              <a:t>沙维奇</a:t>
            </a:r>
            <a:r>
              <a:rPr altLang="zh-CN" b="0" dirty="0" i="0" lang="en-US" sz="2800">
                <a:solidFill>
                  <a:srgbClr val="444444"/>
                </a:solidFill>
                <a:effectLst/>
                <a:highlight>
                  <a:srgbClr val="FFFFFF"/>
                </a:highlight>
                <a:latin charset="-122" panose="02010609060101010101" pitchFamily="49" typeface="楷体"/>
                <a:ea charset="-122" panose="02010609060101010101" pitchFamily="49" typeface="楷体"/>
              </a:rPr>
              <a:t>·</a:t>
            </a:r>
            <a:r>
              <a:rPr altLang="en-US" b="0" dirty="0" i="0" lang="zh-CN" sz="2800">
                <a:solidFill>
                  <a:srgbClr val="444444"/>
                </a:solidFill>
                <a:effectLst/>
                <a:highlight>
                  <a:srgbClr val="FFFFFF"/>
                </a:highlight>
                <a:latin charset="-122" panose="02010609060101010101" pitchFamily="49" typeface="楷体"/>
                <a:ea charset="-122" panose="02010609060101010101" pitchFamily="49" typeface="楷体"/>
              </a:rPr>
              <a:t>柯瓦连科的人，一个乌克兰人，给派到我们的学校里来了。他不是一个人来的，而是带着他妹妹华连卡一路来的。她呢，不怎么年青了，年纪在三十岁上下，可是她也高，身材匀称，黑眉毛，红脸蛋</a:t>
            </a:r>
            <a:r>
              <a:rPr altLang="zh-CN" b="0" dirty="0" i="0" lang="en-US" sz="2800">
                <a:solidFill>
                  <a:srgbClr val="444444"/>
                </a:solidFill>
                <a:effectLst/>
                <a:highlight>
                  <a:srgbClr val="FFFFFF"/>
                </a:highlight>
                <a:latin charset="-122" panose="02010609060101010101" pitchFamily="49" typeface="楷体"/>
                <a:ea charset="-122" panose="02010609060101010101" pitchFamily="49" typeface="楷体"/>
              </a:rPr>
              <a:t>——</a:t>
            </a:r>
            <a:r>
              <a:rPr altLang="en-US" b="0" dirty="0" i="0" lang="zh-CN" sz="2800">
                <a:solidFill>
                  <a:srgbClr val="444444"/>
                </a:solidFill>
                <a:effectLst/>
                <a:highlight>
                  <a:srgbClr val="FFFFFF"/>
                </a:highlight>
                <a:latin charset="-122" panose="02010609060101010101" pitchFamily="49" typeface="楷体"/>
                <a:ea charset="-122" panose="02010609060101010101" pitchFamily="49" typeface="楷体"/>
              </a:rPr>
              <a:t>一句话，她不是姑娘，而是桃子，那么生龙活虎，那么闹闹哄哄</a:t>
            </a:r>
            <a:r>
              <a:rPr altLang="zh-CN" b="0" dirty="0" i="0" lang="en-US" sz="2800">
                <a:solidFill>
                  <a:srgbClr val="444444"/>
                </a:solidFill>
                <a:effectLst/>
                <a:highlight>
                  <a:srgbClr val="FFFFFF"/>
                </a:highlight>
                <a:latin charset="-122" panose="02010609060101010101" pitchFamily="49" typeface="楷体"/>
                <a:ea charset="-122" panose="02010609060101010101" pitchFamily="49" typeface="楷体"/>
              </a:rPr>
              <a:t>;</a:t>
            </a:r>
            <a:r>
              <a:rPr altLang="en-US" b="0" dirty="0" i="0" lang="zh-CN" sz="2800">
                <a:solidFill>
                  <a:srgbClr val="444444"/>
                </a:solidFill>
                <a:effectLst/>
                <a:highlight>
                  <a:srgbClr val="FFFFFF"/>
                </a:highlight>
                <a:latin charset="-122" panose="02010609060101010101" pitchFamily="49" typeface="楷体"/>
                <a:ea charset="-122" panose="02010609060101010101" pitchFamily="49" typeface="楷体"/>
              </a:rPr>
              <a:t>她老是唱小俄罗斯的歌，老是笑。只要人家稍稍的一逗，她就发出清脆的笑声：‘哈哈哈</a:t>
            </a:r>
            <a:r>
              <a:rPr altLang="zh-CN" b="0" dirty="0" i="0" lang="en-US" sz="2800">
                <a:solidFill>
                  <a:srgbClr val="444444"/>
                </a:solidFill>
                <a:effectLst/>
                <a:highlight>
                  <a:srgbClr val="FFFFFF"/>
                </a:highlight>
                <a:latin charset="-122" panose="02010609060101010101" pitchFamily="49" typeface="楷体"/>
                <a:ea charset="-122" panose="02010609060101010101" pitchFamily="49" typeface="楷体"/>
              </a:rPr>
              <a:t>!’</a:t>
            </a:r>
            <a:r>
              <a:rPr altLang="en-US" b="0" dirty="0" i="0" lang="zh-CN" sz="2800">
                <a:solidFill>
                  <a:srgbClr val="444444"/>
                </a:solidFill>
                <a:effectLst/>
                <a:highlight>
                  <a:srgbClr val="FFFFFF"/>
                </a:highlight>
                <a:latin charset="-122" panose="02010609060101010101" pitchFamily="49" typeface="楷体"/>
                <a:ea charset="-122" panose="02010609060101010101" pitchFamily="49" typeface="楷体"/>
              </a:rPr>
              <a:t>我记得我们第一次认识柯瓦连科兄妹是在校长的命名日宴会上。在那些死板板的、特别沉闷的甚至把参加命名日宴会也看作应公差的教师中间，我们忽然看见了一个新的艾芙柔黛特从浪花里钻出来</a:t>
            </a:r>
            <a:r>
              <a:rPr altLang="zh-CN" b="0" dirty="0" i="0" lang="en-US" sz="2800">
                <a:solidFill>
                  <a:srgbClr val="444444"/>
                </a:solidFill>
                <a:effectLst/>
                <a:highlight>
                  <a:srgbClr val="FFFFFF"/>
                </a:highlight>
                <a:latin charset="-122" panose="02010609060101010101" pitchFamily="49" typeface="楷体"/>
                <a:ea charset="-122" panose="02010609060101010101" pitchFamily="49" typeface="楷体"/>
              </a:rPr>
              <a:t>;</a:t>
            </a:r>
            <a:r>
              <a:rPr altLang="en-US" b="0" dirty="0" i="0" lang="zh-CN" sz="2800">
                <a:solidFill>
                  <a:srgbClr val="444444"/>
                </a:solidFill>
                <a:effectLst/>
                <a:highlight>
                  <a:srgbClr val="FFFFFF"/>
                </a:highlight>
                <a:latin charset="-122" panose="02010609060101010101" pitchFamily="49" typeface="楷体"/>
                <a:ea charset="-122" panose="02010609060101010101" pitchFamily="49" typeface="楷体"/>
              </a:rPr>
              <a:t>她走起路来把两只手叉在腰上，笑啊唱的，跳跳蹦蹦。她带着感情唱</a:t>
            </a:r>
            <a:r>
              <a:rPr altLang="zh-CN" b="0" dirty="0" i="0" lang="en-US" sz="2800">
                <a:solidFill>
                  <a:srgbClr val="444444"/>
                </a:solidFill>
                <a:effectLst/>
                <a:highlight>
                  <a:srgbClr val="FFFFFF"/>
                </a:highlight>
                <a:latin charset="-122" panose="02010609060101010101" pitchFamily="49" typeface="楷体"/>
                <a:ea charset="-122" panose="02010609060101010101" pitchFamily="49" typeface="楷体"/>
              </a:rPr>
              <a:t>《</a:t>
            </a:r>
            <a:r>
              <a:rPr altLang="en-US" b="0" dirty="0" i="0" lang="zh-CN" sz="2800">
                <a:solidFill>
                  <a:srgbClr val="444444"/>
                </a:solidFill>
                <a:effectLst/>
                <a:highlight>
                  <a:srgbClr val="FFFFFF"/>
                </a:highlight>
                <a:latin charset="-122" panose="02010609060101010101" pitchFamily="49" typeface="楷体"/>
                <a:ea charset="-122" panose="02010609060101010101" pitchFamily="49" typeface="楷体"/>
              </a:rPr>
              <a:t>风在吹</a:t>
            </a:r>
            <a:r>
              <a:rPr altLang="zh-CN" b="0" dirty="0" i="0" lang="en-US" sz="2800">
                <a:solidFill>
                  <a:srgbClr val="444444"/>
                </a:solidFill>
                <a:effectLst/>
                <a:highlight>
                  <a:srgbClr val="FFFFFF"/>
                </a:highlight>
                <a:latin charset="-122" panose="02010609060101010101" pitchFamily="49" typeface="楷体"/>
                <a:ea charset="-122" panose="02010609060101010101" pitchFamily="49" typeface="楷体"/>
              </a:rPr>
              <a:t>》</a:t>
            </a:r>
            <a:r>
              <a:rPr altLang="en-US" b="0" dirty="0" i="0" lang="zh-CN" sz="2800">
                <a:solidFill>
                  <a:srgbClr val="444444"/>
                </a:solidFill>
                <a:effectLst/>
                <a:highlight>
                  <a:srgbClr val="FFFFFF"/>
                </a:highlight>
                <a:latin charset="-122" panose="02010609060101010101" pitchFamily="49" typeface="楷体"/>
                <a:ea charset="-122" panose="02010609060101010101" pitchFamily="49" typeface="楷体"/>
              </a:rPr>
              <a:t>，然后又唱一支乌克兰的歌，随后又一支</a:t>
            </a:r>
            <a:r>
              <a:rPr altLang="zh-CN" b="0" dirty="0" i="0" lang="en-US" sz="2800">
                <a:solidFill>
                  <a:srgbClr val="444444"/>
                </a:solidFill>
                <a:effectLst/>
                <a:highlight>
                  <a:srgbClr val="FFFFFF"/>
                </a:highlight>
                <a:latin charset="-122" panose="02010609060101010101" pitchFamily="49" typeface="楷体"/>
                <a:ea charset="-122" panose="02010609060101010101" pitchFamily="49" typeface="楷体"/>
              </a:rPr>
              <a:t>;</a:t>
            </a:r>
            <a:r>
              <a:rPr altLang="en-US" b="0" dirty="0" i="0" lang="zh-CN" sz="2800">
                <a:solidFill>
                  <a:srgbClr val="444444"/>
                </a:solidFill>
                <a:effectLst/>
                <a:highlight>
                  <a:srgbClr val="FFFFFF"/>
                </a:highlight>
                <a:latin charset="-122" panose="02010609060101010101" pitchFamily="49" typeface="楷体"/>
                <a:ea charset="-122" panose="02010609060101010101" pitchFamily="49" typeface="楷体"/>
              </a:rPr>
              <a:t>她把我们，连别里科夫也在内，都迷住了。他在她身旁坐下，露出甜甜蜜蜜的笑容，说：小俄罗斯的语言叫人联想到古希腊文的柔和和清脆好听。</a:t>
            </a:r>
          </a:p>
          <a:p>
            <a:endParaRPr altLang="en-US" dirty="0" lang="zh-CN"/>
          </a:p>
        </p:txBody>
      </p:sp>
    </p:spTree>
    <p:extLst>
      <p:ext uri="{BB962C8B-B14F-4D97-AF65-F5344CB8AC3E}">
        <p14:creationId xmlns:p14="http://schemas.microsoft.com/office/powerpoint/2010/main" val="1525609004"/>
      </p:ext>
    </p:extLst>
  </p:cSld>
  <p:clrMapOvr>
    <a:masterClrMapping/>
  </p:clrMapOvr>
</p:sld>
</file>

<file path=ppt/theme/_rels/theme1.xml.rels><?xml version="1.0" encoding="UTF-8" standalone="yes"?><Relationships xmlns="http://schemas.openxmlformats.org/package/2006/relationships"><Relationship Id="rId1" Target="../media/image1.jpeg" Type="http://schemas.openxmlformats.org/officeDocument/2006/relationships/image"/></Relationships>
</file>

<file path=ppt/theme/theme1.xml><?xml version="1.0" encoding="utf-8"?>
<a:theme xmlns:a="http://schemas.openxmlformats.org/drawingml/2006/main" name="木材纹理">
  <a:themeElements>
    <a:clrScheme name="木材纹理">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木材纹理">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木材纹理">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木材纹理</Template>
  <TotalTime>183</TotalTime>
  <Words>1648</Words>
  <Application>Microsoft Office PowerPoint</Application>
  <PresentationFormat>宽屏</PresentationFormat>
  <Paragraphs>53</Paragraphs>
  <Slides>18</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18</vt:i4>
      </vt:variant>
    </vt:vector>
  </HeadingPairs>
  <TitlesOfParts>
    <vt:vector size="24" baseType="lpstr">
      <vt:lpstr>楷体</vt:lpstr>
      <vt:lpstr>Arial</vt:lpstr>
      <vt:lpstr>Rockwell</vt:lpstr>
      <vt:lpstr>Rockwell Condensed</vt:lpstr>
      <vt:lpstr>Wingdings</vt:lpstr>
      <vt:lpstr>木材纹理</vt:lpstr>
      <vt:lpstr>装在套子里的人</vt:lpstr>
      <vt:lpstr>为套子里的人画像：</vt:lpstr>
      <vt:lpstr> 思想也极力藏在一个套子里 </vt:lpstr>
      <vt:lpstr>一个极具辨识度的人 一个面孔模糊的人</vt:lpstr>
      <vt:lpstr>PowerPoint 演示文稿</vt:lpstr>
      <vt:lpstr>PowerPoint 演示文稿</vt:lpstr>
      <vt:lpstr> 小人物大能量？ </vt:lpstr>
      <vt:lpstr>恋爱风波：</vt:lpstr>
      <vt:lpstr>PowerPoint 演示文稿</vt:lpstr>
      <vt:lpstr>恋爱风波：</vt:lpstr>
      <vt:lpstr>骑自行车是个严重的问题？</vt:lpstr>
      <vt:lpstr>PowerPoint 演示文稿</vt:lpstr>
      <vt:lpstr>别里科夫的死：</vt:lpstr>
      <vt:lpstr>别里科夫的死：</vt:lpstr>
      <vt:lpstr>别里科夫真的死了吗？</vt:lpstr>
      <vt:lpstr>主题的社会分析：</vt:lpstr>
      <vt:lpstr>套子的背后：</vt:lpstr>
      <vt:lpstr>别里科夫的象征性：</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2024-04-06T03:42:32Z</dcterms:created>
  <dc:creator>君 孟</dc:creator>
  <cp:lastModifiedBy>君 孟</cp:lastModifiedBy>
  <dcterms:modified xsi:type="dcterms:W3CDTF">2024-04-10T07:42:27Z</dcterms:modified>
  <cp:revision>4</cp:revision>
  <dc:title>装在套子里的人</dc:title>
</cp:coreProperties>
</file>

<file path=docProps/custom.xml><?xml version="1.0" encoding="utf-8"?>
<Properties xmlns="http://schemas.openxmlformats.org/officeDocument/2006/custom-properties" xmlns:vt="http://schemas.openxmlformats.org/officeDocument/2006/docPropsVTypes">
  <property pid="2" fmtid="{D5CDD505-2E9C-101B-9397-08002B2CF9AE}" name="EASTEDU_PRESENTATION_CUSTOM_DATA">
    <vt:lpwstr>984846093027495936</vt:lpwstr>
  </property>
</Properties>
</file>