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4"/>
  </p:notesMasterIdLst>
  <p:handoutMasterIdLst>
    <p:handoutMasterId r:id="rId35"/>
  </p:handoutMasterIdLst>
  <p:sldIdLst>
    <p:sldId id="257" r:id="rId2"/>
    <p:sldId id="263" r:id="rId3"/>
    <p:sldId id="264" r:id="rId4"/>
    <p:sldId id="265" r:id="rId5"/>
    <p:sldId id="259" r:id="rId6"/>
    <p:sldId id="260" r:id="rId7"/>
    <p:sldId id="261" r:id="rId8"/>
    <p:sldId id="262" r:id="rId9"/>
    <p:sldId id="266" r:id="rId10"/>
    <p:sldId id="1459" r:id="rId11"/>
    <p:sldId id="267" r:id="rId12"/>
    <p:sldId id="268" r:id="rId13"/>
    <p:sldId id="269" r:id="rId14"/>
    <p:sldId id="1463" r:id="rId15"/>
    <p:sldId id="1457" r:id="rId16"/>
    <p:sldId id="271" r:id="rId17"/>
    <p:sldId id="1458" r:id="rId18"/>
    <p:sldId id="1461" r:id="rId19"/>
    <p:sldId id="1462" r:id="rId20"/>
    <p:sldId id="272" r:id="rId21"/>
    <p:sldId id="274" r:id="rId22"/>
    <p:sldId id="1451" r:id="rId23"/>
    <p:sldId id="1464" r:id="rId24"/>
    <p:sldId id="1460" r:id="rId25"/>
    <p:sldId id="1466" r:id="rId26"/>
    <p:sldId id="1465" r:id="rId27"/>
    <p:sldId id="276" r:id="rId28"/>
    <p:sldId id="1467" r:id="rId29"/>
    <p:sldId id="1453" r:id="rId30"/>
    <p:sldId id="1454" r:id="rId31"/>
    <p:sldId id="1456" r:id="rId32"/>
    <p:sldId id="1455" r:id="rId33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slides/slide25.xml" Type="http://schemas.openxmlformats.org/officeDocument/2006/relationships/slide"/><Relationship Id="rId27" Target="slides/slide26.xml" Type="http://schemas.openxmlformats.org/officeDocument/2006/relationships/slide"/><Relationship Id="rId28" Target="slides/slide27.xml" Type="http://schemas.openxmlformats.org/officeDocument/2006/relationships/slide"/><Relationship Id="rId29" Target="slides/slide28.xml" Type="http://schemas.openxmlformats.org/officeDocument/2006/relationships/slide"/><Relationship Id="rId3" Target="slides/slide2.xml" Type="http://schemas.openxmlformats.org/officeDocument/2006/relationships/slide"/><Relationship Id="rId30" Target="slides/slide29.xml" Type="http://schemas.openxmlformats.org/officeDocument/2006/relationships/slide"/><Relationship Id="rId31" Target="slides/slide30.xml" Type="http://schemas.openxmlformats.org/officeDocument/2006/relationships/slide"/><Relationship Id="rId32" Target="slides/slide31.xml" Type="http://schemas.openxmlformats.org/officeDocument/2006/relationships/slide"/><Relationship Id="rId33" Target="slides/slide32.xml" Type="http://schemas.openxmlformats.org/officeDocument/2006/relationships/slide"/><Relationship Id="rId34" Target="notesMasters/notesMaster1.xml" Type="http://schemas.openxmlformats.org/officeDocument/2006/relationships/notesMaster"/><Relationship Id="rId35" Target="handoutMasters/handoutMaster1.xml" Type="http://schemas.openxmlformats.org/officeDocument/2006/relationships/handoutMaster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DE3333-857A-4131-9EBA-B73C0C259FD7}" type="datetime1">
              <a:rPr lang="zh-CN" altLang="en-US" smtClean="0"/>
              <a:t>2024/5/29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D12D00-6AAC-4A94-B2E5-A12E9C579B03}" type="datetime1">
              <a:rPr lang="zh-CN" altLang="en-US" smtClean="0"/>
              <a:t>2024/5/29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/>
              <a:t>单击此处编辑母版文本样式</a:t>
            </a:r>
            <a:endParaRPr lang="en-US"/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tags/tag1.xml" Type="http://schemas.openxmlformats.org/officeDocument/2006/relationships/tags"/><Relationship Id="rId2" Target="../tags/tag2.xml" Type="http://schemas.openxmlformats.org/officeDocument/2006/relationships/tags"/><Relationship Id="rId3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94A98-8FB4-4076-AE7B-5D3B1A2CBC70}" type="datetime1">
              <a:rPr lang="zh-CN" altLang="en-US" smtClean="0"/>
              <a:t>2024/5/29</a:t>
            </a:fld>
            <a:endParaRPr 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幻灯片编号占位符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E0F2F7-3EF1-4761-ABAF-2FA9DDE4F1A8}" type="datetime1">
              <a:rPr lang="zh-CN" altLang="en-US" smtClean="0"/>
              <a:t>2024/5/29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长方形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矩形​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63FC6D-277D-4D53-8EB6-E41026A24247}" type="datetime1">
              <a:rPr lang="zh-CN" altLang="en-US" smtClean="0"/>
              <a:t>2024/5/29</a:t>
            </a:fld>
            <a:endParaRPr lang="en-US" dirty="0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81239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4FFC25-0C05-49C8-B150-3CF6B89B5C55}" type="datetime1">
              <a:rPr lang="zh-CN" altLang="en-US" smtClean="0"/>
              <a:t>2024/5/29</a:t>
            </a:fld>
            <a:endParaRPr 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幻灯片编号占位符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C14310-5240-428A-850A-F7101D16AE5A}" type="datetime1">
              <a:rPr lang="zh-CN" altLang="en-US" smtClean="0"/>
              <a:t>2024/5/29</a:t>
            </a:fld>
            <a:endParaRPr 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幻灯片编号占位符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F85B13-09B0-4D01-A286-57280995F924}" type="datetime1">
              <a:rPr lang="zh-CN" altLang="en-US" smtClean="0"/>
              <a:t>2024/5/29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1FE78-D258-4188-9C5F-198CC4CE7F12}" type="datetime1">
              <a:rPr lang="zh-CN" altLang="en-US" smtClean="0"/>
              <a:t>2024/5/29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91C52-D618-41DD-80F2-22500A780186}" type="datetime1">
              <a:rPr lang="zh-CN" altLang="en-US" smtClean="0"/>
              <a:t>2024/5/29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EE3488-748A-4EA8-9571-9D5A1694FA0A}" type="datetime1">
              <a:rPr lang="zh-CN" altLang="en-US" smtClean="0"/>
              <a:t>2024/5/29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D7791703-7779-4492-8183-3F96B27D2540}" type="datetime1">
              <a:rPr lang="zh-CN" altLang="en-US" smtClean="0"/>
              <a:t>2024/5/29</a:t>
            </a:fld>
            <a:endParaRPr lang="en-US" dirty="0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D22F12-409A-40D9-8774-D34C978752A7}" type="datetime1">
              <a:rPr lang="zh-CN" altLang="en-US" smtClean="0"/>
              <a:t>2024/5/29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400FF2F-BAC0-4F33-9E13-F8F6FA55A14D}" type="datetime1">
              <a:rPr lang="zh-CN" altLang="en-US" smtClean="0"/>
              <a:t>2024/5/29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长方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  <p:sldLayoutId id="2147483763" r:id="rId12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tags/tag3.xml" Type="http://schemas.openxmlformats.org/officeDocument/2006/relationships/tags"/><Relationship Id="rId2" Target="../slideLayouts/slideLayout2.xml" Type="http://schemas.openxmlformats.org/officeDocument/2006/relationships/slideLayout"/><Relationship Id="rId3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tags/tag4.xml" Type="http://schemas.openxmlformats.org/officeDocument/2006/relationships/tags"/><Relationship Id="rId10" Target="../tags/tag13.xml" Type="http://schemas.openxmlformats.org/officeDocument/2006/relationships/tags"/><Relationship Id="rId11" Target="../tags/tag14.xml" Type="http://schemas.openxmlformats.org/officeDocument/2006/relationships/tags"/><Relationship Id="rId12" Target="../tags/tag15.xml" Type="http://schemas.openxmlformats.org/officeDocument/2006/relationships/tags"/><Relationship Id="rId13" Target="../tags/tag16.xml" Type="http://schemas.openxmlformats.org/officeDocument/2006/relationships/tags"/><Relationship Id="rId14" Target="../tags/tag17.xml" Type="http://schemas.openxmlformats.org/officeDocument/2006/relationships/tags"/><Relationship Id="rId15" Target="../tags/tag18.xml" Type="http://schemas.openxmlformats.org/officeDocument/2006/relationships/tags"/><Relationship Id="rId16" Target="../tags/tag19.xml" Type="http://schemas.openxmlformats.org/officeDocument/2006/relationships/tags"/><Relationship Id="rId17" Target="../tags/tag20.xml" Type="http://schemas.openxmlformats.org/officeDocument/2006/relationships/tags"/><Relationship Id="rId18" Target="../tags/tag21.xml" Type="http://schemas.openxmlformats.org/officeDocument/2006/relationships/tags"/><Relationship Id="rId19" Target="../tags/tag22.xml" Type="http://schemas.openxmlformats.org/officeDocument/2006/relationships/tags"/><Relationship Id="rId2" Target="../tags/tag5.xml" Type="http://schemas.openxmlformats.org/officeDocument/2006/relationships/tags"/><Relationship Id="rId20" Target="../slideLayouts/slideLayout12.xml" Type="http://schemas.openxmlformats.org/officeDocument/2006/relationships/slideLayout"/><Relationship Id="rId21" Target="../media/image4.jpeg" Type="http://schemas.openxmlformats.org/officeDocument/2006/relationships/image"/><Relationship Id="rId3" Target="../tags/tag6.xml" Type="http://schemas.openxmlformats.org/officeDocument/2006/relationships/tags"/><Relationship Id="rId4" Target="../tags/tag7.xml" Type="http://schemas.openxmlformats.org/officeDocument/2006/relationships/tags"/><Relationship Id="rId5" Target="../tags/tag8.xml" Type="http://schemas.openxmlformats.org/officeDocument/2006/relationships/tags"/><Relationship Id="rId6" Target="../tags/tag9.xml" Type="http://schemas.openxmlformats.org/officeDocument/2006/relationships/tags"/><Relationship Id="rId7" Target="../tags/tag10.xml" Type="http://schemas.openxmlformats.org/officeDocument/2006/relationships/tags"/><Relationship Id="rId8" Target="../tags/tag11.xml" Type="http://schemas.openxmlformats.org/officeDocument/2006/relationships/tags"/><Relationship Id="rId9" Target="../tags/tag12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tags/tag23.xml" Type="http://schemas.openxmlformats.org/officeDocument/2006/relationships/tags"/><Relationship Id="rId2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长方形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rtl="0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810253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altLang="en-US" dirty="0" lang="zh-CN" sz="4400"/>
              <a:t>信息时代的语文生活</a:t>
            </a:r>
            <a:endParaRPr dirty="0" lang="zh-cn" sz="440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581191" y="2417135"/>
            <a:ext cx="10993549" cy="546543"/>
          </a:xfrm>
        </p:spPr>
        <p:txBody>
          <a:bodyPr rtlCol="0">
            <a:normAutofit/>
          </a:bodyPr>
          <a:lstStyle/>
          <a:p>
            <a:pPr rtl="0"/>
            <a:r>
              <a:rPr altLang="zh-CN" dirty="0" lang="en-US" sz="2800">
                <a:solidFill>
                  <a:schemeClr val="tx1"/>
                </a:solidFill>
                <a:latin typeface="+mj-ea"/>
                <a:ea typeface="+mj-ea"/>
              </a:rPr>
              <a:t>——</a:t>
            </a:r>
            <a:r>
              <a:rPr altLang="en-US" dirty="0" lang="zh-CN" sz="2800">
                <a:solidFill>
                  <a:schemeClr val="tx1"/>
                </a:solidFill>
                <a:latin typeface="+mj-ea"/>
                <a:ea typeface="+mj-ea"/>
              </a:rPr>
              <a:t>提高媒介素养</a:t>
            </a:r>
            <a:endParaRPr dirty="0" lang="zh-cn" sz="28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" name="长方形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长方形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descr="徽标特写  已自动生成说明" id="6" name="图片 5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cstate="hq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FE109-AADD-5548-B801-FEDC9998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dirty="0" lang="zh-CN" sz="3600"/>
              <a:t>传播媒介：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08446A-61E8-5FAF-220E-8F698FF67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（</a:t>
            </a:r>
            <a:r>
              <a:rPr altLang="zh-CN" dirty="0" lang="en-US" sz="2800">
                <a:latin typeface="+mn-ea"/>
                <a:ea typeface="+mn-ea"/>
              </a:rPr>
              <a:t>1</a:t>
            </a:r>
            <a:r>
              <a:rPr altLang="en-US" dirty="0" lang="zh-CN" sz="2800">
                <a:latin typeface="+mn-ea"/>
                <a:ea typeface="+mn-ea"/>
              </a:rPr>
              <a:t>）校园官网</a:t>
            </a: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（</a:t>
            </a:r>
            <a:r>
              <a:rPr altLang="zh-CN" dirty="0" lang="en-US" sz="2800">
                <a:latin typeface="+mn-ea"/>
                <a:ea typeface="+mn-ea"/>
              </a:rPr>
              <a:t>2</a:t>
            </a:r>
            <a:r>
              <a:rPr altLang="en-US" dirty="0" lang="zh-CN" sz="2800">
                <a:latin typeface="+mn-ea"/>
                <a:ea typeface="+mn-ea"/>
              </a:rPr>
              <a:t>）校园广播站</a:t>
            </a: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（</a:t>
            </a:r>
            <a:r>
              <a:rPr altLang="zh-CN" dirty="0" lang="en-US" sz="2800">
                <a:latin typeface="+mn-ea"/>
                <a:ea typeface="+mn-ea"/>
              </a:rPr>
              <a:t>3</a:t>
            </a:r>
            <a:r>
              <a:rPr altLang="en-US" dirty="0" lang="zh-CN" sz="2800">
                <a:latin typeface="+mn-ea"/>
                <a:ea typeface="+mn-ea"/>
              </a:rPr>
              <a:t>）校报</a:t>
            </a: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（</a:t>
            </a:r>
            <a:r>
              <a:rPr altLang="zh-CN" dirty="0" lang="en-US" sz="2800">
                <a:latin typeface="+mn-ea"/>
                <a:ea typeface="+mn-ea"/>
              </a:rPr>
              <a:t>4</a:t>
            </a:r>
            <a:r>
              <a:rPr altLang="en-US" dirty="0" lang="zh-CN" sz="2800">
                <a:latin typeface="+mn-ea"/>
                <a:ea typeface="+mn-ea"/>
              </a:rPr>
              <a:t>）用于社交</a:t>
            </a:r>
            <a:r>
              <a:rPr altLang="zh-CN" dirty="0" lang="en-US" sz="2800">
                <a:latin typeface="+mn-ea"/>
                <a:ea typeface="+mn-ea"/>
              </a:rPr>
              <a:t>APP </a:t>
            </a:r>
          </a:p>
          <a:p>
            <a:endParaRPr altLang="en-US" dirty="0" lang="zh-CN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8E18F3-4A41-2212-0A50-DE30673914F7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073785368"/>
      </p:ext>
    </p:extLst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B2902-91D4-3F22-A932-12D8637A77C1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11C78B-CBE6-1DF8-2907-E8B308D84473}"/>
              </a:ext>
            </a:extLst>
          </p:cNvPr>
          <p:cNvSpPr txBox="1"/>
          <p:nvPr/>
        </p:nvSpPr>
        <p:spPr>
          <a:xfrm>
            <a:off x="315433" y="521916"/>
            <a:ext cx="11812772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150000"/>
              </a:lnSpc>
            </a:pPr>
            <a:r>
              <a:rPr altLang="zh-CN" dirty="0" kern="100" lang="zh-CN" sz="2400">
                <a:effectLst/>
                <a:latin typeface="+mn-ea"/>
              </a:rPr>
              <a:t>招聘启事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000">
                <a:effectLst/>
                <a:latin typeface="+mn-ea"/>
              </a:rPr>
              <a:t>校报是学校定期在校内发行的报纸，校报编辑需要按照编辑部的报道思想和要求，负责来稿筛选、文字编辑和部分校内新闻采写工作。因工作需要拟招聘两名编辑，具体信息如下。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000">
                <a:effectLst/>
                <a:latin typeface="+mn-ea"/>
              </a:rPr>
              <a:t>一、招聘对象：高一、高二年级学有余力的同学。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000">
                <a:effectLst/>
                <a:latin typeface="+mn-ea"/>
              </a:rPr>
              <a:t>二、应聘条件：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en-US" sz="2000">
                <a:effectLst/>
                <a:latin typeface="+mn-ea"/>
              </a:rPr>
              <a:t>1</a:t>
            </a:r>
            <a:r>
              <a:rPr altLang="zh-CN" dirty="0" kern="100" lang="zh-CN" sz="2000">
                <a:effectLst/>
                <a:latin typeface="+mn-ea"/>
              </a:rPr>
              <a:t>．热爱文学，热爱写作，有一定的文学鉴赏能力和较高的文字水平。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en-US" sz="2000">
                <a:effectLst/>
                <a:latin typeface="+mn-ea"/>
              </a:rPr>
              <a:t>2</a:t>
            </a:r>
            <a:r>
              <a:rPr altLang="zh-CN" dirty="0" kern="100" lang="zh-CN" sz="2000">
                <a:effectLst/>
                <a:latin typeface="+mn-ea"/>
              </a:rPr>
              <a:t>．能够认真细致地做好文字工作，有较强的责任心。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en-US" sz="2000">
                <a:effectLst/>
                <a:latin typeface="+mn-ea"/>
              </a:rPr>
              <a:t>3</a:t>
            </a:r>
            <a:r>
              <a:rPr altLang="zh-CN" dirty="0" kern="100" lang="zh-CN" sz="2000">
                <a:effectLst/>
                <a:latin typeface="+mn-ea"/>
              </a:rPr>
              <a:t>．具备良好的沟通能力。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000">
                <a:effectLst/>
                <a:latin typeface="+mn-ea"/>
              </a:rPr>
              <a:t>三、应聘方式：发送个人简历至邮箱</a:t>
            </a:r>
            <a:r>
              <a:rPr altLang="zh-CN" dirty="0" kern="100" lang="en-US" sz="2000">
                <a:effectLst/>
                <a:latin typeface="+mn-ea"/>
              </a:rPr>
              <a:t>××@××</a:t>
            </a:r>
            <a:r>
              <a:rPr altLang="zh-CN" dirty="0" kern="100" lang="zh-CN" sz="2000">
                <a:effectLst/>
                <a:latin typeface="+mn-ea"/>
              </a:rPr>
              <a:t>。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000">
                <a:effectLst/>
                <a:latin typeface="+mn-ea"/>
              </a:rPr>
              <a:t>四、截止日期：</a:t>
            </a:r>
            <a:r>
              <a:rPr altLang="zh-CN" dirty="0" kern="100" lang="en-US" sz="2000">
                <a:effectLst/>
                <a:latin typeface="+mn-ea"/>
              </a:rPr>
              <a:t>3</a:t>
            </a:r>
            <a:r>
              <a:rPr altLang="zh-CN" dirty="0" kern="100" lang="zh-CN" sz="2000">
                <a:effectLst/>
                <a:latin typeface="+mn-ea"/>
              </a:rPr>
              <a:t>月</a:t>
            </a:r>
            <a:r>
              <a:rPr altLang="zh-CN" dirty="0" kern="100" lang="en-US" sz="2000">
                <a:effectLst/>
                <a:latin typeface="+mn-ea"/>
              </a:rPr>
              <a:t>25</a:t>
            </a:r>
            <a:r>
              <a:rPr altLang="zh-CN" dirty="0" kern="100" lang="zh-CN" sz="2000">
                <a:effectLst/>
                <a:latin typeface="+mn-ea"/>
              </a:rPr>
              <a:t>日。</a:t>
            </a:r>
          </a:p>
          <a:p>
            <a:pPr algn="r" fontAlgn="ctr">
              <a:lnSpc>
                <a:spcPct val="150000"/>
              </a:lnSpc>
            </a:pPr>
            <a:r>
              <a:rPr altLang="zh-CN" dirty="0" kern="100" lang="zh-CN" sz="18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校报编辑部</a:t>
            </a:r>
          </a:p>
          <a:p>
            <a:r>
              <a:rPr altLang="zh-CN" dirty="0" lang="en-US" sz="18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                                                                                                                                                                                            3</a:t>
            </a:r>
            <a:r>
              <a:rPr altLang="zh-CN" dirty="0" lang="zh-CN" sz="1800">
                <a:effectLst/>
                <a:latin charset="0" panose="02020603050405020304" pitchFamily="18" typeface="Times New Roman"/>
                <a:ea charset="-122" panose="02010600030101010101" pitchFamily="2" typeface="宋体"/>
                <a:cs charset="0" panose="02020603050405020304" pitchFamily="18" typeface="Times New Roman"/>
              </a:rPr>
              <a:t>月</a:t>
            </a:r>
            <a:r>
              <a:rPr altLang="zh-CN" dirty="0" lang="en-US" sz="18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1</a:t>
            </a:r>
            <a:r>
              <a:rPr altLang="zh-CN" dirty="0" lang="zh-CN" sz="1800">
                <a:effectLst/>
                <a:latin charset="0" panose="02020603050405020304" pitchFamily="18" typeface="Times New Roman"/>
                <a:ea charset="-122" panose="02010600030101010101" pitchFamily="2" typeface="宋体"/>
                <a:cs charset="0" panose="02020603050405020304" pitchFamily="18" typeface="Times New Roman"/>
              </a:rPr>
              <a:t>日</a:t>
            </a:r>
            <a:endParaRPr altLang="en-US" dirty="0"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1C53B9F-C6F0-7526-D3BB-7F8E2110DE52}"/>
              </a:ext>
            </a:extLst>
          </p:cNvPr>
          <p:cNvSpPr txBox="1"/>
          <p:nvPr/>
        </p:nvSpPr>
        <p:spPr>
          <a:xfrm>
            <a:off x="482008" y="5443438"/>
            <a:ext cx="89880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400">
                <a:solidFill>
                  <a:srgbClr val="FF0000"/>
                </a:solidFill>
              </a:rPr>
              <a:t>校园官网，属于比较正式的通知，语言要书面化，要明确招聘要求，招聘对象，应聘时间、地点、方式。可根据正式通知的格式来进行合理编辑，要包括标题、正文、落款。</a:t>
            </a:r>
          </a:p>
        </p:txBody>
      </p:sp>
    </p:spTree>
    <p:extLst>
      <p:ext uri="{BB962C8B-B14F-4D97-AF65-F5344CB8AC3E}">
        <p14:creationId xmlns:p14="http://schemas.microsoft.com/office/powerpoint/2010/main" val="414356886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</p:bld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A4C691-D19B-6AE8-D575-8EF8D74FA2BD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2C40B0-A284-C428-F2C9-BF45701D9B4E}"/>
              </a:ext>
            </a:extLst>
          </p:cNvPr>
          <p:cNvSpPr txBox="1"/>
          <p:nvPr/>
        </p:nvSpPr>
        <p:spPr>
          <a:xfrm>
            <a:off x="340242" y="875252"/>
            <a:ext cx="116603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000">
                <a:effectLst/>
                <a:latin typeface="+mn-ea"/>
              </a:rPr>
              <a:t>校报编辑部面向高一、高二年级学有余力的同学招新啦！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000">
                <a:effectLst/>
                <a:latin typeface="+mn-ea"/>
              </a:rPr>
              <a:t>你想让你的高中生活过得充实而有意义吗？你想给自己的人生增加些亮色吗？校报编辑部是你不错的选择。在这里，你可以提高你的阅读能力与筛选能力，分享科研成果；在这里，你可以记录校园生活的点点滴滴和所见所闻；在这里，你可以展开对校园、社会的深入思考；在这里，你可以与大家分享曾经激励过你、感动过你的精神食粮；在这里，你可以尽情展现自己超凡脱俗的文学才华。只要你热爱文学，热爱写作，有一定的文学鉴赏能力和较高的文字水平，能够认真细致地做好文字工作，有较强的责任心，具备良好的沟通能力，即可报名。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000">
                <a:effectLst/>
                <a:latin typeface="+mn-ea"/>
              </a:rPr>
              <a:t>报名时请发送个人简历到邮箱</a:t>
            </a:r>
            <a:r>
              <a:rPr altLang="zh-CN" dirty="0" kern="100" lang="en-US" sz="2000">
                <a:effectLst/>
                <a:latin typeface="+mn-ea"/>
              </a:rPr>
              <a:t>××@××</a:t>
            </a:r>
            <a:r>
              <a:rPr altLang="zh-CN" dirty="0" kern="100" lang="zh-CN" sz="2000">
                <a:effectLst/>
                <a:latin typeface="+mn-ea"/>
              </a:rPr>
              <a:t>，报名截止日期是</a:t>
            </a:r>
            <a:r>
              <a:rPr altLang="zh-CN" dirty="0" kern="100" lang="en-US" sz="2000">
                <a:effectLst/>
                <a:latin typeface="+mn-ea"/>
              </a:rPr>
              <a:t>3</a:t>
            </a:r>
            <a:r>
              <a:rPr altLang="zh-CN" dirty="0" kern="100" lang="zh-CN" sz="2000">
                <a:effectLst/>
                <a:latin typeface="+mn-ea"/>
              </a:rPr>
              <a:t>月</a:t>
            </a:r>
            <a:r>
              <a:rPr altLang="zh-CN" dirty="0" kern="100" lang="en-US" sz="2000">
                <a:effectLst/>
                <a:latin typeface="+mn-ea"/>
              </a:rPr>
              <a:t>25</a:t>
            </a:r>
            <a:r>
              <a:rPr altLang="zh-CN" dirty="0" kern="100" lang="zh-CN" sz="2000">
                <a:effectLst/>
                <a:latin typeface="+mn-ea"/>
              </a:rPr>
              <a:t>日噢。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6A3230F-41CD-7969-D6C3-3DE6D797D571}"/>
              </a:ext>
            </a:extLst>
          </p:cNvPr>
          <p:cNvSpPr txBox="1"/>
          <p:nvPr/>
        </p:nvSpPr>
        <p:spPr>
          <a:xfrm>
            <a:off x="491715" y="5223585"/>
            <a:ext cx="98030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400">
                <a:solidFill>
                  <a:srgbClr val="FF0000"/>
                </a:solidFill>
              </a:rPr>
              <a:t>校园广播，它就是一篇广播稿，广播稿要求尽量使用口语，语言要口语化、形象化、大众化，做到通俗易懂，易于理解；同时要明确招聘要求，招聘对象，应聘时间、地点、方式。</a:t>
            </a:r>
          </a:p>
        </p:txBody>
      </p:sp>
    </p:spTree>
    <p:extLst>
      <p:ext uri="{BB962C8B-B14F-4D97-AF65-F5344CB8AC3E}">
        <p14:creationId xmlns:p14="http://schemas.microsoft.com/office/powerpoint/2010/main" val="385696603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3BF881-D946-D6ED-614D-28194CD5FD6B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D144C4-BE9F-2C8A-0B69-B165AD3C40EE}"/>
              </a:ext>
            </a:extLst>
          </p:cNvPr>
          <p:cNvSpPr txBox="1"/>
          <p:nvPr/>
        </p:nvSpPr>
        <p:spPr>
          <a:xfrm>
            <a:off x="354419" y="458973"/>
            <a:ext cx="1136974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dirty="0" lang="zh-CN" sz="2400"/>
              <a:t>招聘启事</a:t>
            </a:r>
          </a:p>
          <a:p>
            <a:r>
              <a:rPr altLang="en-US" dirty="0" lang="zh-CN" sz="2400"/>
              <a:t>一、招聘岗位：校报编辑部编辑。</a:t>
            </a:r>
          </a:p>
          <a:p>
            <a:r>
              <a:rPr altLang="en-US" dirty="0" lang="zh-CN" sz="2400"/>
              <a:t>二、招聘人数：</a:t>
            </a:r>
            <a:r>
              <a:rPr altLang="zh-CN" dirty="0" lang="en-US" sz="2400"/>
              <a:t>2</a:t>
            </a:r>
            <a:r>
              <a:rPr altLang="en-US" dirty="0" lang="zh-CN" sz="2400"/>
              <a:t>人。</a:t>
            </a:r>
          </a:p>
          <a:p>
            <a:r>
              <a:rPr altLang="en-US" dirty="0" lang="zh-CN" sz="2400"/>
              <a:t>三、岗位职责：负责来稿筛选、文字编辑和部分校内新闻采写工作。</a:t>
            </a:r>
          </a:p>
          <a:p>
            <a:r>
              <a:rPr altLang="en-US" dirty="0" lang="zh-CN" sz="2400"/>
              <a:t>四、招聘对象：高一、高二年级学有余力的同学。</a:t>
            </a:r>
          </a:p>
          <a:p>
            <a:r>
              <a:rPr altLang="en-US" dirty="0" lang="zh-CN" sz="2400"/>
              <a:t>五、应聘条件：</a:t>
            </a:r>
          </a:p>
          <a:p>
            <a:r>
              <a:rPr altLang="zh-CN" dirty="0" lang="en-US" sz="2400"/>
              <a:t>1</a:t>
            </a:r>
            <a:r>
              <a:rPr altLang="en-US" dirty="0" lang="zh-CN" sz="2400"/>
              <a:t>．热爱文学，热爱写作，有一定的文学鉴赏能力和较高的文字水平；</a:t>
            </a:r>
          </a:p>
          <a:p>
            <a:r>
              <a:rPr altLang="zh-CN" dirty="0" lang="en-US" sz="2400"/>
              <a:t>2</a:t>
            </a:r>
            <a:r>
              <a:rPr altLang="en-US" dirty="0" lang="zh-CN" sz="2400"/>
              <a:t>．能够认真细致地做好文字工作，有较强的责任心；</a:t>
            </a:r>
          </a:p>
          <a:p>
            <a:r>
              <a:rPr altLang="zh-CN" dirty="0" lang="en-US" sz="2400"/>
              <a:t>3</a:t>
            </a:r>
            <a:r>
              <a:rPr altLang="en-US" dirty="0" lang="zh-CN" sz="2400"/>
              <a:t>．具备良好的沟通能力。</a:t>
            </a:r>
          </a:p>
          <a:p>
            <a:r>
              <a:rPr altLang="en-US" dirty="0" lang="zh-CN" sz="2400"/>
              <a:t>六、应聘方式：发送个人简历至邮箱</a:t>
            </a:r>
            <a:r>
              <a:rPr altLang="zh-CN" dirty="0" lang="en-US" sz="2400"/>
              <a:t>××@××</a:t>
            </a:r>
            <a:r>
              <a:rPr altLang="en-US" dirty="0" lang="zh-CN" sz="2400"/>
              <a:t>。</a:t>
            </a:r>
          </a:p>
          <a:p>
            <a:r>
              <a:rPr altLang="en-US" dirty="0" lang="zh-CN" sz="2400"/>
              <a:t>七、截止日期：</a:t>
            </a:r>
            <a:r>
              <a:rPr altLang="zh-CN" dirty="0" lang="en-US" sz="2400"/>
              <a:t>3</a:t>
            </a:r>
            <a:r>
              <a:rPr altLang="en-US" dirty="0" lang="zh-CN" sz="2400"/>
              <a:t>月</a:t>
            </a:r>
            <a:r>
              <a:rPr altLang="zh-CN" dirty="0" lang="en-US" sz="2400"/>
              <a:t>25</a:t>
            </a:r>
            <a:r>
              <a:rPr altLang="en-US" dirty="0" lang="zh-CN" sz="2400"/>
              <a:t>日。</a:t>
            </a:r>
          </a:p>
          <a:p>
            <a:pPr algn="r"/>
            <a:r>
              <a:rPr altLang="en-US" dirty="0" lang="zh-CN" sz="2400"/>
              <a:t>校报编辑部</a:t>
            </a:r>
          </a:p>
          <a:p>
            <a:pPr algn="r"/>
            <a:r>
              <a:rPr altLang="zh-CN" dirty="0" lang="en-US" sz="2400"/>
              <a:t>3</a:t>
            </a:r>
            <a:r>
              <a:rPr altLang="en-US" dirty="0" lang="zh-CN" sz="2400"/>
              <a:t>月</a:t>
            </a:r>
            <a:r>
              <a:rPr altLang="zh-CN" dirty="0" lang="en-US" sz="2400"/>
              <a:t>1</a:t>
            </a:r>
            <a:r>
              <a:rPr altLang="en-US" dirty="0" lang="zh-CN" sz="2400"/>
              <a:t>日</a:t>
            </a:r>
            <a:endParaRPr altLang="en-US" dirty="0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5E217D-A544-46AD-312D-B29C486C00FC}"/>
              </a:ext>
            </a:extLst>
          </p:cNvPr>
          <p:cNvSpPr txBox="1"/>
          <p:nvPr/>
        </p:nvSpPr>
        <p:spPr>
          <a:xfrm>
            <a:off x="255181" y="5219379"/>
            <a:ext cx="110933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400">
                <a:solidFill>
                  <a:srgbClr val="FF0000"/>
                </a:solidFill>
              </a:rPr>
              <a:t>校报招聘，属于报纸招聘，语言要书面化，要明确招聘要求，招聘对象，应聘时间、地点、方式。其表达时要既概括又具体，在真实的基础上高度浓缩，所以不需要像文学作品最那般精雕细琢，只需对事实作恰如其分的描述，要具体实在。招聘启事要包括标题、正文、落款。</a:t>
            </a:r>
          </a:p>
        </p:txBody>
      </p:sp>
    </p:spTree>
    <p:extLst>
      <p:ext uri="{BB962C8B-B14F-4D97-AF65-F5344CB8AC3E}">
        <p14:creationId xmlns:p14="http://schemas.microsoft.com/office/powerpoint/2010/main" val="162988734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CE250-7EBD-F246-8C14-1C6E46AE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/>
              <a:t>选择一种社交</a:t>
            </a:r>
            <a:r>
              <a:rPr altLang="zh-CN" dirty="0" lang="en-US"/>
              <a:t>APP</a:t>
            </a:r>
            <a:r>
              <a:rPr altLang="en-US" dirty="0" lang="zh-CN"/>
              <a:t>，根据其传播特点对招聘启事进行改写，如调整内容、语言、呈现形式等，并说说这样改写的理由。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B5549-8EEF-9B1A-2671-31EF1CE38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6392"/>
            <a:ext cx="11157205" cy="4579958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改写：</a:t>
            </a:r>
            <a:endParaRPr altLang="zh-CN" dirty="0" lang="en-US" sz="2800">
              <a:latin typeface="+mn-ea"/>
              <a:ea typeface="+mn-ea"/>
            </a:endParaRPr>
          </a:p>
          <a:p>
            <a:pPr indent="0" marL="0">
              <a:buNone/>
            </a:pPr>
            <a:endParaRPr altLang="zh-CN" dirty="0" lang="en-US" sz="2800">
              <a:latin typeface="+mn-ea"/>
              <a:ea typeface="+mn-ea"/>
            </a:endParaRPr>
          </a:p>
          <a:p>
            <a:pPr indent="0" marL="0">
              <a:buNone/>
            </a:pPr>
            <a:endParaRPr altLang="zh-CN" dirty="0" lang="en-US" sz="2800">
              <a:latin typeface="+mn-ea"/>
              <a:ea typeface="+mn-ea"/>
            </a:endParaRP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社交</a:t>
            </a:r>
            <a:r>
              <a:rPr altLang="zh-CN" dirty="0" lang="en-US" sz="2800">
                <a:latin typeface="+mn-ea"/>
                <a:ea typeface="+mn-ea"/>
              </a:rPr>
              <a:t>APP</a:t>
            </a:r>
            <a:r>
              <a:rPr altLang="en-US" dirty="0" lang="zh-CN" sz="2800">
                <a:latin typeface="+mn-ea"/>
                <a:ea typeface="+mn-ea"/>
              </a:rPr>
              <a:t>，如在微信、微博上发表招聘启事，主要有以下特点：</a:t>
            </a:r>
            <a:r>
              <a:rPr altLang="en-US" dirty="0" lang="zh-CN" sz="2800">
                <a:solidFill>
                  <a:srgbClr val="FF0000"/>
                </a:solidFill>
                <a:latin typeface="+mn-ea"/>
                <a:ea typeface="+mn-ea"/>
              </a:rPr>
              <a:t>注重趣味性</a:t>
            </a:r>
            <a:r>
              <a:rPr altLang="en-US" dirty="0" lang="zh-CN" sz="2800">
                <a:latin typeface="+mn-ea"/>
                <a:ea typeface="+mn-ea"/>
              </a:rPr>
              <a:t>，要能引起阅读者的注意；</a:t>
            </a:r>
            <a:r>
              <a:rPr altLang="en-US" dirty="0" lang="zh-CN" sz="2800">
                <a:solidFill>
                  <a:srgbClr val="FF0000"/>
                </a:solidFill>
                <a:latin typeface="+mn-ea"/>
                <a:ea typeface="+mn-ea"/>
              </a:rPr>
              <a:t>不要长篇大论</a:t>
            </a:r>
            <a:r>
              <a:rPr altLang="en-US" dirty="0" lang="zh-CN" sz="2800">
                <a:latin typeface="+mn-ea"/>
                <a:ea typeface="+mn-ea"/>
              </a:rPr>
              <a:t>，刷社交</a:t>
            </a:r>
            <a:r>
              <a:rPr altLang="zh-CN" dirty="0" lang="en-US" sz="2800">
                <a:latin typeface="+mn-ea"/>
                <a:ea typeface="+mn-ea"/>
              </a:rPr>
              <a:t>app</a:t>
            </a:r>
            <a:r>
              <a:rPr altLang="en-US" dirty="0" lang="zh-CN" sz="2800">
                <a:latin typeface="+mn-ea"/>
                <a:ea typeface="+mn-ea"/>
              </a:rPr>
              <a:t>的读者根本没有时间阅读冗长的内容，启事的内容做简短化处理，注重时效性，社交</a:t>
            </a:r>
            <a:r>
              <a:rPr altLang="zh-CN" dirty="0" lang="en-US" sz="2800">
                <a:latin typeface="+mn-ea"/>
                <a:ea typeface="+mn-ea"/>
              </a:rPr>
              <a:t>app</a:t>
            </a:r>
            <a:r>
              <a:rPr altLang="en-US" dirty="0" lang="zh-CN" sz="2800">
                <a:latin typeface="+mn-ea"/>
                <a:ea typeface="+mn-ea"/>
              </a:rPr>
              <a:t>会自动匹配发表时间，为了迎合现在刷社交</a:t>
            </a:r>
            <a:r>
              <a:rPr altLang="zh-CN" dirty="0" lang="en-US" sz="2800">
                <a:latin typeface="+mn-ea"/>
                <a:ea typeface="+mn-ea"/>
              </a:rPr>
              <a:t>app</a:t>
            </a:r>
            <a:r>
              <a:rPr altLang="en-US" dirty="0" lang="zh-CN" sz="2800">
                <a:latin typeface="+mn-ea"/>
                <a:ea typeface="+mn-ea"/>
              </a:rPr>
              <a:t>的求职者的阅读习惯，招聘信息</a:t>
            </a:r>
            <a:r>
              <a:rPr altLang="en-US" dirty="0" lang="zh-CN" sz="2800">
                <a:solidFill>
                  <a:srgbClr val="FF0000"/>
                </a:solidFill>
                <a:latin typeface="+mn-ea"/>
                <a:ea typeface="+mn-ea"/>
              </a:rPr>
              <a:t>一定要有高质量的配图</a:t>
            </a:r>
            <a:r>
              <a:rPr altLang="en-US" dirty="0" lang="zh-CN" sz="2800">
                <a:latin typeface="+mn-ea"/>
                <a:ea typeface="+mn-ea"/>
              </a:rPr>
              <a:t>，这样才有助于增加阅读量。</a:t>
            </a:r>
            <a:endParaRPr altLang="en-US" dirty="0" lang="zh-CN" sz="240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296061-6E8F-208F-58E1-5302DF631EC6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3CC62F7-459C-6665-7D14-0EC06D44F9CA}"/>
              </a:ext>
            </a:extLst>
          </p:cNvPr>
          <p:cNvSpPr/>
          <p:nvPr/>
        </p:nvSpPr>
        <p:spPr>
          <a:xfrm>
            <a:off x="1637415" y="2239925"/>
            <a:ext cx="9909544" cy="15736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205927628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209BFD-0DB5-DEC2-20EE-C6AD4705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03" y="703580"/>
            <a:ext cx="11029616" cy="1188720"/>
          </a:xfrm>
        </p:spPr>
        <p:txBody>
          <a:bodyPr/>
          <a:lstStyle/>
          <a:p>
            <a:r>
              <a:rPr altLang="en-US" dirty="0" lang="zh-CN" sz="3600"/>
              <a:t>新集体生活（生活在群里）：后真相时代的日常</a:t>
            </a:r>
            <a:br>
              <a:rPr altLang="en-US" dirty="0" lang="zh-CN"/>
            </a:br>
            <a:endParaRPr altLang="en-US" dirty="0" lang="zh-CN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974732-9403-C901-7163-F61BF868921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D1E90A5-B567-94C0-5F06-61CA2AD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36" y="1873191"/>
            <a:ext cx="11327327" cy="4281229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     “马看到什么，是人决定的。”这是电影</a:t>
            </a:r>
            <a:r>
              <a:rPr altLang="zh-CN" dirty="0" lang="en-US" sz="2800">
                <a:latin typeface="+mn-ea"/>
                <a:ea typeface="+mn-ea"/>
              </a:rPr>
              <a:t>《</a:t>
            </a:r>
            <a:r>
              <a:rPr altLang="en-US" dirty="0" lang="zh-CN" sz="2800">
                <a:latin typeface="+mn-ea"/>
                <a:ea typeface="+mn-ea"/>
              </a:rPr>
              <a:t>封神</a:t>
            </a:r>
            <a:r>
              <a:rPr altLang="zh-CN" dirty="0" lang="en-US" sz="2800">
                <a:latin typeface="+mn-ea"/>
                <a:ea typeface="+mn-ea"/>
              </a:rPr>
              <a:t>》</a:t>
            </a:r>
            <a:r>
              <a:rPr altLang="en-US" dirty="0" lang="zh-CN" sz="2800">
                <a:latin typeface="+mn-ea"/>
                <a:ea typeface="+mn-ea"/>
              </a:rPr>
              <a:t>里的一句台词。影片里，纣王给战马戴上眼罩，战马便无惧烈火一往无前。</a:t>
            </a: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      在今天这个信息满天飞的时代，我们看到什么，是由谁决定的呢？</a:t>
            </a: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当我们感叹“太方便了”的同时，也出现了一些令人担忧的迹象。时信息越来越多，真相却越来越少；情绪越来越多，理性越来越少。很多人感慨，我们进入了“后真相时代”。“后真相时代”，该怎样抵达真相？</a:t>
            </a:r>
          </a:p>
        </p:txBody>
      </p:sp>
    </p:spTree>
    <p:extLst>
      <p:ext uri="{BB962C8B-B14F-4D97-AF65-F5344CB8AC3E}">
        <p14:creationId xmlns:p14="http://schemas.microsoft.com/office/powerpoint/2010/main" val="124252284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6"/>
    </p:bld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66383-46EB-BA50-07C1-BF7BFE80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72338"/>
            <a:ext cx="11029616" cy="1188720"/>
          </a:xfrm>
        </p:spPr>
        <p:txBody>
          <a:bodyPr>
            <a:normAutofit/>
          </a:bodyPr>
          <a:lstStyle/>
          <a:p>
            <a:r>
              <a:rPr altLang="en-US" dirty="0" lang="zh-CN" sz="4000"/>
              <a:t>后真相</a:t>
            </a:r>
            <a:br>
              <a:rPr altLang="en-US" dirty="0" lang="zh-CN" sz="3200"/>
            </a:br>
            <a:endParaRPr altLang="en-US" dirty="0" lang="zh-CN" sz="32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7D6A85-D12E-AF01-72E7-4A0A4D369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78595"/>
            <a:ext cx="11029615" cy="3634486"/>
          </a:xfrm>
        </p:spPr>
        <p:txBody>
          <a:bodyPr/>
          <a:lstStyle/>
          <a:p>
            <a:pPr algn="just" indent="0" marL="0">
              <a:buNone/>
            </a:pPr>
            <a:r>
              <a:rPr altLang="zh-CN" dirty="0" kern="100" lang="en-US" sz="2800">
                <a:effectLst/>
                <a:latin typeface="+mn-ea"/>
                <a:ea typeface="+mn-ea"/>
                <a:cs charset="0" panose="02020603050405020304" pitchFamily="18" typeface="Times New Roman"/>
              </a:rPr>
              <a:t>       </a:t>
            </a:r>
            <a:r>
              <a:rPr altLang="zh-CN" dirty="0" kern="100" lang="zh-CN" sz="2800">
                <a:effectLst/>
                <a:latin typeface="+mn-ea"/>
                <a:ea typeface="+mn-ea"/>
                <a:cs charset="0" panose="02020603050405020304" pitchFamily="18" typeface="Times New Roman"/>
              </a:rPr>
              <a:t>后真相是指在新媒体技术迅猛发展的当下，与客观事实相比，个人的情感和信念更能影响舆论的走向。</a:t>
            </a: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    “后真相”并不等同于虚假，而是“介于真实与虚假之间，不完全客观也不完全虚构的情绪性现实”。有人将“后真相”的特点总结为“情绪在前，客观在后；成见在前，事实在后；态度在前，认知在后；话语在前，真相在后”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B0A08E-61DD-5156-CFDB-B5C6C8CA1C7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36388679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66650C-A360-A7C5-0B26-F92CD2DC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dirty="0" lang="zh-CN" sz="3600"/>
              <a:t>身处“后真相时代”，如何才能抵达真相？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366E22A-E675-EE27-4B3A-0D0ED572BE8E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206884"/>
            <a:ext cx="4542233" cy="3633787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1BFAA5-CD74-F720-58A9-622841BF3701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1D1C5B-36BD-94A7-8B33-0F6FD95B1FF4}"/>
              </a:ext>
            </a:extLst>
          </p:cNvPr>
          <p:cNvSpPr txBox="1"/>
          <p:nvPr/>
        </p:nvSpPr>
        <p:spPr>
          <a:xfrm>
            <a:off x="439479" y="2603780"/>
            <a:ext cx="52099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/>
              <a:t>比如，一些突发和热点敏感事件，真相还未公布，各种煽动性信息就广泛传播，引导群众站队，有时甚至形成明显的“一边倒”现象，对当事人造成伤害，对事件处置造成压力。</a:t>
            </a:r>
          </a:p>
        </p:txBody>
      </p:sp>
    </p:spTree>
    <p:extLst>
      <p:ext uri="{BB962C8B-B14F-4D97-AF65-F5344CB8AC3E}">
        <p14:creationId xmlns:p14="http://schemas.microsoft.com/office/powerpoint/2010/main" val="205314818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18E579-4328-AF69-0ADF-96DA93AE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dirty="0" lang="zh-CN" sz="3600"/>
              <a:t>社会新闻热点：胖猫事件（后真相时代的经典案例）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03CC07-5A07-66E5-C10F-53F7688B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94" y="2057329"/>
            <a:ext cx="11029615" cy="3634486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      今年</a:t>
            </a:r>
            <a:r>
              <a:rPr altLang="zh-CN" dirty="0" lang="en-US" sz="2800">
                <a:latin typeface="+mn-ea"/>
                <a:ea typeface="+mn-ea"/>
              </a:rPr>
              <a:t>4</a:t>
            </a:r>
            <a:r>
              <a:rPr altLang="en-US" dirty="0" lang="zh-CN" sz="2800">
                <a:latin typeface="+mn-ea"/>
                <a:ea typeface="+mn-ea"/>
              </a:rPr>
              <a:t>月</a:t>
            </a:r>
            <a:r>
              <a:rPr altLang="zh-CN" dirty="0" lang="en-US" sz="2800">
                <a:latin typeface="+mn-ea"/>
                <a:ea typeface="+mn-ea"/>
              </a:rPr>
              <a:t>11</a:t>
            </a:r>
            <a:r>
              <a:rPr altLang="en-US" dirty="0" lang="zh-CN" sz="2800">
                <a:latin typeface="+mn-ea"/>
                <a:ea typeface="+mn-ea"/>
              </a:rPr>
              <a:t>日，一位网名叫“胖猫”的男子因感情问题在重庆跳江身亡，该事件随后在网络上持续发酵，各种形式的信息和言论层出不穷，而“胖猫”的女友谭某被视为利用感情骗取钱财，与此同时网上出现大量针对谭某的人肉搜索、造谣、谩骂等行为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92582A-9DCE-CE06-CA7D-9FB7097E477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177555591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45D202-1018-573C-489B-C583ACD4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91" y="1405199"/>
            <a:ext cx="11178418" cy="3634486"/>
          </a:xfrm>
        </p:spPr>
        <p:txBody>
          <a:bodyPr>
            <a:normAutofit fontScale="85000" lnSpcReduction="20000"/>
          </a:bodyPr>
          <a:lstStyle/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      谭某被部分网民取名“骗子捞女</a:t>
            </a:r>
            <a:r>
              <a:rPr altLang="zh-CN" dirty="0" lang="en-US" sz="2800">
                <a:latin typeface="+mn-ea"/>
                <a:ea typeface="+mn-ea"/>
              </a:rPr>
              <a:t>PUA</a:t>
            </a:r>
            <a:r>
              <a:rPr altLang="en-US" dirty="0" lang="zh-CN" sz="2800">
                <a:latin typeface="+mn-ea"/>
                <a:ea typeface="+mn-ea"/>
              </a:rPr>
              <a:t>大师”、被造谣“被人殴打”，并且有网民还号召给谭某支付宝进行一分钱转账，附带咒骂辱骂等留言，网络出现多起扬言悬赏，威胁谭某人身安全的言论，严重影响谭某正常生活，并造成网络空间秩序混乱。</a:t>
            </a:r>
          </a:p>
          <a:p>
            <a:pPr indent="0" marL="0">
              <a:buNone/>
            </a:pPr>
            <a:r>
              <a:rPr altLang="zh-CN" dirty="0" lang="en-US" sz="2800">
                <a:latin typeface="+mn-ea"/>
                <a:ea typeface="+mn-ea"/>
              </a:rPr>
              <a:t>      5</a:t>
            </a:r>
            <a:r>
              <a:rPr altLang="en-US" dirty="0" lang="zh-CN" sz="2800">
                <a:latin typeface="+mn-ea"/>
                <a:ea typeface="+mn-ea"/>
              </a:rPr>
              <a:t>月</a:t>
            </a:r>
            <a:r>
              <a:rPr altLang="zh-CN" dirty="0" lang="en-US" sz="2800">
                <a:latin typeface="+mn-ea"/>
                <a:ea typeface="+mn-ea"/>
              </a:rPr>
              <a:t>19</a:t>
            </a:r>
            <a:r>
              <a:rPr altLang="en-US" dirty="0" lang="zh-CN" sz="2800">
                <a:latin typeface="+mn-ea"/>
                <a:ea typeface="+mn-ea"/>
              </a:rPr>
              <a:t>日晚，重庆市公安局南岸区分局发布了警情通报。经依法调查，谭某和“胖猫”存在真实恋爱关系，经济上互有往来，不构成诈骗犯罪；“胖猫”姐姐刘某因曝光谭某个人隐私、导致谭某被网民攻击、辱骂并受到人身威胁，目前正在接受警方进一步调查。</a:t>
            </a:r>
            <a:endParaRPr altLang="zh-CN" dirty="0" lang="en-US" sz="2800">
              <a:latin typeface="+mn-ea"/>
              <a:ea typeface="+mn-ea"/>
            </a:endParaRPr>
          </a:p>
          <a:p>
            <a:pPr indent="0" marL="0">
              <a:buNone/>
            </a:pPr>
            <a:r>
              <a:rPr altLang="zh-CN" dirty="0" lang="en-US" sz="2800">
                <a:solidFill>
                  <a:srgbClr val="FF0000"/>
                </a:solidFill>
                <a:latin typeface="+mn-ea"/>
                <a:ea typeface="+mn-ea"/>
              </a:rPr>
              <a:t>      </a:t>
            </a:r>
            <a:r>
              <a:rPr altLang="en-US" dirty="0" lang="zh-CN" sz="2800">
                <a:solidFill>
                  <a:srgbClr val="FF0000"/>
                </a:solidFill>
                <a:latin typeface="+mn-ea"/>
                <a:ea typeface="+mn-ea"/>
              </a:rPr>
              <a:t>“胖猫”事件的发展过程给了你怎样的启示？该如何应对“后真相”时代？</a:t>
            </a:r>
          </a:p>
          <a:p>
            <a:endParaRPr altLang="en-US" dirty="0" lang="zh-CN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033D62-EDBF-E725-4A6E-2070B4730919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25825331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4F542-658A-388D-AC96-2B992173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56" y="411256"/>
            <a:ext cx="11029616" cy="1188720"/>
          </a:xfrm>
        </p:spPr>
        <p:txBody>
          <a:bodyPr/>
          <a:lstStyle/>
          <a:p>
            <a:r>
              <a:rPr altLang="en-US" b="1" baseline="0" cap="all" dirty="0" i="0" kern="1200" kumimoji="0" lang="zh-CN" noProof="0" normalizeH="0" spc="0" strike="noStrike" sz="4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Microsoft YaHei UI"/>
                <a:ea charset="-122" panose="020B0503020204020204" pitchFamily="34" typeface="Microsoft YaHei UI"/>
                <a:cs typeface="+mj-cs"/>
              </a:rPr>
              <a:t>信息时代的生活</a:t>
            </a: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B7CEEC-E2D4-24C7-0E20-B8C3B05A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05" y="1949302"/>
            <a:ext cx="11880111" cy="4579089"/>
          </a:xfrm>
        </p:spPr>
        <p:txBody>
          <a:bodyPr>
            <a:normAutofit lnSpcReduction="10000"/>
          </a:bodyPr>
          <a:lstStyle/>
          <a:p>
            <a:r>
              <a:rPr altLang="en-US" dirty="0" lang="zh-CN" sz="2800">
                <a:latin typeface="+mn-ea"/>
                <a:ea typeface="+mn-ea"/>
              </a:rPr>
              <a:t>地铁上玩手机的随机调查：</a:t>
            </a:r>
          </a:p>
          <a:p>
            <a:pPr indent="0" marL="0">
              <a:buNone/>
            </a:pPr>
            <a:r>
              <a:rPr altLang="en-US" dirty="0" lang="zh-CN" sz="2000">
                <a:latin typeface="+mn-ea"/>
                <a:ea typeface="+mn-ea"/>
              </a:rPr>
              <a:t>时间：</a:t>
            </a:r>
            <a:r>
              <a:rPr altLang="zh-CN" dirty="0" lang="en-US" sz="2000">
                <a:latin typeface="+mn-ea"/>
                <a:ea typeface="+mn-ea"/>
              </a:rPr>
              <a:t>2024</a:t>
            </a:r>
            <a:r>
              <a:rPr altLang="en-US" dirty="0" lang="zh-CN" sz="2000">
                <a:latin typeface="+mn-ea"/>
                <a:ea typeface="+mn-ea"/>
              </a:rPr>
              <a:t>年</a:t>
            </a:r>
            <a:r>
              <a:rPr altLang="zh-CN" dirty="0" lang="en-US" sz="2000">
                <a:latin typeface="+mn-ea"/>
                <a:ea typeface="+mn-ea"/>
              </a:rPr>
              <a:t>5</a:t>
            </a:r>
            <a:r>
              <a:rPr altLang="en-US" dirty="0" lang="zh-CN" sz="2000">
                <a:latin typeface="+mn-ea"/>
                <a:ea typeface="+mn-ea"/>
              </a:rPr>
              <a:t>月</a:t>
            </a:r>
            <a:r>
              <a:rPr altLang="zh-CN" dirty="0" lang="en-US" sz="2000">
                <a:latin typeface="+mn-ea"/>
                <a:ea typeface="+mn-ea"/>
              </a:rPr>
              <a:t>29</a:t>
            </a:r>
            <a:r>
              <a:rPr altLang="en-US" dirty="0" lang="zh-CN" sz="2000">
                <a:latin typeface="+mn-ea"/>
                <a:ea typeface="+mn-ea"/>
              </a:rPr>
              <a:t>日星期三，上午七点</a:t>
            </a:r>
            <a:r>
              <a:rPr altLang="zh-CN" dirty="0" lang="en-US" sz="2000">
                <a:latin typeface="+mn-ea"/>
                <a:ea typeface="+mn-ea"/>
              </a:rPr>
              <a:t>05</a:t>
            </a:r>
            <a:r>
              <a:rPr altLang="en-US" dirty="0" lang="zh-CN" sz="2000">
                <a:latin typeface="+mn-ea"/>
                <a:ea typeface="+mn-ea"/>
              </a:rPr>
              <a:t>分。</a:t>
            </a:r>
          </a:p>
          <a:p>
            <a:pPr indent="0" marL="0">
              <a:buNone/>
            </a:pPr>
            <a:r>
              <a:rPr altLang="en-US" dirty="0" lang="zh-CN" sz="2000">
                <a:latin typeface="+mn-ea"/>
                <a:ea typeface="+mn-ea"/>
              </a:rPr>
              <a:t>地点：地铁</a:t>
            </a:r>
            <a:r>
              <a:rPr altLang="zh-CN" dirty="0" lang="en-US" sz="2000">
                <a:latin typeface="+mn-ea"/>
                <a:ea typeface="+mn-ea"/>
              </a:rPr>
              <a:t>1</a:t>
            </a:r>
            <a:r>
              <a:rPr altLang="en-US" dirty="0" lang="zh-CN" sz="2000">
                <a:latin typeface="+mn-ea"/>
                <a:ea typeface="+mn-ea"/>
              </a:rPr>
              <a:t>号线。</a:t>
            </a:r>
          </a:p>
          <a:p>
            <a:pPr indent="0" marL="0">
              <a:buNone/>
            </a:pPr>
            <a:r>
              <a:rPr altLang="en-US" dirty="0" lang="zh-CN" sz="2000">
                <a:latin typeface="+mn-ea"/>
                <a:ea typeface="+mn-ea"/>
              </a:rPr>
              <a:t>基本情况：还未到上班高峰期，一号线还未拥挤到上不去地铁，这在一号线是常态。座位已经坐满，一个座椅大概坐</a:t>
            </a:r>
            <a:r>
              <a:rPr altLang="zh-CN" dirty="0" lang="en-US" sz="2000">
                <a:latin typeface="+mn-ea"/>
                <a:ea typeface="+mn-ea"/>
              </a:rPr>
              <a:t>5-6</a:t>
            </a:r>
            <a:r>
              <a:rPr altLang="en-US" dirty="0" lang="zh-CN" sz="2000">
                <a:latin typeface="+mn-ea"/>
                <a:ea typeface="+mn-ea"/>
              </a:rPr>
              <a:t>人，一节共六个座位，车厢内大概还有有十个站立的乘客。算下来，这节地铁车厢一共</a:t>
            </a:r>
            <a:r>
              <a:rPr altLang="zh-CN" dirty="0" lang="en-US" sz="2000">
                <a:latin typeface="+mn-ea"/>
                <a:ea typeface="+mn-ea"/>
              </a:rPr>
              <a:t>40</a:t>
            </a:r>
            <a:r>
              <a:rPr altLang="en-US" dirty="0" lang="zh-CN" sz="2000">
                <a:latin typeface="+mn-ea"/>
                <a:ea typeface="+mn-ea"/>
              </a:rPr>
              <a:t>左右。</a:t>
            </a:r>
          </a:p>
          <a:p>
            <a:pPr indent="0" marL="0">
              <a:buNone/>
            </a:pPr>
            <a:r>
              <a:rPr altLang="en-US" dirty="0" lang="zh-CN" sz="2000">
                <a:latin typeface="+mn-ea"/>
                <a:ea typeface="+mn-ea"/>
              </a:rPr>
              <a:t>人群分类：（猜测）</a:t>
            </a:r>
          </a:p>
          <a:p>
            <a:pPr indent="0" marL="0">
              <a:buNone/>
            </a:pPr>
            <a:r>
              <a:rPr altLang="en-US" dirty="0" lang="zh-CN" sz="2000">
                <a:latin typeface="+mn-ea"/>
                <a:ea typeface="+mn-ea"/>
              </a:rPr>
              <a:t>上班族（年龄和衣着）大概</a:t>
            </a:r>
            <a:r>
              <a:rPr altLang="zh-CN" dirty="0" lang="en-US" sz="2000">
                <a:latin typeface="+mn-ea"/>
                <a:ea typeface="+mn-ea"/>
              </a:rPr>
              <a:t>15</a:t>
            </a:r>
            <a:r>
              <a:rPr altLang="en-US" dirty="0" lang="zh-CN" sz="2000">
                <a:latin typeface="+mn-ea"/>
                <a:ea typeface="+mn-ea"/>
              </a:rPr>
              <a:t>人，</a:t>
            </a:r>
            <a:r>
              <a:rPr altLang="zh-CN" dirty="0" lang="en-US" sz="2000">
                <a:latin typeface="+mn-ea"/>
                <a:ea typeface="+mn-ea"/>
              </a:rPr>
              <a:t>13</a:t>
            </a:r>
            <a:r>
              <a:rPr altLang="en-US" dirty="0" lang="zh-CN" sz="2000">
                <a:latin typeface="+mn-ea"/>
                <a:ea typeface="+mn-ea"/>
              </a:rPr>
              <a:t>人在玩手机，</a:t>
            </a:r>
            <a:r>
              <a:rPr altLang="zh-CN" dirty="0" lang="en-US" sz="2000">
                <a:latin typeface="+mn-ea"/>
                <a:ea typeface="+mn-ea"/>
              </a:rPr>
              <a:t>2</a:t>
            </a:r>
            <a:r>
              <a:rPr altLang="en-US" dirty="0" lang="zh-CN" sz="2000">
                <a:latin typeface="+mn-ea"/>
                <a:ea typeface="+mn-ea"/>
              </a:rPr>
              <a:t>人在补觉。</a:t>
            </a:r>
          </a:p>
          <a:p>
            <a:pPr indent="0" marL="0">
              <a:buNone/>
            </a:pPr>
            <a:r>
              <a:rPr altLang="en-US" dirty="0" lang="zh-CN" sz="2000">
                <a:latin typeface="+mn-ea"/>
                <a:ea typeface="+mn-ea"/>
              </a:rPr>
              <a:t>退休族大概</a:t>
            </a:r>
            <a:r>
              <a:rPr altLang="zh-CN" dirty="0" lang="en-US" sz="2000">
                <a:latin typeface="+mn-ea"/>
                <a:ea typeface="+mn-ea"/>
              </a:rPr>
              <a:t>20</a:t>
            </a:r>
            <a:r>
              <a:rPr altLang="en-US" dirty="0" lang="zh-CN" sz="2000">
                <a:latin typeface="+mn-ea"/>
                <a:ea typeface="+mn-ea"/>
              </a:rPr>
              <a:t>人，</a:t>
            </a:r>
            <a:r>
              <a:rPr altLang="zh-CN" dirty="0" lang="en-US" sz="2000">
                <a:latin typeface="+mn-ea"/>
                <a:ea typeface="+mn-ea"/>
              </a:rPr>
              <a:t>10</a:t>
            </a:r>
            <a:r>
              <a:rPr altLang="en-US" dirty="0" lang="zh-CN" sz="2000">
                <a:latin typeface="+mn-ea"/>
                <a:ea typeface="+mn-ea"/>
              </a:rPr>
              <a:t>人在玩手机。</a:t>
            </a:r>
          </a:p>
          <a:p>
            <a:pPr indent="0" marL="0">
              <a:buNone/>
            </a:pPr>
            <a:r>
              <a:rPr altLang="en-US" dirty="0" lang="zh-CN" sz="2000">
                <a:latin typeface="+mn-ea"/>
                <a:ea typeface="+mn-ea"/>
              </a:rPr>
              <a:t>学生（中学生）</a:t>
            </a:r>
            <a:r>
              <a:rPr altLang="zh-CN" dirty="0" lang="en-US" sz="2000">
                <a:latin typeface="+mn-ea"/>
                <a:ea typeface="+mn-ea"/>
              </a:rPr>
              <a:t>5</a:t>
            </a:r>
            <a:r>
              <a:rPr altLang="en-US" dirty="0" lang="zh-CN" sz="2000">
                <a:latin typeface="+mn-ea"/>
                <a:ea typeface="+mn-ea"/>
              </a:rPr>
              <a:t>人，基本都在做作业。</a:t>
            </a:r>
          </a:p>
          <a:p>
            <a:endParaRPr altLang="en-US" dirty="0" lang="zh-CN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E47EB1-3678-B139-C8FC-C214B615094A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03487097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855CDE-B6D1-D28F-B59D-A4C0BB39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452710"/>
          </a:xfrm>
        </p:spPr>
        <p:txBody>
          <a:bodyPr>
            <a:normAutofit/>
          </a:bodyPr>
          <a:lstStyle/>
          <a:p>
            <a:r>
              <a:rPr altLang="zh-CN" dirty="0" lang="en-US" sz="3600"/>
              <a:t>《</a:t>
            </a:r>
            <a:r>
              <a:rPr altLang="en-US" dirty="0" lang="zh-CN" sz="3600"/>
              <a:t>真想</a:t>
            </a:r>
            <a:r>
              <a:rPr altLang="zh-CN" dirty="0" lang="en-US" sz="3600"/>
              <a:t>》</a:t>
            </a:r>
            <a:r>
              <a:rPr altLang="en-US" dirty="0" lang="zh-CN" sz="3600"/>
              <a:t>六问：</a:t>
            </a:r>
            <a:br>
              <a:rPr altLang="en-US" dirty="0" lang="zh-CN" sz="3600"/>
            </a:br>
            <a:endParaRPr altLang="en-US" dirty="0" lang="zh-CN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D8334E-D886-9BAA-ACA8-4858CAAB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65005"/>
            <a:ext cx="11199737" cy="4890976"/>
          </a:xfrm>
        </p:spPr>
        <p:txBody>
          <a:bodyPr>
            <a:normAutofit/>
          </a:bodyPr>
          <a:lstStyle/>
          <a:p>
            <a:pPr algn="just" indent="0" marL="0">
              <a:buNone/>
            </a:pPr>
            <a:endParaRPr altLang="zh-CN" dirty="0" kern="100" lang="zh-CN" sz="2800">
              <a:effectLst/>
              <a:latin charset="-122" panose="02010600030101010101" pitchFamily="2" typeface="等线"/>
              <a:ea charset="-122" panose="02010600030101010101" pitchFamily="2" typeface="等线"/>
              <a:cs charset="0" panose="02020603050405020304" pitchFamily="18" typeface="Times New Roman"/>
            </a:endParaRPr>
          </a:p>
          <a:p>
            <a:pPr algn="just" indent="-342900" lvl="0" marL="342900">
              <a:buFont typeface="+mj-lt"/>
              <a:buAutoNum type="arabicPeriod"/>
            </a:pPr>
            <a:r>
              <a:rPr altLang="zh-CN" dirty="0" kern="100" lang="zh-CN" sz="2800">
                <a:effectLst/>
                <a:latin typeface="+mn-ea"/>
                <a:ea typeface="+mn-ea"/>
                <a:cs charset="0" panose="02020603050405020304" pitchFamily="18" typeface="Times New Roman"/>
              </a:rPr>
              <a:t>什么内容？</a:t>
            </a:r>
          </a:p>
          <a:p>
            <a:pPr algn="just" indent="-342900" lvl="0" marL="342900">
              <a:buFont typeface="+mj-lt"/>
              <a:buAutoNum type="arabicPeriod"/>
            </a:pPr>
            <a:r>
              <a:rPr altLang="zh-CN" dirty="0" kern="100" lang="zh-CN" sz="2800">
                <a:effectLst/>
                <a:latin typeface="+mn-ea"/>
                <a:ea typeface="+mn-ea"/>
                <a:cs charset="0" panose="02020603050405020304" pitchFamily="18" typeface="Times New Roman"/>
              </a:rPr>
              <a:t>得到的信息完整吗</a:t>
            </a:r>
            <a:r>
              <a:rPr altLang="zh-CN" dirty="0" kern="100" lang="en-US" sz="2800">
                <a:effectLst/>
                <a:latin typeface="+mn-ea"/>
                <a:ea typeface="+mn-ea"/>
                <a:cs charset="0" panose="02020603050405020304" pitchFamily="18" typeface="Times New Roman"/>
              </a:rPr>
              <a:t>?</a:t>
            </a:r>
            <a:endParaRPr altLang="zh-CN" dirty="0" kern="100" lang="zh-CN" sz="2800">
              <a:effectLst/>
              <a:latin typeface="+mn-ea"/>
              <a:ea typeface="+mn-ea"/>
              <a:cs charset="0" panose="02020603050405020304" pitchFamily="18" typeface="Times New Roman"/>
            </a:endParaRPr>
          </a:p>
          <a:p>
            <a:pPr algn="just" indent="-342900" lvl="0" marL="342900">
              <a:buFont typeface="+mj-lt"/>
              <a:buAutoNum type="arabicPeriod"/>
            </a:pPr>
            <a:r>
              <a:rPr altLang="zh-CN" dirty="0" kern="100" lang="zh-CN" sz="2800">
                <a:effectLst/>
                <a:latin typeface="+mn-ea"/>
                <a:ea typeface="+mn-ea"/>
                <a:cs charset="0" panose="02020603050405020304" pitchFamily="18" typeface="Times New Roman"/>
              </a:rPr>
              <a:t>信息源是哪里？可信吗？</a:t>
            </a:r>
          </a:p>
          <a:p>
            <a:pPr algn="just" indent="-342900" lvl="0" marL="342900">
              <a:buFont typeface="+mj-lt"/>
              <a:buAutoNum type="arabicPeriod"/>
            </a:pPr>
            <a:r>
              <a:rPr altLang="zh-CN" dirty="0" kern="100" lang="zh-CN" sz="2800">
                <a:effectLst/>
                <a:latin typeface="+mn-ea"/>
                <a:ea typeface="+mn-ea"/>
                <a:cs charset="0" panose="02020603050405020304" pitchFamily="18" typeface="Times New Roman"/>
              </a:rPr>
              <a:t>提供了什么证据？核实过吗？</a:t>
            </a:r>
          </a:p>
          <a:p>
            <a:pPr algn="just" indent="-342900" lvl="0" marL="342900">
              <a:buFont typeface="+mj-lt"/>
              <a:buAutoNum type="arabicPeriod"/>
            </a:pPr>
            <a:r>
              <a:rPr altLang="zh-CN" dirty="0" kern="100" lang="zh-CN" sz="2800">
                <a:effectLst/>
                <a:latin typeface="+mn-ea"/>
                <a:ea typeface="+mn-ea"/>
                <a:cs charset="0" panose="02020603050405020304" pitchFamily="18" typeface="Times New Roman"/>
              </a:rPr>
              <a:t>其他可能性的解释是什么？</a:t>
            </a:r>
          </a:p>
          <a:p>
            <a:pPr algn="just" indent="-342900" lvl="0" marL="342900">
              <a:buFont typeface="+mj-lt"/>
              <a:buAutoNum type="arabicPeriod"/>
            </a:pPr>
            <a:r>
              <a:rPr altLang="zh-CN" dirty="0" kern="100" lang="zh-CN" sz="2800">
                <a:effectLst/>
                <a:latin typeface="+mn-ea"/>
                <a:ea typeface="+mn-ea"/>
                <a:cs charset="0" panose="02020603050405020304" pitchFamily="18" typeface="Times New Roman"/>
              </a:rPr>
              <a:t>我有必要知道这些信息吗？</a:t>
            </a:r>
          </a:p>
          <a:p>
            <a:endParaRPr altLang="en-US" dirty="0" lang="zh-CN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D4B15F-B2AA-4EC8-07E2-7D1771B35685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53860129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F61514-AC64-58B9-A205-4A81ED9EDF9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B6A7E7-E257-8C87-295B-092AE5F3A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45" y="1628512"/>
            <a:ext cx="9815680" cy="5160527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837E2FD0-2250-015A-547C-FB04DC10D34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98545" y="783085"/>
            <a:ext cx="9022443" cy="538609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4225"/>
              </a:lnSpc>
              <a:spcBef>
                <a:spcPct val="0"/>
              </a:spcBef>
              <a:spcAft>
                <a:spcPct val="0"/>
              </a:spcAft>
            </a:pPr>
            <a:r>
              <a:rPr b="1" cap="all" dirty="0" err="1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  <a:cs typeface="+mj-cs"/>
              </a:rPr>
              <a:t>阅读下面这则微信信息</a:t>
            </a:r>
            <a:r>
              <a:rPr dirty="0" err="1" sz="3600">
                <a:latin charset="-122" panose="02010609060101010101" pitchFamily="49" typeface="黑体"/>
                <a:ea charset="-122" panose="02010609060101010101" pitchFamily="49" typeface="黑体"/>
                <a:cs typeface="WHNUCQ+MicrosoftYaHei"/>
              </a:rPr>
              <a:t>，</a:t>
            </a:r>
            <a:r>
              <a:rPr b="1" cap="all" dirty="0" err="1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  <a:cs typeface="+mj-cs"/>
              </a:rPr>
              <a:t>分析其真实性</a:t>
            </a:r>
            <a:r>
              <a:rPr dirty="0" sz="3600">
                <a:latin charset="-122" panose="02010609060101010101" pitchFamily="49" typeface="黑体"/>
                <a:ea charset="-122" panose="02010609060101010101" pitchFamily="49" typeface="黑体"/>
                <a:cs typeface="WHNUCQ+MicrosoftYaHei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8659350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-56687"/>
            <a:ext cx="12192000" cy="6858000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txBody>
          <a:bodyPr bIns="0" lIns="0" rIns="0" rtlCol="0" tIns="0" wrap="square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447302" y="56687"/>
            <a:ext cx="2525395" cy="47879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735"/>
              </a:lnSpc>
              <a:spcBef>
                <a:spcPct val="0"/>
              </a:spcBef>
              <a:spcAft>
                <a:spcPct val="0"/>
              </a:spcAft>
            </a:pPr>
            <a:r>
              <a:rPr b="1" cap="all" dirty="0" err="1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  <a:cs typeface="+mj-cs"/>
              </a:rPr>
              <a:t>辨识信息表</a:t>
            </a:r>
            <a:endParaRPr b="1" cap="all" dirty="0" sz="36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Microsoft YaHei UI"/>
              <a:ea charset="-122" panose="020B0503020204020204" pitchFamily="34" typeface="Microsoft YaHei UI"/>
              <a:cs typeface="+mj-cs"/>
            </a:endParaRP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922654" y="737552"/>
            <a:ext cx="2654935" cy="30734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b="1" dirty="0" err="1" sz="24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charset="-122" panose="02010609060101010101" pitchFamily="49" typeface="黑体"/>
              </a:rPr>
              <a:t>基本要素</a:t>
            </a:r>
            <a:r>
              <a:rPr b="1" dirty="0" spc="4105" sz="24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charset="-122" panose="02010609060101010101" pitchFamily="49" typeface="黑体"/>
              </a:rPr>
              <a:t> </a:t>
            </a:r>
            <a:r>
              <a:rPr b="1" dirty="0" err="1" sz="24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charset="-122" panose="02010609060101010101" pitchFamily="49" typeface="黑体"/>
              </a:rPr>
              <a:t>细目</a:t>
            </a:r>
            <a:endParaRPr b="1" dirty="0" sz="2400">
              <a:solidFill>
                <a:srgbClr val="C00000"/>
              </a:solidFill>
              <a:latin charset="-122" panose="02010609060101010101" pitchFamily="49" typeface="黑体"/>
              <a:ea charset="-122" panose="02010609060101010101" pitchFamily="49" typeface="楷体"/>
              <a:cs charset="-122" panose="02010609060101010101" pitchFamily="49" typeface="黑体"/>
            </a:endParaRP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5394007" y="737552"/>
            <a:ext cx="762000" cy="30734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charset="-122" panose="02010609060101010101" pitchFamily="49" typeface="黑体"/>
              </a:rPr>
              <a:t>信息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9343389" y="737552"/>
            <a:ext cx="762000" cy="30734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charset="-122" panose="02010609060101010101" pitchFamily="49" typeface="黑体"/>
              </a:rPr>
              <a:t>评价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747395" y="1143565"/>
            <a:ext cx="2575559" cy="77470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报道来源的</a:t>
            </a:r>
            <a:r>
              <a:rPr b="1" spc="1565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 </a:t>
            </a: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来源</a:t>
            </a: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可靠性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4091305" y="1341050"/>
            <a:ext cx="1371600" cy="405765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微信用户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8113395" y="1341050"/>
            <a:ext cx="1371600" cy="405765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无从查证</a:t>
            </a:r>
          </a:p>
        </p:txBody>
      </p:sp>
      <p:sp>
        <p:nvSpPr>
          <p:cNvPr id="10" name="object 10"/>
          <p:cNvSpPr txBox="1"/>
          <p:nvPr>
            <p:custDataLst>
              <p:tags r:id="rId9"/>
            </p:custDataLst>
          </p:nvPr>
        </p:nvSpPr>
        <p:spPr>
          <a:xfrm>
            <a:off x="2560955" y="2200840"/>
            <a:ext cx="1220787" cy="405765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时间</a:t>
            </a:r>
            <a:r>
              <a:rPr b="1" sz="10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DCWAVF+Arial-BoldMT"/>
              </a:rPr>
              <a:t>(what</a:t>
            </a:r>
            <a:r>
              <a:rPr b="1" sz="10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）</a:t>
            </a: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2560955" y="2840920"/>
            <a:ext cx="1213631" cy="405765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地点</a:t>
            </a:r>
            <a:r>
              <a:rPr b="1" sz="10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DCWAVF+Arial-BoldMT"/>
              </a:rPr>
              <a:t>(where)</a:t>
            </a:r>
          </a:p>
        </p:txBody>
      </p:sp>
      <p:sp>
        <p:nvSpPr>
          <p:cNvPr id="12" name="object 12"/>
          <p:cNvSpPr txBox="1"/>
          <p:nvPr>
            <p:custDataLst>
              <p:tags r:id="rId11"/>
            </p:custDataLst>
          </p:nvPr>
        </p:nvSpPr>
        <p:spPr>
          <a:xfrm>
            <a:off x="3964305" y="2867590"/>
            <a:ext cx="1676400" cy="1321435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16002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一中</a:t>
            </a:r>
          </a:p>
          <a:p>
            <a:pPr marL="0" marR="0">
              <a:lnSpc>
                <a:spcPts val="3165"/>
              </a:lnSpc>
              <a:spcBef>
                <a:spcPts val="405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刘明炜</a:t>
            </a:r>
          </a:p>
          <a:p>
            <a:pPr marL="0" marR="0">
              <a:lnSpc>
                <a:spcPts val="3165"/>
              </a:lnSpc>
              <a:spcBef>
                <a:spcPts val="405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遗失准考证</a:t>
            </a:r>
          </a:p>
        </p:txBody>
      </p:sp>
      <p:sp>
        <p:nvSpPr>
          <p:cNvPr id="13" name="object 13"/>
          <p:cNvSpPr txBox="1"/>
          <p:nvPr>
            <p:custDataLst>
              <p:tags r:id="rId12"/>
            </p:custDataLst>
          </p:nvPr>
        </p:nvSpPr>
        <p:spPr>
          <a:xfrm>
            <a:off x="8229600" y="3214934"/>
            <a:ext cx="1371600" cy="405765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无从查证</a:t>
            </a:r>
          </a:p>
        </p:txBody>
      </p:sp>
      <p:sp>
        <p:nvSpPr>
          <p:cNvPr id="14" name="object 14"/>
          <p:cNvSpPr txBox="1"/>
          <p:nvPr>
            <p:custDataLst>
              <p:tags r:id="rId13"/>
            </p:custDataLst>
          </p:nvPr>
        </p:nvSpPr>
        <p:spPr>
          <a:xfrm>
            <a:off x="747395" y="3298120"/>
            <a:ext cx="1676400" cy="77470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报道内容的</a:t>
            </a: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完整性</a:t>
            </a:r>
          </a:p>
        </p:txBody>
      </p:sp>
      <p:sp>
        <p:nvSpPr>
          <p:cNvPr id="15" name="object 15"/>
          <p:cNvSpPr txBox="1"/>
          <p:nvPr>
            <p:custDataLst>
              <p:tags r:id="rId14"/>
            </p:custDataLst>
          </p:nvPr>
        </p:nvSpPr>
        <p:spPr>
          <a:xfrm>
            <a:off x="2560955" y="3328600"/>
            <a:ext cx="1262992" cy="137668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dirty="0" err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人物</a:t>
            </a:r>
            <a:r>
              <a:rPr b="1" dirty="0" sz="10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DCWAVF+Arial-BoldMT"/>
              </a:rPr>
              <a:t>(who)</a:t>
            </a:r>
          </a:p>
          <a:p>
            <a:pPr marL="0" marR="0">
              <a:lnSpc>
                <a:spcPts val="3165"/>
              </a:lnSpc>
              <a:spcBef>
                <a:spcPts val="620"/>
              </a:spcBef>
              <a:spcAft>
                <a:spcPct val="0"/>
              </a:spcAft>
            </a:pPr>
            <a:r>
              <a:rPr b="1" dirty="0" err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原因</a:t>
            </a:r>
            <a:r>
              <a:rPr b="1" dirty="0" err="1" sz="10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（</a:t>
            </a:r>
            <a:r>
              <a:rPr b="1" dirty="0" err="1" sz="10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DCWAVF+Arial-BoldMT"/>
              </a:rPr>
              <a:t>why</a:t>
            </a:r>
            <a:r>
              <a:rPr b="1" dirty="0" sz="10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）</a:t>
            </a:r>
          </a:p>
          <a:p>
            <a:pPr marL="0" marR="0">
              <a:lnSpc>
                <a:spcPts val="3165"/>
              </a:lnSpc>
              <a:spcBef>
                <a:spcPts val="620"/>
              </a:spcBef>
              <a:spcAft>
                <a:spcPct val="0"/>
              </a:spcAft>
            </a:pPr>
            <a:r>
              <a:rPr b="1" dirty="0" err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经过</a:t>
            </a:r>
            <a:r>
              <a:rPr b="1" dirty="0" sz="10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DCWAVF+Arial-BoldMT"/>
              </a:rPr>
              <a:t>(how)</a:t>
            </a:r>
          </a:p>
        </p:txBody>
      </p:sp>
      <p:sp>
        <p:nvSpPr>
          <p:cNvPr id="16" name="object 16"/>
          <p:cNvSpPr txBox="1"/>
          <p:nvPr>
            <p:custDataLst>
              <p:tags r:id="rId15"/>
            </p:custDataLst>
          </p:nvPr>
        </p:nvSpPr>
        <p:spPr>
          <a:xfrm>
            <a:off x="747395" y="4791639"/>
            <a:ext cx="2880360" cy="114427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报道者证据</a:t>
            </a:r>
            <a:r>
              <a:rPr b="1" spc="1565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 </a:t>
            </a: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报道者</a:t>
            </a: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的真实性</a:t>
            </a:r>
            <a:r>
              <a:rPr b="1" spc="3965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 </a:t>
            </a: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提供的</a:t>
            </a:r>
          </a:p>
          <a:p>
            <a:pPr marL="181356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证据</a:t>
            </a:r>
          </a:p>
        </p:txBody>
      </p:sp>
      <p:sp>
        <p:nvSpPr>
          <p:cNvPr id="17" name="object 17"/>
          <p:cNvSpPr txBox="1"/>
          <p:nvPr>
            <p:custDataLst>
              <p:tags r:id="rId16"/>
            </p:custDataLst>
          </p:nvPr>
        </p:nvSpPr>
        <p:spPr>
          <a:xfrm>
            <a:off x="8229600" y="5129460"/>
            <a:ext cx="1371600" cy="405765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无从查证</a:t>
            </a:r>
          </a:p>
        </p:txBody>
      </p:sp>
      <p:sp>
        <p:nvSpPr>
          <p:cNvPr id="18" name="object 18"/>
          <p:cNvSpPr txBox="1"/>
          <p:nvPr>
            <p:custDataLst>
              <p:tags r:id="rId17"/>
            </p:custDataLst>
          </p:nvPr>
        </p:nvSpPr>
        <p:spPr>
          <a:xfrm>
            <a:off x="747395" y="6010840"/>
            <a:ext cx="3185160" cy="77470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事件外的其</a:t>
            </a:r>
            <a:r>
              <a:rPr b="1" spc="1565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 </a:t>
            </a: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电话号码</a:t>
            </a: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他意图</a:t>
            </a:r>
          </a:p>
        </p:txBody>
      </p:sp>
      <p:sp>
        <p:nvSpPr>
          <p:cNvPr id="19" name="object 19"/>
          <p:cNvSpPr txBox="1"/>
          <p:nvPr>
            <p:custDataLst>
              <p:tags r:id="rId18"/>
            </p:custDataLst>
          </p:nvPr>
        </p:nvSpPr>
        <p:spPr>
          <a:xfrm>
            <a:off x="8229600" y="6120060"/>
            <a:ext cx="1676400" cy="405765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楷体"/>
                <a:cs typeface="GGVBCC+MicrosoftYaHei-Bold"/>
              </a:rPr>
              <a:t>你敢打吗？</a:t>
            </a:r>
          </a:p>
        </p:txBody>
      </p:sp>
      <p:sp>
        <p:nvSpPr>
          <p:cNvPr id="20" name="object 20"/>
          <p:cNvSpPr txBox="1"/>
          <p:nvPr>
            <p:custDataLst>
              <p:tags r:id="rId19"/>
            </p:custDataLst>
          </p:nvPr>
        </p:nvSpPr>
        <p:spPr>
          <a:xfrm>
            <a:off x="4124325" y="6169793"/>
            <a:ext cx="2017067" cy="378618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0" marR="0">
              <a:lnSpc>
                <a:spcPts val="2680"/>
              </a:lnSpc>
              <a:spcBef>
                <a:spcPct val="0"/>
              </a:spcBef>
              <a:spcAft>
                <a:spcPct val="0"/>
              </a:spcAft>
            </a:pPr>
            <a:r>
              <a:rPr b="1" sz="2400">
                <a:solidFill>
                  <a:srgbClr val="000000"/>
                </a:solidFill>
                <a:latin typeface="DCWAVF+Arial-BoldMT"/>
                <a:cs typeface="DCWAVF+Arial-BoldMT"/>
              </a:rPr>
              <a:t>13373915891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24071F-F890-5B83-16CF-0868D7581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dirty="0" lang="zh-CN" sz="3600"/>
              <a:t>真相：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1BED8E-5EC0-2408-E027-A12E79BCBA20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DB96A39-435F-505A-516B-E3A802F7312B}"/>
              </a:ext>
            </a:extLst>
          </p:cNvPr>
          <p:cNvSpPr txBox="1"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95965" y="2320226"/>
            <a:ext cx="11447942" cy="4103688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indent="0" marL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dirty="0" lang="en-US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WHNUCQ+MicrosoftYaHei"/>
              </a:rPr>
              <a:t>    </a:t>
            </a:r>
            <a:r>
              <a:rPr dirty="0" err="1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WHNUCQ+MicrosoftYaHei"/>
              </a:rPr>
              <a:t>每年高考开考当日，网上都会流传</a:t>
            </a:r>
            <a:r>
              <a:rPr dirty="0" err="1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UHNERC+ArialMT"/>
              </a:rPr>
              <a:t>“</a:t>
            </a:r>
            <a:r>
              <a:rPr dirty="0" err="1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WHNUCQ+MicrosoftYaHei"/>
              </a:rPr>
              <a:t>刘</a:t>
            </a:r>
            <a:r>
              <a:rPr dirty="0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UHNERC+ArialMT"/>
              </a:rPr>
              <a:t>*</a:t>
            </a:r>
            <a:r>
              <a:rPr dirty="0" err="1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WHNUCQ+MicrosoftYaHei"/>
              </a:rPr>
              <a:t>炜、白</a:t>
            </a:r>
            <a:r>
              <a:rPr dirty="0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UHNERC+ArialMT"/>
              </a:rPr>
              <a:t>*</a:t>
            </a:r>
            <a:r>
              <a:rPr dirty="0" err="1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WHNUCQ+MicrosoftYaHei"/>
              </a:rPr>
              <a:t>倩、杨</a:t>
            </a:r>
            <a:r>
              <a:rPr dirty="0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UHNERC+ArialMT"/>
              </a:rPr>
              <a:t>*</a:t>
            </a:r>
            <a:r>
              <a:rPr dirty="0" err="1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WHNUCQ+MicrosoftYaHei"/>
              </a:rPr>
              <a:t>兰、刘</a:t>
            </a:r>
            <a:r>
              <a:rPr dirty="0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UHNERC+ArialMT"/>
              </a:rPr>
              <a:t>*</a:t>
            </a:r>
            <a:r>
              <a:rPr dirty="0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WHNUCQ+MicrosoftYaHei"/>
              </a:rPr>
              <a:t>婷等同学的</a:t>
            </a:r>
            <a:r>
              <a:rPr dirty="0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UHNERC+ArialMT"/>
              </a:rPr>
              <a:t>”</a:t>
            </a:r>
            <a:r>
              <a:rPr dirty="0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typeface="WHNUCQ+MicrosoftYaHei"/>
              </a:rPr>
              <a:t>考生准考证丢失的信息。广大网民看到后替考生着急，迅速在群内和朋友圈转发，短时间形成影响范围较大的舆情。事件发生后，教育部门迅速核实发现有的考生根本没丢失证件，有的信息完全匹配不上，可以说基本上都是虚假信息。</a:t>
            </a:r>
            <a:endParaRPr dirty="0" lang="en-US" sz="2800">
              <a:solidFill>
                <a:srgbClr val="000000"/>
              </a:solidFill>
              <a:latin charset="-122" panose="02010609060101010101" pitchFamily="49" typeface="仿宋"/>
              <a:ea charset="-122" panose="02010609060101010101" pitchFamily="49" typeface="仿宋"/>
              <a:cs typeface="WHNUCQ+MicrosoftYaHei"/>
            </a:endParaRPr>
          </a:p>
          <a:p>
            <a:pPr indent="0" marL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altLang="en-US" dirty="0" lang="zh-CN" sz="2800">
                <a:solidFill>
                  <a:srgbClr val="000000"/>
                </a:solidFill>
                <a:latin typeface="+mn-ea"/>
                <a:ea typeface="+mn-ea"/>
                <a:cs typeface="WHNUCQ+MicrosoftYaHei"/>
              </a:rPr>
              <a:t>      公安机关也证实所留手机号一般都是诈骗电话。诈骗分子虚构情景骗取社会善良。若有好心人按照电话号码回拨，并且按电话提示音操作，就可能掉入吸费陷阱。</a:t>
            </a:r>
          </a:p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endParaRPr dirty="0" lang="en-US" sz="2800">
              <a:solidFill>
                <a:srgbClr val="000000"/>
              </a:solidFill>
              <a:latin typeface="+mn-ea"/>
              <a:ea typeface="+mn-ea"/>
              <a:cs typeface="WHNUCQ+MicrosoftYaHei"/>
            </a:endParaRPr>
          </a:p>
          <a:p>
            <a:pPr marL="0" marR="0">
              <a:lnSpc>
                <a:spcPts val="3165"/>
              </a:lnSpc>
              <a:spcBef>
                <a:spcPct val="0"/>
              </a:spcBef>
              <a:spcAft>
                <a:spcPct val="0"/>
              </a:spcAft>
            </a:pPr>
            <a:endParaRPr dirty="0" sz="2800">
              <a:solidFill>
                <a:srgbClr val="000000"/>
              </a:solidFill>
              <a:latin charset="-122" panose="02010609060101010101" pitchFamily="49" typeface="仿宋"/>
              <a:ea charset="-122" panose="02010609060101010101" pitchFamily="49" typeface="仿宋"/>
              <a:cs typeface="WHNUCQ+MicrosoftYaHei"/>
            </a:endParaRPr>
          </a:p>
        </p:txBody>
      </p:sp>
    </p:spTree>
    <p:extLst>
      <p:ext uri="{BB962C8B-B14F-4D97-AF65-F5344CB8AC3E}">
        <p14:creationId xmlns:p14="http://schemas.microsoft.com/office/powerpoint/2010/main" val="99403865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5"/>
    </p:bld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2D3CD2-807C-E611-E0D0-7A5AE11B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dirty="0" lang="zh-CN" sz="3600"/>
              <a:t>新集体生活法则：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DAEED4-56FE-72A1-CD28-249D27D982E0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B6D0D39-6BDB-7174-CCB1-0EBD47C6C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341563"/>
            <a:ext cx="11029950" cy="3633787"/>
          </a:xfrm>
        </p:spPr>
        <p:txBody>
          <a:bodyPr/>
          <a:lstStyle/>
          <a:p>
            <a:r>
              <a:rPr altLang="en-US" dirty="0" lang="zh-CN" sz="2800">
                <a:latin typeface="+mn-ea"/>
                <a:ea typeface="+mn-ea"/>
              </a:rPr>
              <a:t>有表达就有责任</a:t>
            </a:r>
          </a:p>
          <a:p>
            <a:r>
              <a:rPr altLang="en-US" dirty="0" lang="zh-CN" sz="2800">
                <a:latin typeface="+mn-ea"/>
                <a:ea typeface="+mn-ea"/>
              </a:rPr>
              <a:t>有自由就有担当</a:t>
            </a:r>
          </a:p>
          <a:p>
            <a:r>
              <a:rPr altLang="en-US" dirty="0" lang="zh-CN" sz="2800">
                <a:latin typeface="+mn-ea"/>
                <a:ea typeface="+mn-ea"/>
              </a:rPr>
              <a:t>有言论就有边界</a:t>
            </a:r>
          </a:p>
          <a:p>
            <a:r>
              <a:rPr altLang="en-US" dirty="0" lang="zh-CN" sz="2800">
                <a:latin typeface="+mn-ea"/>
                <a:ea typeface="+mn-ea"/>
              </a:rPr>
              <a:t>开放包容的传播主体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280302078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5"/>
    </p:bld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9B7DEA-DDFC-8DF0-3402-30B639E3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dirty="0" lang="zh-CN" sz="3600"/>
              <a:t>新集体生活法则：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9A5543-A6EA-8D43-6073-90DBC9360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marL="0">
              <a:buNone/>
            </a:pPr>
            <a:r>
              <a:rPr altLang="en-US" dirty="0" lang="zh-CN" sz="3200">
                <a:latin typeface="+mn-ea"/>
                <a:ea typeface="+mn-ea"/>
              </a:rPr>
              <a:t>一个人好好说话</a:t>
            </a:r>
            <a:endParaRPr altLang="zh-CN" dirty="0" lang="en-US" sz="3200">
              <a:latin typeface="+mn-ea"/>
              <a:ea typeface="+mn-ea"/>
            </a:endParaRPr>
          </a:p>
          <a:p>
            <a:pPr indent="0" marL="0">
              <a:buNone/>
            </a:pPr>
            <a:r>
              <a:rPr altLang="en-US" dirty="0" lang="zh-CN" sz="3200">
                <a:latin typeface="+mn-ea"/>
                <a:ea typeface="+mn-ea"/>
              </a:rPr>
              <a:t>一群人好好说话</a:t>
            </a:r>
            <a:endParaRPr altLang="zh-CN" dirty="0" lang="en-US" sz="3200">
              <a:latin typeface="+mn-ea"/>
              <a:ea typeface="+mn-ea"/>
            </a:endParaRPr>
          </a:p>
          <a:p>
            <a:pPr indent="0" marL="0">
              <a:buNone/>
            </a:pPr>
            <a:r>
              <a:rPr altLang="en-US" dirty="0" lang="zh-CN" sz="3200">
                <a:latin typeface="+mn-ea"/>
                <a:ea typeface="+mn-ea"/>
              </a:rPr>
              <a:t>一大群身份各异的人好好说话</a:t>
            </a:r>
            <a:endParaRPr altLang="zh-CN" dirty="0" lang="en-US" sz="3200">
              <a:latin typeface="+mn-ea"/>
              <a:ea typeface="+mn-ea"/>
            </a:endParaRPr>
          </a:p>
          <a:p>
            <a:pPr indent="0" marL="0">
              <a:buNone/>
            </a:pPr>
            <a:r>
              <a:rPr altLang="en-US" dirty="0" lang="zh-CN" sz="3200">
                <a:latin typeface="+mn-ea"/>
                <a:ea typeface="+mn-ea"/>
              </a:rPr>
              <a:t>一大群基于不同想法、不同身份、学识、年龄、脾性、国籍和文化背景的人，公平、有序、高效地讨论共同待决的议题，并最终形成可操作的“动议”。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8AE19-1CD5-2BE0-9C3F-1D2B939F01CB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54907442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4E5838-BF74-3281-DC84-FDC0D874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dirty="0" lang="zh-CN" sz="3600"/>
              <a:t>罗伯特议事规则：（简称罗规）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A4479D-8F24-27C2-A592-D1B50988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327273" cy="3634486"/>
          </a:xfrm>
        </p:spPr>
        <p:txBody>
          <a:bodyPr>
            <a:normAutofit fontScale="92500"/>
          </a:bodyPr>
          <a:lstStyle/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对于不着边际、无关主题的发言，你可以拒绝听而不必不好意思，因为根据罗规你有权不听“正确的废话”；</a:t>
            </a:r>
            <a:endParaRPr altLang="zh-CN" dirty="0" lang="en-US" sz="2800">
              <a:latin typeface="+mn-ea"/>
              <a:ea typeface="+mn-ea"/>
            </a:endParaRP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你也不用试图说服某一个人，你只需表达出来让更多的人认同你，来实现你的愿望。</a:t>
            </a: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你不用再气恼“唤不醒装睡的人”，因为没有打动到别人是你自己的问题；</a:t>
            </a:r>
            <a:endParaRPr altLang="zh-CN" dirty="0" lang="en-US" sz="2800">
              <a:latin typeface="+mn-ea"/>
              <a:ea typeface="+mn-ea"/>
            </a:endParaRP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你也不用为没有及时发声制止悲剧而懊悔，因为你可以在第一时间发起动议，表达你的情感和观点，唤得众人随行！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4E5C92-756F-120C-21D9-A961BCB890EA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125894857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008378-8EED-F28F-B61A-49AEB740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98" y="857694"/>
            <a:ext cx="11029616" cy="1261596"/>
          </a:xfrm>
        </p:spPr>
        <p:txBody>
          <a:bodyPr>
            <a:normAutofit fontScale="90000"/>
          </a:bodyPr>
          <a:lstStyle/>
          <a:p>
            <a:r>
              <a:rPr altLang="en-US" dirty="0" lang="zh-CN" sz="4000"/>
              <a:t>罗伯特议事规则：议事十二规则</a:t>
            </a:r>
            <a:br>
              <a:rPr altLang="en-US" dirty="0" lang="zh-CN"/>
            </a:br>
            <a:br>
              <a:rPr altLang="en-US" dirty="0" lang="zh-CN"/>
            </a:b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01A8CA-905F-3B5C-69BB-C00815AD8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141228"/>
            <a:ext cx="4274344" cy="5647811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规则一：动议明确</a:t>
            </a: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规则二：主持中立</a:t>
            </a: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规则三： 机会均等</a:t>
            </a: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规则四</a:t>
            </a:r>
            <a:r>
              <a:rPr altLang="zh-CN" dirty="0" lang="en-US" sz="2800">
                <a:latin typeface="+mn-ea"/>
                <a:ea typeface="+mn-ea"/>
              </a:rPr>
              <a:t>: </a:t>
            </a:r>
            <a:r>
              <a:rPr altLang="en-US" dirty="0" lang="zh-CN" sz="2800">
                <a:latin typeface="+mn-ea"/>
                <a:ea typeface="+mn-ea"/>
              </a:rPr>
              <a:t>立场明确</a:t>
            </a: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规则五</a:t>
            </a:r>
            <a:r>
              <a:rPr altLang="zh-CN" dirty="0" lang="en-US" sz="2800">
                <a:latin typeface="+mn-ea"/>
                <a:ea typeface="+mn-ea"/>
              </a:rPr>
              <a:t>: </a:t>
            </a:r>
            <a:r>
              <a:rPr altLang="en-US" dirty="0" lang="zh-CN" sz="2800">
                <a:latin typeface="+mn-ea"/>
                <a:ea typeface="+mn-ea"/>
              </a:rPr>
              <a:t>发言完整</a:t>
            </a: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规则六： 面对主持</a:t>
            </a:r>
          </a:p>
          <a:p>
            <a:endParaRPr altLang="en-US" dirty="0" lang="zh-CN" sz="2000">
              <a:latin typeface="+mn-ea"/>
              <a:ea typeface="+mn-ea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1126F7-A5EE-CEAE-8629-F4BF8AB604C8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748E82A-A578-68F5-BF22-02E309C01A61}"/>
              </a:ext>
            </a:extLst>
          </p:cNvPr>
          <p:cNvSpPr txBox="1"/>
          <p:nvPr/>
        </p:nvSpPr>
        <p:spPr>
          <a:xfrm>
            <a:off x="6159795" y="1765005"/>
            <a:ext cx="6096000" cy="3893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dirty="0" lang="zh-CN" sz="2800">
                <a:latin typeface="+mn-ea"/>
                <a:ea typeface="+mn-ea"/>
              </a:rPr>
              <a:t>规则七 ： 限时限次</a:t>
            </a:r>
          </a:p>
          <a:p>
            <a:pPr>
              <a:lnSpc>
                <a:spcPct val="150000"/>
              </a:lnSpc>
            </a:pPr>
            <a:r>
              <a:rPr altLang="en-US" dirty="0" lang="zh-CN" sz="2800">
                <a:latin typeface="+mn-ea"/>
                <a:ea typeface="+mn-ea"/>
              </a:rPr>
              <a:t>规则八 ： 一时一件一议</a:t>
            </a:r>
          </a:p>
          <a:p>
            <a:pPr>
              <a:lnSpc>
                <a:spcPct val="150000"/>
              </a:lnSpc>
            </a:pPr>
            <a:r>
              <a:rPr altLang="en-US" dirty="0" lang="zh-CN" sz="2800">
                <a:latin typeface="+mn-ea"/>
                <a:ea typeface="+mn-ea"/>
              </a:rPr>
              <a:t>规则九 ： 遵守裁判</a:t>
            </a:r>
          </a:p>
          <a:p>
            <a:pPr>
              <a:lnSpc>
                <a:spcPct val="150000"/>
              </a:lnSpc>
            </a:pPr>
            <a:r>
              <a:rPr altLang="en-US" dirty="0" lang="zh-CN" sz="2800">
                <a:latin typeface="+mn-ea"/>
                <a:ea typeface="+mn-ea"/>
              </a:rPr>
              <a:t>规则十： 文明表达</a:t>
            </a:r>
          </a:p>
          <a:p>
            <a:pPr>
              <a:lnSpc>
                <a:spcPct val="150000"/>
              </a:lnSpc>
            </a:pPr>
            <a:r>
              <a:rPr altLang="en-US" dirty="0" lang="zh-CN" sz="2800">
                <a:latin typeface="+mn-ea"/>
                <a:ea typeface="+mn-ea"/>
              </a:rPr>
              <a:t>规则十一：充分辩论</a:t>
            </a:r>
          </a:p>
          <a:p>
            <a:pPr>
              <a:lnSpc>
                <a:spcPct val="150000"/>
              </a:lnSpc>
            </a:pPr>
            <a:r>
              <a:rPr altLang="en-US" dirty="0" lang="zh-CN" sz="2800">
                <a:latin typeface="+mn-ea"/>
                <a:ea typeface="+mn-ea"/>
              </a:rPr>
              <a:t>规则十二：多数裁决</a:t>
            </a:r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196963119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6"/>
    </p:bld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7A94C-B03B-6F70-E5C0-C5167D68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523593"/>
          </a:xfrm>
        </p:spPr>
        <p:txBody>
          <a:bodyPr>
            <a:normAutofit/>
          </a:bodyPr>
          <a:lstStyle/>
          <a:p>
            <a:r>
              <a:rPr altLang="en-US" dirty="0" lang="zh-CN" sz="3600"/>
              <a:t>罗伯特议事规则：</a:t>
            </a:r>
            <a:br>
              <a:rPr altLang="en-US" dirty="0" lang="zh-CN" sz="3600"/>
            </a:br>
            <a:endParaRPr altLang="en-US" dirty="0" lang="zh-CN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B6FA54-96DD-80F8-2337-68FB1E66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53307"/>
            <a:ext cx="11029615" cy="2289397"/>
          </a:xfrm>
        </p:spPr>
        <p:txBody>
          <a:bodyPr/>
          <a:lstStyle/>
          <a:p>
            <a:endParaRPr altLang="en-US" dirty="0" lang="zh-CN"/>
          </a:p>
          <a:p>
            <a:pPr indent="0" marL="0">
              <a:buNone/>
            </a:pPr>
            <a:r>
              <a:rPr altLang="en-US" dirty="0" lang="zh-CN" sz="3600">
                <a:latin typeface="+mn-ea"/>
                <a:ea typeface="+mn-ea"/>
              </a:rPr>
              <a:t>不质疑动机，不人身攻击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F5D151-1AC9-E6FB-5F7F-0E946A1296E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29934349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1F9DF1-701F-49D6-0364-0C7CDFEE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83" y="383121"/>
            <a:ext cx="11029616" cy="1188720"/>
          </a:xfrm>
        </p:spPr>
        <p:txBody>
          <a:bodyPr>
            <a:normAutofit/>
          </a:bodyPr>
          <a:lstStyle/>
          <a:p>
            <a:r>
              <a:rPr altLang="en-US" dirty="0" lang="zh-CN" sz="3600"/>
              <a:t>异化的紧迫性</a:t>
            </a:r>
            <a:r>
              <a:rPr altLang="en-US" dirty="0" lang="zh-CN" sz="3600">
                <a:latin charset="-122" panose="02010609060101010101" pitchFamily="49" typeface="黑体"/>
                <a:ea charset="-122" panose="02010609060101010101" pitchFamily="49" typeface="黑体"/>
              </a:rPr>
              <a:t>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4B4DC-219E-AEA8-4B14-46183DE7A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83" y="1935126"/>
            <a:ext cx="11674548" cy="4288317"/>
          </a:xfrm>
        </p:spPr>
        <p:txBody>
          <a:bodyPr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altLang="zh-CN" dirty="0" lang="en-US" sz="2800">
                <a:latin typeface="+mn-ea"/>
                <a:ea typeface="+mn-ea"/>
              </a:rPr>
              <a:t>1.</a:t>
            </a:r>
            <a:r>
              <a:rPr altLang="en-US" dirty="0" lang="zh-CN" sz="2800">
                <a:latin typeface="+mn-ea"/>
                <a:ea typeface="+mn-ea"/>
              </a:rPr>
              <a:t>当你放下手机，是否感到迷茫？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zh-CN" dirty="0" lang="en-US" sz="2800">
                <a:latin typeface="+mn-ea"/>
                <a:ea typeface="+mn-ea"/>
              </a:rPr>
              <a:t>2.</a:t>
            </a:r>
            <a:r>
              <a:rPr altLang="en-US" dirty="0" lang="zh-CN" sz="2800">
                <a:latin typeface="+mn-ea"/>
                <a:ea typeface="+mn-ea"/>
              </a:rPr>
              <a:t>近期你感到快乐的那些瞬间，是不是都是通过手机得到的？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zh-CN" dirty="0" lang="en-US" sz="2800">
                <a:latin typeface="+mn-ea"/>
                <a:ea typeface="+mn-ea"/>
              </a:rPr>
              <a:t>3.</a:t>
            </a:r>
            <a:r>
              <a:rPr altLang="en-US" dirty="0" lang="zh-CN" sz="2800">
                <a:latin typeface="+mn-ea"/>
                <a:ea typeface="+mn-ea"/>
              </a:rPr>
              <a:t>当你想要逃避压力时，第一反应是不是拿起手机？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zh-CN" dirty="0" lang="en-US" sz="2800">
                <a:latin typeface="+mn-ea"/>
                <a:ea typeface="+mn-ea"/>
              </a:rPr>
              <a:t>4.</a:t>
            </a:r>
            <a:r>
              <a:rPr altLang="en-US" dirty="0" lang="zh-CN" sz="2800">
                <a:latin typeface="+mn-ea"/>
                <a:ea typeface="+mn-ea"/>
              </a:rPr>
              <a:t>是否存在拿起手机放不下来的情况？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zh-CN" dirty="0" lang="en-US" sz="2800">
                <a:latin typeface="+mn-ea"/>
                <a:ea typeface="+mn-ea"/>
              </a:rPr>
              <a:t>5.</a:t>
            </a:r>
            <a:r>
              <a:rPr altLang="en-US" dirty="0" lang="zh-CN" sz="2800">
                <a:latin typeface="+mn-ea"/>
                <a:ea typeface="+mn-ea"/>
              </a:rPr>
              <a:t>因为长时间看手机，是否出现了视力下降、眼睛不舒服的症状？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zh-CN" dirty="0" lang="en-US" sz="2800">
                <a:latin typeface="+mn-ea"/>
                <a:ea typeface="+mn-ea"/>
              </a:rPr>
              <a:t>6.</a:t>
            </a:r>
            <a:r>
              <a:rPr altLang="en-US" dirty="0" lang="zh-CN" sz="2800">
                <a:latin typeface="+mn-ea"/>
                <a:ea typeface="+mn-ea"/>
              </a:rPr>
              <a:t>你的喜怒哀乐，是不是在逐渐被手机上推送的消息掌控？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zh-CN" dirty="0" lang="en-US" sz="2800">
                <a:latin typeface="+mn-ea"/>
                <a:ea typeface="+mn-ea"/>
              </a:rPr>
              <a:t>7.</a:t>
            </a:r>
            <a:r>
              <a:rPr altLang="en-US" dirty="0" lang="zh-CN" sz="2800">
                <a:latin typeface="+mn-ea"/>
                <a:ea typeface="+mn-ea"/>
              </a:rPr>
              <a:t>你的注意力，是不是经常被手机上的各种消息打断？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C9DC14-B188-8466-695D-910AB556542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173082665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FF832-D26B-A945-7341-1E3F2094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87" y="553300"/>
            <a:ext cx="11029616" cy="1188720"/>
          </a:xfrm>
        </p:spPr>
        <p:txBody>
          <a:bodyPr/>
          <a:lstStyle/>
          <a:p>
            <a:r>
              <a:rPr altLang="en-US" dirty="0" lang="zh-CN" sz="3600"/>
              <a:t>地铁上玩手机的随机调查统计：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2C782C39-9427-CAB6-7B89-E8953E577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626582"/>
              </p:ext>
            </p:extLst>
          </p:nvPr>
        </p:nvGraphicFramePr>
        <p:xfrm>
          <a:off x="779720" y="2300876"/>
          <a:ext cx="9214885" cy="3724240"/>
        </p:xfrm>
        <a:graphic>
          <a:graphicData uri="http://schemas.openxmlformats.org/drawingml/2006/table">
            <a:tbl>
              <a:tblPr bandRow="1" firstCol="1" firstRow="1">
                <a:tableStyleId>{93296810-A885-4BE3-A3E7-6D5BEEA58F35}</a:tableStyleId>
              </a:tblPr>
              <a:tblGrid>
                <a:gridCol w="1775081">
                  <a:extLst>
                    <a:ext uri="{9D8B030D-6E8A-4147-A177-3AD203B41FA5}">
                      <a16:colId xmlns:a16="http://schemas.microsoft.com/office/drawing/2014/main" val="3026043496"/>
                    </a:ext>
                  </a:extLst>
                </a:gridCol>
                <a:gridCol w="1996966">
                  <a:extLst>
                    <a:ext uri="{9D8B030D-6E8A-4147-A177-3AD203B41FA5}">
                      <a16:colId xmlns:a16="http://schemas.microsoft.com/office/drawing/2014/main" val="717818368"/>
                    </a:ext>
                  </a:extLst>
                </a:gridCol>
                <a:gridCol w="2671800">
                  <a:extLst>
                    <a:ext uri="{9D8B030D-6E8A-4147-A177-3AD203B41FA5}">
                      <a16:colId xmlns:a16="http://schemas.microsoft.com/office/drawing/2014/main" val="2408254435"/>
                    </a:ext>
                  </a:extLst>
                </a:gridCol>
                <a:gridCol w="2771038">
                  <a:extLst>
                    <a:ext uri="{9D8B030D-6E8A-4147-A177-3AD203B41FA5}">
                      <a16:colId xmlns:a16="http://schemas.microsoft.com/office/drawing/2014/main" val="2820447966"/>
                    </a:ext>
                  </a:extLst>
                </a:gridCol>
              </a:tblGrid>
              <a:tr h="758626">
                <a:tc>
                  <a:txBody>
                    <a:bodyPr/>
                    <a:lstStyle/>
                    <a:p>
                      <a:pPr algn="just"/>
                      <a:r>
                        <a:rPr dirty="0" kern="100" lang="zh-CN" sz="2800">
                          <a:effectLst/>
                        </a:rPr>
                        <a:t>人群分类</a:t>
                      </a:r>
                      <a:endParaRPr dirty="0"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dirty="0" kern="100" lang="zh-CN" sz="2800">
                          <a:effectLst/>
                        </a:rPr>
                        <a:t>人数</a:t>
                      </a:r>
                      <a:endParaRPr dirty="0"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kern="100" lang="zh-CN" sz="2800">
                          <a:effectLst/>
                        </a:rPr>
                        <a:t>手机使用人数</a:t>
                      </a:r>
                      <a:endParaRPr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kern="100" lang="zh-CN" sz="2800">
                          <a:effectLst/>
                        </a:rPr>
                        <a:t>占百分比</a:t>
                      </a:r>
                      <a:endParaRPr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extLst>
                  <a:ext uri="{0D108BD9-81ED-4DB2-BD59-A6C34878D82A}">
                    <a16:rowId xmlns:a16="http://schemas.microsoft.com/office/drawing/2014/main" val="4093044274"/>
                  </a:ext>
                </a:extLst>
              </a:tr>
              <a:tr h="689736">
                <a:tc>
                  <a:txBody>
                    <a:bodyPr/>
                    <a:lstStyle/>
                    <a:p>
                      <a:pPr algn="just"/>
                      <a:r>
                        <a:rPr dirty="0" kern="100" lang="zh-CN" sz="2800">
                          <a:effectLst/>
                        </a:rPr>
                        <a:t>上班族</a:t>
                      </a:r>
                      <a:endParaRPr dirty="0"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dirty="0" kern="100" lang="en-US" sz="2800">
                          <a:effectLst/>
                        </a:rPr>
                        <a:t>15</a:t>
                      </a:r>
                      <a:endParaRPr dirty="0"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kern="100" lang="en-US" sz="2800">
                          <a:effectLst/>
                        </a:rPr>
                        <a:t>13</a:t>
                      </a:r>
                      <a:endParaRPr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kern="100" lang="en-US" sz="2800">
                          <a:effectLst/>
                        </a:rPr>
                        <a:t>86%</a:t>
                      </a:r>
                      <a:endParaRPr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extLst>
                  <a:ext uri="{0D108BD9-81ED-4DB2-BD59-A6C34878D82A}">
                    <a16:rowId xmlns:a16="http://schemas.microsoft.com/office/drawing/2014/main" val="149794151"/>
                  </a:ext>
                </a:extLst>
              </a:tr>
              <a:tr h="758626">
                <a:tc>
                  <a:txBody>
                    <a:bodyPr/>
                    <a:lstStyle/>
                    <a:p>
                      <a:pPr algn="just"/>
                      <a:r>
                        <a:rPr dirty="0" kern="100" lang="zh-CN" sz="2800">
                          <a:effectLst/>
                        </a:rPr>
                        <a:t>退休族</a:t>
                      </a:r>
                      <a:endParaRPr dirty="0"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dirty="0" kern="100" lang="en-US" sz="2800">
                          <a:effectLst/>
                        </a:rPr>
                        <a:t>20</a:t>
                      </a:r>
                      <a:endParaRPr dirty="0"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dirty="0" kern="100" lang="en-US" sz="2800">
                          <a:effectLst/>
                        </a:rPr>
                        <a:t>10</a:t>
                      </a:r>
                      <a:endParaRPr dirty="0"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kern="100" lang="en-US" sz="2800">
                          <a:effectLst/>
                        </a:rPr>
                        <a:t>50%</a:t>
                      </a:r>
                      <a:endParaRPr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extLst>
                  <a:ext uri="{0D108BD9-81ED-4DB2-BD59-A6C34878D82A}">
                    <a16:rowId xmlns:a16="http://schemas.microsoft.com/office/drawing/2014/main" val="1501737467"/>
                  </a:ext>
                </a:extLst>
              </a:tr>
              <a:tr h="758626">
                <a:tc>
                  <a:txBody>
                    <a:bodyPr/>
                    <a:lstStyle/>
                    <a:p>
                      <a:pPr algn="just"/>
                      <a:r>
                        <a:rPr dirty="0" kern="100" lang="zh-CN" sz="2800">
                          <a:solidFill>
                            <a:srgbClr val="FF0000"/>
                          </a:solidFill>
                          <a:effectLst/>
                        </a:rPr>
                        <a:t>学生</a:t>
                      </a:r>
                      <a:endParaRPr dirty="0" kern="100" lang="zh-CN" sz="2800">
                        <a:solidFill>
                          <a:srgbClr val="FF0000"/>
                        </a:solidFill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dirty="0" kern="100" lang="en-US" sz="280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dirty="0" kern="100" lang="zh-CN" sz="2800">
                        <a:solidFill>
                          <a:srgbClr val="FF0000"/>
                        </a:solidFill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dirty="0" kern="100" lang="en-US" sz="28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dirty="0" kern="100" lang="zh-CN" sz="2800">
                        <a:solidFill>
                          <a:srgbClr val="FF0000"/>
                        </a:solidFill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dirty="0" kern="100" lang="en-US" sz="28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dirty="0" kern="100" lang="zh-CN" sz="2800">
                        <a:solidFill>
                          <a:srgbClr val="FF0000"/>
                        </a:solidFill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extLst>
                  <a:ext uri="{0D108BD9-81ED-4DB2-BD59-A6C34878D82A}">
                    <a16:rowId xmlns:a16="http://schemas.microsoft.com/office/drawing/2014/main" val="771678270"/>
                  </a:ext>
                </a:extLst>
              </a:tr>
              <a:tr h="758626">
                <a:tc>
                  <a:txBody>
                    <a:bodyPr/>
                    <a:lstStyle/>
                    <a:p>
                      <a:pPr algn="just"/>
                      <a:r>
                        <a:rPr kern="100" lang="zh-CN" sz="2800">
                          <a:effectLst/>
                        </a:rPr>
                        <a:t>总计</a:t>
                      </a:r>
                      <a:endParaRPr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dirty="0" kern="100" lang="en-US" sz="2800">
                          <a:effectLst/>
                        </a:rPr>
                        <a:t>40</a:t>
                      </a:r>
                      <a:endParaRPr dirty="0"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dirty="0" kern="100" lang="en-US" sz="2800">
                          <a:effectLst/>
                        </a:rPr>
                        <a:t>25</a:t>
                      </a:r>
                      <a:endParaRPr dirty="0"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just"/>
                      <a:r>
                        <a:rPr dirty="0" kern="100" lang="en-US" sz="2800">
                          <a:effectLst/>
                        </a:rPr>
                        <a:t>62%</a:t>
                      </a:r>
                      <a:endParaRPr dirty="0" kern="100" lang="zh-CN" sz="2800">
                        <a:effectLst/>
                        <a:latin charset="-122" panose="02010600030101010101" pitchFamily="2" typeface="等线"/>
                        <a:ea charset="-122" panose="02010600030101010101" pitchFamily="2" typeface="等线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extLst>
                  <a:ext uri="{0D108BD9-81ED-4DB2-BD59-A6C34878D82A}">
                    <a16:rowId xmlns:a16="http://schemas.microsoft.com/office/drawing/2014/main" val="1276512909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DD6AFD-7FA2-9248-0AF7-C6F84E4DE2E1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64712793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57E506-2B27-6634-8106-A9717F87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6" y="900223"/>
            <a:ext cx="11858846" cy="5670698"/>
          </a:xfrm>
        </p:spPr>
        <p:txBody>
          <a:bodyPr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altLang="en-US" dirty="0" lang="zh-CN" sz="2400">
                <a:latin typeface="+mn-ea"/>
                <a:ea typeface="+mn-ea"/>
              </a:rPr>
              <a:t>符合</a:t>
            </a:r>
            <a:r>
              <a:rPr altLang="zh-CN" dirty="0" lang="en-US" sz="2400">
                <a:latin typeface="+mn-ea"/>
                <a:ea typeface="+mn-ea"/>
              </a:rPr>
              <a:t>1</a:t>
            </a:r>
            <a:r>
              <a:rPr altLang="en-US" dirty="0" lang="zh-CN" sz="2400">
                <a:latin typeface="+mn-ea"/>
                <a:ea typeface="+mn-ea"/>
              </a:rPr>
              <a:t>条，已经算是轻度异化。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400">
                <a:latin typeface="+mn-ea"/>
                <a:ea typeface="+mn-ea"/>
              </a:rPr>
              <a:t>符合</a:t>
            </a:r>
            <a:r>
              <a:rPr altLang="zh-CN" dirty="0" lang="en-US" sz="2400">
                <a:latin typeface="+mn-ea"/>
                <a:ea typeface="+mn-ea"/>
              </a:rPr>
              <a:t>2-4</a:t>
            </a:r>
            <a:r>
              <a:rPr altLang="en-US" dirty="0" lang="zh-CN" sz="2400">
                <a:latin typeface="+mn-ea"/>
                <a:ea typeface="+mn-ea"/>
              </a:rPr>
              <a:t>条，中度异化。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400">
                <a:latin typeface="+mn-ea"/>
                <a:ea typeface="+mn-ea"/>
              </a:rPr>
              <a:t>符合</a:t>
            </a:r>
            <a:r>
              <a:rPr altLang="zh-CN" dirty="0" lang="en-US" sz="2400">
                <a:latin typeface="+mn-ea"/>
                <a:ea typeface="+mn-ea"/>
              </a:rPr>
              <a:t>5-7</a:t>
            </a:r>
            <a:r>
              <a:rPr altLang="en-US" dirty="0" lang="zh-CN" sz="2400">
                <a:latin typeface="+mn-ea"/>
                <a:ea typeface="+mn-ea"/>
              </a:rPr>
              <a:t>条，重度异化。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400">
                <a:latin typeface="+mn-ea"/>
                <a:ea typeface="+mn-ea"/>
              </a:rPr>
              <a:t>当代人，从大人到孩子，都越来越把手机当成了身体的一部分，甚至是大脑的一部分。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400">
                <a:latin typeface="+mn-ea"/>
                <a:ea typeface="+mn-ea"/>
              </a:rPr>
              <a:t>遗憾的是，手机时代来的太过迅疾，仿佛一夜之间大家就人手一个手机了。然而，却没有相应的培训课程告诉我们：如何理智地使用手机？如何在使用手机的同时保持心理和身体健康？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400">
                <a:latin typeface="+mn-ea"/>
                <a:ea typeface="+mn-ea"/>
              </a:rPr>
              <a:t>随便下载一个时间统计软件，就会发现自己每天有几个、甚至十几个小时泡在手机上。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400">
                <a:latin typeface="+mn-ea"/>
                <a:ea typeface="+mn-ea"/>
              </a:rPr>
              <a:t>很多人真的没有意识到，自己已经被手机异化了。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400">
                <a:latin typeface="+mn-ea"/>
                <a:ea typeface="+mn-ea"/>
              </a:rPr>
              <a:t>即使有人意识到，也没有发现自己已经异化得如此严重。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6F5597-34B2-F9E7-7AF3-C3049D618C0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53802226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C6C125-FE9B-2605-7146-2A22655C1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28" y="1776384"/>
            <a:ext cx="11433544" cy="4125432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400">
                <a:latin typeface="+mn-ea"/>
                <a:ea typeface="+mn-ea"/>
              </a:rPr>
              <a:t>       近日，江西上饶万年县一中学，</a:t>
            </a:r>
            <a:r>
              <a:rPr altLang="zh-CN" dirty="0" lang="en-US" sz="2400">
                <a:latin typeface="+mn-ea"/>
                <a:ea typeface="+mn-ea"/>
              </a:rPr>
              <a:t>7</a:t>
            </a:r>
            <a:r>
              <a:rPr altLang="en-US" dirty="0" lang="zh-CN" sz="2400">
                <a:latin typeface="+mn-ea"/>
                <a:ea typeface="+mn-ea"/>
              </a:rPr>
              <a:t>名初中生带手机去学校被老师发现，排队站在讲台上，当着同学的面将手机扔进水桶。</a:t>
            </a:r>
          </a:p>
          <a:p>
            <a:pPr indent="0" marL="0">
              <a:buNone/>
            </a:pPr>
            <a:r>
              <a:rPr altLang="zh-CN" dirty="0" lang="en-US" sz="2400">
                <a:latin typeface="+mn-ea"/>
                <a:ea typeface="+mn-ea"/>
              </a:rPr>
              <a:t>       5</a:t>
            </a:r>
            <a:r>
              <a:rPr altLang="en-US" dirty="0" lang="zh-CN" sz="2400">
                <a:latin typeface="+mn-ea"/>
                <a:ea typeface="+mn-ea"/>
              </a:rPr>
              <a:t>月</a:t>
            </a:r>
            <a:r>
              <a:rPr altLang="zh-CN" dirty="0" lang="en-US" sz="2400">
                <a:latin typeface="+mn-ea"/>
                <a:ea typeface="+mn-ea"/>
              </a:rPr>
              <a:t>22</a:t>
            </a:r>
            <a:r>
              <a:rPr altLang="en-US" dirty="0" lang="zh-CN" sz="2400">
                <a:latin typeface="+mn-ea"/>
                <a:ea typeface="+mn-ea"/>
              </a:rPr>
              <a:t>日，一名学生家长证实了视频的真实性，称销毁手机已经过家长同意。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A6C8C4-6DED-4328-DCA8-EDE2B045C146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D8071F2-4651-835C-43AD-A9048A24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60" y="1059713"/>
            <a:ext cx="11029561" cy="1433342"/>
          </a:xfrm>
        </p:spPr>
        <p:txBody>
          <a:bodyPr>
            <a:normAutofit fontScale="90000"/>
          </a:bodyPr>
          <a:lstStyle/>
          <a:p>
            <a:r>
              <a:rPr altLang="en-US" dirty="0" lang="zh-CN" sz="4000"/>
              <a:t>新闻热点：</a:t>
            </a:r>
            <a:br>
              <a:rPr altLang="en-US" dirty="0" lang="zh-CN" sz="3600"/>
            </a:br>
            <a:br>
              <a:rPr altLang="en-US" dirty="0" lang="zh-CN"/>
            </a:br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48666017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B35F01-2827-FEA8-9B2D-B895A016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56" y="1226288"/>
            <a:ext cx="11157151" cy="4749062"/>
          </a:xfrm>
        </p:spPr>
        <p:txBody>
          <a:bodyPr/>
          <a:lstStyle/>
          <a:p>
            <a:pPr indent="0" marL="0">
              <a:buNone/>
            </a:pPr>
            <a:r>
              <a:rPr altLang="zh-CN" dirty="0" lang="en-US" sz="2800">
                <a:latin typeface="+mn-ea"/>
                <a:ea typeface="+mn-ea"/>
              </a:rPr>
              <a:t>5</a:t>
            </a:r>
            <a:r>
              <a:rPr altLang="en-US" dirty="0" lang="zh-CN" sz="2800">
                <a:latin typeface="+mn-ea"/>
                <a:ea typeface="+mn-ea"/>
              </a:rPr>
              <a:t>月</a:t>
            </a:r>
            <a:r>
              <a:rPr altLang="zh-CN" dirty="0" lang="en-US" sz="2800">
                <a:latin typeface="+mn-ea"/>
                <a:ea typeface="+mn-ea"/>
              </a:rPr>
              <a:t>22</a:t>
            </a:r>
            <a:r>
              <a:rPr altLang="en-US" dirty="0" lang="zh-CN" sz="2800">
                <a:latin typeface="+mn-ea"/>
                <a:ea typeface="+mn-ea"/>
              </a:rPr>
              <a:t>日晚，这名发布视频的家长郑重声明称：“由于上午发的老师（让学生）把手机丢到水桶里面，不知道怎么就火了，对老师和学校有严重影响。特此再次声明，丢手机是老师征求过我们意见，我们一致认为同意。丢了一部手机事小，找回孩子们的学习就值。”</a:t>
            </a:r>
          </a:p>
          <a:p>
            <a:pPr indent="0" marL="0">
              <a:buNone/>
            </a:pPr>
            <a:r>
              <a:rPr altLang="zh-CN" dirty="0" lang="en-US" sz="2800">
                <a:latin typeface="+mn-ea"/>
                <a:ea typeface="+mn-ea"/>
              </a:rPr>
              <a:t>5</a:t>
            </a:r>
            <a:r>
              <a:rPr altLang="en-US" dirty="0" lang="zh-CN" sz="2800">
                <a:latin typeface="+mn-ea"/>
                <a:ea typeface="+mn-ea"/>
              </a:rPr>
              <a:t>月</a:t>
            </a:r>
            <a:r>
              <a:rPr altLang="zh-CN" dirty="0" lang="en-US" sz="2800">
                <a:latin typeface="+mn-ea"/>
                <a:ea typeface="+mn-ea"/>
              </a:rPr>
              <a:t>23</a:t>
            </a:r>
            <a:r>
              <a:rPr altLang="en-US" dirty="0" lang="zh-CN" sz="2800">
                <a:latin typeface="+mn-ea"/>
                <a:ea typeface="+mn-ea"/>
              </a:rPr>
              <a:t>日，华商报大风新闻记者联系万年县教体局，工作人员答复称不支持这种做法：“这不是我们规定的。我们还在核查，我们会通过正规的途径去公布的，谢谢您的关心。”</a:t>
            </a:r>
            <a:endParaRPr altLang="zh-CN" dirty="0" lang="en-US" sz="2800">
              <a:latin typeface="+mn-ea"/>
              <a:ea typeface="+mn-ea"/>
            </a:endParaRPr>
          </a:p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对于这件社会热点新闻，你有怎样的看法？</a:t>
            </a:r>
          </a:p>
          <a:p>
            <a:endParaRPr altLang="en-US" dirty="0" lang="zh-CN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DB3A6E-959C-469E-6812-4A65539AB13B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96561837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E99E64-59F1-7235-A920-E5760507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b="1" baseline="0" cap="all" dirty="0" i="0" kern="1200" kumimoji="0" lang="zh-CN" noProof="0" normalizeH="0" spc="0" strike="noStrike" sz="44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B0503020204020204" pitchFamily="34" typeface="Microsoft YaHei UI"/>
                <a:ea charset="-122" panose="020B0503020204020204" pitchFamily="34" typeface="Microsoft YaHei UI"/>
                <a:cs typeface="+mj-cs"/>
              </a:rPr>
              <a:t>信息时代的生活：</a:t>
            </a:r>
            <a:r>
              <a:rPr altLang="en-US" dirty="0" lang="zh-CN" sz="3600"/>
              <a:t>手机化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1D7F4F-9E6C-0D20-B142-CFE3BE36A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152"/>
            <a:ext cx="11029615" cy="3634486"/>
          </a:xfrm>
        </p:spPr>
        <p:txBody>
          <a:bodyPr>
            <a:normAutofit/>
          </a:bodyPr>
          <a:lstStyle/>
          <a:p>
            <a:r>
              <a:rPr altLang="en-US" dirty="0" lang="zh-CN" sz="2800">
                <a:latin typeface="+mn-ea"/>
                <a:ea typeface="+mn-ea"/>
              </a:rPr>
              <a:t>媒介化</a:t>
            </a:r>
            <a:endParaRPr altLang="zh-CN" dirty="0" lang="en-US" sz="2800">
              <a:latin typeface="+mn-ea"/>
              <a:ea typeface="+mn-ea"/>
            </a:endParaRPr>
          </a:p>
          <a:p>
            <a:r>
              <a:rPr altLang="en-US" dirty="0" lang="zh-CN" sz="2800">
                <a:latin typeface="+mn-ea"/>
                <a:ea typeface="+mn-ea"/>
              </a:rPr>
              <a:t>在线化</a:t>
            </a:r>
            <a:endParaRPr altLang="zh-CN" dirty="0" lang="en-US" sz="2800">
              <a:latin typeface="+mn-ea"/>
              <a:ea typeface="+mn-ea"/>
            </a:endParaRPr>
          </a:p>
          <a:p>
            <a:r>
              <a:rPr altLang="en-US" dirty="0" lang="zh-CN" sz="2800">
                <a:latin typeface="+mn-ea"/>
                <a:ea typeface="+mn-ea"/>
              </a:rPr>
              <a:t>透明化</a:t>
            </a:r>
            <a:endParaRPr altLang="zh-CN" dirty="0" lang="en-US" sz="2800">
              <a:latin typeface="+mn-ea"/>
              <a:ea typeface="+mn-ea"/>
            </a:endParaRPr>
          </a:p>
          <a:p>
            <a:r>
              <a:rPr altLang="en-US" dirty="0" lang="zh-CN" sz="2800">
                <a:latin typeface="+mn-ea"/>
                <a:ea typeface="+mn-ea"/>
              </a:rPr>
              <a:t>娱乐化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8FE308-B9AF-9E8E-617D-FB4A72D4E1E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92243128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76BDB9-D1D6-329D-AE6A-C4DE7012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829746"/>
            <a:ext cx="11029616" cy="1376437"/>
          </a:xfrm>
        </p:spPr>
        <p:txBody>
          <a:bodyPr>
            <a:normAutofit/>
          </a:bodyPr>
          <a:lstStyle/>
          <a:p>
            <a:r>
              <a:rPr altLang="en-US" dirty="0" lang="zh-CN" sz="4000"/>
              <a:t>什么是媒介？</a:t>
            </a:r>
            <a:br>
              <a:rPr altLang="en-US" dirty="0" lang="zh-CN" sz="4000"/>
            </a:br>
            <a:endParaRPr altLang="en-US" dirty="0" lang="zh-CN" sz="40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31CAFF-199A-D978-8F15-281174BEC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06184"/>
            <a:ext cx="11029615" cy="3634486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传播学意义上是指在传播过程中，用以扩大并延伸信息传送的工具。在当代社会，一般而言，媒介指机械印刷书籍、报刊杂志、无线电、电视和国际互联网等，它们都是用以</a:t>
            </a:r>
            <a:r>
              <a:rPr altLang="en-US" dirty="0" lang="zh-CN" sz="2800">
                <a:solidFill>
                  <a:srgbClr val="FF0000"/>
                </a:solidFill>
                <a:latin typeface="+mn-ea"/>
                <a:ea typeface="+mn-ea"/>
              </a:rPr>
              <a:t>向大众传播消息或影响大众意见的大众传播工具</a:t>
            </a:r>
            <a:r>
              <a:rPr altLang="en-US" dirty="0" lang="zh-CN" sz="2800">
                <a:latin typeface="+mn-ea"/>
                <a:ea typeface="+mn-ea"/>
              </a:rPr>
              <a:t>，都是传播信息的媒介。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37C4B2-A87C-D9F0-0157-8158C282F358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20370831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11DB75-5DAA-D86D-1BEE-8F2AC111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dirty="0" lang="zh-CN" sz="3600"/>
              <a:t>现代社会的四大媒介：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FC1307-CF68-8DD0-1A45-52F3B301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66" y="2149478"/>
            <a:ext cx="10979942" cy="3010857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3600">
                <a:latin typeface="+mn-ea"/>
                <a:ea typeface="+mn-ea"/>
              </a:rPr>
              <a:t>书刊、广播、电视、互联网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F213CE-585F-4AED-9FE7-C41CD1C2E495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199248480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081EC6-8DAC-6998-06F3-B54DFF1A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40" y="723015"/>
            <a:ext cx="11795052" cy="595423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altLang="en-US" dirty="0" lang="zh-CN" sz="2600">
                <a:latin typeface="+mn-ea"/>
                <a:ea typeface="+mn-ea"/>
              </a:rPr>
              <a:t>⑴报刊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600">
                <a:latin typeface="+mn-ea"/>
                <a:ea typeface="+mn-ea"/>
              </a:rPr>
              <a:t>优点：新闻性强，可信度较高；权威性较高；具有保存价值。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600">
                <a:latin typeface="+mn-ea"/>
                <a:ea typeface="+mn-ea"/>
              </a:rPr>
              <a:t>缺点：在内容上众口难调；周期较长，灵活性较差；在发行上寿命短暂，利用率较低。</a:t>
            </a:r>
          </a:p>
          <a:p>
            <a:pPr>
              <a:lnSpc>
                <a:spcPct val="100000"/>
              </a:lnSpc>
            </a:pPr>
            <a:r>
              <a:rPr altLang="en-US" dirty="0" lang="zh-CN" sz="2600">
                <a:latin typeface="+mn-ea"/>
                <a:ea typeface="+mn-ea"/>
              </a:rPr>
              <a:t>⑵广播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600">
                <a:latin typeface="+mn-ea"/>
                <a:ea typeface="+mn-ea"/>
              </a:rPr>
              <a:t>优点：信息传播迅速，时效性强；信息受众广泛，覆盖面大；信息传播方便灵活，声情并茂。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600">
                <a:latin typeface="+mn-ea"/>
                <a:ea typeface="+mn-ea"/>
              </a:rPr>
              <a:t>缺点：对于需要表现外在形象的产品，广播媒介难以适应；信息转瞬即逝，不易存查。</a:t>
            </a:r>
          </a:p>
          <a:p>
            <a:pPr>
              <a:lnSpc>
                <a:spcPct val="100000"/>
              </a:lnSpc>
            </a:pPr>
            <a:r>
              <a:rPr altLang="en-US" dirty="0" lang="zh-CN" sz="2600">
                <a:latin typeface="+mn-ea"/>
                <a:ea typeface="+mn-ea"/>
              </a:rPr>
              <a:t>⑶电视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600">
                <a:latin typeface="+mn-ea"/>
                <a:ea typeface="+mn-ea"/>
              </a:rPr>
              <a:t>优点：集字、声、像、色于一体，富有极强的感染力；覆盖面广，公众接触率高；信息带有较强的娱乐性，易于为受众所接受。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600">
                <a:latin typeface="+mn-ea"/>
                <a:ea typeface="+mn-ea"/>
              </a:rPr>
              <a:t>缺点：信息稍纵即逝，不易存查。</a:t>
            </a:r>
          </a:p>
          <a:p>
            <a:endParaRPr altLang="en-US" dirty="0" lang="zh-CN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4EDAB3-AD1A-3526-7D7E-4EFA6A619AC6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345937086"/>
      </p:ext>
    </p:extLst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43880-ACD4-1C8C-616E-5DA7644D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6" y="749595"/>
            <a:ext cx="11936818" cy="5516526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typeface="+mn-ea"/>
                <a:ea typeface="+mn-ea"/>
              </a:rPr>
              <a:t>⑷网络</a:t>
            </a:r>
          </a:p>
          <a:p>
            <a:pPr indent="0" marL="0">
              <a:buNone/>
            </a:pPr>
            <a:r>
              <a:rPr altLang="zh-CN" dirty="0" lang="en-US" sz="2800">
                <a:latin typeface="+mn-ea"/>
                <a:ea typeface="+mn-ea"/>
              </a:rPr>
              <a:t>1</a:t>
            </a:r>
            <a:r>
              <a:rPr altLang="en-US" dirty="0" lang="zh-CN" sz="2800">
                <a:latin typeface="+mn-ea"/>
                <a:ea typeface="+mn-ea"/>
              </a:rPr>
              <a:t>、网友的交互性：比如在网上参与活动，发奖，征集发言等等。</a:t>
            </a:r>
          </a:p>
          <a:p>
            <a:pPr indent="0" marL="0">
              <a:buNone/>
            </a:pPr>
            <a:r>
              <a:rPr altLang="zh-CN" dirty="0" lang="en-US" sz="2800">
                <a:latin typeface="+mn-ea"/>
                <a:ea typeface="+mn-ea"/>
              </a:rPr>
              <a:t>2</a:t>
            </a:r>
            <a:r>
              <a:rPr altLang="en-US" dirty="0" lang="zh-CN" sz="2800">
                <a:latin typeface="+mn-ea"/>
                <a:ea typeface="+mn-ea"/>
              </a:rPr>
              <a:t>、持久性：网友对网络有惯性，任何一个好的内容都可能吸引一帮人跟着走。</a:t>
            </a:r>
            <a:endParaRPr altLang="zh-CN" dirty="0" lang="en-US" sz="2800">
              <a:latin typeface="+mn-ea"/>
              <a:ea typeface="+mn-ea"/>
            </a:endParaRPr>
          </a:p>
          <a:p>
            <a:pPr indent="0" marL="0">
              <a:buNone/>
            </a:pPr>
            <a:r>
              <a:rPr altLang="zh-CN" dirty="0" lang="en-US" sz="2800">
                <a:latin typeface="+mn-ea"/>
                <a:ea typeface="+mn-ea"/>
              </a:rPr>
              <a:t>3</a:t>
            </a:r>
            <a:r>
              <a:rPr altLang="en-US" dirty="0" lang="zh-CN" sz="2800">
                <a:latin typeface="+mn-ea"/>
                <a:ea typeface="+mn-ea"/>
              </a:rPr>
              <a:t>、形式的多元化：网络在尺寸之内可以用动画、</a:t>
            </a:r>
            <a:r>
              <a:rPr altLang="zh-CN" dirty="0" lang="en-US" sz="2800">
                <a:latin typeface="+mn-ea"/>
                <a:ea typeface="+mn-ea"/>
              </a:rPr>
              <a:t>flash</a:t>
            </a:r>
            <a:r>
              <a:rPr altLang="en-US" dirty="0" lang="zh-CN" sz="2800">
                <a:latin typeface="+mn-ea"/>
                <a:ea typeface="+mn-ea"/>
              </a:rPr>
              <a:t>、用游戏方式，在形式上可以在线收听、收看、试玩、调查等等，可以集各种传统媒体的精华。</a:t>
            </a:r>
          </a:p>
          <a:p>
            <a:pPr indent="0" marL="0">
              <a:buNone/>
            </a:pPr>
            <a:r>
              <a:rPr altLang="zh-CN" dirty="0" lang="en-US" sz="2800">
                <a:latin typeface="+mn-ea"/>
                <a:ea typeface="+mn-ea"/>
              </a:rPr>
              <a:t>4</a:t>
            </a:r>
            <a:r>
              <a:rPr altLang="en-US" dirty="0" lang="zh-CN" sz="2800">
                <a:latin typeface="+mn-ea"/>
                <a:ea typeface="+mn-ea"/>
              </a:rPr>
              <a:t>、信息密集性：这是网络最早被大众认可的作用和意义，以提供及时全面的信息获得最大的网友群。</a:t>
            </a:r>
          </a:p>
          <a:p>
            <a:endParaRPr altLang="en-US" dirty="0" lang="zh-CN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DBE69-AC85-DD75-C1D3-5B82A90DA160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1402231973"/>
      </p:ext>
    </p:extLst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382C0E-D28C-8F85-4B8F-503BA347C970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rtl="0"/>
            <a:fld id="{F24FFC25-0C05-49C8-B150-3CF6B89B5C55}" type="datetime1">
              <a:rPr altLang="en-US" lang="zh-CN" smtClean="0"/>
              <a:t>2024/5/29</a:t>
            </a:fld>
            <a:endParaRPr dirty="0"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9BDE18-82E0-E9CF-48E7-F24B1E18BAE6}"/>
              </a:ext>
            </a:extLst>
          </p:cNvPr>
          <p:cNvSpPr txBox="1"/>
          <p:nvPr/>
        </p:nvSpPr>
        <p:spPr>
          <a:xfrm>
            <a:off x="0" y="519799"/>
            <a:ext cx="12103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zh-CN" sz="2400">
                <a:effectLst/>
                <a:latin typeface="+mn-ea"/>
                <a:cs charset="0" panose="02020603050405020304" pitchFamily="18" typeface="Times New Roman"/>
              </a:rPr>
              <a:t>下面是一则校报的招聘启事，需要通过不同的传播媒介发布出去，以得到更多同学的关注和响应。选择几种你熟悉的传播媒介，根据其传播特点对招聘启事进行改写，如调整内容、语言、呈现形式等，并说说这样改写的理由。</a:t>
            </a:r>
            <a:endParaRPr altLang="en-US" dirty="0" lang="zh-CN" sz="2400"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F3A495-1E3D-9B25-DA43-CE5E2BFF6A45}"/>
              </a:ext>
            </a:extLst>
          </p:cNvPr>
          <p:cNvSpPr txBox="1"/>
          <p:nvPr/>
        </p:nvSpPr>
        <p:spPr>
          <a:xfrm>
            <a:off x="122275" y="1720128"/>
            <a:ext cx="1194745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150000"/>
              </a:lnSpc>
            </a:pP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招聘启事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校报拟招聘两名编辑，具体信息如下。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岗位职责：负责来稿筛选、文字编辑和部分校内新闻采写工作。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招聘对象：高一、高二年级学有余力的同学。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应聘条件：</a:t>
            </a:r>
            <a:r>
              <a:rPr altLang="zh-CN" dirty="0" kern="100" lang="en-US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1.</a:t>
            </a: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热爱文学，热爱写作，有一定的文学鉴赏能力和较高的文字水平；</a:t>
            </a:r>
            <a:endParaRPr altLang="zh-CN" dirty="0" kern="100" lang="en-US" sz="2400">
              <a:effectLst/>
              <a:latin charset="0" panose="02020603050405020304" pitchFamily="18" typeface="Times New Roman"/>
              <a:ea charset="-122" panose="02010600030101010101" pitchFamily="2" typeface="宋体"/>
            </a:endParaRP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en-US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2.</a:t>
            </a: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能够认真细致地做好文字工作，有较强的责任心；</a:t>
            </a:r>
            <a:r>
              <a:rPr altLang="zh-CN" dirty="0" kern="100" lang="en-US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3.</a:t>
            </a: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具备良好的沟通能力。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应聘方式：发送个人简历至邮箱</a:t>
            </a:r>
            <a:r>
              <a:rPr altLang="zh-CN" dirty="0" kern="100" lang="en-US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××@××</a:t>
            </a: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。</a:t>
            </a:r>
          </a:p>
          <a:p>
            <a:pPr algn="l" fontAlgn="ctr" indent="266700">
              <a:lnSpc>
                <a:spcPct val="150000"/>
              </a:lnSpc>
            </a:pP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截止日期：</a:t>
            </a:r>
            <a:r>
              <a:rPr altLang="zh-CN" dirty="0" kern="100" lang="en-US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3</a:t>
            </a: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月</a:t>
            </a:r>
            <a:r>
              <a:rPr altLang="zh-CN" dirty="0" kern="100" lang="en-US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25</a:t>
            </a:r>
            <a:r>
              <a:rPr altLang="zh-CN" dirty="0" kern="100" lang="zh-CN" sz="2400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日。</a:t>
            </a:r>
          </a:p>
          <a:p>
            <a:pPr algn="r" fontAlgn="ctr" indent="266700">
              <a:lnSpc>
                <a:spcPct val="150000"/>
              </a:lnSpc>
            </a:pPr>
            <a:r>
              <a:rPr altLang="zh-CN" dirty="0" kern="100" lang="zh-CN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校报编辑部</a:t>
            </a:r>
          </a:p>
          <a:p>
            <a:r>
              <a:rPr altLang="zh-CN" dirty="0" lang="en-US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                                                                                                                                                                                             3</a:t>
            </a:r>
            <a:r>
              <a:rPr altLang="zh-CN" dirty="0" lang="zh-CN">
                <a:effectLst/>
                <a:latin charset="0" panose="02020603050405020304" pitchFamily="18" typeface="Times New Roman"/>
                <a:ea charset="-122" panose="02010600030101010101" pitchFamily="2" typeface="宋体"/>
                <a:cs charset="0" panose="02020603050405020304" pitchFamily="18" typeface="Times New Roman"/>
              </a:rPr>
              <a:t>月</a:t>
            </a:r>
            <a:r>
              <a:rPr altLang="zh-CN" dirty="0" lang="en-US">
                <a:effectLst/>
                <a:latin charset="0" panose="02020603050405020304" pitchFamily="18" typeface="Times New Roman"/>
                <a:ea charset="-122" panose="02010600030101010101" pitchFamily="2" typeface="宋体"/>
              </a:rPr>
              <a:t>1</a:t>
            </a:r>
            <a:r>
              <a:rPr altLang="zh-CN" dirty="0" lang="zh-CN">
                <a:effectLst/>
                <a:latin charset="0" panose="02020603050405020304" pitchFamily="18" typeface="Times New Roman"/>
                <a:ea charset="-122" panose="02010600030101010101" pitchFamily="2" typeface="宋体"/>
                <a:cs charset="0" panose="02020603050405020304" pitchFamily="18" typeface="Times New Roman"/>
              </a:rPr>
              <a:t>日</a:t>
            </a:r>
            <a:endParaRPr altLang="en-US" dirty="0" lang="zh-CN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D5E57E0-DD13-10A4-82FC-FACA61BC4A65}"/>
              </a:ext>
            </a:extLst>
          </p:cNvPr>
          <p:cNvSpPr txBox="1"/>
          <p:nvPr/>
        </p:nvSpPr>
        <p:spPr>
          <a:xfrm>
            <a:off x="467832" y="54610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altLang="zh-CN" dirty="0" lang="en-US">
              <a:latin typeface="+mn-ea"/>
            </a:endParaRPr>
          </a:p>
          <a:p>
            <a:r>
              <a:rPr altLang="zh-CN" dirty="0"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158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0"/>
</p:tagLst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53_TF33552983.potx" id="{E785B998-EA1E-435A-BC09-53167714146B}" vid="{39930FD0-D29E-42B6-87EA-7A1632EF1DF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{BDB3FCD9-10E0-47C9-BF70-504D94C2B404}tf33552983_win32</Template>
  <TotalTime>250</TotalTime>
  <Words>3017</Words>
  <Application>Microsoft Office PowerPoint</Application>
  <PresentationFormat>宽屏</PresentationFormat>
  <Paragraphs>244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DCWAVF+Arial-BoldMT</vt:lpstr>
      <vt:lpstr>Microsoft YaHei UI</vt:lpstr>
      <vt:lpstr>等线</vt:lpstr>
      <vt:lpstr>仿宋</vt:lpstr>
      <vt:lpstr>黑体</vt:lpstr>
      <vt:lpstr>Arial</vt:lpstr>
      <vt:lpstr>Calibri</vt:lpstr>
      <vt:lpstr>Times New Roman</vt:lpstr>
      <vt:lpstr>Wingdings 2</vt:lpstr>
      <vt:lpstr>DividendVTI</vt:lpstr>
      <vt:lpstr>信息时代的语文生活</vt:lpstr>
      <vt:lpstr>信息时代的生活</vt:lpstr>
      <vt:lpstr>地铁上玩手机的随机调查统计：</vt:lpstr>
      <vt:lpstr>信息时代的生活：手机化</vt:lpstr>
      <vt:lpstr>什么是媒介？ </vt:lpstr>
      <vt:lpstr>现代社会的四大媒介：</vt:lpstr>
      <vt:lpstr>PowerPoint 演示文稿</vt:lpstr>
      <vt:lpstr>PowerPoint 演示文稿</vt:lpstr>
      <vt:lpstr>PowerPoint 演示文稿</vt:lpstr>
      <vt:lpstr>传播媒介：</vt:lpstr>
      <vt:lpstr>PowerPoint 演示文稿</vt:lpstr>
      <vt:lpstr>PowerPoint 演示文稿</vt:lpstr>
      <vt:lpstr>PowerPoint 演示文稿</vt:lpstr>
      <vt:lpstr>选择一种社交APP，根据其传播特点对招聘启事进行改写，如调整内容、语言、呈现形式等，并说说这样改写的理由。</vt:lpstr>
      <vt:lpstr>新集体生活（生活在群里）：后真相时代的日常 </vt:lpstr>
      <vt:lpstr>后真相 </vt:lpstr>
      <vt:lpstr>身处“后真相时代”，如何才能抵达真相？</vt:lpstr>
      <vt:lpstr>社会新闻热点：胖猫事件（后真相时代的经典案例）</vt:lpstr>
      <vt:lpstr>PowerPoint 演示文稿</vt:lpstr>
      <vt:lpstr>《真想》六问： </vt:lpstr>
      <vt:lpstr>PowerPoint 演示文稿</vt:lpstr>
      <vt:lpstr>PowerPoint 演示文稿</vt:lpstr>
      <vt:lpstr>真相：</vt:lpstr>
      <vt:lpstr>新集体生活法则：</vt:lpstr>
      <vt:lpstr>新集体生活法则：</vt:lpstr>
      <vt:lpstr>罗伯特议事规则：（简称罗规）</vt:lpstr>
      <vt:lpstr>罗伯特议事规则：议事十二规则  </vt:lpstr>
      <vt:lpstr>罗伯特议事规则： </vt:lpstr>
      <vt:lpstr>异化的紧迫性：</vt:lpstr>
      <vt:lpstr>PowerPoint 演示文稿</vt:lpstr>
      <vt:lpstr>新闻热点： 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2024-05-29T02:07:46Z</dcterms:created>
  <dc:creator>君 孟</dc:creator>
  <cp:lastModifiedBy>君 孟</cp:lastModifiedBy>
  <dcterms:modified xsi:type="dcterms:W3CDTF">2024-05-29T06:18:00Z</dcterms:modified>
  <cp:revision>5</cp:revision>
  <dc:title>信息时代的语文生活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pid="2" fmtid="{D5CDD505-2E9C-101B-9397-08002B2CF9AE}" name="EASTEDU_PRESENTATION_CUSTOM_DATA">
    <vt:lpwstr>1002581187917893632</vt:lpwstr>
  </property>
</Properties>
</file>