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2" r:id="rId3"/>
    <p:sldId id="333" r:id="rId4"/>
    <p:sldId id="289" r:id="rId5"/>
    <p:sldId id="274" r:id="rId6"/>
    <p:sldId id="290" r:id="rId7"/>
    <p:sldId id="291" r:id="rId8"/>
    <p:sldId id="336" r:id="rId9"/>
    <p:sldId id="340" r:id="rId10"/>
    <p:sldId id="302" r:id="rId11"/>
    <p:sldId id="322" r:id="rId12"/>
    <p:sldId id="293" r:id="rId13"/>
    <p:sldId id="338" r:id="rId14"/>
    <p:sldId id="339" r:id="rId15"/>
    <p:sldId id="303" r:id="rId16"/>
    <p:sldId id="334" r:id="rId17"/>
    <p:sldId id="304" r:id="rId18"/>
    <p:sldId id="296" r:id="rId19"/>
    <p:sldId id="299" r:id="rId20"/>
    <p:sldId id="298" r:id="rId21"/>
    <p:sldId id="300" r:id="rId22"/>
    <p:sldId id="308" r:id="rId23"/>
    <p:sldId id="342" r:id="rId24"/>
    <p:sldId id="343" r:id="rId25"/>
    <p:sldId id="312" r:id="rId26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11111"/>
    <a:srgbClr val="CC00CC"/>
    <a:srgbClr val="3333CC"/>
    <a:srgbClr val="003300"/>
    <a:srgbClr val="000099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108"/>
    <p:restoredTop sz="94610"/>
  </p:normalViewPr>
  <p:slideViewPr>
    <p:cSldViewPr showGuides="1">
      <p:cViewPr varScale="1">
        <p:scale>
          <a:sx n="89" d="100"/>
          <a:sy n="89" d="100"/>
        </p:scale>
        <p:origin x="1214" y="72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gs" Target="tags/tag1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34C8F0-A43D-4AF2-9DE5-312B94AEC6FB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1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97D05D-5F29-4D24-B2BB-DBF2450EC465}" type="slidenum"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09800" y="2514600"/>
            <a:ext cx="5943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</a:ex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267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kumimoji="0"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F09B7A-D643-4A28-AF11-1003543BE6E6}" type="slidenum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866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91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Blip>
                <a:blip r:embed="rId2"/>
              </a:buBlip>
              <a:defRPr/>
            </a:pPr>
            <a:endParaRPr kumimoji="1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5000"/>
              <a:buFontTx/>
              <a:buNone/>
              <a:defRPr/>
            </a:pPr>
            <a:endParaRPr kumimoji="1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 descr="Large confetti"/>
          <p:cNvSpPr>
            <a:spLocks noGrp="1"/>
          </p:cNvSpPr>
          <p:nvPr>
            <p:ph type="title"/>
          </p:nvPr>
        </p:nvSpPr>
        <p:spPr>
          <a:xfrm>
            <a:off x="762000" y="228600"/>
            <a:ext cx="7086600" cy="838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黑体" panose="0201060906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.xml"/><Relationship Id="rId7" Type="http://schemas.openxmlformats.org/officeDocument/2006/relationships/image" Target="../media/image4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形状 8"/>
          <p:cNvSpPr/>
          <p:nvPr userDrawn="1">
            <p:custDataLst>
              <p:tags r:id="rId1"/>
            </p:custDataLst>
          </p:nvPr>
        </p:nvSpPr>
        <p:spPr>
          <a:xfrm>
            <a:off x="7295319" y="857212"/>
            <a:ext cx="1848749" cy="180242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任意形状 8"/>
          <p:cNvSpPr/>
          <p:nvPr userDrawn="1">
            <p:custDataLst>
              <p:tags r:id="rId2"/>
            </p:custDataLst>
          </p:nvPr>
        </p:nvSpPr>
        <p:spPr>
          <a:xfrm rot="10800000">
            <a:off x="0" y="4967288"/>
            <a:ext cx="1059656" cy="1033463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tx2">
                  <a:lumMod val="90000"/>
                  <a:alpha val="2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schemeClr val="lt1"/>
              </a:solidFill>
              <a:highlight>
                <a:srgbClr val="1171F1"/>
              </a:highligh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685727" y="3744926"/>
            <a:ext cx="1097074" cy="1097074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itle 6"/>
          <p:cNvSpPr txBox="1"/>
          <p:nvPr>
            <p:custDataLst>
              <p:tags r:id="rId4"/>
            </p:custDataLst>
          </p:nvPr>
        </p:nvSpPr>
        <p:spPr>
          <a:xfrm>
            <a:off x="695325" y="257175"/>
            <a:ext cx="5181600" cy="47104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47625" tIns="19050" rIns="47625" bIns="19050" anchor="b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lvl="0" indent="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咏苏洵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当年苏老泉，年已二十七。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方知需用功，发奋读书籍。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并同儿与女，思究圣人语。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寒窗多少年，青丝根根白。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父子同进京，三人皆中举。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皇城咸震惊，争诵苏洵名。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l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</a:pPr>
            <a:r>
              <a:rPr lang="zh-CN" altLang="en-US" sz="2800" spc="220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读书从不晚，辛勤为第一。</a:t>
            </a:r>
            <a:endParaRPr lang="zh-CN" altLang="en-US" sz="2800" spc="22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矩形 5"/>
          <p:cNvSpPr/>
          <p:nvPr>
            <p:custDataLst>
              <p:tags r:id="rId5"/>
            </p:custDataLst>
          </p:nvPr>
        </p:nvSpPr>
        <p:spPr>
          <a:xfrm>
            <a:off x="9029699" y="2000239"/>
            <a:ext cx="114301" cy="2857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0" name="图片 99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44139" y="764699"/>
            <a:ext cx="1992154" cy="251841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323850" y="620713"/>
            <a:ext cx="8569325" cy="3538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赵王迁七年，秦使王翦攻赵，赵使李牧、司马尚御之。秦多与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赵王宠臣郭开金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，为反间，言李牧、司马尚欲反。赵王乃使赵葱及齐将颜聚代李牧。李牧不受命，赵使人微捕得李牧，斩之。废司马尚。后三月，王翦因急击赵，大破杀赵葱，虏赵王迁及其将颜聚，遂灭赵。 </a:t>
            </a:r>
            <a:b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2290" name="Rectangle 2" descr="Large confetti"/>
          <p:cNvSpPr>
            <a:spLocks noGrp="1"/>
          </p:cNvSpPr>
          <p:nvPr>
            <p:ph type="title"/>
          </p:nvPr>
        </p:nvSpPr>
        <p:spPr>
          <a:xfrm>
            <a:off x="179388" y="0"/>
            <a:ext cx="2808287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solidFill>
                  <a:schemeClr val="tx1"/>
                </a:solidFill>
              </a:rPr>
              <a:t>第三段理解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10595" name="Rectangle 3"/>
          <p:cNvSpPr/>
          <p:nvPr/>
        </p:nvSpPr>
        <p:spPr>
          <a:xfrm>
            <a:off x="179388" y="1125538"/>
            <a:ext cx="8496300" cy="4778375"/>
          </a:xfrm>
          <a:prstGeom prst="rect">
            <a:avLst/>
          </a:prstGeom>
          <a:noFill/>
          <a:ln w="127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本段证明了哪个观点？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ea typeface="楷体_GB2312" pitchFamily="49" charset="-122"/>
              </a:rPr>
              <a:t>不赂者以赂者丧。盖失强援，不能独完</a:t>
            </a:r>
            <a:endParaRPr lang="en-US" altLang="zh-CN" b="1" dirty="0"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文中齐、燕、赵是因何而亡的？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ea typeface="楷体_GB2312" pitchFamily="49" charset="-122"/>
              </a:rPr>
              <a:t>齐：与嬴而不助五国也</a:t>
            </a:r>
            <a:endParaRPr lang="zh-CN" altLang="en-US" b="1" dirty="0"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ea typeface="楷体_GB2312" pitchFamily="49" charset="-122"/>
              </a:rPr>
              <a:t>燕：以荆卿为计</a:t>
            </a:r>
            <a:endParaRPr lang="zh-CN" altLang="en-US" b="1" dirty="0"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ea typeface="楷体_GB2312" pitchFamily="49" charset="-122"/>
              </a:rPr>
              <a:t>赵：“牧以谗诛”“用武而不终”</a:t>
            </a:r>
            <a:endParaRPr lang="zh-CN" altLang="en-US" b="1" dirty="0"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ea typeface="楷体_GB2312" pitchFamily="49" charset="-122"/>
              </a:rPr>
              <a:t>燕、赵 </a:t>
            </a:r>
            <a:r>
              <a:rPr lang="en-US" altLang="zh-CN" b="1" dirty="0">
                <a:ea typeface="楷体_GB2312" pitchFamily="49" charset="-122"/>
              </a:rPr>
              <a:t>:</a:t>
            </a:r>
            <a:r>
              <a:rPr lang="zh-CN" altLang="en-US" b="1" dirty="0">
                <a:ea typeface="楷体_GB2312" pitchFamily="49" charset="-122"/>
              </a:rPr>
              <a:t>处秦革灭殆尽 之际，智力孤危 ，战败而亡，诚不得已</a:t>
            </a:r>
            <a:endParaRPr lang="zh-CN" altLang="en-US" b="1" dirty="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13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3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59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67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83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/>
          <p:nvPr/>
        </p:nvSpPr>
        <p:spPr>
          <a:xfrm>
            <a:off x="228600" y="332740"/>
            <a:ext cx="85312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第三段从哪个方面论证六国破灭的原因？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齐、燕、赵灭亡的原因是什么？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3" name="左大括号 20482"/>
          <p:cNvSpPr/>
          <p:nvPr/>
        </p:nvSpPr>
        <p:spPr>
          <a:xfrm>
            <a:off x="762000" y="2286000"/>
            <a:ext cx="381000" cy="2743200"/>
          </a:xfrm>
          <a:prstGeom prst="leftBrace">
            <a:avLst>
              <a:gd name="adj1" fmla="val 60000"/>
              <a:gd name="adj2" fmla="val 50736"/>
            </a:avLst>
          </a:prstGeom>
          <a:noFill/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1066800" y="19812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齐</a:t>
            </a:r>
            <a:endParaRPr lang="zh-CN" altLang="en-US" sz="2400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1600200" y="19812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与嬴不助五国</a:t>
            </a:r>
            <a:endParaRPr lang="zh-CN" altLang="en-US" sz="3200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1066800" y="33528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燕</a:t>
            </a:r>
            <a:endParaRPr lang="zh-CN" altLang="en-US" sz="2800" b="1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1676400" y="3276600"/>
            <a:ext cx="2622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以荆为计速祸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1066800" y="4648200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赵</a:t>
            </a:r>
            <a:endParaRPr lang="zh-CN" altLang="en-US" sz="2400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1676400" y="4648200"/>
            <a:ext cx="34353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诛良将，用武不终</a:t>
            </a:r>
            <a:endParaRPr lang="zh-CN" altLang="en-US" sz="2400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90" name="右大括号 20489"/>
          <p:cNvSpPr/>
          <p:nvPr/>
        </p:nvSpPr>
        <p:spPr>
          <a:xfrm>
            <a:off x="6781800" y="2209800"/>
            <a:ext cx="381000" cy="2628900"/>
          </a:xfrm>
          <a:prstGeom prst="rightBrace">
            <a:avLst>
              <a:gd name="adj1" fmla="val 57500"/>
              <a:gd name="adj2" fmla="val 50000"/>
            </a:avLst>
          </a:prstGeom>
          <a:noFill/>
          <a:ln w="28575" cap="flat" cmpd="sng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6978650" y="2971800"/>
            <a:ext cx="2165350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3333FF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盖失强援不能独完</a:t>
            </a:r>
            <a:endParaRPr lang="zh-CN" altLang="en-US" sz="3200" b="1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228600" y="1981200"/>
            <a:ext cx="733425" cy="3505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不赂者以赂者丧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文本框 20493"/>
          <p:cNvSpPr txBox="1"/>
          <p:nvPr/>
        </p:nvSpPr>
        <p:spPr>
          <a:xfrm>
            <a:off x="4876800" y="2133600"/>
            <a:ext cx="175260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5" name="文本框 20494"/>
          <p:cNvSpPr txBox="1"/>
          <p:nvPr/>
        </p:nvSpPr>
        <p:spPr>
          <a:xfrm>
            <a:off x="4953000" y="1905000"/>
            <a:ext cx="18288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勿附于秦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6" name="文本框 20495"/>
          <p:cNvSpPr txBox="1"/>
          <p:nvPr/>
        </p:nvSpPr>
        <p:spPr>
          <a:xfrm>
            <a:off x="5029200" y="3276600"/>
            <a:ext cx="19050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刺客不行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97" name="文本框 20496"/>
          <p:cNvSpPr txBox="1"/>
          <p:nvPr/>
        </p:nvSpPr>
        <p:spPr>
          <a:xfrm>
            <a:off x="5791200" y="4267200"/>
            <a:ext cx="1295400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良将犹在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4" name="左箭头 20497"/>
          <p:cNvSpPr/>
          <p:nvPr/>
        </p:nvSpPr>
        <p:spPr>
          <a:xfrm>
            <a:off x="4343400" y="2209800"/>
            <a:ext cx="609600" cy="228600"/>
          </a:xfrm>
          <a:prstGeom prst="leftArrow">
            <a:avLst>
              <a:gd name="adj1" fmla="val 50000"/>
              <a:gd name="adj2" fmla="val 666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5" name="左箭头 20498"/>
          <p:cNvSpPr/>
          <p:nvPr/>
        </p:nvSpPr>
        <p:spPr>
          <a:xfrm>
            <a:off x="4419600" y="3505200"/>
            <a:ext cx="609600" cy="228600"/>
          </a:xfrm>
          <a:prstGeom prst="leftArrow">
            <a:avLst>
              <a:gd name="adj1" fmla="val 50000"/>
              <a:gd name="adj2" fmla="val 666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6" name="左箭头 20499"/>
          <p:cNvSpPr/>
          <p:nvPr/>
        </p:nvSpPr>
        <p:spPr>
          <a:xfrm>
            <a:off x="5105400" y="4800600"/>
            <a:ext cx="838200" cy="228600"/>
          </a:xfrm>
          <a:prstGeom prst="leftArrow">
            <a:avLst>
              <a:gd name="adj1" fmla="val 50000"/>
              <a:gd name="adj2" fmla="val 91632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1" name="文本框 20500"/>
          <p:cNvSpPr txBox="1"/>
          <p:nvPr/>
        </p:nvSpPr>
        <p:spPr>
          <a:xfrm>
            <a:off x="1143000" y="5181600"/>
            <a:ext cx="2895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事实论证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02" name="文本框 20501"/>
          <p:cNvSpPr txBox="1"/>
          <p:nvPr/>
        </p:nvSpPr>
        <p:spPr>
          <a:xfrm>
            <a:off x="5486400" y="5257800"/>
            <a:ext cx="2895600" cy="6413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假设论证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ldLvl="0" animBg="1"/>
      <p:bldP spid="20484" grpId="0"/>
      <p:bldP spid="20485" grpId="0"/>
      <p:bldP spid="20486" grpId="0"/>
      <p:bldP spid="20487" grpId="0"/>
      <p:bldP spid="20488" grpId="0"/>
      <p:bldP spid="20489" grpId="0"/>
      <p:bldP spid="204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文本框 95233"/>
          <p:cNvSpPr txBox="1"/>
          <p:nvPr/>
        </p:nvSpPr>
        <p:spPr>
          <a:xfrm>
            <a:off x="250825" y="1125538"/>
            <a:ext cx="792163" cy="435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不赂者以赂者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丧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35" name="左大括号 95234"/>
          <p:cNvSpPr/>
          <p:nvPr/>
        </p:nvSpPr>
        <p:spPr>
          <a:xfrm>
            <a:off x="1116013" y="1628775"/>
            <a:ext cx="215900" cy="3390900"/>
          </a:xfrm>
          <a:prstGeom prst="leftBrace">
            <a:avLst>
              <a:gd name="adj1" fmla="val 130809"/>
              <a:gd name="adj2" fmla="val 50736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36" name="文本框 95235"/>
          <p:cNvSpPr txBox="1"/>
          <p:nvPr/>
        </p:nvSpPr>
        <p:spPr>
          <a:xfrm>
            <a:off x="1547813" y="1196975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齐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37" name="文本框 95236"/>
          <p:cNvSpPr txBox="1"/>
          <p:nvPr/>
        </p:nvSpPr>
        <p:spPr>
          <a:xfrm>
            <a:off x="2339975" y="1196975"/>
            <a:ext cx="3028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与嬴而不助五国</a:t>
            </a:r>
            <a:endParaRPr lang="zh-CN" altLang="en-US" sz="32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38" name="文本框 95237"/>
          <p:cNvSpPr txBox="1"/>
          <p:nvPr/>
        </p:nvSpPr>
        <p:spPr>
          <a:xfrm>
            <a:off x="1403350" y="2924175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燕</a:t>
            </a:r>
            <a:endParaRPr lang="zh-CN" altLang="en-US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39" name="文本框 95238"/>
          <p:cNvSpPr txBox="1"/>
          <p:nvPr/>
        </p:nvSpPr>
        <p:spPr>
          <a:xfrm>
            <a:off x="2339975" y="2708275"/>
            <a:ext cx="2216150" cy="1128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以荆卿为计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始速祸焉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0" name="文本框 95239"/>
          <p:cNvSpPr txBox="1"/>
          <p:nvPr/>
        </p:nvSpPr>
        <p:spPr>
          <a:xfrm>
            <a:off x="1403350" y="4797425"/>
            <a:ext cx="590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赵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41" name="文本框 95240"/>
          <p:cNvSpPr txBox="1"/>
          <p:nvPr/>
        </p:nvSpPr>
        <p:spPr>
          <a:xfrm rot="-10800000" flipV="1">
            <a:off x="2411413" y="4581525"/>
            <a:ext cx="2225675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牧以谗诛</a:t>
            </a:r>
            <a:endParaRPr lang="zh-CN" altLang="en-US" sz="3200" b="1">
              <a:latin typeface="Times New Roman" panose="02020603050405020304" pitchFamily="18" charset="0"/>
              <a:ea typeface="华文楷体" panose="02010600040101010101" pitchFamily="2" charset="-122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</a:rPr>
              <a:t>用武不终</a:t>
            </a:r>
            <a:endParaRPr lang="zh-CN" altLang="en-US" sz="2400"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42" name="右大括号 95241"/>
          <p:cNvSpPr/>
          <p:nvPr/>
        </p:nvSpPr>
        <p:spPr>
          <a:xfrm>
            <a:off x="7451725" y="1484313"/>
            <a:ext cx="304800" cy="3238500"/>
          </a:xfrm>
          <a:prstGeom prst="rightBrace">
            <a:avLst>
              <a:gd name="adj1" fmla="val 8849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3" name="文本框 95242"/>
          <p:cNvSpPr txBox="1"/>
          <p:nvPr/>
        </p:nvSpPr>
        <p:spPr>
          <a:xfrm>
            <a:off x="7885113" y="1196975"/>
            <a:ext cx="901700" cy="3990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</a:rPr>
              <a:t>盖失强援不能独完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95244" name="文本框 95243"/>
          <p:cNvSpPr txBox="1"/>
          <p:nvPr/>
        </p:nvSpPr>
        <p:spPr>
          <a:xfrm>
            <a:off x="5435600" y="1052513"/>
            <a:ext cx="1657350" cy="94615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终继灭亡在所难免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5" name="右大括号 95244"/>
          <p:cNvSpPr/>
          <p:nvPr/>
        </p:nvSpPr>
        <p:spPr>
          <a:xfrm>
            <a:off x="4716463" y="3068638"/>
            <a:ext cx="512762" cy="2232025"/>
          </a:xfrm>
          <a:prstGeom prst="rightBrace">
            <a:avLst>
              <a:gd name="adj1" fmla="val 36254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5246" name="文本框 95245"/>
          <p:cNvSpPr txBox="1"/>
          <p:nvPr/>
        </p:nvSpPr>
        <p:spPr>
          <a:xfrm>
            <a:off x="5508625" y="3573463"/>
            <a:ext cx="1655763" cy="134302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智力孤危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战败而亡</a:t>
            </a:r>
            <a:r>
              <a:rPr lang="zh-CN" altLang="en-US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0" name="矩形 95246"/>
          <p:cNvSpPr/>
          <p:nvPr/>
        </p:nvSpPr>
        <p:spPr>
          <a:xfrm>
            <a:off x="1691640" y="188595"/>
            <a:ext cx="4937760" cy="777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buSzTx/>
            </a:pP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理清结构</a:t>
            </a:r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节</a:t>
            </a:r>
            <a:endParaRPr lang="zh-CN" altLang="en-US" sz="36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6" grpId="0"/>
      <p:bldP spid="95237" grpId="0"/>
      <p:bldP spid="95238" grpId="0"/>
      <p:bldP spid="95239" grpId="0"/>
      <p:bldP spid="95240" grpId="0"/>
      <p:bldP spid="95241" grpId="0"/>
      <p:bldP spid="95243" grpId="0"/>
      <p:bldP spid="95244" grpId="0"/>
      <p:bldP spid="95245" grpId="0" bldLvl="0" animBg="1"/>
      <p:bldP spid="95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ext Box 4"/>
          <p:cNvSpPr txBox="1"/>
          <p:nvPr/>
        </p:nvSpPr>
        <p:spPr>
          <a:xfrm>
            <a:off x="323850" y="1268730"/>
            <a:ext cx="8013700" cy="2541588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呜呼！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赂秦之地封天下之谋臣，以事秦之心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礼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天下之奇才，并力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西向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，则吾恐秦人食之不得下咽也。悲夫！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有如此之势，而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秦人积威之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劫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割，以趋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亡。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国者无使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积威之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劫哉！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9216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zh-CN"/>
          </a:p>
        </p:txBody>
      </p:sp>
      <p:sp>
        <p:nvSpPr>
          <p:cNvPr id="9218" name="文本占位符 92162"/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endParaRPr lang="zh-CN"/>
          </a:p>
        </p:txBody>
      </p:sp>
      <p:pic>
        <p:nvPicPr>
          <p:cNvPr id="9219" name="图片 921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椭圆 92164"/>
          <p:cNvSpPr/>
          <p:nvPr/>
        </p:nvSpPr>
        <p:spPr>
          <a:xfrm>
            <a:off x="4356100" y="2852738"/>
            <a:ext cx="503238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椭圆 92165"/>
          <p:cNvSpPr/>
          <p:nvPr/>
        </p:nvSpPr>
        <p:spPr>
          <a:xfrm>
            <a:off x="6300788" y="1196975"/>
            <a:ext cx="503237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椭圆 92166"/>
          <p:cNvSpPr/>
          <p:nvPr/>
        </p:nvSpPr>
        <p:spPr>
          <a:xfrm>
            <a:off x="7308850" y="2708275"/>
            <a:ext cx="503238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椭圆 92167"/>
          <p:cNvSpPr/>
          <p:nvPr/>
        </p:nvSpPr>
        <p:spPr>
          <a:xfrm>
            <a:off x="3419475" y="4941888"/>
            <a:ext cx="503238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椭圆 92168"/>
          <p:cNvSpPr/>
          <p:nvPr/>
        </p:nvSpPr>
        <p:spPr>
          <a:xfrm>
            <a:off x="4284663" y="4076700"/>
            <a:ext cx="503237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5" name="椭圆 92169"/>
          <p:cNvSpPr/>
          <p:nvPr/>
        </p:nvSpPr>
        <p:spPr>
          <a:xfrm>
            <a:off x="4500563" y="3284538"/>
            <a:ext cx="503237" cy="504825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矩形 92170"/>
          <p:cNvSpPr/>
          <p:nvPr/>
        </p:nvSpPr>
        <p:spPr>
          <a:xfrm>
            <a:off x="2051050" y="3500438"/>
            <a:ext cx="719138" cy="503237"/>
          </a:xfrm>
          <a:prstGeom prst="rect">
            <a:avLst/>
          </a:prstGeom>
          <a:noFill/>
          <a:ln w="57150" cap="sq" cmpd="sng">
            <a:solidFill>
              <a:srgbClr val="00FF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7" name="文本框 92171"/>
          <p:cNvSpPr txBox="1"/>
          <p:nvPr/>
        </p:nvSpPr>
        <p:spPr>
          <a:xfrm>
            <a:off x="250825" y="333375"/>
            <a:ext cx="2592388" cy="1616075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远交近攻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各个击破</a:t>
            </a:r>
            <a:endParaRPr lang="zh-CN" altLang="en-US" sz="40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直接连接符 92172"/>
          <p:cNvSpPr/>
          <p:nvPr/>
        </p:nvSpPr>
        <p:spPr>
          <a:xfrm>
            <a:off x="3276600" y="4005263"/>
            <a:ext cx="1152525" cy="287337"/>
          </a:xfrm>
          <a:prstGeom prst="line">
            <a:avLst/>
          </a:prstGeom>
          <a:ln w="127000" cap="sq" cmpd="sng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</p:spPr>
        <p:txBody>
          <a:bodyPr/>
          <a:lstStyle/>
          <a:p/>
        </p:txBody>
      </p:sp>
      <p:sp>
        <p:nvSpPr>
          <p:cNvPr id="9229" name="直接连接符 92173"/>
          <p:cNvSpPr/>
          <p:nvPr/>
        </p:nvSpPr>
        <p:spPr>
          <a:xfrm flipV="1">
            <a:off x="3276600" y="3573463"/>
            <a:ext cx="1152525" cy="215900"/>
          </a:xfrm>
          <a:prstGeom prst="line">
            <a:avLst/>
          </a:prstGeom>
          <a:ln w="127000" cap="sq" cmpd="sng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</p:spPr>
        <p:txBody>
          <a:bodyPr/>
          <a:lstStyle/>
          <a:p/>
        </p:txBody>
      </p:sp>
      <p:sp>
        <p:nvSpPr>
          <p:cNvPr id="9230" name="直接连接符 92174"/>
          <p:cNvSpPr/>
          <p:nvPr/>
        </p:nvSpPr>
        <p:spPr>
          <a:xfrm>
            <a:off x="2700338" y="4292600"/>
            <a:ext cx="935037" cy="719138"/>
          </a:xfrm>
          <a:prstGeom prst="line">
            <a:avLst/>
          </a:prstGeom>
          <a:ln w="127000" cap="sq" cmpd="sng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</p:spPr>
        <p:txBody>
          <a:bodyPr/>
          <a:lstStyle/>
          <a:p/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/>
          <p:nvPr/>
        </p:nvSpPr>
        <p:spPr>
          <a:xfrm>
            <a:off x="539433" y="1553210"/>
            <a:ext cx="7416800" cy="206121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夫六国与秦皆诸侯，其势弱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秦，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犹有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不赂而胜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之之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势。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苟以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天下之大，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zh-CN" altLang="en-US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六国破亡之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故事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又在六国下矣！ </a:t>
            </a:r>
            <a:endParaRPr lang="zh-CN" altLang="en-US" b="1" u="sng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 descr="Large confetti"/>
          <p:cNvSpPr>
            <a:spLocks noGrp="1"/>
          </p:cNvSpPr>
          <p:nvPr>
            <p:ph type="title"/>
          </p:nvPr>
        </p:nvSpPr>
        <p:spPr>
          <a:xfrm>
            <a:off x="179388" y="260350"/>
            <a:ext cx="3024187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solidFill>
                  <a:schemeClr val="tx1"/>
                </a:solidFill>
              </a:rPr>
              <a:t>第四段理解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13667" name="Rectangle 3"/>
          <p:cNvSpPr/>
          <p:nvPr/>
        </p:nvSpPr>
        <p:spPr>
          <a:xfrm>
            <a:off x="179388" y="1484313"/>
            <a:ext cx="5400675" cy="1568450"/>
          </a:xfrm>
          <a:prstGeom prst="rect">
            <a:avLst/>
          </a:prstGeom>
          <a:noFill/>
          <a:ln w="127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本段的观点是什么？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ea typeface="楷体_GB2312" pitchFamily="49" charset="-122"/>
              </a:rPr>
              <a:t>为国者无使为积威之所劫哉</a:t>
            </a:r>
            <a:endParaRPr lang="zh-CN" altLang="en-US" b="1" dirty="0">
              <a:ea typeface="楷体_GB2312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7315" y="3717290"/>
            <a:ext cx="934021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ctr"/>
            <a:r>
              <a:rPr lang="zh-CN" altLang="en-US" sz="3200" b="1">
                <a:solidFill>
                  <a:srgbClr val="CC0000"/>
                </a:solidFill>
                <a:ea typeface="黑体" panose="02010609060101010101" pitchFamily="2" charset="-122"/>
                <a:sym typeface="+mn-ea"/>
              </a:rPr>
              <a:t>作者评价六国的灭亡，由此得出怎样的历史教训？</a:t>
            </a:r>
            <a:endParaRPr lang="zh-CN" altLang="en-US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4437380"/>
            <a:ext cx="7144385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200" b="1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为国者无使为积威之所劫哉</a:t>
            </a:r>
            <a:endParaRPr lang="zh-CN" altLang="en-US" sz="3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charRg st="1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/>
          <p:cNvPicPr>
            <a:picLocks noChangeAspect="1"/>
          </p:cNvPicPr>
          <p:nvPr/>
        </p:nvPicPr>
        <p:blipFill>
          <a:blip r:embed="rId1"/>
          <a:srcRect l="1962" t="2542" r="1962" b="3441"/>
          <a:stretch>
            <a:fillRect/>
          </a:stretch>
        </p:blipFill>
        <p:spPr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ext Box 3"/>
          <p:cNvSpPr txBox="1"/>
          <p:nvPr/>
        </p:nvSpPr>
        <p:spPr>
          <a:xfrm>
            <a:off x="6400800" y="59436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2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SzTx/>
              <a:buNone/>
            </a:pPr>
            <a:r>
              <a:rPr lang="zh-CN" altLang="en-US" sz="2800" dirty="0"/>
              <a:t>北宋地图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 descr="Large confetti"/>
          <p:cNvSpPr>
            <a:spLocks noGrp="1"/>
          </p:cNvSpPr>
          <p:nvPr>
            <p:ph type="title"/>
          </p:nvPr>
        </p:nvSpPr>
        <p:spPr>
          <a:xfrm>
            <a:off x="179388" y="115888"/>
            <a:ext cx="2879725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solidFill>
                  <a:schemeClr val="tx1"/>
                </a:solidFill>
              </a:rPr>
              <a:t>第五段理解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250825" y="1196975"/>
            <a:ext cx="8713788" cy="4491038"/>
          </a:xfrm>
          <a:prstGeom prst="rect">
            <a:avLst/>
          </a:prstGeom>
          <a:noFill/>
          <a:ln w="127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    北宋建国后，鉴于唐末藩镇割据和五代军人乱政，实行中央专制集权制度，将军权完全收归中央，造成了军事上的衰势。北宋建国往后一百年间，</a:t>
            </a:r>
            <a:r>
              <a:rPr lang="en-US" altLang="zh-CN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与契丹、西夏作战60余次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，败多胜少，到苏洵所处的时代，北宋每年要向契丹纳银20万两，绢30万匹；向西夏纳银10万两，绢10万匹，茶3万斤。这样</a:t>
            </a:r>
            <a:r>
              <a:rPr lang="en-US" altLang="zh-CN" b="1" dirty="0">
                <a:ea typeface="楷体_GB2312" pitchFamily="49" charset="-122"/>
              </a:rPr>
              <a:t>“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陪邻</a:t>
            </a:r>
            <a:r>
              <a:rPr lang="en-US" altLang="zh-CN" b="1" dirty="0">
                <a:ea typeface="楷体_GB2312" pitchFamily="49" charset="-122"/>
              </a:rPr>
              <a:t>”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的结果，助长了契丹、西夏的气焰，加重了人民负担，极大地损伤了国力，带来了无穷的祸患。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39909" y="1988661"/>
            <a:ext cx="459105" cy="116347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sz="4050" b="1"/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67360" y="1772920"/>
            <a:ext cx="8146415" cy="2676525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散文的一种，以</a:t>
            </a:r>
            <a:r>
              <a:rPr lang="zh-CN" altLang="en-US" sz="2800" b="1">
                <a:solidFill>
                  <a:srgbClr val="FF0000"/>
                </a:solidFill>
              </a:rPr>
              <a:t>论证</a:t>
            </a:r>
            <a:r>
              <a:rPr lang="zh-CN" altLang="en-US" sz="2800" b="1"/>
              <a:t>为主，其特点是善于说理。</a:t>
            </a:r>
            <a:endParaRPr lang="zh-CN" altLang="en-US" sz="2800" b="1"/>
          </a:p>
          <a:p>
            <a:endParaRPr lang="zh-CN" altLang="en-US" sz="2800" b="1"/>
          </a:p>
          <a:p>
            <a:r>
              <a:rPr lang="zh-CN" altLang="en-US" sz="2800" b="1"/>
              <a:t>①</a:t>
            </a:r>
            <a:r>
              <a:rPr lang="zh-CN" altLang="en-US" sz="2800" b="1">
                <a:solidFill>
                  <a:srgbClr val="FF0000"/>
                </a:solidFill>
              </a:rPr>
              <a:t>政论</a:t>
            </a:r>
            <a:r>
              <a:rPr lang="zh-CN" altLang="en-US" sz="2800" b="1"/>
              <a:t>，主要用于发表作者对于当时政治的见解和主张；</a:t>
            </a:r>
            <a:endParaRPr lang="zh-CN" altLang="en-US" sz="2800" b="1"/>
          </a:p>
          <a:p>
            <a:r>
              <a:rPr lang="zh-CN" altLang="en-US" sz="2800" b="1"/>
              <a:t>②</a:t>
            </a:r>
            <a:r>
              <a:rPr lang="zh-CN" altLang="en-US" sz="2800" b="1">
                <a:solidFill>
                  <a:srgbClr val="FF0000"/>
                </a:solidFill>
              </a:rPr>
              <a:t>史论</a:t>
            </a:r>
            <a:r>
              <a:rPr lang="zh-CN" altLang="en-US" sz="2800" b="1"/>
              <a:t>，通过评论历史，总结历史教训，为当时统治者提供治国借鉴，本文即史论。</a:t>
            </a:r>
            <a:endParaRPr lang="zh-CN" altLang="en-US" sz="2800" b="1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323215" y="4725035"/>
            <a:ext cx="1468755" cy="461010"/>
          </a:xfrm>
          <a:prstGeom prst="rect">
            <a:avLst/>
          </a:prstGeom>
          <a:gradFill>
            <a:gsLst>
              <a:gs pos="100000">
                <a:srgbClr val="F8F3B1"/>
              </a:gs>
              <a:gs pos="0">
                <a:srgbClr val="FBBE97"/>
              </a:gs>
            </a:gsLst>
            <a:lin ang="0" scaled="1"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800"/>
              <a:t>六国论</a:t>
            </a:r>
            <a:endParaRPr lang="zh-CN" altLang="en-US" sz="2800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763395" y="4580890"/>
            <a:ext cx="7338060" cy="1078230"/>
          </a:xfrm>
          <a:prstGeom prst="rect">
            <a:avLst/>
          </a:prstGeom>
          <a:solidFill>
            <a:srgbClr val="FFFFFF"/>
          </a:solidFill>
        </p:spPr>
        <p:txBody>
          <a:bodyPr wrap="square" rtlCol="0" anchor="t">
            <a:noAutofit/>
          </a:bodyPr>
          <a:lstStyle/>
          <a:p>
            <a:r>
              <a:rPr lang="zh-CN" altLang="en-US" sz="2800" b="1"/>
              <a:t>在这里是一个省略式短语，实际应是“</a:t>
            </a:r>
            <a:r>
              <a:rPr lang="zh-CN" altLang="en-US" sz="2800" b="1">
                <a:solidFill>
                  <a:srgbClr val="FF0000"/>
                </a:solidFill>
              </a:rPr>
              <a:t>六国破灭之论</a:t>
            </a:r>
            <a:r>
              <a:rPr lang="zh-CN" altLang="en-US" sz="2800" b="1"/>
              <a:t>”，文章旨在</a:t>
            </a:r>
            <a:r>
              <a:rPr lang="zh-CN" altLang="en-US" sz="2800" b="1">
                <a:solidFill>
                  <a:srgbClr val="FF0000"/>
                </a:solidFill>
              </a:rPr>
              <a:t>分析六国失败的原因</a:t>
            </a:r>
            <a:r>
              <a:rPr lang="zh-CN" altLang="en-US" sz="2800" b="1"/>
              <a:t>。</a:t>
            </a:r>
            <a:endParaRPr lang="zh-CN" altLang="en-US" sz="2800" b="1"/>
          </a:p>
        </p:txBody>
      </p:sp>
      <p:sp>
        <p:nvSpPr>
          <p:cNvPr id="103" name="文本框 102"/>
          <p:cNvSpPr txBox="1"/>
          <p:nvPr>
            <p:custDataLst>
              <p:tags r:id="rId5"/>
            </p:custDataLst>
          </p:nvPr>
        </p:nvSpPr>
        <p:spPr>
          <a:xfrm>
            <a:off x="-81915" y="5767150"/>
            <a:ext cx="381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/>
              <a:t> </a:t>
            </a:r>
            <a:endParaRPr lang="zh-CN" altLang="en-US" sz="1800"/>
          </a:p>
        </p:txBody>
      </p:sp>
      <p:sp>
        <p:nvSpPr>
          <p:cNvPr id="5122" name="Text Box 9"/>
          <p:cNvSpPr txBox="1"/>
          <p:nvPr/>
        </p:nvSpPr>
        <p:spPr>
          <a:xfrm>
            <a:off x="2699385" y="260350"/>
            <a:ext cx="3240088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6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6000" b="1" dirty="0">
                <a:solidFill>
                  <a:srgbClr val="FF0000"/>
                </a:solidFill>
                <a:ea typeface="隶书" panose="02010509060101010101" pitchFamily="49" charset="-122"/>
              </a:rPr>
              <a:t>六国论</a:t>
            </a:r>
            <a:endParaRPr lang="zh-CN" altLang="en-US" sz="6000" b="1" dirty="0">
              <a:solidFill>
                <a:srgbClr val="FF0000"/>
              </a:solidFill>
              <a:ea typeface="隶书" panose="02010509060101010101" pitchFamily="49" charset="-122"/>
            </a:endParaRPr>
          </a:p>
        </p:txBody>
      </p:sp>
      <p:sp>
        <p:nvSpPr>
          <p:cNvPr id="5123" name="Text Box 10"/>
          <p:cNvSpPr txBox="1"/>
          <p:nvPr/>
        </p:nvSpPr>
        <p:spPr>
          <a:xfrm>
            <a:off x="5939790" y="567055"/>
            <a:ext cx="22320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6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SzTx/>
              <a:buNone/>
            </a:pP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苏洵</a:t>
            </a:r>
            <a:endParaRPr lang="zh-CN" altLang="en-US" sz="3600" b="1" dirty="0">
              <a:solidFill>
                <a:srgbClr val="FF0000"/>
              </a:solidFill>
              <a:ea typeface="楷体_GB2312" pitchFamily="49" charset="-122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2" descr="Large confetti"/>
          <p:cNvSpPr>
            <a:spLocks noGrp="1"/>
          </p:cNvSpPr>
          <p:nvPr>
            <p:ph type="title"/>
          </p:nvPr>
        </p:nvSpPr>
        <p:spPr>
          <a:xfrm>
            <a:off x="179388" y="188913"/>
            <a:ext cx="3097212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solidFill>
                  <a:schemeClr val="tx1"/>
                </a:solidFill>
              </a:rPr>
              <a:t>第五段理解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250825" y="1268413"/>
            <a:ext cx="7921625" cy="2541587"/>
          </a:xfrm>
          <a:prstGeom prst="rect">
            <a:avLst/>
          </a:prstGeom>
          <a:noFill/>
          <a:ln w="12700" cap="sq" cmpd="sng">
            <a:solidFill>
              <a:srgbClr val="800000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ea typeface="楷体_GB2312" pitchFamily="49" charset="-122"/>
              </a:rPr>
              <a:t>借古讽今</a:t>
            </a:r>
            <a:endParaRPr lang="zh-CN" altLang="en-US" b="1" dirty="0">
              <a:solidFill>
                <a:srgbClr val="FF0000"/>
              </a:solidFill>
              <a:ea typeface="楷体_GB2312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800000"/>
                </a:solidFill>
                <a:ea typeface="楷体_GB2312" pitchFamily="49" charset="-122"/>
              </a:rPr>
              <a:t>       </a:t>
            </a:r>
            <a:r>
              <a:rPr lang="zh-CN" altLang="en-US" b="1" dirty="0">
                <a:solidFill>
                  <a:srgbClr val="3333CC"/>
                </a:solidFill>
                <a:ea typeface="楷体_GB2312" pitchFamily="49" charset="-122"/>
              </a:rPr>
              <a:t>苏洵分析六国破灭的原因，是对宋王朝怯敌退让敲警钟，讽谏宋王朝要以六国为鉴，不为辽和西夏“积威之所劫”，要奋起抵御外侮以维护其统治。</a:t>
            </a:r>
            <a:endParaRPr lang="zh-CN" altLang="en-US" b="1" dirty="0">
              <a:solidFill>
                <a:srgbClr val="3333CC"/>
              </a:solidFill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2"/>
          <p:cNvSpPr txBox="1"/>
          <p:nvPr/>
        </p:nvSpPr>
        <p:spPr>
          <a:xfrm>
            <a:off x="166688" y="1916113"/>
            <a:ext cx="746125" cy="41941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弊   在   赂   秦</a:t>
            </a:r>
            <a:endParaRPr lang="zh-CN" altLang="en-US" sz="36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59" name="AutoShape 3"/>
          <p:cNvSpPr/>
          <p:nvPr/>
        </p:nvSpPr>
        <p:spPr>
          <a:xfrm>
            <a:off x="971550" y="3357563"/>
            <a:ext cx="720725" cy="287337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338202260"/>
              </a:cxn>
              <a:cxn ang="5898240">
                <a:pos x="2147483646" y="676402060"/>
              </a:cxn>
              <a:cxn ang="0">
                <a:pos x="2147483646" y="33820226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56" name="AutoShape 4"/>
          <p:cNvSpPr/>
          <p:nvPr/>
        </p:nvSpPr>
        <p:spPr>
          <a:xfrm>
            <a:off x="1692275" y="765175"/>
            <a:ext cx="228600" cy="4876800"/>
          </a:xfrm>
          <a:prstGeom prst="leftBrace">
            <a:avLst>
              <a:gd name="adj1" fmla="val 177777"/>
              <a:gd name="adj2" fmla="val 50000"/>
            </a:avLst>
          </a:prstGeom>
          <a:noFill/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400" dirty="0"/>
          </a:p>
        </p:txBody>
      </p:sp>
      <p:sp>
        <p:nvSpPr>
          <p:cNvPr id="125957" name="Text Box 5"/>
          <p:cNvSpPr txBox="1"/>
          <p:nvPr/>
        </p:nvSpPr>
        <p:spPr>
          <a:xfrm>
            <a:off x="2481263" y="115888"/>
            <a:ext cx="684212" cy="1773237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赂秦力亏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58" name="Text Box 6"/>
          <p:cNvSpPr txBox="1"/>
          <p:nvPr/>
        </p:nvSpPr>
        <p:spPr>
          <a:xfrm>
            <a:off x="2481263" y="3284538"/>
            <a:ext cx="684212" cy="2905125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不赂者以赂者丧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59" name="AutoShape 7"/>
          <p:cNvSpPr/>
          <p:nvPr/>
        </p:nvSpPr>
        <p:spPr>
          <a:xfrm>
            <a:off x="3563938" y="620713"/>
            <a:ext cx="533400" cy="5329237"/>
          </a:xfrm>
          <a:prstGeom prst="rightBrace">
            <a:avLst>
              <a:gd name="adj1" fmla="val 83258"/>
              <a:gd name="adj2" fmla="val 33009"/>
            </a:avLst>
          </a:prstGeom>
          <a:noFill/>
          <a:ln w="317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400" dirty="0"/>
          </a:p>
        </p:txBody>
      </p:sp>
      <p:sp>
        <p:nvSpPr>
          <p:cNvPr id="125960" name="Text Box 8"/>
          <p:cNvSpPr txBox="1"/>
          <p:nvPr/>
        </p:nvSpPr>
        <p:spPr>
          <a:xfrm>
            <a:off x="971550" y="2492375"/>
            <a:ext cx="611188" cy="193357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400" b="1" dirty="0">
                <a:solidFill>
                  <a:srgbClr val="000099"/>
                </a:solidFill>
              </a:rPr>
              <a:t>（</a:t>
            </a: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总    分）</a:t>
            </a:r>
            <a:endParaRPr lang="zh-CN" altLang="en-US" sz="2800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61" name="AutoShape 9"/>
          <p:cNvSpPr/>
          <p:nvPr/>
        </p:nvSpPr>
        <p:spPr>
          <a:xfrm>
            <a:off x="4140200" y="2852738"/>
            <a:ext cx="533400" cy="152400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17694720">
                <a:pos x="2147483646" y="0"/>
              </a:cxn>
              <a:cxn ang="11796480">
                <a:pos x="0" y="26763839"/>
              </a:cxn>
              <a:cxn ang="5898240">
                <a:pos x="2147483646" y="53527720"/>
              </a:cxn>
              <a:cxn ang="0">
                <a:pos x="2147483646" y="26763839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25962" name="Text Box 10"/>
          <p:cNvSpPr txBox="1"/>
          <p:nvPr/>
        </p:nvSpPr>
        <p:spPr>
          <a:xfrm>
            <a:off x="4643438" y="1412875"/>
            <a:ext cx="3311525" cy="10795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为国者无使为积威之所劫哉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63" name="AutoShape 11"/>
          <p:cNvSpPr/>
          <p:nvPr/>
        </p:nvSpPr>
        <p:spPr>
          <a:xfrm>
            <a:off x="5867400" y="2636838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400" dirty="0"/>
          </a:p>
        </p:txBody>
      </p:sp>
      <p:sp>
        <p:nvSpPr>
          <p:cNvPr id="125964" name="Text Box 12"/>
          <p:cNvSpPr txBox="1"/>
          <p:nvPr/>
        </p:nvSpPr>
        <p:spPr>
          <a:xfrm>
            <a:off x="5076825" y="2636838"/>
            <a:ext cx="24288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递  进）</a:t>
            </a:r>
            <a:r>
              <a:rPr lang="zh-CN" altLang="en-US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65" name="Text Box 13"/>
          <p:cNvSpPr txBox="1"/>
          <p:nvPr/>
        </p:nvSpPr>
        <p:spPr>
          <a:xfrm>
            <a:off x="4787900" y="3573463"/>
            <a:ext cx="3241675" cy="1079500"/>
          </a:xfrm>
          <a:prstGeom prst="rect">
            <a:avLst/>
          </a:prstGeom>
          <a:noFill/>
          <a:ln w="127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99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毋从六国破亡之故事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5966" name="Text Box 14"/>
          <p:cNvSpPr txBox="1"/>
          <p:nvPr/>
        </p:nvSpPr>
        <p:spPr>
          <a:xfrm>
            <a:off x="4716463" y="5084763"/>
            <a:ext cx="32416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4000" b="1" dirty="0">
                <a:solidFill>
                  <a:srgbClr val="CC00CC"/>
                </a:solidFill>
                <a:ea typeface="黑体" panose="02010609060101010101" pitchFamily="2" charset="-122"/>
              </a:rPr>
              <a:t>（借古讽今）</a:t>
            </a:r>
            <a:endParaRPr lang="zh-CN" altLang="en-US" sz="4000" b="1" dirty="0">
              <a:solidFill>
                <a:srgbClr val="CC00CC"/>
              </a:solidFill>
              <a:ea typeface="黑体" panose="02010609060101010101" pitchFamily="2" charset="-122"/>
            </a:endParaRPr>
          </a:p>
        </p:txBody>
      </p:sp>
      <p:sp>
        <p:nvSpPr>
          <p:cNvPr id="125967" name="AutoShape 15"/>
          <p:cNvSpPr/>
          <p:nvPr/>
        </p:nvSpPr>
        <p:spPr>
          <a:xfrm>
            <a:off x="2627313" y="2205038"/>
            <a:ext cx="228600" cy="838200"/>
          </a:xfrm>
          <a:prstGeom prst="upDownArrow">
            <a:avLst>
              <a:gd name="adj1" fmla="val 50000"/>
              <a:gd name="adj2" fmla="val 7333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400" dirty="0"/>
          </a:p>
        </p:txBody>
      </p:sp>
      <p:sp>
        <p:nvSpPr>
          <p:cNvPr id="125968" name="Text Box 16"/>
          <p:cNvSpPr txBox="1"/>
          <p:nvPr/>
        </p:nvSpPr>
        <p:spPr>
          <a:xfrm>
            <a:off x="1763713" y="2349500"/>
            <a:ext cx="202247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dirty="0">
                <a:solidFill>
                  <a:srgbClr val="3333CC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并  列）</a:t>
            </a:r>
            <a:endParaRPr lang="zh-CN" altLang="en-US" dirty="0">
              <a:solidFill>
                <a:srgbClr val="3333CC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7" grpId="0" animBg="1"/>
      <p:bldP spid="125958" grpId="0" animBg="1"/>
      <p:bldP spid="125959" grpId="0" animBg="1"/>
      <p:bldP spid="125960" grpId="0"/>
      <p:bldP spid="125962" grpId="0" animBg="1"/>
      <p:bldP spid="125963" grpId="0" animBg="1"/>
      <p:bldP spid="125964" grpId="0"/>
      <p:bldP spid="125965" grpId="0" animBg="1"/>
      <p:bldP spid="125966" grpId="0"/>
      <p:bldP spid="125967" grpId="0" animBg="1"/>
      <p:bldP spid="1259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文本框 76801"/>
          <p:cNvSpPr txBox="1"/>
          <p:nvPr/>
        </p:nvSpPr>
        <p:spPr>
          <a:xfrm>
            <a:off x="228600" y="2362200"/>
            <a:ext cx="620713" cy="23050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b="1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弊   在   赂   秦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03" name="任意多边形 76802"/>
          <p:cNvSpPr/>
          <p:nvPr/>
        </p:nvSpPr>
        <p:spPr>
          <a:xfrm>
            <a:off x="838200" y="3352800"/>
            <a:ext cx="304800" cy="152400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04" name="左大括号 76803"/>
          <p:cNvSpPr/>
          <p:nvPr/>
        </p:nvSpPr>
        <p:spPr>
          <a:xfrm>
            <a:off x="1219200" y="1066800"/>
            <a:ext cx="228600" cy="4876800"/>
          </a:xfrm>
          <a:prstGeom prst="leftBrace">
            <a:avLst>
              <a:gd name="adj1" fmla="val 177679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5" name="文本框 76804"/>
          <p:cNvSpPr txBox="1"/>
          <p:nvPr/>
        </p:nvSpPr>
        <p:spPr>
          <a:xfrm>
            <a:off x="1403350" y="765175"/>
            <a:ext cx="620713" cy="17653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赂 秦 力 亏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76806" name="文本框 76805"/>
          <p:cNvSpPr txBox="1"/>
          <p:nvPr/>
        </p:nvSpPr>
        <p:spPr>
          <a:xfrm>
            <a:off x="1476375" y="4300538"/>
            <a:ext cx="620713" cy="25463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不赂者以赂者丧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07" name="左大括号 76806"/>
          <p:cNvSpPr/>
          <p:nvPr/>
        </p:nvSpPr>
        <p:spPr>
          <a:xfrm>
            <a:off x="3851275" y="549275"/>
            <a:ext cx="73025" cy="1587500"/>
          </a:xfrm>
          <a:prstGeom prst="leftBrace">
            <a:avLst>
              <a:gd name="adj1" fmla="val 181058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8" name="燕尾形箭头 76807"/>
          <p:cNvSpPr/>
          <p:nvPr/>
        </p:nvSpPr>
        <p:spPr>
          <a:xfrm>
            <a:off x="2339975" y="1412875"/>
            <a:ext cx="1371600" cy="228600"/>
          </a:xfrm>
          <a:prstGeom prst="notched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09" name="燕尾形箭头 76808"/>
          <p:cNvSpPr/>
          <p:nvPr/>
        </p:nvSpPr>
        <p:spPr>
          <a:xfrm>
            <a:off x="2209800" y="5105400"/>
            <a:ext cx="1219200" cy="228600"/>
          </a:xfrm>
          <a:prstGeom prst="notchedRightArrow">
            <a:avLst>
              <a:gd name="adj1" fmla="val 50000"/>
              <a:gd name="adj2" fmla="val 13330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10" name="左大括号 76809"/>
          <p:cNvSpPr/>
          <p:nvPr/>
        </p:nvSpPr>
        <p:spPr>
          <a:xfrm>
            <a:off x="3429000" y="41910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11" name="右大括号 76810"/>
          <p:cNvSpPr/>
          <p:nvPr/>
        </p:nvSpPr>
        <p:spPr>
          <a:xfrm>
            <a:off x="5715000" y="762000"/>
            <a:ext cx="533400" cy="5410200"/>
          </a:xfrm>
          <a:prstGeom prst="rightBrace">
            <a:avLst>
              <a:gd name="adj1" fmla="val 84476"/>
              <a:gd name="adj2" fmla="val 33009"/>
            </a:avLst>
          </a:prstGeom>
          <a:noFill/>
          <a:ln w="317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12" name="文本框 76811"/>
          <p:cNvSpPr txBox="1"/>
          <p:nvPr/>
        </p:nvSpPr>
        <p:spPr>
          <a:xfrm>
            <a:off x="4191000" y="304800"/>
            <a:ext cx="1265238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数量上</a:t>
            </a:r>
            <a:endParaRPr lang="zh-CN" altLang="en-US" b="1">
              <a:solidFill>
                <a:srgbClr val="D60093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6813" name="文本框 76812"/>
          <p:cNvSpPr txBox="1"/>
          <p:nvPr/>
        </p:nvSpPr>
        <p:spPr>
          <a:xfrm>
            <a:off x="4191000" y="1066800"/>
            <a:ext cx="1265238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程度上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14" name="文本框 76813"/>
          <p:cNvSpPr txBox="1"/>
          <p:nvPr/>
        </p:nvSpPr>
        <p:spPr>
          <a:xfrm>
            <a:off x="4191000" y="1828800"/>
            <a:ext cx="1265238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道理上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6815" name="文本框 76814"/>
          <p:cNvSpPr txBox="1"/>
          <p:nvPr/>
        </p:nvSpPr>
        <p:spPr>
          <a:xfrm>
            <a:off x="3733800" y="3505200"/>
            <a:ext cx="1979613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齐亡之事实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16" name="文本框 76815"/>
          <p:cNvSpPr txBox="1"/>
          <p:nvPr/>
        </p:nvSpPr>
        <p:spPr>
          <a:xfrm>
            <a:off x="3733800" y="4724400"/>
            <a:ext cx="1979613" cy="528638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燕亡之教训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17" name="文本框 76816"/>
          <p:cNvSpPr txBox="1"/>
          <p:nvPr/>
        </p:nvSpPr>
        <p:spPr>
          <a:xfrm>
            <a:off x="3733800" y="5891213"/>
            <a:ext cx="1979613" cy="528637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  <a:latin typeface="Times New Roman" panose="02020603050405020304" pitchFamily="18" charset="0"/>
                <a:ea typeface="楷体_GB2312" pitchFamily="49" charset="-122"/>
              </a:rPr>
              <a:t>赵亡之悲剧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18" name="文本框 76817"/>
          <p:cNvSpPr txBox="1"/>
          <p:nvPr/>
        </p:nvSpPr>
        <p:spPr>
          <a:xfrm>
            <a:off x="762000" y="2590800"/>
            <a:ext cx="549275" cy="199072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（总    分）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19" name="文本框 76818"/>
          <p:cNvSpPr txBox="1"/>
          <p:nvPr/>
        </p:nvSpPr>
        <p:spPr>
          <a:xfrm>
            <a:off x="1476375" y="2349500"/>
            <a:ext cx="549275" cy="2376488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（第一段）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0" name="文本框 76819"/>
          <p:cNvSpPr txBox="1"/>
          <p:nvPr/>
        </p:nvSpPr>
        <p:spPr>
          <a:xfrm>
            <a:off x="2268538" y="836613"/>
            <a:ext cx="1646237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（总分）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1" name="文本框 76820"/>
          <p:cNvSpPr txBox="1"/>
          <p:nvPr/>
        </p:nvSpPr>
        <p:spPr>
          <a:xfrm>
            <a:off x="2051050" y="1844675"/>
            <a:ext cx="19383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（第二段）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2" name="文本框 76821"/>
          <p:cNvSpPr txBox="1"/>
          <p:nvPr/>
        </p:nvSpPr>
        <p:spPr>
          <a:xfrm>
            <a:off x="2133600" y="4572000"/>
            <a:ext cx="17176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（总分）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3" name="文本框 76822"/>
          <p:cNvSpPr txBox="1"/>
          <p:nvPr/>
        </p:nvSpPr>
        <p:spPr>
          <a:xfrm>
            <a:off x="1905000" y="5638800"/>
            <a:ext cx="20907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（第三段）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4" name="任意多边形 76823"/>
          <p:cNvSpPr/>
          <p:nvPr/>
        </p:nvSpPr>
        <p:spPr>
          <a:xfrm>
            <a:off x="6400800" y="2514600"/>
            <a:ext cx="533400" cy="152400"/>
          </a:xfrm>
          <a:custGeom>
            <a:avLst/>
            <a:gdLst/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825" name="文本框 76824"/>
          <p:cNvSpPr txBox="1"/>
          <p:nvPr/>
        </p:nvSpPr>
        <p:spPr>
          <a:xfrm>
            <a:off x="6248400" y="868363"/>
            <a:ext cx="611188" cy="176847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（过渡）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6" name="文本框 76825"/>
          <p:cNvSpPr txBox="1"/>
          <p:nvPr/>
        </p:nvSpPr>
        <p:spPr>
          <a:xfrm>
            <a:off x="6248400" y="3001963"/>
            <a:ext cx="611188" cy="18669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ea typeface="宋体" panose="02010600030101010101" pitchFamily="2" charset="-122"/>
              </a:rPr>
              <a:t>（分总）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7" name="文本框 76826"/>
          <p:cNvSpPr txBox="1"/>
          <p:nvPr/>
        </p:nvSpPr>
        <p:spPr>
          <a:xfrm>
            <a:off x="6858000" y="228600"/>
            <a:ext cx="2057400" cy="22367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en-US" altLang="zh-CN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endParaRPr lang="en-US" altLang="zh-CN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为国者无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 使为积威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 之所劫哉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76828" name="文本框 76827"/>
          <p:cNvSpPr txBox="1"/>
          <p:nvPr/>
        </p:nvSpPr>
        <p:spPr>
          <a:xfrm>
            <a:off x="6994525" y="2459038"/>
            <a:ext cx="2149475" cy="822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（第四段）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（引古）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29" name="下箭头 76828"/>
          <p:cNvSpPr/>
          <p:nvPr/>
        </p:nvSpPr>
        <p:spPr>
          <a:xfrm>
            <a:off x="7696200" y="32766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30" name="文本框 76829"/>
          <p:cNvSpPr txBox="1"/>
          <p:nvPr/>
        </p:nvSpPr>
        <p:spPr>
          <a:xfrm>
            <a:off x="7010400" y="3276600"/>
            <a:ext cx="19431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（递     进）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31" name="文本框 76830"/>
          <p:cNvSpPr txBox="1"/>
          <p:nvPr/>
        </p:nvSpPr>
        <p:spPr>
          <a:xfrm>
            <a:off x="6781800" y="4191000"/>
            <a:ext cx="2362200" cy="174783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endParaRPr lang="en-US" altLang="zh-CN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en-US" altLang="zh-CN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毋从六国破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r>
              <a:rPr lang="zh-CN" altLang="en-US" b="1">
                <a:solidFill>
                  <a:srgbClr val="990000"/>
                </a:solidFill>
                <a:latin typeface="Times New Roman" panose="02020603050405020304" pitchFamily="18" charset="0"/>
                <a:ea typeface="楷体_GB2312" pitchFamily="49" charset="-122"/>
              </a:rPr>
              <a:t>  亡之故事</a:t>
            </a:r>
            <a:endParaRPr lang="zh-CN" altLang="en-US" b="1">
              <a:solidFill>
                <a:srgbClr val="99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32" name="文本框 76831"/>
          <p:cNvSpPr txBox="1"/>
          <p:nvPr/>
        </p:nvSpPr>
        <p:spPr>
          <a:xfrm>
            <a:off x="6213475" y="6096000"/>
            <a:ext cx="339883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（第五段）（讽今）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6833" name="上下箭头 76832"/>
          <p:cNvSpPr/>
          <p:nvPr/>
        </p:nvSpPr>
        <p:spPr>
          <a:xfrm>
            <a:off x="4648200" y="2514600"/>
            <a:ext cx="228600" cy="838200"/>
          </a:xfrm>
          <a:prstGeom prst="upDownArrow">
            <a:avLst>
              <a:gd name="adj1" fmla="val 50000"/>
              <a:gd name="adj2" fmla="val 7331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6834" name="文本框 76833"/>
          <p:cNvSpPr txBox="1"/>
          <p:nvPr/>
        </p:nvSpPr>
        <p:spPr>
          <a:xfrm>
            <a:off x="3886200" y="2743200"/>
            <a:ext cx="2198688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（并    列）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86" name="文本框 76834"/>
          <p:cNvSpPr txBox="1"/>
          <p:nvPr/>
        </p:nvSpPr>
        <p:spPr>
          <a:xfrm>
            <a:off x="0" y="0"/>
            <a:ext cx="4191000" cy="762000"/>
          </a:xfrm>
          <a:prstGeom prst="rect">
            <a:avLst/>
          </a:prstGeom>
          <a:solidFill>
            <a:srgbClr val="FFFF00"/>
          </a:solidFill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总结：论证结构</a:t>
            </a:r>
            <a:endParaRPr lang="zh-CN" altLang="en-US" sz="44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6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ldLvl="0" animBg="1"/>
      <p:bldP spid="76805" grpId="0" bldLvl="0" animBg="1"/>
      <p:bldP spid="76806" grpId="0" bldLvl="0" animBg="1"/>
      <p:bldP spid="76812" grpId="0" bldLvl="0" animBg="1"/>
      <p:bldP spid="76813" grpId="0" bldLvl="0" animBg="1"/>
      <p:bldP spid="76814" grpId="0" bldLvl="0" animBg="1"/>
      <p:bldP spid="76815" grpId="0" bldLvl="0" animBg="1"/>
      <p:bldP spid="76816" grpId="0" bldLvl="0" animBg="1"/>
      <p:bldP spid="76817" grpId="0" bldLvl="0" animBg="1"/>
      <p:bldP spid="76818" grpId="0"/>
      <p:bldP spid="76819" grpId="0"/>
      <p:bldP spid="76820" grpId="0"/>
      <p:bldP spid="76821" grpId="0"/>
      <p:bldP spid="76822" grpId="0"/>
      <p:bldP spid="76823" grpId="0"/>
      <p:bldP spid="76825" grpId="0"/>
      <p:bldP spid="76826" grpId="0"/>
      <p:bldP spid="76827" grpId="0" bldLvl="0" animBg="1"/>
      <p:bldP spid="76828" grpId="0"/>
      <p:bldP spid="76830" grpId="0"/>
      <p:bldP spid="76831" grpId="0" bldLvl="0" animBg="1"/>
      <p:bldP spid="76832" grpId="0"/>
      <p:bldP spid="768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77825"/>
          <p:cNvSpPr txBox="1"/>
          <p:nvPr/>
        </p:nvSpPr>
        <p:spPr>
          <a:xfrm>
            <a:off x="0" y="0"/>
            <a:ext cx="3124200" cy="7620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论 证 方 法</a:t>
            </a:r>
            <a:endParaRPr lang="zh-CN" altLang="en-US" sz="440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77827" name="文本框 77826"/>
          <p:cNvSpPr txBox="1"/>
          <p:nvPr/>
        </p:nvSpPr>
        <p:spPr>
          <a:xfrm>
            <a:off x="0" y="1268413"/>
            <a:ext cx="34925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古人云：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 …”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28" name="直接连接符 77827"/>
          <p:cNvSpPr/>
          <p:nvPr/>
        </p:nvSpPr>
        <p:spPr>
          <a:xfrm>
            <a:off x="3203575" y="1700213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29" name="文本框 77828"/>
          <p:cNvSpPr txBox="1"/>
          <p:nvPr/>
        </p:nvSpPr>
        <p:spPr>
          <a:xfrm>
            <a:off x="3563938" y="1341438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引证法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0" name="直接连接符 77829"/>
          <p:cNvSpPr/>
          <p:nvPr/>
        </p:nvSpPr>
        <p:spPr>
          <a:xfrm>
            <a:off x="5003800" y="1700213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31" name="文本框 77830"/>
          <p:cNvSpPr txBox="1"/>
          <p:nvPr/>
        </p:nvSpPr>
        <p:spPr>
          <a:xfrm>
            <a:off x="5580063" y="1412875"/>
            <a:ext cx="3240087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加强论证说服力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2" name="文本框 77831"/>
          <p:cNvSpPr txBox="1"/>
          <p:nvPr/>
        </p:nvSpPr>
        <p:spPr>
          <a:xfrm>
            <a:off x="250825" y="2133600"/>
            <a:ext cx="273685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六国灭亡史实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3" name="直接连接符 77832"/>
          <p:cNvSpPr/>
          <p:nvPr/>
        </p:nvSpPr>
        <p:spPr>
          <a:xfrm>
            <a:off x="3132138" y="25654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34" name="直接连接符 77833"/>
          <p:cNvSpPr/>
          <p:nvPr/>
        </p:nvSpPr>
        <p:spPr>
          <a:xfrm>
            <a:off x="4932363" y="2565400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35" name="文本框 77834"/>
          <p:cNvSpPr txBox="1"/>
          <p:nvPr/>
        </p:nvSpPr>
        <p:spPr>
          <a:xfrm>
            <a:off x="3563938" y="2205038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例证法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6" name="文本框 77835"/>
          <p:cNvSpPr txBox="1"/>
          <p:nvPr/>
        </p:nvSpPr>
        <p:spPr>
          <a:xfrm>
            <a:off x="5508625" y="2276475"/>
            <a:ext cx="31670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证明观点正确性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7" name="文本框 77836"/>
          <p:cNvSpPr txBox="1"/>
          <p:nvPr/>
        </p:nvSpPr>
        <p:spPr>
          <a:xfrm>
            <a:off x="0" y="3068638"/>
            <a:ext cx="2916238" cy="106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秦与六国、六国之间的对比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38" name="直接连接符 77837"/>
          <p:cNvSpPr/>
          <p:nvPr/>
        </p:nvSpPr>
        <p:spPr>
          <a:xfrm>
            <a:off x="3059113" y="3573463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39" name="文本框 77838"/>
          <p:cNvSpPr txBox="1"/>
          <p:nvPr/>
        </p:nvSpPr>
        <p:spPr>
          <a:xfrm>
            <a:off x="3563938" y="3284538"/>
            <a:ext cx="1584325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对比法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40" name="直接连接符 77839"/>
          <p:cNvSpPr/>
          <p:nvPr/>
        </p:nvSpPr>
        <p:spPr>
          <a:xfrm>
            <a:off x="5076825" y="3573463"/>
            <a:ext cx="38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7841" name="文本框 77840"/>
          <p:cNvSpPr txBox="1"/>
          <p:nvPr/>
        </p:nvSpPr>
        <p:spPr>
          <a:xfrm>
            <a:off x="5651500" y="3284538"/>
            <a:ext cx="316865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证明破灭必然性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7842" name="文本框 77841"/>
          <p:cNvSpPr txBox="1"/>
          <p:nvPr/>
        </p:nvSpPr>
        <p:spPr>
          <a:xfrm>
            <a:off x="2771775" y="4221163"/>
            <a:ext cx="5184775" cy="2043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因果论证（第一段）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比喻论证（第二段）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假设论证（第三段）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7843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0236200" y="111760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9" grpId="0"/>
      <p:bldP spid="77831" grpId="0"/>
      <p:bldP spid="77832" grpId="0"/>
      <p:bldP spid="77835" grpId="0"/>
      <p:bldP spid="77836" grpId="0"/>
      <p:bldP spid="77837" grpId="0"/>
      <p:bldP spid="77839" grpId="0"/>
      <p:bldP spid="77841" grpId="0"/>
      <p:bldP spid="77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Rectangle 2"/>
          <p:cNvSpPr/>
          <p:nvPr/>
        </p:nvSpPr>
        <p:spPr>
          <a:xfrm>
            <a:off x="179388" y="260350"/>
            <a:ext cx="6310312" cy="577373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/>
              <a:t>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解释下列多义词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、诸侯之所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亡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，与战败所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亡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者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是故燕虽小国而后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亡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、以荆卿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计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邯郸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郡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秦人积威之所劫哉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为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国者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、而秦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兵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又至矣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斯用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兵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之效也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、以地事秦，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犹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抱薪救火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  良将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犹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5257800" y="1524000"/>
            <a:ext cx="3200400" cy="1768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SzTx/>
              <a:buNone/>
            </a:pPr>
            <a:endParaRPr lang="zh-CN" altLang="en-US" sz="20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SzTx/>
              <a:buNone/>
            </a:pPr>
            <a:endParaRPr lang="zh-CN" altLang="en-US" sz="20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SzTx/>
              <a:buNone/>
            </a:pPr>
            <a:endParaRPr lang="zh-CN" altLang="en-US" sz="2000" dirty="0">
              <a:solidFill>
                <a:srgbClr val="FF0000"/>
              </a:solidFill>
            </a:endParaRPr>
          </a:p>
          <a:p>
            <a:pPr marL="0" lvl="0" indent="0" eaLnBrk="1" hangingPunct="1">
              <a:spcBef>
                <a:spcPct val="50000"/>
              </a:spcBef>
              <a:buSzTx/>
              <a:buNone/>
            </a:pPr>
            <a:endParaRPr lang="zh-CN" altLang="en-US" sz="2000" dirty="0">
              <a:solidFill>
                <a:srgbClr val="FF0066"/>
              </a:solidFill>
            </a:endParaRPr>
          </a:p>
        </p:txBody>
      </p:sp>
      <p:sp>
        <p:nvSpPr>
          <p:cNvPr id="130052" name="Rectangle 4"/>
          <p:cNvSpPr/>
          <p:nvPr/>
        </p:nvSpPr>
        <p:spPr>
          <a:xfrm>
            <a:off x="5940425" y="908050"/>
            <a:ext cx="22240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丧失，丢失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53" name="Rectangle 5"/>
          <p:cNvSpPr/>
          <p:nvPr/>
        </p:nvSpPr>
        <p:spPr>
          <a:xfrm>
            <a:off x="5940425" y="1412875"/>
            <a:ext cx="1838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灭亡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54" name="Rectangle 6"/>
          <p:cNvSpPr/>
          <p:nvPr/>
        </p:nvSpPr>
        <p:spPr>
          <a:xfrm>
            <a:off x="5940425" y="1844675"/>
            <a:ext cx="14573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作为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55" name="Rectangle 7"/>
          <p:cNvSpPr/>
          <p:nvPr/>
        </p:nvSpPr>
        <p:spPr>
          <a:xfrm>
            <a:off x="5940425" y="2276475"/>
            <a:ext cx="1905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成为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56" name="Text Box 8"/>
          <p:cNvSpPr txBox="1"/>
          <p:nvPr/>
        </p:nvSpPr>
        <p:spPr>
          <a:xfrm>
            <a:off x="6011863" y="2852738"/>
            <a:ext cx="1600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被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57" name="Text Box 9"/>
          <p:cNvSpPr txBox="1"/>
          <p:nvPr/>
        </p:nvSpPr>
        <p:spPr>
          <a:xfrm>
            <a:off x="6011863" y="3357563"/>
            <a:ext cx="1752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治理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20490" name="Text Box 14"/>
          <p:cNvSpPr txBox="1"/>
          <p:nvPr/>
        </p:nvSpPr>
        <p:spPr>
          <a:xfrm>
            <a:off x="2411413" y="4149725"/>
            <a:ext cx="2743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800" dirty="0"/>
          </a:p>
        </p:txBody>
      </p:sp>
      <p:sp>
        <p:nvSpPr>
          <p:cNvPr id="130068" name="Text Box 20"/>
          <p:cNvSpPr txBox="1"/>
          <p:nvPr/>
        </p:nvSpPr>
        <p:spPr>
          <a:xfrm>
            <a:off x="5940425" y="38608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军队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69" name="Text Box 21"/>
          <p:cNvSpPr txBox="1"/>
          <p:nvPr/>
        </p:nvSpPr>
        <p:spPr>
          <a:xfrm>
            <a:off x="5940425" y="4365625"/>
            <a:ext cx="3505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战争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70" name="Text Box 22"/>
          <p:cNvSpPr txBox="1"/>
          <p:nvPr/>
        </p:nvSpPr>
        <p:spPr>
          <a:xfrm>
            <a:off x="6011863" y="4941888"/>
            <a:ext cx="2362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好象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  <p:sp>
        <p:nvSpPr>
          <p:cNvPr id="130071" name="Text Box 23"/>
          <p:cNvSpPr txBox="1"/>
          <p:nvPr/>
        </p:nvSpPr>
        <p:spPr>
          <a:xfrm flipH="1">
            <a:off x="6084888" y="5516563"/>
            <a:ext cx="12509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2" charset="-122"/>
              </a:rPr>
              <a:t>还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2" grpId="0"/>
      <p:bldP spid="130053" grpId="0"/>
      <p:bldP spid="130054" grpId="0"/>
      <p:bldP spid="130055" grpId="0"/>
      <p:bldP spid="130056" grpId="0"/>
      <p:bldP spid="130057" grpId="0"/>
      <p:bldP spid="130068" grpId="0"/>
      <p:bldP spid="130069" grpId="0"/>
      <p:bldP spid="130070" grpId="0"/>
      <p:bldP spid="1300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4"/>
          <p:cNvSpPr/>
          <p:nvPr/>
        </p:nvSpPr>
        <p:spPr>
          <a:xfrm>
            <a:off x="250825" y="549275"/>
            <a:ext cx="7993063" cy="285115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六国破灭，非</a:t>
            </a:r>
            <a:r>
              <a:rPr lang="zh-CN" altLang="en-US" sz="3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兵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不利，战不善，弊在</a:t>
            </a:r>
            <a:r>
              <a:rPr lang="zh-CN" altLang="en-US" sz="3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赂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秦。赂秦</a:t>
            </a:r>
            <a:r>
              <a:rPr lang="zh-CN" altLang="en-US" sz="36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sz="36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力亏，破灭之道也。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曰：六国互丧，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率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赂秦耶？曰：不赂者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赂者丧，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盖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失强援，不能独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。故曰：弊在赂秦也。 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 descr="Large confetti"/>
          <p:cNvSpPr>
            <a:spLocks noGrp="1"/>
          </p:cNvSpPr>
          <p:nvPr>
            <p:ph type="title"/>
          </p:nvPr>
        </p:nvSpPr>
        <p:spPr>
          <a:xfrm>
            <a:off x="179388" y="188913"/>
            <a:ext cx="3097212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</a:rPr>
              <a:t>第一段理解</a:t>
            </a:r>
            <a:endParaRPr lang="en-US" altLang="zh-CN" sz="4000" b="1" dirty="0">
              <a:solidFill>
                <a:schemeClr val="tx1"/>
              </a:solidFill>
            </a:endParaRPr>
          </a:p>
        </p:txBody>
      </p:sp>
      <p:sp>
        <p:nvSpPr>
          <p:cNvPr id="7171" name="Text Box 4"/>
          <p:cNvSpPr txBox="1"/>
          <p:nvPr/>
        </p:nvSpPr>
        <p:spPr>
          <a:xfrm>
            <a:off x="250825" y="1341438"/>
            <a:ext cx="61483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文章第一段各句的关系怎样？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9093" name="Text Box 5"/>
          <p:cNvSpPr txBox="1"/>
          <p:nvPr/>
        </p:nvSpPr>
        <p:spPr>
          <a:xfrm>
            <a:off x="468313" y="2781300"/>
            <a:ext cx="2447925" cy="1079500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六国破灭， 弊在赂秦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9094" name="AutoShape 6"/>
          <p:cNvSpPr/>
          <p:nvPr/>
        </p:nvSpPr>
        <p:spPr>
          <a:xfrm>
            <a:off x="3132138" y="2565400"/>
            <a:ext cx="304800" cy="1600200"/>
          </a:xfrm>
          <a:prstGeom prst="leftBrace">
            <a:avLst>
              <a:gd name="adj1" fmla="val 4375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endParaRPr lang="zh-CN" altLang="en-US" sz="2400" dirty="0"/>
          </a:p>
        </p:txBody>
      </p:sp>
      <p:sp>
        <p:nvSpPr>
          <p:cNvPr id="89095" name="Text Box 7"/>
          <p:cNvSpPr txBox="1"/>
          <p:nvPr/>
        </p:nvSpPr>
        <p:spPr>
          <a:xfrm>
            <a:off x="3708400" y="2492375"/>
            <a:ext cx="3024188" cy="59213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赂秦而力亏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9096" name="Text Box 8"/>
          <p:cNvSpPr txBox="1"/>
          <p:nvPr/>
        </p:nvSpPr>
        <p:spPr>
          <a:xfrm>
            <a:off x="3563938" y="3860800"/>
            <a:ext cx="3744912" cy="59213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不赂者以赂者丧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7524750" y="2924175"/>
            <a:ext cx="1150938" cy="585788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故曰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4" grpId="0" animBg="1"/>
      <p:bldP spid="89095" grpId="0" animBg="1"/>
      <p:bldP spid="89096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4"/>
          <p:cNvSpPr txBox="1"/>
          <p:nvPr/>
        </p:nvSpPr>
        <p:spPr>
          <a:xfrm>
            <a:off x="179388" y="333375"/>
            <a:ext cx="8820150" cy="5465763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秦以攻取之外，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则获邑，大则得城。较秦之所得，与战胜而得者，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其实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百倍；诸侯之所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亡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，与战败而亡者，其实亦百倍。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则秦之所大欲，诸侯之所大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患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固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不在战矣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。思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厥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先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祖父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霜露，斩荆棘，以有尺寸之地。子孙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视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之不甚惜，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予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人，如弃草芥。今日割五城，明日割十城，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然后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得一夕安寝。起视四境，而秦兵又至矣。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然则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诸侯之地有限，暴秦之欲无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，奉之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弥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繁，侵之愈急。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故不战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强弱胜负已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判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矣。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至于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颠覆，理固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宜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然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。古人云：“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秦，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犹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抱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薪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救火，薪不尽，火不灭。”此言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9218" name="Rectangle 2" descr="Large confetti"/>
          <p:cNvSpPr>
            <a:spLocks noGrp="1"/>
          </p:cNvSpPr>
          <p:nvPr>
            <p:ph type="title"/>
          </p:nvPr>
        </p:nvSpPr>
        <p:spPr>
          <a:xfrm>
            <a:off x="250825" y="115888"/>
            <a:ext cx="2808288" cy="838200"/>
          </a:xfrm>
          <a:ln w="12700">
            <a:solidFill>
              <a:schemeClr val="tx1">
                <a:alpha val="100000"/>
              </a:schemeClr>
            </a:solidFill>
            <a:miter lim="800000"/>
          </a:ln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</a:rPr>
              <a:t>第二段理解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108547" name="Rectangle 3"/>
          <p:cNvSpPr/>
          <p:nvPr/>
        </p:nvSpPr>
        <p:spPr>
          <a:xfrm>
            <a:off x="179388" y="1125538"/>
            <a:ext cx="5688012" cy="2453640"/>
          </a:xfrm>
          <a:prstGeom prst="rect">
            <a:avLst/>
          </a:prstGeom>
          <a:noFill/>
          <a:ln w="12700" cap="sq" cmpd="sng">
            <a:solidFill>
              <a:schemeClr val="tx1"/>
            </a:solidFill>
            <a:prstDash val="solid"/>
            <a:miter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本段证明了哪个观点？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en-US" b="1" dirty="0">
                <a:latin typeface="楷体_GB2312" pitchFamily="49" charset="-122"/>
                <a:ea typeface="楷体_GB2312" pitchFamily="49" charset="-122"/>
              </a:rPr>
              <a:t>赂秦力亏，破灭之道</a:t>
            </a:r>
            <a:endParaRPr lang="en-US" altLang="en-US" b="1" dirty="0">
              <a:latin typeface="楷体_GB2312" pitchFamily="49" charset="-122"/>
              <a:ea typeface="楷体_GB2312" pitchFamily="49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主要用了怎样的论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证方法？</a:t>
            </a:r>
            <a:endParaRPr lang="zh-CN" altLang="en-US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对比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8548" name="Text Box 4"/>
          <p:cNvSpPr txBox="1"/>
          <p:nvPr/>
        </p:nvSpPr>
        <p:spPr>
          <a:xfrm>
            <a:off x="250825" y="3789363"/>
            <a:ext cx="38528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3333CC"/>
                </a:solidFill>
                <a:latin typeface="Arial" panose="020B0604020202020204" pitchFamily="34" charset="0"/>
                <a:ea typeface="楷体_GB2312" pitchFamily="49" charset="-122"/>
              </a:rPr>
              <a:t>①“得”与“亡”的对比</a:t>
            </a:r>
            <a:endParaRPr lang="zh-CN" altLang="en-US" b="1" dirty="0">
              <a:solidFill>
                <a:srgbClr val="3333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8549" name="Text Box 5"/>
          <p:cNvSpPr txBox="1"/>
          <p:nvPr/>
        </p:nvSpPr>
        <p:spPr>
          <a:xfrm>
            <a:off x="250825" y="4508500"/>
            <a:ext cx="38528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3333CC"/>
                </a:solidFill>
                <a:latin typeface="Arial" panose="020B0604020202020204" pitchFamily="34" charset="0"/>
                <a:ea typeface="楷体_GB2312" pitchFamily="49" charset="-122"/>
              </a:rPr>
              <a:t>②“难”与“易”的对比</a:t>
            </a:r>
            <a:endParaRPr lang="zh-CN" altLang="en-US" b="1" dirty="0">
              <a:solidFill>
                <a:srgbClr val="3333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8550" name="Text Box 6"/>
          <p:cNvSpPr txBox="1"/>
          <p:nvPr/>
        </p:nvSpPr>
        <p:spPr>
          <a:xfrm>
            <a:off x="250825" y="5157788"/>
            <a:ext cx="4668838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3333CC"/>
                </a:solidFill>
                <a:latin typeface="Arial" panose="020B0604020202020204" pitchFamily="34" charset="0"/>
                <a:ea typeface="楷体_GB2312" pitchFamily="49" charset="-122"/>
              </a:rPr>
              <a:t>③“有限”与“无厌”的对比</a:t>
            </a:r>
            <a:endParaRPr lang="zh-CN" altLang="en-US" b="1" dirty="0">
              <a:solidFill>
                <a:srgbClr val="3333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08551" name="Text Box 7"/>
          <p:cNvSpPr txBox="1"/>
          <p:nvPr/>
        </p:nvSpPr>
        <p:spPr>
          <a:xfrm>
            <a:off x="250825" y="5734050"/>
            <a:ext cx="26289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solidFill>
                  <a:srgbClr val="3333CC"/>
                </a:solidFill>
                <a:ea typeface="楷体_GB2312" pitchFamily="49" charset="-122"/>
              </a:rPr>
              <a:t>④“奉”与“侵”</a:t>
            </a:r>
            <a:endParaRPr lang="zh-CN" altLang="en-US" b="1" dirty="0">
              <a:solidFill>
                <a:srgbClr val="3333CC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1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23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charRg st="38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08548" grpId="0"/>
      <p:bldP spid="108549" grpId="0"/>
      <p:bldP spid="108550" grpId="0"/>
      <p:bldP spid="1085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638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/>
            <a:br>
              <a:rPr lang="zh-CN" altLang="en-US" sz="3200" b="1">
                <a:solidFill>
                  <a:srgbClr val="333399"/>
                </a:solidFill>
              </a:rPr>
            </a:br>
            <a:r>
              <a:rPr lang="zh-CN" altLang="en-US" sz="2800" b="1">
                <a:solidFill>
                  <a:srgbClr val="333399"/>
                </a:solidFill>
              </a:rPr>
              <a:t>第二段采用什么样的论证方法从哪个方面来论述六国破灭的原因？</a:t>
            </a:r>
            <a:br>
              <a:rPr lang="zh-CN" altLang="en-US" sz="2800" b="1">
                <a:solidFill>
                  <a:srgbClr val="333399"/>
                </a:solidFill>
              </a:rPr>
            </a:br>
            <a:endParaRPr lang="zh-CN" altLang="en-US" sz="2800" b="1">
              <a:solidFill>
                <a:srgbClr val="333399"/>
              </a:solidFill>
            </a:endParaRPr>
          </a:p>
        </p:txBody>
      </p:sp>
      <p:sp>
        <p:nvSpPr>
          <p:cNvPr id="16387" name="内容占位符 16386"/>
          <p:cNvSpPr>
            <a:spLocks noGrp="1"/>
          </p:cNvSpPr>
          <p:nvPr>
            <p:ph idx="1"/>
          </p:nvPr>
        </p:nvSpPr>
        <p:spPr>
          <a:xfrm>
            <a:off x="838200" y="1524000"/>
            <a:ext cx="5943600" cy="4525963"/>
          </a:xfrm>
        </p:spPr>
        <p:txBody>
          <a:bodyPr anchor="t" anchorCtr="0"/>
          <a:lstStyle/>
          <a:p>
            <a:pPr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战胜而得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r>
              <a:rPr lang="zh-CN" altLang="en-US" sz="3600" b="1">
                <a:solidFill>
                  <a:srgbClr val="000000"/>
                </a:solidFill>
              </a:rPr>
              <a:t>受贿所得</a:t>
            </a:r>
            <a:endParaRPr lang="zh-CN" altLang="en-US" sz="3600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战败而亡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r>
              <a:rPr lang="zh-CN" altLang="en-US" sz="3600" b="1">
                <a:solidFill>
                  <a:srgbClr val="000000"/>
                </a:solidFill>
              </a:rPr>
              <a:t>贿赂所亡</a:t>
            </a:r>
            <a:endParaRPr lang="zh-CN" altLang="en-US" sz="3600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创业之艰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r>
              <a:rPr lang="zh-CN" altLang="en-US" sz="3600" b="1">
                <a:solidFill>
                  <a:srgbClr val="000000"/>
                </a:solidFill>
              </a:rPr>
              <a:t>割地之易</a:t>
            </a:r>
            <a:endParaRPr lang="zh-CN" altLang="en-US" sz="3600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地有限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r>
              <a:rPr lang="zh-CN" altLang="en-US" sz="3600" b="1">
                <a:solidFill>
                  <a:srgbClr val="000000"/>
                </a:solidFill>
              </a:rPr>
              <a:t>欲无厌</a:t>
            </a:r>
            <a:endParaRPr lang="zh-CN" altLang="en-US" sz="3600" b="1">
              <a:solidFill>
                <a:srgbClr val="000000"/>
              </a:solidFill>
            </a:endParaRPr>
          </a:p>
          <a:p>
            <a:pPr>
              <a:buNone/>
            </a:pPr>
            <a:r>
              <a:rPr lang="zh-CN" altLang="en-US" sz="3600" b="1">
                <a:solidFill>
                  <a:srgbClr val="000000"/>
                </a:solidFill>
              </a:rPr>
              <a:t>薪不尽</a:t>
            </a:r>
            <a:r>
              <a:rPr lang="en-US" altLang="zh-CN" sz="3600" b="1">
                <a:solidFill>
                  <a:srgbClr val="000000"/>
                </a:solidFill>
              </a:rPr>
              <a:t>——</a:t>
            </a:r>
            <a:r>
              <a:rPr lang="zh-CN" altLang="en-US" sz="3600" b="1">
                <a:solidFill>
                  <a:srgbClr val="000000"/>
                </a:solidFill>
              </a:rPr>
              <a:t>火不灭</a:t>
            </a:r>
            <a:endParaRPr lang="zh-CN" altLang="en-US" sz="3600" b="1">
              <a:solidFill>
                <a:srgbClr val="000000"/>
              </a:solidFill>
            </a:endParaRPr>
          </a:p>
        </p:txBody>
      </p:sp>
      <p:sp>
        <p:nvSpPr>
          <p:cNvPr id="19459" name="左大括号 16387"/>
          <p:cNvSpPr/>
          <p:nvPr/>
        </p:nvSpPr>
        <p:spPr>
          <a:xfrm>
            <a:off x="685800" y="1905000"/>
            <a:ext cx="152400" cy="3200400"/>
          </a:xfrm>
          <a:prstGeom prst="leftBrace">
            <a:avLst>
              <a:gd name="adj1" fmla="val 1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0" name="右大括号 16388"/>
          <p:cNvSpPr/>
          <p:nvPr/>
        </p:nvSpPr>
        <p:spPr>
          <a:xfrm>
            <a:off x="5638800" y="1752600"/>
            <a:ext cx="152400" cy="762000"/>
          </a:xfrm>
          <a:prstGeom prst="rightBrace">
            <a:avLst>
              <a:gd name="adj1" fmla="val 4162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右大括号 16389"/>
          <p:cNvSpPr/>
          <p:nvPr/>
        </p:nvSpPr>
        <p:spPr>
          <a:xfrm>
            <a:off x="5562600" y="31242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2" name="文本框 16390"/>
          <p:cNvSpPr txBox="1"/>
          <p:nvPr/>
        </p:nvSpPr>
        <p:spPr>
          <a:xfrm>
            <a:off x="989013" y="2133600"/>
            <a:ext cx="458787" cy="3505200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107315" y="1462405"/>
            <a:ext cx="613410" cy="4846638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赂秦而力亏，破灭之道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3" name="文本框 16392"/>
          <p:cNvSpPr txBox="1"/>
          <p:nvPr/>
        </p:nvSpPr>
        <p:spPr>
          <a:xfrm>
            <a:off x="5791200" y="1600200"/>
            <a:ext cx="2590800" cy="968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数量上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对比论证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5867400" y="2971800"/>
            <a:ext cx="3124200" cy="968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程度上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对比、事实论证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4648200" y="4191000"/>
            <a:ext cx="32766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道理   引用论证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文本框 71681"/>
          <p:cNvSpPr txBox="1"/>
          <p:nvPr/>
        </p:nvSpPr>
        <p:spPr>
          <a:xfrm>
            <a:off x="0" y="2058988"/>
            <a:ext cx="793750" cy="2232025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对 比</a:t>
            </a:r>
            <a:endParaRPr lang="zh-CN" altLang="en-US" sz="40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683" name="左大括号 71682"/>
          <p:cNvSpPr/>
          <p:nvPr/>
        </p:nvSpPr>
        <p:spPr>
          <a:xfrm>
            <a:off x="684213" y="1038225"/>
            <a:ext cx="228600" cy="4191000"/>
          </a:xfrm>
          <a:prstGeom prst="leftBrace">
            <a:avLst>
              <a:gd name="adj1" fmla="val 152692"/>
              <a:gd name="adj2" fmla="val 50000"/>
            </a:avLst>
          </a:prstGeom>
          <a:noFill/>
          <a:ln w="508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sz="2400">
              <a:solidFill>
                <a:srgbClr val="3333FF"/>
              </a:solidFill>
              <a:latin typeface="Times New Roman" panose="02020603050405020304" pitchFamily="18" charset="0"/>
              <a:ea typeface="华文楷体" panose="02010600040101010101" pitchFamily="2" charset="-122"/>
            </a:endParaRPr>
          </a:p>
        </p:txBody>
      </p:sp>
      <p:sp>
        <p:nvSpPr>
          <p:cNvPr id="71684" name="右大括号 71683"/>
          <p:cNvSpPr/>
          <p:nvPr/>
        </p:nvSpPr>
        <p:spPr>
          <a:xfrm>
            <a:off x="6227763" y="836613"/>
            <a:ext cx="215900" cy="792162"/>
          </a:xfrm>
          <a:prstGeom prst="rightBrace">
            <a:avLst>
              <a:gd name="adj1" fmla="val 30558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5" name="右大括号 71684"/>
          <p:cNvSpPr/>
          <p:nvPr/>
        </p:nvSpPr>
        <p:spPr>
          <a:xfrm>
            <a:off x="6300788" y="2409825"/>
            <a:ext cx="304800" cy="1524000"/>
          </a:xfrm>
          <a:prstGeom prst="rightBrace">
            <a:avLst>
              <a:gd name="adj1" fmla="val 41643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6" name="右大括号 71685"/>
          <p:cNvSpPr/>
          <p:nvPr/>
        </p:nvSpPr>
        <p:spPr>
          <a:xfrm>
            <a:off x="8172450" y="908050"/>
            <a:ext cx="239713" cy="3743325"/>
          </a:xfrm>
          <a:prstGeom prst="rightBrace">
            <a:avLst>
              <a:gd name="adj1" fmla="val 130059"/>
              <a:gd name="adj2" fmla="val 50000"/>
            </a:avLst>
          </a:prstGeom>
          <a:noFill/>
          <a:ln w="349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7" name="文本框 71686"/>
          <p:cNvSpPr txBox="1"/>
          <p:nvPr/>
        </p:nvSpPr>
        <p:spPr>
          <a:xfrm>
            <a:off x="8410575" y="1195388"/>
            <a:ext cx="733425" cy="5113337"/>
          </a:xfrm>
          <a:prstGeom prst="rect">
            <a:avLst/>
          </a:prstGeom>
          <a:noFill/>
          <a:ln w="9525">
            <a:noFill/>
          </a:ln>
        </p:spPr>
        <p:txBody>
          <a:bodyPr vert="eaVert" anchor="t" anchorCtr="0"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赂秦而力亏破灭之道也</a:t>
            </a:r>
            <a:endParaRPr lang="zh-CN" altLang="en-US" sz="3600" b="1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8" name="文本框 71687"/>
          <p:cNvSpPr txBox="1"/>
          <p:nvPr/>
        </p:nvSpPr>
        <p:spPr>
          <a:xfrm>
            <a:off x="827088" y="763588"/>
            <a:ext cx="5616575" cy="1128712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秦：攻取所得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受赂所得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诸侯：赂秦所亡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战败而亡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9" name="文本框 71688"/>
          <p:cNvSpPr txBox="1"/>
          <p:nvPr/>
        </p:nvSpPr>
        <p:spPr>
          <a:xfrm>
            <a:off x="1042988" y="2130425"/>
            <a:ext cx="4752975" cy="579438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态度：得之难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割之易 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0" name="文本框 71689"/>
          <p:cNvSpPr txBox="1"/>
          <p:nvPr/>
        </p:nvSpPr>
        <p:spPr>
          <a:xfrm>
            <a:off x="971550" y="2779713"/>
            <a:ext cx="5545138" cy="64135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处境：一夕安寝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秦兵又至</a:t>
            </a:r>
            <a:r>
              <a:rPr lang="zh-CN" altLang="en-US" sz="36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1" name="文本框 71690"/>
          <p:cNvSpPr txBox="1"/>
          <p:nvPr/>
        </p:nvSpPr>
        <p:spPr>
          <a:xfrm>
            <a:off x="1042988" y="3571875"/>
            <a:ext cx="4968875" cy="583565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矛盾：地有限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欲无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厌 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1116013" y="4651375"/>
            <a:ext cx="5903912" cy="579438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结果：奉之弥繁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――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侵之愈急 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2195513" y="5297488"/>
            <a:ext cx="3960812" cy="579437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薪不尽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火不灭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1116013" y="5226050"/>
            <a:ext cx="1223962" cy="579438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引证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5" name="文本框 71694"/>
          <p:cNvSpPr txBox="1"/>
          <p:nvPr/>
        </p:nvSpPr>
        <p:spPr>
          <a:xfrm>
            <a:off x="6443663" y="1050925"/>
            <a:ext cx="1944687" cy="519113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固不在战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696" name="文本框 71695"/>
          <p:cNvSpPr txBox="1"/>
          <p:nvPr/>
        </p:nvSpPr>
        <p:spPr>
          <a:xfrm>
            <a:off x="6516688" y="2779713"/>
            <a:ext cx="1800225" cy="946150"/>
          </a:xfrm>
          <a:prstGeom prst="rect">
            <a:avLst/>
          </a:prstGeom>
          <a:noFill/>
          <a:ln w="12700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不战强弱胜负已判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71697" name="文本框 71696"/>
          <p:cNvSpPr txBox="1"/>
          <p:nvPr/>
        </p:nvSpPr>
        <p:spPr>
          <a:xfrm>
            <a:off x="1187450" y="5970588"/>
            <a:ext cx="4679950" cy="698500"/>
          </a:xfrm>
          <a:prstGeom prst="rect">
            <a:avLst/>
          </a:prstGeom>
          <a:noFill/>
          <a:ln w="57150" cap="sq" cmpd="thickThin">
            <a:solidFill>
              <a:srgbClr val="FF00FF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至于颠覆，理固宜然</a:t>
            </a:r>
            <a:endParaRPr lang="zh-CN" altLang="en-US" sz="3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1" name="矩形 71697"/>
          <p:cNvSpPr/>
          <p:nvPr/>
        </p:nvSpPr>
        <p:spPr>
          <a:xfrm>
            <a:off x="899160" y="44133"/>
            <a:ext cx="4235450" cy="777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>
              <a:buSzTx/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理清结构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第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节</a:t>
            </a:r>
            <a:endParaRPr lang="zh-CN" altLang="en-US" sz="3200" b="1">
              <a:solidFill>
                <a:srgbClr val="FF0000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ldLvl="0" animBg="1"/>
      <p:bldP spid="71687" grpId="0"/>
      <p:bldP spid="71688" grpId="0"/>
      <p:bldP spid="71689" grpId="0"/>
      <p:bldP spid="71690" grpId="0"/>
      <p:bldP spid="71691" grpId="0"/>
      <p:bldP spid="71692" grpId="0"/>
      <p:bldP spid="71693" grpId="0"/>
      <p:bldP spid="71694" grpId="0"/>
      <p:bldP spid="71695" grpId="0"/>
      <p:bldP spid="71696" grpId="0"/>
      <p:bldP spid="716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179388" y="548323"/>
            <a:ext cx="8785225" cy="5015865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n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SzTx/>
              <a:buNone/>
            </a:pP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齐人未尝赂秦，终继五国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迁灭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，何哉？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嬴而不助五国也。五国既丧，齐亦不免矣。燕赵之君，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始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有远略，能守其土，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不赂秦。是故燕虽小国而后亡，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斯用兵之效也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。至丹以荆卿为计，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始速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祸焉。赵尝五战于秦，二败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三胜。后秦击赵者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，李牧</a:t>
            </a:r>
            <a:r>
              <a:rPr lang="zh-CN" altLang="en-US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连却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之。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洎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牧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谗诛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，邯郸为郡，惜其用武而不终也。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且燕赵处秦革灭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殆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尽之际，可谓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智力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孤危，战败而亡，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诚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不得已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向使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三国各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其地，齐人勿附于秦，刺客</a:t>
            </a:r>
            <a:r>
              <a:rPr lang="zh-CN" altLang="en-US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不行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，良将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犹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在，则胜负之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，存亡之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与秦相较，</a:t>
            </a:r>
            <a:r>
              <a:rPr lang="zh-CN" altLang="en-US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zh-CN" altLang="en-US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未易量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 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S_UNIQUEID" val="5084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0.xml><?xml version="1.0" encoding="utf-8"?>
<p:tagLst xmlns:p="http://schemas.openxmlformats.org/presentationml/2006/main">
  <p:tag name="AS_UNIQUEID" val="5120"/>
</p:tagLst>
</file>

<file path=ppt/tags/tag11.xml><?xml version="1.0" encoding="utf-8"?>
<p:tagLst xmlns:p="http://schemas.openxmlformats.org/presentationml/2006/main">
  <p:tag name="AS_UNIQUEID" val="5121"/>
</p:tagLst>
</file>

<file path=ppt/tags/tag12.xml><?xml version="1.0" encoding="utf-8"?>
<p:tagLst xmlns:p="http://schemas.openxmlformats.org/presentationml/2006/main">
  <p:tag name="AS_UNIQUEID" val="512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commondata" val="eyJoZGlkIjoiMmZjZmI5NGQyZTY1NzliZDNlNjZhOWRhMWU0NjYzYjUifQ=="/>
</p:tagLst>
</file>

<file path=ppt/tags/tag2.xml><?xml version="1.0" encoding="utf-8"?>
<p:tagLst xmlns:p="http://schemas.openxmlformats.org/presentationml/2006/main">
  <p:tag name="AS_UNIQUEID" val="5085"/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_1" val="16"/>
  <p:tag name="KSO_WM_UNIT_FILL_FORE_SCHEMECOLOR_INDEX_1_BRIGHTNESS" val="0"/>
  <p:tag name="KSO_WM_UNIT_FILL_FORE_SCHEMECOLOR_INDEX_1_POS" val="0"/>
  <p:tag name="KSO_WM_UNIT_FILL_FORE_SCHEMECOLOR_INDEX_1_TRANS" val="0.9"/>
  <p:tag name="KSO_WM_UNIT_FILL_FORE_SCHEMECOLOR_INDEX_2" val="15"/>
  <p:tag name="KSO_WM_UNIT_FILL_FORE_SCHEMECOLOR_INDEX_2_BRIGHTNESS" val="-0.1"/>
  <p:tag name="KSO_WM_UNIT_FILL_FORE_SCHEMECOLOR_INDEX_2_POS" val="1"/>
  <p:tag name="KSO_WM_UNIT_FILL_FORE_SCHEMECOLOR_INDEX_2_TRANS" val="0.76"/>
  <p:tag name="KSO_WM_UNIT_FILL_GRADIENT_ANGLE" val="90"/>
  <p:tag name="KSO_WM_UNIT_FILL_GRADIENT_DIRECTION" val="1"/>
  <p:tag name="KSO_WM_UNIT_FILL_GRADIENT_TYPE" val="0"/>
  <p:tag name="KSO_WM_UNIT_FILL_TYPE" val="3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.xml><?xml version="1.0" encoding="utf-8"?>
<p:tagLst xmlns:p="http://schemas.openxmlformats.org/presentationml/2006/main">
  <p:tag name="AS_UNIQUEID" val="5088"/>
  <p:tag name="KSO_WM_BEAUTIFY_FLAG" val="#wm#"/>
  <p:tag name="KSO_WM_DIAGRAM_GROUP_CODE" val="ζ1-1"/>
  <p:tag name="KSO_WM_TAG_VERSION" val="1.0"/>
  <p:tag name="KSO_WM_TEMPLATE_CATEGORY" val="diagram"/>
  <p:tag name="KSO_WM_TEMPLATE_INDEX" val="20215261"/>
  <p:tag name="KSO_WM_UNIT_COMPATIBLE" val="0"/>
  <p:tag name="KSO_WM_UNIT_DIAGRAM_ISNUMVISUAL" val="0"/>
  <p:tag name="KSO_WM_UNIT_DIAGRAM_ISREFERUNIT" val="0"/>
  <p:tag name="KSO_WM_UNIT_DIAGRAM_MODELTYPE" val="creativePicture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5261_1*ζ_h_i*1_1_3"/>
  <p:tag name="KSO_WM_UNIT_INDEX" val="1_1_3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4.xml><?xml version="1.0" encoding="utf-8"?>
<p:tagLst xmlns:p="http://schemas.openxmlformats.org/presentationml/2006/main">
  <p:tag name="AS_UNIQUEID" val="5089"/>
  <p:tag name="KSO_WM_ASSEMBLE_CHIP_INDEX" val="8f818371ca6e430d9cc46fdc0af25308"/>
  <p:tag name="KSO_WM_BEAUTIFY_FLAG" val="#wm#"/>
  <p:tag name="KSO_WM_CHIP_FILLAREA_FILL_RULE" val="{&quot;fill_align&quot;:&quot;lb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3f4054ed1e2fb81496"/>
  <p:tag name="KSO_WM_TEMPLATE_ASSEMBLE_XID" val="6065703f4054ed1e2fb81496"/>
  <p:tag name="KSO_WM_TEMPLATE_CATEGORY" val="diagram"/>
  <p:tag name="KSO_WM_TEMPLATE_INDEX" val="20217034"/>
  <p:tag name="KSO_WM_UNIT_BLOCK" val="0"/>
  <p:tag name="KSO_WM_UNIT_COMPATIBLE" val="0"/>
  <p:tag name="KSO_WM_UNIT_DEC_AREA_ID" val="fcfb6491c6474251baf080c86c85736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34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SHOW_EDIT_AREA_INDICATION" val="1"/>
  <p:tag name="KSO_WM_UNIT_SM_LIMIT_TYPE" val="2"/>
  <p:tag name="KSO_WM_UNIT_SUBTYPE" val="a"/>
  <p:tag name="KSO_WM_UNIT_SUPPORT_BIG_FONT" val="1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44"/>
</p:tagLst>
</file>

<file path=ppt/tags/tag5.xml><?xml version="1.0" encoding="utf-8"?>
<p:tagLst xmlns:p="http://schemas.openxmlformats.org/presentationml/2006/main">
  <p:tag name="AS_UNIQUEID" val="5090"/>
  <p:tag name="KSO_WM_BEAUTIFY_FLAG" val="#wm#"/>
  <p:tag name="KSO_WM_CHIP_GROUPID" val="5fadf23c998712faa657ab9b"/>
  <p:tag name="KSO_WM_CHIP_XID" val="5fadf23c998712faa657ab9c"/>
  <p:tag name="KSO_WM_TAG_VERSION" val="1.0"/>
  <p:tag name="KSO_WM_TEMPLATE_ASSEMBLE_GROUPID" val="6065703f4054ed1e2fb81496"/>
  <p:tag name="KSO_WM_TEMPLATE_ASSEMBLE_XID" val="6065703f4054ed1e2fb81496"/>
  <p:tag name="KSO_WM_TEMPLATE_CATEGORY" val="diagram"/>
  <p:tag name="KSO_WM_TEMPLATE_INDEX" val="20217034"/>
  <p:tag name="KSO_WM_UNIT_BLOCK" val="0"/>
  <p:tag name="KSO_WM_UNIT_COMPATIBLE" val="0"/>
  <p:tag name="KSO_WM_UNIT_DEC_AREA_ID" val="fd846e3714d9467994bd464714eb6ba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17034_1*i*1"/>
  <p:tag name="KSO_WM_UNIT_INDEX" val="1"/>
  <p:tag name="KSO_WM_UNIT_LAYERLEVEL" val="1"/>
  <p:tag name="KSO_WM_UNIT_SM_LIMIT_TYPE" val="1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6.xml><?xml version="1.0" encoding="utf-8"?>
<p:tagLst xmlns:p="http://schemas.openxmlformats.org/presentationml/2006/main">
  <p:tag name="AS_UNIQUEID" val="5091"/>
</p:tagLst>
</file>

<file path=ppt/tags/tag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54af87c18ac942a5aeb3bac38f8644f5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444a7d36fbb94b9b9947a9b2c3dbafa1&quot;,&quot;fill_align&quot;:&quot;lb&quot;,&quot;chip_types&quot;:[&quot;text&quot;]}]]"/>
  <p:tag name="KSO_WM_CHIP_GROUPID" val="5fadf23c998712faa657ab9b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23c998712faa657ab9c"/>
  <p:tag name="KSO_WM_SLIDE_BACKGROUND_TYPE" val="general"/>
  <p:tag name="KSO_WM_SLIDE_ID" val="diagram20217034_1"/>
  <p:tag name="KSO_WM_SLIDE_INDEX" val="1"/>
  <p:tag name="KSO_WM_SLIDE_ITEM_CNT" val="0"/>
  <p:tag name="KSO_WM_SLIDE_LAYOUT" val="d_f"/>
  <p:tag name="KSO_WM_SLIDE_LAYOUT_CNT" val="1_1"/>
  <p:tag name="KSO_WM_SLIDE_LAYOUT_INFO" val="{&quot;direction&quot;:1,&quot;id&quot;:&quot;2021-04-01T16:15:35&quot;,&quot;maxSize&quot;:{&quot;size1&quot;:61.3},&quot;minSize&quot;:{&quot;size1&quot;:41.2},&quot;normalSize&quot;:{&quot;size1&quot;:46.98125000000001},&quot;subLayout&quot;:[{&quot;id&quot;:&quot;2021-04-01T16:15:35&quot;,&quot;margin&quot;:{&quot;bottom&quot;:1.6929999589920044,&quot;left&quot;:1.6929999589920044,&quot;right&quot;:1.6929999589920044,&quot;top&quot;:1.6929999589920044},&quot;type&quot;:0},{&quot;id&quot;:&quot;2021-04-01T16:15:35&quot;,&quot;margin&quot;:{&quot;bottom&quot;:1.6929999589920044,&quot;left&quot;:0.02600000612437725,&quot;right&quot;:2.115999937057495,&quot;top&quot;:1.6929999589920044},&quot;type&quot;:0}],&quot;type&quot;:0}"/>
  <p:tag name="KSO_WM_SLIDE_POSITION" val="72*95"/>
  <p:tag name="KSO_WM_SLIDE_RATIO" val="1.777778"/>
  <p:tag name="KSO_WM_SLIDE_SIZE" val="887*348"/>
  <p:tag name="KSO_WM_SLIDE_SUBTYPE" val="picTxt"/>
  <p:tag name="KSO_WM_SLIDE_SUPPORT_FEATURE_TYPE" val="8"/>
  <p:tag name="KSO_WM_SLIDE_TYPE" val="text"/>
  <p:tag name="KSO_WM_TAG_VERSION" val="1.0"/>
  <p:tag name="KSO_WM_TEMPLATE_ASSEMBLE_GROUPID" val="6065703f4054ed1e2fb81496"/>
  <p:tag name="KSO_WM_TEMPLATE_ASSEMBLE_XID" val="6065703f4054ed1e2fb81496"/>
  <p:tag name="KSO_WM_TEMPLATE_CATEGORY" val="diagram"/>
  <p:tag name="KSO_WM_TEMPLATE_COLOR_TYPE" val="1"/>
  <p:tag name="KSO_WM_TEMPLATE_INDEX" val="20217034"/>
  <p:tag name="KSO_WM_TEMPLATE_MASTER_TYPE" val="0"/>
  <p:tag name="KSO_WM_TEMPLATE_SUBCATEGORY" val="21"/>
</p:tagLst>
</file>

<file path=ppt/tags/tag8.xml><?xml version="1.0" encoding="utf-8"?>
<p:tagLst xmlns:p="http://schemas.openxmlformats.org/presentationml/2006/main">
  <p:tag name="AS_UNIQUEID" val="5117"/>
</p:tagLst>
</file>

<file path=ppt/tags/tag9.xml><?xml version="1.0" encoding="utf-8"?>
<p:tagLst xmlns:p="http://schemas.openxmlformats.org/presentationml/2006/main">
  <p:tag name="AS_UNIQUEID" val="5118"/>
</p:tagLst>
</file>

<file path=ppt/theme/theme1.xml><?xml version="1.0" encoding="utf-8"?>
<a:theme xmlns:a="http://schemas.openxmlformats.org/drawingml/2006/main" name="中学语文-小说-网页型模板1">
  <a:themeElements>
    <a:clrScheme name="中学语文-小说-网页型模板1 6">
      <a:dk1>
        <a:srgbClr val="333333"/>
      </a:dk1>
      <a:lt1>
        <a:srgbClr val="CCCC00"/>
      </a:lt1>
      <a:dk2>
        <a:srgbClr val="333333"/>
      </a:dk2>
      <a:lt2>
        <a:srgbClr val="9D9475"/>
      </a:lt2>
      <a:accent1>
        <a:srgbClr val="B3C39F"/>
      </a:accent1>
      <a:accent2>
        <a:srgbClr val="DCD9CE"/>
      </a:accent2>
      <a:accent3>
        <a:srgbClr val="E2E2AA"/>
      </a:accent3>
      <a:accent4>
        <a:srgbClr val="2A2A2A"/>
      </a:accent4>
      <a:accent5>
        <a:srgbClr val="D6DECD"/>
      </a:accent5>
      <a:accent6>
        <a:srgbClr val="C7C4BA"/>
      </a:accent6>
      <a:hlink>
        <a:srgbClr val="CC9900"/>
      </a:hlink>
      <a:folHlink>
        <a:srgbClr val="ADA68B"/>
      </a:folHlink>
    </a:clrScheme>
    <a:fontScheme name="中学语文-小说-网页型模板1">
      <a:majorFont>
        <a:latin typeface="Times New Roman"/>
        <a:ea typeface="黑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中学语文-小说-网页型模板1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中学语文-小说-网页型模板1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学语文-小说-网页型模板1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学语文-小说-网页型模板1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学语文-小说-网页型模板1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中学语文-小说-网页型模板1 6">
        <a:dk1>
          <a:srgbClr val="333333"/>
        </a:dk1>
        <a:lt1>
          <a:srgbClr val="CCCC00"/>
        </a:lt1>
        <a:dk2>
          <a:srgbClr val="333333"/>
        </a:dk2>
        <a:lt2>
          <a:srgbClr val="9D9475"/>
        </a:lt2>
        <a:accent1>
          <a:srgbClr val="B3C39F"/>
        </a:accent1>
        <a:accent2>
          <a:srgbClr val="DCD9CE"/>
        </a:accent2>
        <a:accent3>
          <a:srgbClr val="E2E2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C:\DOCUME~1\ADMINI~1\LOCALS~1\Temp\TCD32.tmp\中学语文-小说-网页型模板1.pot</Template>
  <TotalTime>0</TotalTime>
  <Words>2480</Words>
  <Application>WPS 演示</Application>
  <PresentationFormat>全屏显示(4:3)</PresentationFormat>
  <Paragraphs>329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黑体</vt:lpstr>
      <vt:lpstr>微软雅黑</vt:lpstr>
      <vt:lpstr>Segoe UI</vt:lpstr>
      <vt:lpstr>Wingdings</vt:lpstr>
      <vt:lpstr>隶书</vt:lpstr>
      <vt:lpstr>楷体_GB2312</vt:lpstr>
      <vt:lpstr>新宋体</vt:lpstr>
      <vt:lpstr>楷体</vt:lpstr>
      <vt:lpstr>华文楷体</vt:lpstr>
      <vt:lpstr>华文新魏</vt:lpstr>
      <vt:lpstr>Arial Unicode MS</vt:lpstr>
      <vt:lpstr>中学语文-小说-网页型模板1</vt:lpstr>
      <vt:lpstr>PowerPoint 演示文稿</vt:lpstr>
      <vt:lpstr>PowerPoint 演示文稿</vt:lpstr>
      <vt:lpstr>PowerPoint 演示文稿</vt:lpstr>
      <vt:lpstr>第一段理解</vt:lpstr>
      <vt:lpstr>PowerPoint 演示文稿</vt:lpstr>
      <vt:lpstr>第二段理解</vt:lpstr>
      <vt:lpstr> 第二段采用什么样的论证方法从哪个方面来论述六国破灭的原因？ </vt:lpstr>
      <vt:lpstr>PowerPoint 演示文稿</vt:lpstr>
      <vt:lpstr>PowerPoint 演示文稿</vt:lpstr>
      <vt:lpstr>PowerPoint 演示文稿</vt:lpstr>
      <vt:lpstr>第三段理解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第四段理解</vt:lpstr>
      <vt:lpstr>PowerPoint 演示文稿</vt:lpstr>
      <vt:lpstr>第五段理解</vt:lpstr>
      <vt:lpstr>第五段理解</vt:lpstr>
      <vt:lpstr>PowerPoint 演示文稿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ccc</dc:creator>
  <cp:lastModifiedBy>WPS_313783931</cp:lastModifiedBy>
  <cp:revision>85</cp:revision>
  <dcterms:created xsi:type="dcterms:W3CDTF">2005-08-02T07:58:00Z</dcterms:created>
  <dcterms:modified xsi:type="dcterms:W3CDTF">2024-04-18T07:37:52Z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TC011587972052</vt:lpwstr>
  </property>
  <property fmtid="{D5CDD505-2E9C-101B-9397-08002B2CF9AE}" pid="3" name="ICV">
    <vt:lpwstr>FF9F88607C3C42459B8CE78B5B151A48_12</vt:lpwstr>
  </property>
  <property fmtid="{D5CDD505-2E9C-101B-9397-08002B2CF9AE}" pid="4" name="KSOProductBuildVer">
    <vt:lpwstr>2052-12.1.0.16417</vt:lpwstr>
  </property>
</Properties>
</file>