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802" r:id="rId3"/>
    <p:sldId id="803" r:id="rId4"/>
    <p:sldId id="838" r:id="rId5"/>
    <p:sldId id="293" r:id="rId6"/>
    <p:sldId id="804" r:id="rId7"/>
    <p:sldId id="267" r:id="rId8"/>
    <p:sldId id="805" r:id="rId9"/>
    <p:sldId id="289" r:id="rId10"/>
    <p:sldId id="276" r:id="rId11"/>
    <p:sldId id="306" r:id="rId13"/>
    <p:sldId id="822" r:id="rId14"/>
    <p:sldId id="833" r:id="rId15"/>
    <p:sldId id="834" r:id="rId16"/>
    <p:sldId id="837" r:id="rId17"/>
    <p:sldId id="836" r:id="rId18"/>
    <p:sldId id="839" r:id="rId19"/>
    <p:sldId id="823" r:id="rId20"/>
    <p:sldId id="840" r:id="rId21"/>
    <p:sldId id="841" r:id="rId22"/>
    <p:sldId id="47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70" d="100"/>
          <a:sy n="70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7734E-462B-4A1D-B7D0-FFF1A38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50E6B-051B-45F5-BAFC-47A9A65B41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C2FA6F-DF84-40C8-B151-2A63D72004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C2FA6F-DF84-40C8-B151-2A63D72004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C2FA6F-DF84-40C8-B151-2A63D72004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C2FA6F-DF84-40C8-B151-2A63D72004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C2FA6F-DF84-40C8-B151-2A63D72004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C2FA6F-DF84-40C8-B151-2A63D72004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C2FA6F-DF84-40C8-B151-2A63D72004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C2FA6F-DF84-40C8-B151-2A63D72004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雪地上的风景&#10;&#10;描述已自动生成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3" b="57458"/>
          <a:stretch>
            <a:fillRect/>
          </a:stretch>
        </p:blipFill>
        <p:spPr>
          <a:xfrm>
            <a:off x="0" y="0"/>
            <a:ext cx="12192000" cy="18842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94" t="22141" b="2730"/>
          <a:stretch>
            <a:fillRect/>
          </a:stretch>
        </p:blipFill>
        <p:spPr>
          <a:xfrm>
            <a:off x="1270" y="0"/>
            <a:ext cx="12190730" cy="6882765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423080" y="0"/>
            <a:ext cx="11641541" cy="5241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单元导读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】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0" marR="0" lvl="0" indent="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天下兴亡，匹夫有责。古往今来，众多仁人志士自觉承担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匡世济民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的责任，积极建言献策，勇于变法图强。他们忧国忧民，心怀天下，坚守道义，敢于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担当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，令后人崇敬景仰。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marL="0" marR="0" lvl="0" indent="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本单元作品文体多样，有直言进谏、警示君主的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奏疏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，有据理辩争、剖白心迹的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书信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，有立足现实、评说盛衰的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辞赋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，有借古讽今、以史为鉴的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史论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。这些作品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思路缜密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，表达技巧高超，可以激发我们关注现实，深入思考。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marL="0" marR="0" lvl="0" indent="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本单元学习，围绕“倾听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理性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的声音”这一核心的任务展开。要注意领会作者观点及其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现实针对性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，把握其解决现实问题的理性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思维方式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，鉴赏文章的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说理艺术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，学会在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辩证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分析与合理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推理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的基础上进行理性判断，养成大胆质疑、缜密推断的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批判性思维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习惯。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52481" y="978575"/>
            <a:ext cx="539804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疏通文意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481" y="1887158"/>
            <a:ext cx="11487037" cy="482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58495" algn="just">
              <a:lnSpc>
                <a:spcPct val="150000"/>
              </a:lnSpc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臣闻求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木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者，必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固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根本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；欲流之远者，必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浚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其泉源；思国之安者，必积其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德义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。源不深而望流之远，根不固而求木之长，德不厚而思国之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理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，臣虽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下愚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，知其不可，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而况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于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明哲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乎！人君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神器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之重，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居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域中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之大，将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崇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极天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峻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，永保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无疆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休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)</a:t>
            </a:r>
            <a:r>
              <a:rPr lang="zh-CN" altLang="zh-CN" sz="2600" kern="100" spc="-1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不念居安思危</a:t>
            </a:r>
            <a:r>
              <a:rPr lang="zh-CN" altLang="zh-CN" sz="2600" kern="100" spc="-1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戒奢以俭</a:t>
            </a:r>
            <a:r>
              <a:rPr lang="zh-CN" altLang="zh-CN" sz="2600" kern="100" spc="-1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德不处其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厚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)</a:t>
            </a:r>
            <a:r>
              <a:rPr lang="zh-CN" altLang="zh-CN" sz="2600" kern="100" spc="-1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情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胜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其欲，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斯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亦伐根以求木茂，塞源而欲流长者也。</a:t>
            </a:r>
            <a:endParaRPr lang="en-US" altLang="zh-CN" sz="26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22787" y="1887158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树木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3548" y="1916524"/>
            <a:ext cx="318548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生长，这里指长得好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571" y="2507647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树根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92855" y="2519260"/>
            <a:ext cx="151836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疏通水道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8417" y="3083711"/>
            <a:ext cx="185178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德行和道义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9862" y="3662209"/>
            <a:ext cx="251863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治理得好，安定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82785" y="3695632"/>
            <a:ext cx="351891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极愚昧无知的人，谦辞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968977" y="3687358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何况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11532" y="4312798"/>
            <a:ext cx="385233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明智的人，这里指唐太宗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2590" y="4292401"/>
            <a:ext cx="185178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主持，掌握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79571" y="4295840"/>
            <a:ext cx="118494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指帝位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7503" y="4901337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处于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52209" y="4928336"/>
            <a:ext cx="118494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天地间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39027" y="4883911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推崇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67219" y="4838270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皇权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123403" y="4844754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高峻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9862" y="5459975"/>
            <a:ext cx="1184940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无止境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21758" y="5493843"/>
            <a:ext cx="185178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喜庆，福禄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347539" y="5483503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敦厚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43209" y="1887158"/>
            <a:ext cx="185178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使</a:t>
            </a:r>
            <a:r>
              <a:rPr lang="en-US" altLang="zh-CN" sz="2600" kern="10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稳固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46178" y="611944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克服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83245" y="5990517"/>
            <a:ext cx="51809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这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4832" y="6034833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性情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27652" y="2553066"/>
            <a:ext cx="1066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文章开头，作者为什么要从“固其根本”和“浚其泉源”说起？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比喻，形象地引出自己的观点：思国之安者，必积其德义。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魏征所说的“德义”具体是指什么？从第一段中找出原文回答。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“居安思危，戒奢以俭”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1927274"/>
            <a:ext cx="11521280" cy="482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凡百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元首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，承天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景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命，莫不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殷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忧而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道著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</a:t>
            </a:r>
            <a:endParaRPr lang="en-US" altLang="zh-CN" sz="26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indent="720090">
              <a:lnSpc>
                <a:spcPct val="150000"/>
              </a:lnSpc>
            </a:pP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，功成而德衰。有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善始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者实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繁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，能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克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终者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盖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寡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。岂取之易而守之难乎</a:t>
            </a:r>
            <a:r>
              <a:rPr lang="zh-CN" altLang="zh-CN" sz="26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？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昔取之而有余，今守之而不足，何也</a:t>
            </a:r>
            <a:r>
              <a:rPr lang="zh-CN" altLang="zh-CN" sz="26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？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夫在殷忧，必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竭诚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以待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；既得志</a:t>
            </a:r>
            <a:r>
              <a:rPr lang="zh-CN" altLang="zh-CN" sz="26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则纵情以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傲</a:t>
            </a:r>
            <a:r>
              <a:rPr lang="zh-CN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。竭诚则吴越为一体，傲物则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骨肉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行路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。虽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董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之以严刑，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之以威怒，终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苟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免而不怀仁，貌恭而不心服。怨不在大，可畏惟人；载舟覆舟，所宜深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慎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奔</a:t>
            </a:r>
            <a:r>
              <a:rPr lang="zh-CN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车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朽索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忽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乎！</a:t>
            </a:r>
            <a:endParaRPr lang="en-US" altLang="zh-CN" sz="26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6724" y="1927274"/>
            <a:ext cx="1184940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所有的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8341" y="1927274"/>
            <a:ext cx="851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帝王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25981" y="1913463"/>
            <a:ext cx="51809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58229" y="1928557"/>
            <a:ext cx="51809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深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56084" y="1082382"/>
            <a:ext cx="1243959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20275" y="2506242"/>
            <a:ext cx="185178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开头做得好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24192" y="2606270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80376" y="2613663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能够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180" y="3110667"/>
            <a:ext cx="151836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表示推断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51584" y="3106106"/>
            <a:ext cx="51809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少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54246" y="3826186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竭尽诚心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82764" y="382929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臣民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40416" y="3826710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看不起别人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87888" y="4324223"/>
            <a:ext cx="251863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指父母兄弟子女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00869" y="4295942"/>
            <a:ext cx="85151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路人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632504" y="4328043"/>
            <a:ext cx="851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督察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69250" y="4907927"/>
            <a:ext cx="251863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同</a:t>
            </a:r>
            <a:r>
              <a:rPr lang="en-US" altLang="zh-CN" sz="2600" kern="10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“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震</a:t>
            </a:r>
            <a:r>
              <a:rPr lang="en-US" altLang="zh-CN" sz="2600" kern="10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”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，威吓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20749" y="4903796"/>
            <a:ext cx="851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苟且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52797" y="5473348"/>
            <a:ext cx="851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戒慎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04851" y="5479035"/>
            <a:ext cx="1851789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疾驰的马车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08165" y="6098636"/>
            <a:ext cx="1851789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腐烂的绳索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91744" y="6108866"/>
            <a:ext cx="851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难道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88501" y="6090574"/>
            <a:ext cx="851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轻视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5360" y="2530042"/>
            <a:ext cx="121155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效显著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477990" y="2037599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治理成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2481" y="978575"/>
            <a:ext cx="539804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疏通文意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88505" y="2268143"/>
            <a:ext cx="9073763" cy="38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第二段作者概括了什么历史教训？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作者认为能得天下的君王为何易失人心？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在于君王得天下之后“纵情”“傲物”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作者如何形容君王与民众之间的关系？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载舟覆舟（所宜深慎）</a:t>
            </a:r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06" y="402171"/>
            <a:ext cx="2176972" cy="2677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9151" y="2224300"/>
            <a:ext cx="11520440" cy="388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则思知止以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安人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念高危则思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谦冲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而自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牧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，惧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满溢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                             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则思江海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百川，乐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盘游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则思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三驱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                                                         </a:t>
            </a:r>
            <a:endParaRPr lang="en-US" altLang="zh-CN" sz="26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以为度，忧懈怠则思慎始而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敬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终，虑壅蔽则思虚心以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纳下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</a:t>
            </a:r>
            <a:endParaRPr lang="en-US" altLang="zh-CN" sz="26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，想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谗邪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则思正身以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黜恶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</a:t>
            </a:r>
            <a:endParaRPr lang="en-US" altLang="zh-CN" sz="26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，恩所加则思无因喜以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谬赏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，罚所及则思无因怒而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滥刑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。总此十思，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弘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兹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九德，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简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能而任之，择善而从之，则智者尽其谋，勇者竭其力，仁者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播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其惠，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信者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</a:t>
            </a:r>
            <a:endParaRPr lang="en-US" altLang="zh-CN" sz="26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19447" y="228101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谦虚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64786" y="2298162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养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97064" y="1936268"/>
            <a:ext cx="30963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en-US" altLang="zh-CN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9212" y="3240957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居于</a:t>
            </a:r>
            <a:r>
              <a:rPr lang="en-US" altLang="zh-CN" sz="2600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之下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38340" y="3234026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游乐，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36510" y="3224846"/>
            <a:ext cx="31854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指田猎有度，不过分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71280" y="3702308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慎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93829" y="3726469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采纳臣下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6504" y="4205847"/>
            <a:ext cx="41857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以谗言陷害别人的邪恶之人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93692" y="4205846"/>
            <a:ext cx="25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斥退奸恶小人。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38380" y="4661622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不恰当地奖赏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9921" y="5153175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滥用刑罚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55737" y="513780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光大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30211" y="517146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这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32885" y="513780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选拔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97064" y="559286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布施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636556" y="5590230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诚信的人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52328" y="2764722"/>
            <a:ext cx="41857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骄傲自满而听不进不同意见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78473" y="2759026"/>
            <a:ext cx="38523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容器中水满而溢出，比喻</a:t>
            </a:r>
            <a:endParaRPr lang="en-US" altLang="zh-CN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6430" y="2264815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建造，兴建。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37856" y="227256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安民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97655" y="3221790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此处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指田猎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0555" y="3702308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捕杀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8976" y="4190939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的意见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6485" y="4652290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黜，排斥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5360" y="1800023"/>
            <a:ext cx="11521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/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君人者，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诚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能见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可欲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则思知足以自戒，将有</a:t>
            </a:r>
            <a:endParaRPr lang="zh-CN" altLang="zh-CN" sz="26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94720" y="1848831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如果，果真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72346" y="1822571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贪图的东西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9212" y="723400"/>
            <a:ext cx="539804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疏通文意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9356" y="2067342"/>
            <a:ext cx="115932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效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其忠。文武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争驰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，在君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无事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，可以尽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豫游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                                       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之乐，可以养松、乔之寿，鸣琴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垂拱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，不言而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化</a:t>
            </a:r>
            <a:endParaRPr lang="en-US" altLang="zh-CN" sz="2600" kern="100" dirty="0">
              <a:solidFill>
                <a:srgbClr val="0000FF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en-US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）。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何必劳神苦思，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代</a:t>
            </a:r>
            <a:r>
              <a:rPr lang="zh-CN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司职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役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聪明之耳目，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亏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)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无为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</a:t>
            </a:r>
            <a:r>
              <a:rPr lang="zh-CN" altLang="zh-CN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大道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                              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哉！</a:t>
            </a:r>
            <a:endParaRPr lang="zh-CN" altLang="zh-CN" sz="26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900" y="4494967"/>
            <a:ext cx="851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劳损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3647" y="4449821"/>
            <a:ext cx="851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违背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96112" y="4477271"/>
            <a:ext cx="1518364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无为而治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27668" y="4456714"/>
            <a:ext cx="2518638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最高的治世原则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9330" y="3833242"/>
            <a:ext cx="283429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百姓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得到教化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09304" y="3901405"/>
            <a:ext cx="1518364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代替臣下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16268" y="3872237"/>
            <a:ext cx="1518364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管理职事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12136" y="3294653"/>
            <a:ext cx="4519186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垂衣拱手，指不亲自处理政务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3985" y="2060946"/>
            <a:ext cx="851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献出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1357" y="2070966"/>
            <a:ext cx="3504036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争着做好自己的事情</a:t>
            </a:r>
            <a:endParaRPr lang="zh-CN" altLang="en-US" sz="26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96565" y="2057388"/>
            <a:ext cx="2852063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没有多少烦扰的事</a:t>
            </a:r>
            <a:endParaRPr lang="zh-CN" altLang="en-US" sz="2600" kern="10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92243" y="2660969"/>
            <a:ext cx="8520281" cy="598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出游，游乐。帝王秋天出巡称</a:t>
            </a:r>
            <a:r>
              <a:rPr lang="en-US" altLang="zh-CN" sz="2600" kern="100" dirty="0">
                <a:solidFill>
                  <a:srgbClr val="C00000"/>
                </a:solidFill>
                <a:latin typeface="+mj-ea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豫</a:t>
            </a:r>
            <a:r>
              <a:rPr lang="en-US" altLang="zh-CN" sz="2600" kern="100" dirty="0">
                <a:solidFill>
                  <a:srgbClr val="C00000"/>
                </a:solidFill>
                <a:latin typeface="+mj-ea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，春天出巡为</a:t>
            </a:r>
            <a:r>
              <a:rPr lang="en-US" altLang="zh-CN" sz="2600" kern="100" dirty="0">
                <a:solidFill>
                  <a:srgbClr val="C00000"/>
                </a:solidFill>
                <a:latin typeface="+mj-ea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</a:t>
            </a:r>
            <a:r>
              <a:rPr lang="en-US" altLang="zh-CN" sz="2600" kern="100" dirty="0">
                <a:solidFill>
                  <a:srgbClr val="C00000"/>
                </a:solidFill>
                <a:latin typeface="+mj-ea"/>
                <a:cs typeface="Times New Roman" panose="02020603050405020304" pitchFamily="18" charset="0"/>
              </a:rPr>
              <a:t>”</a:t>
            </a:r>
            <a:endParaRPr lang="zh-CN" altLang="en-US" sz="2600" kern="100" dirty="0">
              <a:solidFill>
                <a:srgbClr val="C00000"/>
              </a:solidFill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9212" y="723400"/>
            <a:ext cx="539804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疏通文意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77091" y="1666961"/>
            <a:ext cx="11857908" cy="320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十思”讲了哪些方面的内容？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诚能见可欲则思知足以自戒；将有作则思知止以安人   思知足，戒贪欲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念高危则思谦冲而自牧；惧满溢则思江海下百川       思谦虚，戒骄傲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乐盘游则思三驱以为度；忧懈怠则思慎始而敬终       思节制，戒放纵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虑壅蔽则思虚心以纳下；惧谗邪则思正身以黜恶       思纳言，戒闭塞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恩所加则思无因喜以谬赏；罚所及则思无以怒而滥刑   思公正，戒主观</a:t>
            </a:r>
            <a:endParaRPr lang="zh-CN" altLang="en-US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7091" y="5016368"/>
            <a:ext cx="7675418" cy="993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“十思”的表达，句式上有什么特点？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多用对偶的整句，两两对应，琅琅上口，音韵和谐。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33085" y="2438063"/>
            <a:ext cx="10429125" cy="368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“十思”陈述完毕，“总此十思，弘兹九德”后的内容可否删掉？</a:t>
            </a:r>
            <a:endParaRPr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①总结“十思”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②向唐太宗描绘做到“十思”后的美好境界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智者尽其谋，勇者竭其力，仁者播其惠，信者效其忠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不言而化</a:t>
            </a:r>
            <a:endParaRPr lang="en-US" altLang="zh-CN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24" y="282632"/>
            <a:ext cx="2002751" cy="2463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91570" y="2076036"/>
            <a:ext cx="8802805" cy="3961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本文中，作者的进谏是如何展开的？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用比喻推理提出观点，说明“居安思危，戒奢以俭”的重要性；</a:t>
            </a:r>
            <a:endParaRPr lang="en-US" altLang="zh-CN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用历史经验论证，说明德义的有无关乎人心向背和政权安危；</a:t>
            </a:r>
            <a:endParaRPr lang="en-US" altLang="zh-CN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陈述具体做法，指明实现理想政治的正确途径。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08" y="191954"/>
            <a:ext cx="2085280" cy="2564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06622" y="2351782"/>
            <a:ext cx="8115299" cy="2207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本文用了哪些论证方法？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正反对比论证，增强文章说服力。</a:t>
            </a:r>
            <a:endParaRPr lang="en-US" altLang="zh-CN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引用论证，丰富文章内涵，增强文章说服力。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/>
          <p:cNvSpPr txBox="1"/>
          <p:nvPr/>
        </p:nvSpPr>
        <p:spPr>
          <a:xfrm>
            <a:off x="194606" y="1205683"/>
            <a:ext cx="11227082" cy="40201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学习提示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】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魏征是一位以敢谏善谏著称的政治家，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谏太宗十思疏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是唐太宗贞观十一年魏征的奏章，劝谏皇帝居安思危、善始虑终。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谏太宗十思疏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》《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答司马谏议书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两篇文章行文简洁，说理严谨，理足气盛。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诵读课文，把握其主要观点，体会作者对国家大事的担当精神，领略文章骈散结合的行文特点，学习其思虑周详的说理艺术。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582393" y="1187547"/>
            <a:ext cx="5438543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素材积累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魏征名句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629" y="130629"/>
            <a:ext cx="11899075" cy="659080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3810" y="2006413"/>
            <a:ext cx="11155656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傲不可长，欲不可纵，乐不可极，志不可满。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学问欲博，而行已欲敦。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立身成败，在于所染。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竭泽而渔，非不得鱼，明年无鱼；焚林而收，非不获兽，明年无兽。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居安思危，戒贪以俭。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地洼下，水流之；人谦下，德归之。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纵横计不就，慷慨志犹存。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小善不足以掩众恶，小疵不足以妨大美。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6035" y="3010532"/>
            <a:ext cx="660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《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谏太宗十思疏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》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840317" y="5479898"/>
            <a:ext cx="35484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85029" y="2804698"/>
            <a:ext cx="9268818" cy="387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唐代是我国封建社会的鼎盛时期，唐初“贞观之治”的繁荣令世人瞩目。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演绎这一盛世的重要人物有两位：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一个有敢讲的嘴巴，一个有善听的耳朵；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一个是犯颜直谏的良臣，一个是虚怀若谷的明君。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君臣之间披肝沥胆，推心置腹，是君臣，也是知己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6" y="339163"/>
            <a:ext cx="3593665" cy="2306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82881" y="2807626"/>
            <a:ext cx="8999912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积累重点文言知识。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了解魏征、“疏”的文章体裁特点。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把握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文章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内容、主旨，学习论证思路、论证方法。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  <a:p>
            <a:pPr lvl="0" indent="457200">
              <a:lnSpc>
                <a:spcPct val="150000"/>
              </a:lnSpc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赏析魏征的劝谏艺术，领会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精神品格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(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宋体" panose="02010600030101010101" pitchFamily="2" charset="-122"/>
              </a:rPr>
              <a:t>忠心耿耿、敢于直谏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08808" y="2125650"/>
            <a:ext cx="20551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学习目标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014749" y="2115989"/>
            <a:ext cx="9177251" cy="313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魏征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(580—643)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，字玄成，巨鹿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今属河北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人，唐代文学家、政治家、史学家。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曾任谏议大夫、左光禄大夫，封郑国公，以直言敢谏著称。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曾主持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隋书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群书治要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的编撰工作。唐贞观十一年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(637)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上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谏太宗十思疏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，十三年上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十渐不克终疏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旧唐书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经籍志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新唐书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艺文志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都著录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魏征集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》20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卷，已散佚。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1960" y="1900171"/>
            <a:ext cx="2310404" cy="66255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知人论世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0" y="3429000"/>
            <a:ext cx="2292258" cy="2875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31388" y="2793064"/>
            <a:ext cx="11284141" cy="260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“疏”通称“奏疏”。疏，本意“疏通”</a:t>
            </a:r>
            <a:r>
              <a:rPr lang="zh-CN" altLang="en-US" sz="2800" b="1" dirty="0">
                <a:latin typeface="宋体" panose="02010600030101010101" pitchFamily="2" charset="-122"/>
              </a:rPr>
              <a:t>。起源于汉代，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后来作为一种公文形式，成了古代官员向帝王进言，以便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使下情上达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进谏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奏文。</a:t>
            </a:r>
            <a:endParaRPr lang="en-US" altLang="zh-CN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疏，也就演变为“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疏通事理，分条陈述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”的意思。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它用途较广，可用于论谏、陈乞、待罪、推荐、辞官等。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如贾谊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论积贮疏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、晁错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论贵粟疏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6431" y="1868148"/>
            <a:ext cx="4097465" cy="7439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文体知识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“疏”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8175" y="1939636"/>
            <a:ext cx="800219" cy="27854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写作背景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030644" y="753075"/>
            <a:ext cx="10591271" cy="53518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唐太宗李世民跟随其父亲李渊反隋时作战勇敢，生活俭朴，颇有作为。公元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627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年李世民即位，改元贞观。在贞观初年，他借鉴隋炀帝覆亡的教训，进一步保持了节俭、谨慎的作风，实行了不少有利于国计民生的政策。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经过十几年的治理，经济得到发展，百姓生活也富裕起来，边防巩固，内外无事，唐太宗逐渐骄奢忘本，大修庙宇宫殿，广求珍宝，四处巡游，劳民伤财。</a:t>
            </a:r>
            <a:endParaRPr lang="en-US" altLang="zh-CN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魏征对此极为忧虑，他清醒地看到了繁荣昌盛的后面隐藏着危机，在贞观十一年（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637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）的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3—7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月，“频上四疏，以陈得失”，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谏太宗十思疏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就是其中第二疏，因此也称“论时政第二疏”。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唐太宗看后猛然警醒，写了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答魏征手诏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，表示从谏改过。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此文被太宗置于案头，奉为座右铭。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贞观十三年，魏征又上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十渐不克终疏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直指太宗十个方面行为不如初期谨慎，被太宗书于屏风上。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51460" y="1892301"/>
            <a:ext cx="620818" cy="139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解题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7326" y="1851284"/>
            <a:ext cx="10347612" cy="460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谏太宗十思疏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①谏，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旧时称规劝君主或尊长，使改正错误 ；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②太宗，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李世民，唐朝第二个皇帝，我国历史上最有成就的开明君主之一，在他统治时期，出现了安定富强的政治局面，史称“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”；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③十思，</a:t>
            </a:r>
            <a:r>
              <a:rPr lang="zh-CN" altLang="en-US" sz="2800" b="1" dirty="0">
                <a:latin typeface="宋体" panose="02010600030101010101" pitchFamily="2" charset="-122"/>
              </a:rPr>
              <a:t>十个值得深思的问题，是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本文主要内容；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④疏，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奏疏，古代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臣下向君主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进言的一种文体。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6756" y="444829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贞观之治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5092</Words>
  <Application>WPS 演示</Application>
  <PresentationFormat>宽屏</PresentationFormat>
  <Paragraphs>305</Paragraphs>
  <Slides>20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</vt:lpstr>
      <vt:lpstr>楷体</vt:lpstr>
      <vt:lpstr>Times New Roman</vt:lpstr>
      <vt:lpstr>楷体_GB2312</vt:lpstr>
      <vt:lpstr>新宋体</vt:lpstr>
      <vt:lpstr>Arial Unicode MS</vt:lpstr>
      <vt:lpstr>Calibri Light</vt:lpstr>
      <vt:lpstr>Calibri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yzj</dc:creator>
  <cp:lastModifiedBy>Administrator</cp:lastModifiedBy>
  <cp:revision>30</cp:revision>
  <dcterms:created xsi:type="dcterms:W3CDTF">2023-05-06T10:23:00Z</dcterms:created>
  <dcterms:modified xsi:type="dcterms:W3CDTF">2025-03-19T09:03:08Z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B41C330657064902B075992F002FDBDB</vt:lpwstr>
  </property>
  <property fmtid="{D5CDD505-2E9C-101B-9397-08002B2CF9AE}" pid="3" name="KSOProductBuildVer">
    <vt:lpwstr>2052-11.8.2.12094</vt:lpwstr>
  </property>
</Properties>
</file>