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8" r:id="rId3"/>
    <p:sldId id="280" r:id="rId4"/>
    <p:sldId id="266" r:id="rId5"/>
    <p:sldId id="281" r:id="rId6"/>
    <p:sldId id="259" r:id="rId7"/>
    <p:sldId id="260" r:id="rId8"/>
    <p:sldId id="257" r:id="rId9"/>
    <p:sldId id="284" r:id="rId10"/>
    <p:sldId id="261" r:id="rId11"/>
    <p:sldId id="269" r:id="rId12"/>
    <p:sldId id="282" r:id="rId13"/>
    <p:sldId id="262" r:id="rId14"/>
    <p:sldId id="270" r:id="rId15"/>
    <p:sldId id="283" r:id="rId16"/>
    <p:sldId id="263" r:id="rId17"/>
    <p:sldId id="271" r:id="rId18"/>
    <p:sldId id="26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81639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823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40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84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15872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92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61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45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454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164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537416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34AFED3-A9AE-4EEE-8DC5-6102A3426ED3}" type="datetimeFigureOut">
              <a:rPr lang="zh-CN" altLang="en-US" smtClean="0"/>
              <a:t>2024/5/12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D2F9674-4871-4C1B-8200-EC6F8B6260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2821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D96CD6-06F8-A97D-1650-A4013453A6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b="1" dirty="0" lang="zh-CN" sz="8000"/>
              <a:t>阿房宫赋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ECC7800-E924-37F4-6B1C-88EC46398EB5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>
            <a:normAutofit/>
          </a:bodyPr>
          <a:lstStyle/>
          <a:p>
            <a:r>
              <a:rPr altLang="en-US" b="1" dirty="0" lang="zh-CN" sz="4000">
                <a:solidFill>
                  <a:schemeClr val="tx1"/>
                </a:solidFill>
              </a:rPr>
              <a:t>杜牧</a:t>
            </a:r>
          </a:p>
        </p:txBody>
      </p:sp>
    </p:spTree>
    <p:extLst>
      <p:ext uri="{BB962C8B-B14F-4D97-AF65-F5344CB8AC3E}">
        <p14:creationId xmlns:p14="http://schemas.microsoft.com/office/powerpoint/2010/main" val="743348533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6797553C-8B56-35D1-9E7C-FAF9F26B47EE}"/>
              </a:ext>
            </a:extLst>
          </p:cNvPr>
          <p:cNvSpPr txBox="1"/>
          <p:nvPr/>
        </p:nvSpPr>
        <p:spPr>
          <a:xfrm>
            <a:off x="907312" y="113412"/>
            <a:ext cx="11050772" cy="4551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dirty="0" lang="zh-CN" sz="2800"/>
              <a:t>阿房宫赋</a:t>
            </a:r>
          </a:p>
          <a:p>
            <a:pPr>
              <a:lnSpc>
                <a:spcPct val="150000"/>
              </a:lnSpc>
            </a:pPr>
            <a:r>
              <a:rPr altLang="en-US" dirty="0" lang="zh-CN" sz="2800"/>
              <a:t>         </a:t>
            </a:r>
            <a:r>
              <a:rPr altLang="en-US" dirty="0" lang="zh-CN" sz="2800" u="sng">
                <a:solidFill>
                  <a:srgbClr val="FF0000"/>
                </a:solidFill>
              </a:rPr>
              <a:t>六王毕，四海一，蜀山兀，阿房出。</a:t>
            </a:r>
            <a:r>
              <a:rPr altLang="en-US" dirty="0" lang="zh-CN" sz="2800">
                <a:solidFill>
                  <a:srgbClr val="FF0000"/>
                </a:solidFill>
              </a:rPr>
              <a:t>覆压</a:t>
            </a:r>
            <a:r>
              <a:rPr altLang="en-US" dirty="0" lang="zh-CN" sz="2800"/>
              <a:t>三百余里，隔离天日。骊山</a:t>
            </a:r>
            <a:r>
              <a:rPr altLang="en-US" dirty="0" lang="zh-CN" sz="2800">
                <a:solidFill>
                  <a:srgbClr val="FF0000"/>
                </a:solidFill>
              </a:rPr>
              <a:t>北构而西折</a:t>
            </a:r>
            <a:r>
              <a:rPr altLang="en-US" dirty="0" lang="zh-CN" sz="2800"/>
              <a:t>，直</a:t>
            </a:r>
            <a:r>
              <a:rPr altLang="en-US" dirty="0" lang="zh-CN" sz="2800">
                <a:solidFill>
                  <a:srgbClr val="FF0000"/>
                </a:solidFill>
              </a:rPr>
              <a:t>走</a:t>
            </a:r>
            <a:r>
              <a:rPr altLang="en-US" dirty="0" lang="zh-CN" sz="2800"/>
              <a:t>咸阳。二川</a:t>
            </a:r>
            <a:r>
              <a:rPr altLang="en-US" dirty="0" lang="zh-CN" sz="2800">
                <a:solidFill>
                  <a:srgbClr val="FF0000"/>
                </a:solidFill>
              </a:rPr>
              <a:t>溶溶</a:t>
            </a:r>
            <a:r>
              <a:rPr altLang="en-US" dirty="0" lang="zh-CN" sz="2800"/>
              <a:t>，流入宫墙。五步一楼，十步一阁。廊腰缦回，檐牙高啄。</a:t>
            </a:r>
            <a:r>
              <a:rPr altLang="en-US" dirty="0" lang="zh-CN" sz="2800">
                <a:solidFill>
                  <a:srgbClr val="FF0000"/>
                </a:solidFill>
              </a:rPr>
              <a:t>各抱地势，钩心斗角</a:t>
            </a:r>
            <a:r>
              <a:rPr altLang="en-US" dirty="0" lang="zh-CN" sz="2800"/>
              <a:t>。</a:t>
            </a:r>
            <a:r>
              <a:rPr altLang="en-US" dirty="0" lang="zh-CN" sz="2800">
                <a:solidFill>
                  <a:srgbClr val="FF0000"/>
                </a:solidFill>
              </a:rPr>
              <a:t>盘盘焉，囷囷焉</a:t>
            </a:r>
            <a:r>
              <a:rPr altLang="en-US" dirty="0" lang="zh-CN" sz="2800"/>
              <a:t>，</a:t>
            </a:r>
            <a:r>
              <a:rPr altLang="en-US" dirty="0" lang="zh-CN" sz="2800">
                <a:solidFill>
                  <a:srgbClr val="FF0000"/>
                </a:solidFill>
              </a:rPr>
              <a:t>蜂房水涡</a:t>
            </a:r>
            <a:r>
              <a:rPr altLang="en-US" dirty="0" lang="zh-CN" sz="2800"/>
              <a:t>，</a:t>
            </a:r>
            <a:r>
              <a:rPr altLang="en-US" dirty="0" lang="zh-CN" sz="2800">
                <a:solidFill>
                  <a:srgbClr val="FF0000"/>
                </a:solidFill>
              </a:rPr>
              <a:t>矗</a:t>
            </a:r>
            <a:r>
              <a:rPr altLang="en-US" dirty="0" lang="zh-CN" sz="2800"/>
              <a:t>不知其几千万</a:t>
            </a:r>
            <a:r>
              <a:rPr altLang="en-US" dirty="0" lang="zh-CN" sz="2800">
                <a:solidFill>
                  <a:srgbClr val="FF0000"/>
                </a:solidFill>
              </a:rPr>
              <a:t>落</a:t>
            </a:r>
            <a:r>
              <a:rPr altLang="en-US" dirty="0" lang="zh-CN" sz="2800"/>
              <a:t>。长桥卧波，</a:t>
            </a:r>
            <a:r>
              <a:rPr altLang="en-US" dirty="0" lang="zh-CN" sz="2800">
                <a:solidFill>
                  <a:srgbClr val="FF0000"/>
                </a:solidFill>
              </a:rPr>
              <a:t>未云何龙</a:t>
            </a:r>
            <a:r>
              <a:rPr altLang="en-US" dirty="0" lang="zh-CN" sz="2800"/>
              <a:t>？</a:t>
            </a:r>
            <a:r>
              <a:rPr altLang="en-US" dirty="0" lang="zh-CN" sz="2800" u="sng">
                <a:solidFill>
                  <a:srgbClr val="FF0000"/>
                </a:solidFill>
              </a:rPr>
              <a:t>复道行空，不霁何虹？</a:t>
            </a:r>
            <a:r>
              <a:rPr altLang="en-US" dirty="0" lang="zh-CN" sz="2800"/>
              <a:t>高低冥迷，不知西东。歌台暖响，春光融融。舞殿冷袖，风雨凄凄。一日之内，一宫之间，而气候不齐。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D9C1497-A478-2A0A-F87C-9C2E8FDFFEA4}"/>
              </a:ext>
            </a:extLst>
          </p:cNvPr>
          <p:cNvSpPr txBox="1"/>
          <p:nvPr/>
        </p:nvSpPr>
        <p:spPr>
          <a:xfrm>
            <a:off x="800986" y="4664594"/>
            <a:ext cx="113910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400" eaLnBrk="1" fontAlgn="auto" hangingPunct="1" indent="0" latinLnBrk="0" lvl="0" marL="0" marR="0" rtl="0">
              <a:spcBef>
                <a:spcPts val="1000"/>
              </a:spcBef>
              <a:spcAft>
                <a:spcPts val="200"/>
              </a:spcAft>
              <a:buClrTx/>
              <a:buSzTx/>
              <a:buFont charset="0" panose="020B0503020102020204" pitchFamily="34" typeface="Franklin Gothic Book"/>
              <a:buNone/>
              <a:tabLst/>
              <a:defRPr/>
            </a:pPr>
            <a:r>
              <a:rPr altLang="zh-CN" dirty="0" lang="en-US" sz="2400">
                <a:solidFill>
                  <a:srgbClr val="1A2E4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400">
                <a:solidFill>
                  <a:srgbClr val="1A2E4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0" baseline="0" cap="none" dirty="0" i="0" kern="1200" kumimoji="0" lang="zh-CN" noProof="0" normalizeH="0" spc="0" strike="noStrike" sz="2400" u="none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</a:rPr>
              <a:t>六王毕：六国灭亡了。齐、楚、燕、韩、赵、魏六国的国王。毕，完结。一</a:t>
            </a:r>
            <a:r>
              <a:rPr altLang="en-US" dirty="0" lang="zh-CN" sz="2400">
                <a:solidFill>
                  <a:srgbClr val="1A2E4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，</a:t>
            </a:r>
            <a:r>
              <a:rPr altLang="en-US" b="0" baseline="0" cap="none" dirty="0" i="0" kern="1200" kumimoji="0" lang="zh-CN" noProof="0" normalizeH="0" spc="0" strike="noStrike" sz="2400" u="none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</a:rPr>
              <a:t>统一。</a:t>
            </a:r>
          </a:p>
          <a:p>
            <a:pPr algn="l" defTabSz="914400" eaLnBrk="1" fontAlgn="auto" hangingPunct="1" indent="0" latinLnBrk="0" lvl="0" marL="0" marR="0" rtl="0">
              <a:spcBef>
                <a:spcPts val="1000"/>
              </a:spcBef>
              <a:spcAft>
                <a:spcPts val="200"/>
              </a:spcAft>
              <a:buClrTx/>
              <a:buSzTx/>
              <a:buFont charset="0" panose="020B0503020102020204" pitchFamily="34" typeface="Franklin Gothic Book"/>
              <a:buNone/>
              <a:tabLst/>
              <a:defRPr/>
            </a:pPr>
            <a:r>
              <a:rPr altLang="zh-CN" dirty="0" lang="en-US" sz="2400">
                <a:solidFill>
                  <a:srgbClr val="1A2E4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400">
                <a:solidFill>
                  <a:srgbClr val="1A2E4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0" baseline="0" cap="none" dirty="0" i="0" kern="1200" kumimoji="0" lang="zh-CN" noProof="0" normalizeH="0" spc="0" strike="noStrike" sz="2400" u="none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</a:rPr>
              <a:t>蜀山兀，阿房出：蜀地的山光秃了，阿房宫出现了。兀，山高而上平。山上树木已被砍伐净尽。出，出现。</a:t>
            </a:r>
          </a:p>
          <a:p>
            <a:pPr algn="l" defTabSz="914400" eaLnBrk="1" fontAlgn="auto" hangingPunct="1" indent="0" latinLnBrk="0" lvl="0" marL="0" marR="0" rtl="0">
              <a:spcBef>
                <a:spcPts val="1000"/>
              </a:spcBef>
              <a:spcAft>
                <a:spcPts val="200"/>
              </a:spcAft>
              <a:buClrTx/>
              <a:buSzTx/>
              <a:buFont charset="0" panose="020B0503020102020204" pitchFamily="34" typeface="Franklin Gothic Book"/>
              <a:buNone/>
              <a:tabLst/>
              <a:defRPr/>
            </a:pPr>
            <a:r>
              <a:rPr altLang="zh-CN" dirty="0" lang="en-US" sz="2400">
                <a:solidFill>
                  <a:srgbClr val="1A2E4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2400">
                <a:solidFill>
                  <a:srgbClr val="1A2E4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、</a:t>
            </a:r>
            <a:r>
              <a:rPr altLang="en-US" b="0" baseline="0" cap="none" dirty="0" i="0" kern="1200" kumimoji="0" lang="zh-CN" noProof="0" normalizeH="0" spc="0" strike="noStrike" sz="2400" u="none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charset="-122" panose="02010609060101010101" pitchFamily="49" typeface="仿宋"/>
                <a:ea charset="-122" panose="02010609060101010101" pitchFamily="49" typeface="仿宋"/>
              </a:rPr>
              <a:t>覆压三百余里：这是形容宫殿楼阁接连不断，占地极广。覆压，覆盖。</a:t>
            </a:r>
          </a:p>
        </p:txBody>
      </p:sp>
    </p:spTree>
    <p:extLst>
      <p:ext uri="{BB962C8B-B14F-4D97-AF65-F5344CB8AC3E}">
        <p14:creationId xmlns:p14="http://schemas.microsoft.com/office/powerpoint/2010/main" val="317157189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</p:bld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9E9513-DAA1-FEA7-A8FE-F633F3F46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972" y="283535"/>
            <a:ext cx="11160642" cy="6088911"/>
          </a:xfrm>
        </p:spPr>
        <p:txBody>
          <a:bodyPr>
            <a:normAutofit lnSpcReduction="10000"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隔离天日：遮蔽了天日。这是形容宫殿楼阁的高大。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骊山北构而西折，直走咸阳：从骊山北边建起，折而向西，一直通到咸阳。走，趋向。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二川：指渭水和樊川。溶溶：河水宽广而流动的样子。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7.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廊腰缦（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màn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）回：走廊长而曲折。廊腰，连接高大建筑物的走廊，好像人的腰部。缦，萦绕。回，曲折。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8.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檐牙高啄：突起的檐角尖耸，犹如禽鸟仰首啄物。檐牙，屋檐突起，犹如牙齿。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9.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各抱地势：各随地形。指阿房宫的宫殿楼阁随地形而建，彼此环抱呼应。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10.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钩心斗角：指宫室结构的参差错落，精巧工致。钩心，指各种建筑物都向中心区攒聚。斗角，指屋角互相对峙，好像兵戈相斗。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605557469"/>
      </p:ext>
    </p:extLst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967388-8E79-B826-BA40-1A45B0741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102" y="63796"/>
            <a:ext cx="11405191" cy="6691424"/>
          </a:xfrm>
        </p:spPr>
        <p:txBody>
          <a:bodyPr>
            <a:normAutofit fontScale="62500" lnSpcReduction="20000"/>
          </a:bodyPr>
          <a:lstStyle/>
          <a:p>
            <a:pPr indent="0" marL="0">
              <a:lnSpc>
                <a:spcPct val="120000"/>
              </a:lnSpc>
              <a:buNone/>
            </a:pP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11.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盘盘焉，囷（</a:t>
            </a:r>
            <a:r>
              <a:rPr altLang="zh-CN" dirty="0" err="1" lang="en-US" sz="4500">
                <a:latin charset="-122" panose="02010609060101010101" pitchFamily="49" typeface="仿宋"/>
                <a:ea charset="-122" panose="02010609060101010101" pitchFamily="49" typeface="仿宋"/>
              </a:rPr>
              <a:t>qūn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）囷焉，蜂房水涡：盘旋，屈曲，像蜂房，像水涡。楼阁依山而筑，所以说像蜂房，像水涡。。</a:t>
            </a:r>
          </a:p>
          <a:p>
            <a:pPr indent="0" marL="0">
              <a:lnSpc>
                <a:spcPct val="120000"/>
              </a:lnSpc>
              <a:buNone/>
            </a:pP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12.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矗不知其几千万落：矗立着不知它们有几千万座。矗，高耸。落，相当于“座”或者“所”。</a:t>
            </a:r>
          </a:p>
          <a:p>
            <a:pPr indent="0" marL="0">
              <a:lnSpc>
                <a:spcPct val="120000"/>
              </a:lnSpc>
              <a:buNone/>
            </a:pP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13.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长桥卧波，未云何龙：长桥卧在水上，没有云怎么出现了龙？</a:t>
            </a: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易经</a:t>
            </a: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有“云从龙”的话，所以人们认为有龙就应该有云。</a:t>
            </a:r>
          </a:p>
          <a:p>
            <a:pPr indent="0" marL="0">
              <a:lnSpc>
                <a:spcPct val="120000"/>
              </a:lnSpc>
              <a:buNone/>
            </a:pP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14.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复道：在楼阁之间架木筑成的通道。因上下都有通道，叫做复道。霁：雨后天晴。</a:t>
            </a:r>
          </a:p>
          <a:p>
            <a:pPr indent="0" marL="0">
              <a:lnSpc>
                <a:spcPct val="120000"/>
              </a:lnSpc>
              <a:buNone/>
            </a:pP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15.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冥迷：分辨不清。</a:t>
            </a:r>
          </a:p>
          <a:p>
            <a:pPr indent="0" marL="0">
              <a:lnSpc>
                <a:spcPct val="120000"/>
              </a:lnSpc>
              <a:buNone/>
            </a:pPr>
            <a:r>
              <a:rPr altLang="zh-CN" dirty="0" lang="en-US" sz="4500">
                <a:latin charset="-122" panose="02010609060101010101" pitchFamily="49" typeface="仿宋"/>
                <a:ea charset="-122" panose="02010609060101010101" pitchFamily="49" typeface="仿宋"/>
              </a:rPr>
              <a:t>16.</a:t>
            </a:r>
            <a:r>
              <a:rPr altLang="en-US" dirty="0" lang="zh-CN" sz="4500">
                <a:latin charset="-122" panose="02010609060101010101" pitchFamily="49" typeface="仿宋"/>
                <a:ea charset="-122" panose="02010609060101010101" pitchFamily="49" typeface="仿宋"/>
              </a:rPr>
              <a:t>歌台暖响，春光融融：人们在台上唱歌，歌乐声响起来，好像充满着暖意，如同春光那样融和。融融，和暖的样子。舞殿冷袖，风雨凄凄：人们在殿中舞蹈，舞袖飘拂，好像带来寒气，如同风雨交加那样凄冷。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970342454"/>
      </p:ext>
    </p:extLst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087C51E3-0119-41BB-6FF9-D92FB98A0F27}"/>
              </a:ext>
            </a:extLst>
          </p:cNvPr>
          <p:cNvSpPr txBox="1"/>
          <p:nvPr/>
        </p:nvSpPr>
        <p:spPr>
          <a:xfrm>
            <a:off x="956930" y="297710"/>
            <a:ext cx="10951536" cy="4685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dirty="0" lang="zh-CN" sz="2800"/>
              <a:t>        </a:t>
            </a:r>
            <a:r>
              <a:rPr altLang="en-US" dirty="0" lang="zh-CN" sz="2800" u="sng">
                <a:solidFill>
                  <a:srgbClr val="FF0000"/>
                </a:solidFill>
              </a:rPr>
              <a:t>妃嫔媵嫱</a:t>
            </a:r>
            <a:r>
              <a:rPr altLang="en-US" dirty="0" lang="zh-CN" sz="2800"/>
              <a:t>，王子皇孙，辞楼下殿，</a:t>
            </a:r>
            <a:r>
              <a:rPr altLang="en-US" dirty="0" lang="zh-CN" sz="2800">
                <a:solidFill>
                  <a:srgbClr val="FF0000"/>
                </a:solidFill>
              </a:rPr>
              <a:t>辇</a:t>
            </a:r>
            <a:r>
              <a:rPr altLang="en-US" dirty="0" lang="zh-CN" sz="2800"/>
              <a:t>来于秦，朝歌夜弦，为秦宫人。</a:t>
            </a:r>
            <a:r>
              <a:rPr altLang="en-US" dirty="0" lang="zh-CN" sz="2800">
                <a:solidFill>
                  <a:srgbClr val="FF0000"/>
                </a:solidFill>
              </a:rPr>
              <a:t>明星</a:t>
            </a:r>
            <a:r>
              <a:rPr altLang="en-US" dirty="0" lang="zh-CN" sz="2800"/>
              <a:t>荧荧，开妆镜也。</a:t>
            </a:r>
            <a:r>
              <a:rPr altLang="en-US" dirty="0" lang="zh-CN" sz="2800">
                <a:solidFill>
                  <a:srgbClr val="FF0000"/>
                </a:solidFill>
              </a:rPr>
              <a:t>绿云</a:t>
            </a:r>
            <a:r>
              <a:rPr altLang="en-US" dirty="0" lang="zh-CN" sz="2800"/>
              <a:t>扰扰，梳晓鬟也。</a:t>
            </a:r>
            <a:r>
              <a:rPr altLang="en-US" dirty="0" lang="zh-CN" sz="2800">
                <a:solidFill>
                  <a:srgbClr val="FF0000"/>
                </a:solidFill>
              </a:rPr>
              <a:t>渭流</a:t>
            </a:r>
            <a:r>
              <a:rPr altLang="en-US" dirty="0" lang="zh-CN" sz="2800"/>
              <a:t>涨腻，弃脂水也。烟斜雾横，焚椒兰也。雷霆乍惊，宫车过也。辘辘远听，杳不知其所之也。一肌一容，尽态极妍，</a:t>
            </a:r>
            <a:r>
              <a:rPr altLang="en-US" dirty="0" lang="zh-CN" sz="2800">
                <a:solidFill>
                  <a:srgbClr val="FF0000"/>
                </a:solidFill>
              </a:rPr>
              <a:t>缦立</a:t>
            </a:r>
            <a:r>
              <a:rPr altLang="en-US" dirty="0" lang="zh-CN" sz="2800"/>
              <a:t>远视，而望</a:t>
            </a:r>
            <a:r>
              <a:rPr altLang="en-US" dirty="0" lang="zh-CN" sz="2800">
                <a:solidFill>
                  <a:srgbClr val="FF0000"/>
                </a:solidFill>
              </a:rPr>
              <a:t>幸</a:t>
            </a:r>
            <a:r>
              <a:rPr altLang="en-US" dirty="0" lang="zh-CN" sz="2800"/>
              <a:t>焉。有不见者，三十六年。燕赵之</a:t>
            </a:r>
            <a:r>
              <a:rPr altLang="en-US" dirty="0" lang="zh-CN" sz="2800">
                <a:solidFill>
                  <a:srgbClr val="FF0000"/>
                </a:solidFill>
              </a:rPr>
              <a:t>收藏</a:t>
            </a:r>
            <a:r>
              <a:rPr altLang="en-US" dirty="0" lang="zh-CN" sz="2800"/>
              <a:t>，韩魏之</a:t>
            </a:r>
            <a:r>
              <a:rPr altLang="en-US" dirty="0" lang="zh-CN" sz="2800">
                <a:solidFill>
                  <a:srgbClr val="FF0000"/>
                </a:solidFill>
              </a:rPr>
              <a:t>经营</a:t>
            </a:r>
            <a:r>
              <a:rPr altLang="en-US" dirty="0" lang="zh-CN" sz="2800"/>
              <a:t>，齐楚之</a:t>
            </a:r>
            <a:r>
              <a:rPr altLang="en-US" dirty="0" lang="zh-CN" sz="2800">
                <a:solidFill>
                  <a:srgbClr val="FF0000"/>
                </a:solidFill>
              </a:rPr>
              <a:t>精英</a:t>
            </a:r>
            <a:r>
              <a:rPr altLang="en-US" dirty="0" lang="zh-CN" sz="2800"/>
              <a:t>，几世几年，</a:t>
            </a:r>
            <a:r>
              <a:rPr altLang="en-US" dirty="0" lang="zh-CN" sz="2800">
                <a:solidFill>
                  <a:srgbClr val="FF0000"/>
                </a:solidFill>
              </a:rPr>
              <a:t>剽掠其人</a:t>
            </a:r>
            <a:r>
              <a:rPr altLang="en-US" dirty="0" lang="zh-CN" sz="2800"/>
              <a:t>，倚叠如山。</a:t>
            </a:r>
            <a:r>
              <a:rPr altLang="en-US" dirty="0" lang="zh-CN" sz="2800" u="sng">
                <a:solidFill>
                  <a:srgbClr val="FF0000"/>
                </a:solidFill>
              </a:rPr>
              <a:t>一旦不能有，输来其间。鼎铛玉石，金块珠砾，弃掷逦迤，秦人视之，亦不甚惜。</a:t>
            </a:r>
          </a:p>
        </p:txBody>
      </p:sp>
    </p:spTree>
    <p:extLst>
      <p:ext uri="{BB962C8B-B14F-4D97-AF65-F5344CB8AC3E}">
        <p14:creationId xmlns:p14="http://schemas.microsoft.com/office/powerpoint/2010/main" val="1563845645"/>
      </p:ext>
    </p:extLst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E15C3E-92BE-A1CA-208C-5418E423B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0" y="248094"/>
            <a:ext cx="11135832" cy="6266120"/>
          </a:xfrm>
        </p:spPr>
        <p:txBody>
          <a:bodyPr>
            <a:normAutofit fontScale="92500"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妃嫔（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pín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）媵（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yìng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）嫱（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qiáng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）：统指六国王侯的宫妃。她们各有等级，妃的等级比嫔、嫱高。媵是陪嫁的侍女，也可成为嫔、嫱。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辞楼下殿，辇（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niǎn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）来于秦：辞别六国的楼阁宫殿，乘辇车来到秦国。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明星荧荧，开妆镜也：光如明星闪亮，是宫人打开梳妆的镜子。荧荧，明亮的样子。下文紧连的四句，句式相同。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涨腻：涨起了一层脂膏。腻，指洗脸水中浮起的胭脂、香粉。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椒兰：两种香料植物，焚烧以熏衣物。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6.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辘辘远听：车声越听越远。辘辘，车行的声音。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7.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妍，美丽。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8.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缦立：久立。缦，通“慢”。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3150436706"/>
      </p:ext>
    </p:extLst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25870E-0863-D14A-7582-646CCF700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516" y="212652"/>
            <a:ext cx="11164187" cy="6414976"/>
          </a:xfrm>
        </p:spPr>
        <p:txBody>
          <a:bodyPr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9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、幸：封建时代皇帝到某处，叫“幸”。妃嫔受皇帝宠爱，叫“得幸”。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10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、三十六年：这里指嬴政在位执政的年数。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、收藏：动词作名词，指收藏的金玉珍宝等物。后文“经营”、“精英”与之同义。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、剽（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piāo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）掠其人：从人民那里抢来。剽，抢劫，掠夺。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、倚叠：积累。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14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、鼎铛（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chēng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）玉石，金块珠砾：把宝鼎看作铁锅，把美玉看作石头，把黄金看作土块，把珍珠看作石子。铛，平底的浅锅。</a:t>
            </a:r>
          </a:p>
          <a:p>
            <a:pPr indent="0" marL="0">
              <a:lnSpc>
                <a:spcPct val="110000"/>
              </a:lnSpc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15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、逦（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lǐ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）迤（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yǐ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）：连续不断。这里有“连接着”“到处都是”的意思。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197219433"/>
      </p:ext>
    </p:extLst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94E30BF2-397F-0EBC-F866-9B599AFC942F}"/>
              </a:ext>
            </a:extLst>
          </p:cNvPr>
          <p:cNvSpPr txBox="1"/>
          <p:nvPr/>
        </p:nvSpPr>
        <p:spPr>
          <a:xfrm>
            <a:off x="1084520" y="1205023"/>
            <a:ext cx="10646735" cy="39048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dirty="0" lang="zh-CN" sz="2800"/>
              <a:t>        嗟乎！一人之</a:t>
            </a:r>
            <a:r>
              <a:rPr altLang="en-US" dirty="0" lang="zh-CN" sz="2800">
                <a:solidFill>
                  <a:srgbClr val="FF0000"/>
                </a:solidFill>
              </a:rPr>
              <a:t>心</a:t>
            </a:r>
            <a:r>
              <a:rPr altLang="en-US" dirty="0" lang="zh-CN" sz="2800"/>
              <a:t>，千万人之心也。秦爱纷奢，人亦念其家。</a:t>
            </a:r>
            <a:r>
              <a:rPr altLang="en-US" dirty="0" lang="zh-CN" sz="2800">
                <a:solidFill>
                  <a:srgbClr val="FF0000"/>
                </a:solidFill>
              </a:rPr>
              <a:t>奈何</a:t>
            </a:r>
            <a:r>
              <a:rPr altLang="en-US" dirty="0" lang="zh-CN" sz="2800"/>
              <a:t>取之尽</a:t>
            </a:r>
            <a:r>
              <a:rPr altLang="en-US" dirty="0" lang="zh-CN" sz="2800">
                <a:solidFill>
                  <a:srgbClr val="FF0000"/>
                </a:solidFill>
              </a:rPr>
              <a:t>锱铢</a:t>
            </a:r>
            <a:r>
              <a:rPr altLang="en-US" dirty="0" lang="zh-CN" sz="2800"/>
              <a:t>，用之如泥沙？使负栋之柱，多于南亩之农夫。架梁之椽，多于机上之工女。</a:t>
            </a:r>
            <a:r>
              <a:rPr altLang="en-US" dirty="0" lang="zh-CN" sz="2800">
                <a:solidFill>
                  <a:srgbClr val="FF0000"/>
                </a:solidFill>
              </a:rPr>
              <a:t>钉头磷磷</a:t>
            </a:r>
            <a:r>
              <a:rPr altLang="en-US" dirty="0" lang="zh-CN" sz="2800"/>
              <a:t>，多于在</a:t>
            </a:r>
            <a:r>
              <a:rPr altLang="en-US" dirty="0" lang="zh-CN" sz="2800">
                <a:solidFill>
                  <a:srgbClr val="FF0000"/>
                </a:solidFill>
              </a:rPr>
              <a:t>庾</a:t>
            </a:r>
            <a:r>
              <a:rPr altLang="en-US" dirty="0" lang="zh-CN" sz="2800"/>
              <a:t>之粟粒。瓦缝参差，多于周身之帛缕。直栏横槛，多于</a:t>
            </a:r>
            <a:r>
              <a:rPr altLang="en-US" dirty="0" lang="zh-CN" sz="2800">
                <a:solidFill>
                  <a:srgbClr val="FF0000"/>
                </a:solidFill>
              </a:rPr>
              <a:t>九土</a:t>
            </a:r>
            <a:r>
              <a:rPr altLang="en-US" dirty="0" lang="zh-CN" sz="2800"/>
              <a:t>之城郭。</a:t>
            </a:r>
            <a:r>
              <a:rPr altLang="en-US" dirty="0" lang="zh-CN" sz="2800">
                <a:solidFill>
                  <a:srgbClr val="FF0000"/>
                </a:solidFill>
              </a:rPr>
              <a:t>管弦呕哑</a:t>
            </a:r>
            <a:r>
              <a:rPr altLang="en-US" dirty="0" lang="zh-CN" sz="2800"/>
              <a:t>，多于市人之言语。使天下之人，不敢言而敢怒。</a:t>
            </a:r>
            <a:r>
              <a:rPr altLang="en-US" dirty="0" lang="zh-CN" sz="2800">
                <a:solidFill>
                  <a:srgbClr val="FF0000"/>
                </a:solidFill>
              </a:rPr>
              <a:t>独夫</a:t>
            </a:r>
            <a:r>
              <a:rPr altLang="en-US" dirty="0" lang="zh-CN" sz="2800"/>
              <a:t>之心，日益骄固。</a:t>
            </a:r>
            <a:r>
              <a:rPr altLang="en-US" dirty="0" lang="zh-CN" sz="2800" u="sng">
                <a:solidFill>
                  <a:srgbClr val="FF0000"/>
                </a:solidFill>
              </a:rPr>
              <a:t>戍卒叫，函谷举，楚人一炬，可怜焦土！</a:t>
            </a:r>
          </a:p>
        </p:txBody>
      </p:sp>
    </p:spTree>
    <p:extLst>
      <p:ext uri="{BB962C8B-B14F-4D97-AF65-F5344CB8AC3E}">
        <p14:creationId xmlns:p14="http://schemas.microsoft.com/office/powerpoint/2010/main" val="919007612"/>
      </p:ext>
    </p:extLst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9C4BE1-5F0D-7EB5-AA87-8147D7B24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915" y="341086"/>
            <a:ext cx="10936514" cy="6364514"/>
          </a:xfrm>
        </p:spPr>
        <p:txBody>
          <a:bodyPr>
            <a:normAutofit fontScale="85000" lnSpcReduction="20000"/>
          </a:bodyPr>
          <a:lstStyle/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、心：心意，意愿。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、奈何：怎么，为什么。</a:t>
            </a:r>
            <a:endParaRPr altLang="zh-CN" dirty="0" lang="en-US" sz="33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、锱（</a:t>
            </a:r>
            <a:r>
              <a:rPr altLang="zh-CN" dirty="0" err="1" lang="en-US" sz="3300">
                <a:latin charset="-122" panose="02010609060101010101" pitchFamily="49" typeface="仿宋"/>
                <a:ea charset="-122" panose="02010609060101010101" pitchFamily="49" typeface="仿宋"/>
              </a:rPr>
              <a:t>zī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）铢（</a:t>
            </a:r>
            <a:r>
              <a:rPr altLang="zh-CN" dirty="0" err="1" lang="en-US" sz="3300">
                <a:latin charset="-122" panose="02010609060101010101" pitchFamily="49" typeface="仿宋"/>
                <a:ea charset="-122" panose="02010609060101010101" pitchFamily="49" typeface="仿宋"/>
              </a:rPr>
              <a:t>zhū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）：古代重量名，锱、铢连用，极言其细微。</a:t>
            </a:r>
          </a:p>
          <a:p>
            <a:pPr indent="0" marL="0">
              <a:buNone/>
            </a:pP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负栋之柱：承担栋梁的柱子。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、磷（</a:t>
            </a:r>
            <a:r>
              <a:rPr altLang="zh-CN" dirty="0" err="1" lang="en-US" sz="3300">
                <a:latin charset="-122" panose="02010609060101010101" pitchFamily="49" typeface="仿宋"/>
                <a:ea charset="-122" panose="02010609060101010101" pitchFamily="49" typeface="仿宋"/>
              </a:rPr>
              <a:t>lín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）磷：形容物体棱角分明而突出。这里形容突出的钉头。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、庾（</a:t>
            </a:r>
            <a:r>
              <a:rPr altLang="zh-CN" dirty="0" err="1" lang="en-US" sz="3300">
                <a:latin charset="-122" panose="02010609060101010101" pitchFamily="49" typeface="仿宋"/>
                <a:ea charset="-122" panose="02010609060101010101" pitchFamily="49" typeface="仿宋"/>
              </a:rPr>
              <a:t>yǔ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）：露天的谷仓。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6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、九土：九州。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7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、管弦呕（</a:t>
            </a:r>
            <a:r>
              <a:rPr altLang="zh-CN" dirty="0" err="1" lang="en-US" sz="3300">
                <a:latin charset="-122" panose="02010609060101010101" pitchFamily="49" typeface="仿宋"/>
                <a:ea charset="-122" panose="02010609060101010101" pitchFamily="49" typeface="仿宋"/>
              </a:rPr>
              <a:t>ōu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）哑（</a:t>
            </a:r>
            <a:r>
              <a:rPr altLang="zh-CN" dirty="0" err="1" lang="en-US" sz="3300">
                <a:latin charset="-122" panose="02010609060101010101" pitchFamily="49" typeface="仿宋"/>
                <a:ea charset="-122" panose="02010609060101010101" pitchFamily="49" typeface="仿宋"/>
              </a:rPr>
              <a:t>yā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）：形容音乐声音嘈杂。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8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、独夫：失去人心而极端孤立的统治者。这里指秦始皇。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9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、骄固：骄纵，顽固。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10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、戍卒叫：指陈胜吴广起义。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11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、函谷举：刘邦率军先入咸阳，并派兵守函谷关。举，被攻占。</a:t>
            </a:r>
          </a:p>
          <a:p>
            <a:pPr indent="0" marL="0">
              <a:buNone/>
            </a:pPr>
            <a:r>
              <a:rPr altLang="zh-CN" dirty="0" lang="en-US" sz="3300">
                <a:latin charset="-122" panose="02010609060101010101" pitchFamily="49" typeface="仿宋"/>
                <a:ea charset="-122" panose="02010609060101010101" pitchFamily="49" typeface="仿宋"/>
              </a:rPr>
              <a:t>12</a:t>
            </a:r>
            <a:r>
              <a:rPr altLang="en-US" dirty="0" lang="zh-CN" sz="3300">
                <a:latin charset="-122" panose="02010609060101010101" pitchFamily="49" typeface="仿宋"/>
                <a:ea charset="-122" panose="02010609060101010101" pitchFamily="49" typeface="仿宋"/>
              </a:rPr>
              <a:t>、楚人一炬：指项羽入咸阳，并焚烧秦的宫殿，大火三月不灭。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561433101"/>
      </p:ext>
    </p:extLst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31D78E1-8127-3A51-0C17-9A18C7C859EF}"/>
              </a:ext>
            </a:extLst>
          </p:cNvPr>
          <p:cNvSpPr txBox="1"/>
          <p:nvPr/>
        </p:nvSpPr>
        <p:spPr>
          <a:xfrm>
            <a:off x="1134139" y="583828"/>
            <a:ext cx="10193079" cy="2612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dirty="0" lang="zh-CN" sz="2800"/>
              <a:t>        呜呼！灭六国者，六国也，非秦也。</a:t>
            </a:r>
            <a:r>
              <a:rPr altLang="en-US" dirty="0" lang="zh-CN" sz="2800">
                <a:solidFill>
                  <a:srgbClr val="FF0000"/>
                </a:solidFill>
              </a:rPr>
              <a:t>族秦</a:t>
            </a:r>
            <a:r>
              <a:rPr altLang="en-US" dirty="0" lang="zh-CN" sz="2800"/>
              <a:t>者，秦也，非天下也。嗟乎！</a:t>
            </a:r>
            <a:r>
              <a:rPr altLang="en-US" dirty="0" lang="zh-CN" sz="2800">
                <a:solidFill>
                  <a:srgbClr val="FF0000"/>
                </a:solidFill>
              </a:rPr>
              <a:t>使</a:t>
            </a:r>
            <a:r>
              <a:rPr altLang="en-US" dirty="0" lang="zh-CN" sz="2800"/>
              <a:t>六国各</a:t>
            </a:r>
            <a:r>
              <a:rPr altLang="en-US" dirty="0" lang="zh-CN" sz="2800">
                <a:solidFill>
                  <a:srgbClr val="FF0000"/>
                </a:solidFill>
              </a:rPr>
              <a:t>爱</a:t>
            </a:r>
            <a:r>
              <a:rPr altLang="en-US" dirty="0" lang="zh-CN" sz="2800"/>
              <a:t>其人，则足以拒秦。使秦复爱六国之人，则</a:t>
            </a:r>
            <a:r>
              <a:rPr altLang="en-US" dirty="0" lang="zh-CN" sz="2800">
                <a:solidFill>
                  <a:srgbClr val="FF0000"/>
                </a:solidFill>
              </a:rPr>
              <a:t>递</a:t>
            </a:r>
            <a:r>
              <a:rPr altLang="en-US" dirty="0" lang="zh-CN" sz="2800"/>
              <a:t>三世可至</a:t>
            </a:r>
            <a:r>
              <a:rPr altLang="en-US" dirty="0" lang="zh-CN" sz="2800">
                <a:solidFill>
                  <a:srgbClr val="FF0000"/>
                </a:solidFill>
              </a:rPr>
              <a:t>万世</a:t>
            </a:r>
            <a:r>
              <a:rPr altLang="en-US" dirty="0" lang="zh-CN" sz="2800"/>
              <a:t>而为君，谁得而族灭也？秦人</a:t>
            </a:r>
            <a:r>
              <a:rPr altLang="en-US" dirty="0" lang="zh-CN" sz="2800">
                <a:solidFill>
                  <a:srgbClr val="FF0000"/>
                </a:solidFill>
              </a:rPr>
              <a:t>不暇</a:t>
            </a:r>
            <a:r>
              <a:rPr altLang="en-US" dirty="0" lang="zh-CN" sz="2800"/>
              <a:t>自哀，而后人哀之。后人</a:t>
            </a:r>
            <a:r>
              <a:rPr altLang="en-US" dirty="0" lang="zh-CN" sz="2800">
                <a:solidFill>
                  <a:srgbClr val="FF0000"/>
                </a:solidFill>
              </a:rPr>
              <a:t>哀</a:t>
            </a:r>
            <a:r>
              <a:rPr altLang="en-US" dirty="0" lang="zh-CN" sz="2800"/>
              <a:t>之而不鉴之，亦使后人而复哀后人也。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F4F356C-1C49-9EF4-634D-83889C0138BB}"/>
              </a:ext>
            </a:extLst>
          </p:cNvPr>
          <p:cNvSpPr txBox="1"/>
          <p:nvPr/>
        </p:nvSpPr>
        <p:spPr>
          <a:xfrm>
            <a:off x="1047052" y="3429000"/>
            <a:ext cx="1090900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、族秦：灭秦。族，灭族。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、使：假使。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、递：传递，这里指王位顺着次序传下去。万世：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秦始皇本纪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载：秦始皇统一六国后，“下诏曰：“朕为始皇帝，后世以计数，二世，三世至于万世，传之无穷。”然而秦朝仅传二世便亡。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、不暇：来不及。</a:t>
            </a: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、哀：哀叹。</a:t>
            </a:r>
          </a:p>
        </p:txBody>
      </p:sp>
    </p:spTree>
    <p:extLst>
      <p:ext uri="{BB962C8B-B14F-4D97-AF65-F5344CB8AC3E}">
        <p14:creationId xmlns:p14="http://schemas.microsoft.com/office/powerpoint/2010/main" val="214082754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E90A01-A721-A1C5-8104-076C96934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820" y="2275368"/>
            <a:ext cx="10802678" cy="3253562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en-US" dirty="0" lang="zh-CN" sz="2800"/>
              <a:t>杜牧，字牧之，京兆万年（今陕西省西安市）人。唐朝文学家，宰相杜佑之孙。 </a:t>
            </a:r>
          </a:p>
          <a:p>
            <a:pPr indent="0" marL="0">
              <a:buNone/>
            </a:pPr>
            <a:r>
              <a:rPr altLang="en-US" dirty="0" lang="zh-CN" sz="2800"/>
              <a:t>性情刚直，不拘小节，不屑逢迎。 自负经略之才，诗文均有盛名。文以</a:t>
            </a:r>
            <a:r>
              <a:rPr altLang="zh-CN" dirty="0" lang="en-US" sz="2800"/>
              <a:t>《</a:t>
            </a:r>
            <a:r>
              <a:rPr altLang="en-US" dirty="0" lang="zh-CN" sz="2800"/>
              <a:t>阿房宫赋</a:t>
            </a:r>
            <a:r>
              <a:rPr altLang="zh-CN" dirty="0" lang="en-US" sz="2800"/>
              <a:t>》</a:t>
            </a:r>
            <a:r>
              <a:rPr altLang="en-US" dirty="0" lang="zh-CN" sz="2800"/>
              <a:t>为最著，诗作明丽隽永，咏史绝句尤受人称赞，世称小杜。与李商隐齐名，合称“小李杜”。</a:t>
            </a:r>
            <a:endParaRPr altLang="zh-CN" dirty="0" lang="en-US" sz="2800"/>
          </a:p>
          <a:p>
            <a:pPr indent="0" marL="0">
              <a:buNone/>
            </a:pPr>
            <a:r>
              <a:rPr altLang="en-US" dirty="0" lang="zh-CN" sz="2800"/>
              <a:t>诗评家刘熙载：“细读杜牧，人如其诗，个性张扬，如</a:t>
            </a:r>
            <a:r>
              <a:rPr altLang="en-US" dirty="0" lang="zh-CN" sz="2800">
                <a:solidFill>
                  <a:srgbClr val="FF0000"/>
                </a:solidFill>
              </a:rPr>
              <a:t>鹤舞长空，俊朗飘逸</a:t>
            </a:r>
            <a:r>
              <a:rPr altLang="en-US" dirty="0" lang="zh-CN" sz="2800"/>
              <a:t>。”</a:t>
            </a:r>
          </a:p>
          <a:p>
            <a:pPr indent="0" marL="0">
              <a:buNone/>
            </a:pPr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98BEB86-1788-E54F-48BC-9F2870E01D6D}"/>
              </a:ext>
            </a:extLst>
          </p:cNvPr>
          <p:cNvSpPr txBox="1"/>
          <p:nvPr/>
        </p:nvSpPr>
        <p:spPr>
          <a:xfrm>
            <a:off x="1282996" y="621382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4400">
                <a:latin charset="-122" panose="02010609060101010101" pitchFamily="49" typeface="黑体"/>
                <a:ea charset="-122" panose="02010609060101010101" pitchFamily="49" typeface="黑体"/>
              </a:rPr>
              <a:t>杜郎俊赏</a:t>
            </a:r>
          </a:p>
        </p:txBody>
      </p:sp>
    </p:spTree>
    <p:extLst>
      <p:ext uri="{BB962C8B-B14F-4D97-AF65-F5344CB8AC3E}">
        <p14:creationId xmlns:p14="http://schemas.microsoft.com/office/powerpoint/2010/main" val="29958627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7BA89D-0FFD-76C0-2E1F-8AE5C9113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493" y="1542258"/>
            <a:ext cx="10260418" cy="5315742"/>
          </a:xfrm>
        </p:spPr>
        <p:txBody>
          <a:bodyPr>
            <a:normAutofit/>
          </a:bodyPr>
          <a:lstStyle/>
          <a:p>
            <a:pPr algn="ctr" indent="0" marL="0">
              <a:buNone/>
            </a:pPr>
            <a:r>
              <a:rPr altLang="en-US" dirty="0" lang="zh-CN" sz="2800"/>
              <a:t>泊秦淮</a:t>
            </a:r>
          </a:p>
          <a:p>
            <a:pPr algn="ctr" indent="0" marL="0">
              <a:buNone/>
            </a:pPr>
            <a:r>
              <a:rPr altLang="en-US" dirty="0" lang="zh-CN" sz="2800"/>
              <a:t>烟笼寒水月笼沙，夜泊秦淮近酒家。</a:t>
            </a:r>
          </a:p>
          <a:p>
            <a:pPr algn="ctr" indent="0" marL="0">
              <a:buNone/>
            </a:pPr>
            <a:r>
              <a:rPr altLang="en-US" dirty="0" lang="zh-CN" sz="2800"/>
              <a:t>       商女不知亡国恨，隔江犹唱</a:t>
            </a:r>
            <a:r>
              <a:rPr altLang="zh-CN" dirty="0" lang="en-US" sz="2800"/>
              <a:t>《</a:t>
            </a:r>
            <a:r>
              <a:rPr altLang="en-US" dirty="0" lang="zh-CN" sz="2800"/>
              <a:t>后庭花</a:t>
            </a:r>
            <a:r>
              <a:rPr altLang="zh-CN" dirty="0" lang="en-US" sz="2800"/>
              <a:t>》</a:t>
            </a:r>
            <a:r>
              <a:rPr altLang="en-US" dirty="0" lang="zh-CN" sz="2800"/>
              <a:t>。</a:t>
            </a:r>
            <a:endParaRPr altLang="zh-CN" dirty="0" lang="en-US" sz="2800"/>
          </a:p>
          <a:p>
            <a:pPr algn="ctr" indent="0" marL="0">
              <a:buNone/>
            </a:pPr>
            <a:r>
              <a:rPr altLang="en-US" dirty="0" lang="zh-CN" sz="2800"/>
              <a:t>赤壁</a:t>
            </a:r>
          </a:p>
          <a:p>
            <a:pPr algn="ctr" indent="0" marL="0">
              <a:buNone/>
            </a:pPr>
            <a:r>
              <a:rPr altLang="en-US" dirty="0" lang="zh-CN" sz="2800"/>
              <a:t>折戟沉沙铁未销，自将磨洗认前朝。</a:t>
            </a:r>
          </a:p>
          <a:p>
            <a:pPr algn="ctr" indent="0" marL="0">
              <a:buNone/>
            </a:pPr>
            <a:r>
              <a:rPr altLang="en-US" dirty="0" lang="zh-CN" sz="2800"/>
              <a:t>东风不与周郎便，铜雀春深锁二乔。</a:t>
            </a:r>
            <a:endParaRPr altLang="zh-CN" dirty="0" lang="en-US" sz="2800"/>
          </a:p>
          <a:p>
            <a:pPr algn="ctr" defTabSz="914400" eaLnBrk="1" fontAlgn="auto" hangingPunct="1" indent="0" latinLnBrk="0" lvl="0" marL="0" marR="0" rtl="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charset="0" panose="020B0503020102020204" pitchFamily="34" typeface="Franklin Gothic Book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panose="020B0503020102020204" typeface="Franklin Gothic Book"/>
                <a:ea charset="-122" panose="02010600040101010101" pitchFamily="2" typeface="华文楷体"/>
                <a:cs typeface="+mn-cs"/>
              </a:rPr>
              <a:t>过华清宫</a:t>
            </a:r>
          </a:p>
          <a:p>
            <a:pPr algn="ctr" defTabSz="914400" eaLnBrk="1" fontAlgn="auto" hangingPunct="1" indent="0" latinLnBrk="0" lvl="0" marL="0" marR="0" rtl="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charset="0" panose="020B0503020102020204" pitchFamily="34" typeface="Franklin Gothic Book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panose="020B0503020102020204" typeface="Franklin Gothic Book"/>
                <a:ea charset="-122" panose="02010600040101010101" pitchFamily="2" typeface="华文楷体"/>
                <a:cs typeface="+mn-cs"/>
              </a:rPr>
              <a:t>长安回望绣成堆，山顶千门次第开。</a:t>
            </a:r>
          </a:p>
          <a:p>
            <a:pPr algn="ctr" defTabSz="914400" eaLnBrk="1" fontAlgn="auto" hangingPunct="1" indent="0" latinLnBrk="0" lvl="0" marL="0" marR="0" rtl="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Tx/>
              <a:buSzTx/>
              <a:buFont charset="0" panose="020B0503020102020204" pitchFamily="34" typeface="Franklin Gothic Book"/>
              <a:buNone/>
              <a:tabLst/>
              <a:defRPr/>
            </a:pPr>
            <a:r>
              <a:rPr altLang="en-US" b="0" baseline="0" cap="none" dirty="0" i="0" kern="1200" kumimoji="0" lang="zh-CN" noProof="0" normalizeH="0" spc="0" strike="noStrike" sz="2800" u="none">
                <a:ln>
                  <a:noFill/>
                </a:ln>
                <a:solidFill>
                  <a:srgbClr val="1A2E40"/>
                </a:solidFill>
                <a:effectLst/>
                <a:uLnTx/>
                <a:uFillTx/>
                <a:latin panose="020B0503020102020204" typeface="Franklin Gothic Book"/>
                <a:ea charset="-122" panose="02010600040101010101" pitchFamily="2" typeface="华文楷体"/>
                <a:cs typeface="+mn-cs"/>
              </a:rPr>
              <a:t>一骑红尘妃子笑，无人知是荔枝来。</a:t>
            </a:r>
            <a:endParaRPr altLang="zh-CN" b="0" baseline="0" cap="none" dirty="0" i="0" kern="1200" kumimoji="0" lang="en-US" noProof="0" normalizeH="0" spc="0" strike="noStrike" sz="2800" u="none">
              <a:ln>
                <a:noFill/>
              </a:ln>
              <a:solidFill>
                <a:srgbClr val="1A2E40"/>
              </a:solidFill>
              <a:effectLst/>
              <a:uLnTx/>
              <a:uFillTx/>
              <a:latin panose="020B0503020102020204" typeface="Franklin Gothic Book"/>
              <a:ea charset="-122" panose="02010600040101010101" pitchFamily="2" typeface="华文楷体"/>
              <a:cs typeface="+mn-cs"/>
            </a:endParaRPr>
          </a:p>
          <a:p>
            <a:pPr algn="ctr" indent="0" marL="0">
              <a:buNone/>
            </a:pPr>
            <a:endParaRPr altLang="zh-CN" dirty="0" lang="en-US" sz="2800"/>
          </a:p>
          <a:p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173A28E-9EDA-771C-8107-555DB2A171C7}"/>
              </a:ext>
            </a:extLst>
          </p:cNvPr>
          <p:cNvSpPr txBox="1"/>
          <p:nvPr/>
        </p:nvSpPr>
        <p:spPr>
          <a:xfrm>
            <a:off x="1488558" y="361140"/>
            <a:ext cx="9214884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4400">
                <a:latin charset="-122" panose="02010609060101010101" pitchFamily="49" typeface="黑体"/>
                <a:ea charset="-122" panose="02010609060101010101" pitchFamily="49" typeface="黑体"/>
              </a:rPr>
              <a:t>以诗论史：</a:t>
            </a:r>
            <a:r>
              <a:rPr altLang="en-US" dirty="0" lang="zh-CN" sz="3200"/>
              <a:t>立意出奇，见解独特，让人警奇。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78800960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>
                      <p:stCondLst>
                        <p:cond delay="indefinite"/>
                      </p:stCondLst>
                      <p:childTnLst>
                        <p:par>
                          <p:cTn fill="hold" id="3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9C226C-3770-D6A9-876E-75F4454EA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铺采摛文，体物写志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FA4B42-5967-6708-E32E-93C038619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5907" y="2013099"/>
            <a:ext cx="10540409" cy="3919868"/>
          </a:xfrm>
        </p:spPr>
        <p:txBody>
          <a:bodyPr>
            <a:normAutofit lnSpcReduction="10000"/>
          </a:bodyPr>
          <a:lstStyle/>
          <a:p>
            <a:pPr indent="0" marL="0">
              <a:buNone/>
            </a:pPr>
            <a:r>
              <a:rPr altLang="en-US" dirty="0" lang="zh-CN" sz="2800"/>
              <a:t>赋是我国古代的一种有韵文体，介于</a:t>
            </a:r>
            <a:r>
              <a:rPr altLang="en-US" dirty="0" lang="zh-CN" sz="2800">
                <a:solidFill>
                  <a:srgbClr val="FF0000"/>
                </a:solidFill>
              </a:rPr>
              <a:t>诗和散文</a:t>
            </a:r>
            <a:r>
              <a:rPr altLang="en-US" dirty="0" lang="zh-CN" sz="2800"/>
              <a:t>之间，类似于后世的散文诗。它讲求</a:t>
            </a:r>
            <a:r>
              <a:rPr altLang="en-US" dirty="0" lang="zh-CN" sz="2800">
                <a:solidFill>
                  <a:srgbClr val="FF0000"/>
                </a:solidFill>
              </a:rPr>
              <a:t>文采、韵律</a:t>
            </a:r>
            <a:r>
              <a:rPr altLang="en-US" dirty="0" lang="zh-CN" sz="2800"/>
              <a:t>，兼具诗歌和散文的性质。其特点是“铺采摛文，体物写志”。（</a:t>
            </a:r>
            <a:r>
              <a:rPr altLang="zh-CN" dirty="0" lang="en-US" sz="2800"/>
              <a:t>《</a:t>
            </a:r>
            <a:r>
              <a:rPr altLang="en-US" dirty="0" lang="zh-CN" sz="2800"/>
              <a:t>文心雕龙</a:t>
            </a:r>
            <a:r>
              <a:rPr altLang="zh-CN" dirty="0" lang="en-US" sz="2800"/>
              <a:t>》</a:t>
            </a:r>
            <a:r>
              <a:rPr altLang="en-US" dirty="0" lang="zh-CN" sz="2800"/>
              <a:t>）</a:t>
            </a:r>
          </a:p>
          <a:p>
            <a:pPr indent="0" marL="0">
              <a:buNone/>
            </a:pPr>
            <a:r>
              <a:rPr altLang="en-US" dirty="0" lang="zh-CN" sz="2800"/>
              <a:t>铺陈文采，反复叙说中彰显文采。</a:t>
            </a:r>
          </a:p>
          <a:p>
            <a:pPr indent="0" marL="0">
              <a:buNone/>
            </a:pPr>
            <a:r>
              <a:rPr altLang="en-US" dirty="0" lang="zh-CN" sz="2800"/>
              <a:t>不能无病呻吟，要有所寄托。</a:t>
            </a:r>
            <a:endParaRPr altLang="zh-CN" dirty="0" lang="en-US" sz="2800"/>
          </a:p>
          <a:p>
            <a:pPr indent="0" marL="0">
              <a:buNone/>
            </a:pPr>
            <a:r>
              <a:rPr altLang="en-US" dirty="0" lang="zh-CN" sz="2800"/>
              <a:t>名篇：</a:t>
            </a:r>
            <a:endParaRPr altLang="zh-CN" dirty="0" lang="en-US" sz="2800"/>
          </a:p>
          <a:p>
            <a:pPr indent="0" marL="0">
              <a:buNone/>
            </a:pPr>
            <a:r>
              <a:rPr altLang="en-US" dirty="0" lang="zh-CN" sz="2800"/>
              <a:t>杜牧</a:t>
            </a:r>
            <a:r>
              <a:rPr altLang="zh-CN" dirty="0" lang="en-US" sz="2800"/>
              <a:t>《</a:t>
            </a:r>
            <a:r>
              <a:rPr altLang="en-US" dirty="0" lang="zh-CN" sz="2800"/>
              <a:t>阿房宫赋</a:t>
            </a:r>
            <a:r>
              <a:rPr altLang="zh-CN" dirty="0" lang="en-US" sz="2800"/>
              <a:t>》</a:t>
            </a:r>
            <a:r>
              <a:rPr altLang="en-US" dirty="0" lang="zh-CN" sz="2800"/>
              <a:t>、曹植</a:t>
            </a:r>
            <a:r>
              <a:rPr altLang="zh-CN" dirty="0" lang="en-US" sz="2800"/>
              <a:t>《</a:t>
            </a:r>
            <a:r>
              <a:rPr altLang="en-US" dirty="0" lang="zh-CN" sz="2800"/>
              <a:t>洛神赋</a:t>
            </a:r>
            <a:r>
              <a:rPr altLang="zh-CN" dirty="0" lang="en-US" sz="2800"/>
              <a:t>》</a:t>
            </a:r>
            <a:r>
              <a:rPr altLang="en-US" dirty="0" lang="zh-CN" sz="2800"/>
              <a:t>、欧阳修</a:t>
            </a:r>
            <a:r>
              <a:rPr altLang="zh-CN" dirty="0" lang="en-US" sz="2800"/>
              <a:t>《</a:t>
            </a:r>
            <a:r>
              <a:rPr altLang="en-US" dirty="0" lang="zh-CN" sz="2800"/>
              <a:t>秋声赋</a:t>
            </a:r>
            <a:r>
              <a:rPr altLang="zh-CN" dirty="0" lang="en-US" sz="2800"/>
              <a:t>》</a:t>
            </a:r>
            <a:r>
              <a:rPr altLang="en-US" dirty="0" lang="zh-CN" sz="2800"/>
              <a:t>、苏轼</a:t>
            </a:r>
            <a:r>
              <a:rPr altLang="zh-CN" dirty="0" lang="en-US" sz="2800"/>
              <a:t>《</a:t>
            </a:r>
            <a:r>
              <a:rPr altLang="en-US" dirty="0" lang="zh-CN" sz="2800"/>
              <a:t>前赤壁赋</a:t>
            </a:r>
            <a:r>
              <a:rPr altLang="zh-CN" dirty="0" lang="en-US" sz="2800"/>
              <a:t>》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45932487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4556BD-0583-4D29-99D2-1160390B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58972"/>
            <a:ext cx="9601200" cy="1485900"/>
          </a:xfrm>
        </p:spPr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存在与虚无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1B7FBF3-048A-FA75-365D-EE0FB6E5A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5023" y="1892595"/>
            <a:ext cx="10632557" cy="4451498"/>
          </a:xfrm>
        </p:spPr>
        <p:txBody>
          <a:bodyPr>
            <a:normAutofit lnSpcReduction="10000"/>
          </a:bodyPr>
          <a:lstStyle/>
          <a:p>
            <a:pPr indent="0" marL="0">
              <a:buNone/>
            </a:pPr>
            <a:r>
              <a:rPr altLang="en-US" dirty="0" lang="zh-CN" sz="2800"/>
              <a:t>清</a:t>
            </a:r>
            <a:r>
              <a:rPr altLang="zh-CN" dirty="0" lang="en-US" sz="2800"/>
              <a:t>·</a:t>
            </a:r>
            <a:r>
              <a:rPr altLang="en-US" dirty="0" lang="zh-CN" sz="2800"/>
              <a:t>王士祯</a:t>
            </a:r>
            <a:r>
              <a:rPr altLang="zh-CN" dirty="0" lang="en-US" sz="2800"/>
              <a:t>《</a:t>
            </a:r>
            <a:r>
              <a:rPr altLang="en-US" dirty="0" lang="zh-CN" sz="2800"/>
              <a:t>池北偶谈</a:t>
            </a:r>
            <a:r>
              <a:rPr altLang="zh-CN" dirty="0" lang="en-US" sz="2800"/>
              <a:t>》</a:t>
            </a:r>
            <a:r>
              <a:rPr altLang="en-US" dirty="0" lang="zh-CN" sz="2800"/>
              <a:t>卷十二：杜牧之</a:t>
            </a:r>
            <a:r>
              <a:rPr altLang="zh-CN" dirty="0" lang="en-US" sz="2800"/>
              <a:t>《</a:t>
            </a:r>
            <a:r>
              <a:rPr altLang="en-US" dirty="0" lang="zh-CN" sz="2800"/>
              <a:t>阿房宫赋</a:t>
            </a:r>
            <a:r>
              <a:rPr altLang="zh-CN" dirty="0" lang="en-US" sz="2800"/>
              <a:t>》</a:t>
            </a:r>
            <a:r>
              <a:rPr altLang="en-US" dirty="0" lang="zh-CN" sz="2800"/>
              <a:t>，文之奇不必言，然于</a:t>
            </a:r>
            <a:r>
              <a:rPr altLang="en-US" dirty="0" lang="zh-CN" sz="2800">
                <a:solidFill>
                  <a:srgbClr val="FF0000"/>
                </a:solidFill>
              </a:rPr>
              <a:t>事实殊戾</a:t>
            </a:r>
            <a:r>
              <a:rPr altLang="en-US" dirty="0" lang="zh-CN" sz="2800"/>
              <a:t>。按</a:t>
            </a:r>
            <a:r>
              <a:rPr altLang="zh-CN" dirty="0" lang="en-US" sz="2800"/>
              <a:t>《</a:t>
            </a:r>
            <a:r>
              <a:rPr altLang="en-US" dirty="0" lang="zh-CN" sz="2800"/>
              <a:t>史</a:t>
            </a:r>
            <a:r>
              <a:rPr altLang="zh-CN" dirty="0" lang="en-US" sz="2800"/>
              <a:t>》</a:t>
            </a:r>
            <a:r>
              <a:rPr altLang="en-US" dirty="0" lang="zh-CN" sz="2800"/>
              <a:t>：始皇三十五年，营造朝宫渭南上林苑中，先作前殿阿房。</a:t>
            </a:r>
            <a:r>
              <a:rPr altLang="en-US" dirty="0" lang="zh-CN" sz="2800">
                <a:solidFill>
                  <a:srgbClr val="FF0000"/>
                </a:solidFill>
              </a:rPr>
              <a:t>阿房宫未成</a:t>
            </a:r>
            <a:r>
              <a:rPr altLang="en-US" dirty="0" lang="zh-CN" sz="2800"/>
              <a:t>。二世元年，还至咸阳，曰：“先帝为咸阳朝廷小，故营阿房为堂室。今释阿房宫弗就，是彰先帝举事过也。”复作阿房宫。二年冬，右丞相去疾、左丞相斯、将军冯劫谏止作阿房宫作者。二世怒，下去疾等吏。去疾、劫自杀，斯就五刑。</a:t>
            </a:r>
            <a:r>
              <a:rPr altLang="en-US" dirty="0" lang="zh-CN" sz="2800">
                <a:solidFill>
                  <a:srgbClr val="FF0000"/>
                </a:solidFill>
              </a:rPr>
              <a:t>是终秦之世，阿房宫未成也</a:t>
            </a:r>
            <a:r>
              <a:rPr altLang="en-US" dirty="0" lang="zh-CN" sz="2800"/>
              <a:t>。又考</a:t>
            </a:r>
            <a:r>
              <a:rPr altLang="zh-CN" dirty="0" lang="en-US" sz="2800"/>
              <a:t>《</a:t>
            </a:r>
            <a:r>
              <a:rPr altLang="en-US" dirty="0" lang="zh-CN" sz="2800"/>
              <a:t>史</a:t>
            </a:r>
            <a:r>
              <a:rPr altLang="zh-CN" dirty="0" lang="en-US" sz="2800"/>
              <a:t>》</a:t>
            </a:r>
            <a:r>
              <a:rPr altLang="en-US" dirty="0" lang="zh-CN" sz="2800"/>
              <a:t>：二十六年秦每破诸侯，写放其宫室，作之咸阳北坂上，南临渭，自雍门以东，殿屋复道，周阁相属。所得美人钟鼓以充入之。则牧之所赋“妃嫔媵嫱，王子皇孙，辞楼下殿，辇来于秦。朝歌夜弦，为秦宫人”者，指此。此</a:t>
            </a:r>
            <a:r>
              <a:rPr altLang="en-US" dirty="0" lang="zh-CN" sz="2800">
                <a:solidFill>
                  <a:srgbClr val="FF0000"/>
                </a:solidFill>
              </a:rPr>
              <a:t>实不名阿房宫</a:t>
            </a:r>
            <a:r>
              <a:rPr altLang="en-US" dirty="0" lang="zh-CN" sz="2800"/>
              <a:t>，而谓“有不见者三十六年”，</a:t>
            </a:r>
            <a:r>
              <a:rPr altLang="en-US" dirty="0" lang="zh-CN" sz="2800">
                <a:solidFill>
                  <a:srgbClr val="FF0000"/>
                </a:solidFill>
              </a:rPr>
              <a:t>非阿房事实</a:t>
            </a:r>
            <a:r>
              <a:rPr altLang="en-US" dirty="0" lang="zh-CN" sz="2800"/>
              <a:t>矣。“</a:t>
            </a:r>
          </a:p>
        </p:txBody>
      </p:sp>
    </p:spTree>
    <p:extLst>
      <p:ext uri="{BB962C8B-B14F-4D97-AF65-F5344CB8AC3E}">
        <p14:creationId xmlns:p14="http://schemas.microsoft.com/office/powerpoint/2010/main" val="51515272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237C0A-5578-59DD-83F3-DC162ECA1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702" y="572386"/>
            <a:ext cx="9601200" cy="1192619"/>
          </a:xfrm>
        </p:spPr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关于阿房宫的读音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950FC7-B4F4-D626-6F6D-F080FF740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609" y="1949303"/>
            <a:ext cx="10859386" cy="4437322"/>
          </a:xfrm>
        </p:spPr>
        <p:txBody>
          <a:bodyPr>
            <a:noAutofit/>
          </a:bodyPr>
          <a:lstStyle/>
          <a:p>
            <a:pPr indent="0" marL="0">
              <a:buNone/>
            </a:pPr>
            <a:r>
              <a:rPr altLang="en-US" dirty="0" lang="zh-CN" sz="2800"/>
              <a:t>主流观点认为应读</a:t>
            </a:r>
            <a:r>
              <a:rPr altLang="zh-CN" dirty="0" lang="en-US" sz="2800"/>
              <a:t>ē </a:t>
            </a:r>
            <a:r>
              <a:rPr altLang="zh-CN" dirty="0" err="1" lang="en-US" sz="2800"/>
              <a:t>páng</a:t>
            </a:r>
            <a:r>
              <a:rPr altLang="zh-CN" dirty="0" lang="en-US" sz="2800"/>
              <a:t> </a:t>
            </a:r>
            <a:r>
              <a:rPr altLang="zh-CN" dirty="0" err="1" lang="en-US" sz="2800"/>
              <a:t>gōng</a:t>
            </a:r>
            <a:endParaRPr altLang="zh-CN" dirty="0" lang="en-US" sz="2800"/>
          </a:p>
          <a:p>
            <a:pPr indent="0" marL="0">
              <a:buNone/>
            </a:pPr>
            <a:r>
              <a:rPr altLang="zh-CN" dirty="0" lang="en-US" sz="2800"/>
              <a:t>《</a:t>
            </a:r>
            <a:r>
              <a:rPr altLang="en-US" dirty="0" lang="zh-CN" sz="2800"/>
              <a:t>咬文嚼字</a:t>
            </a:r>
            <a:r>
              <a:rPr altLang="zh-CN" dirty="0" lang="en-US" sz="2800"/>
              <a:t>》</a:t>
            </a:r>
            <a:r>
              <a:rPr altLang="en-US" dirty="0" lang="zh-CN" sz="2800"/>
              <a:t>主编郝铭鉴认为该读“</a:t>
            </a:r>
            <a:r>
              <a:rPr altLang="zh-CN" dirty="0" lang="en-US" sz="2800"/>
              <a:t>ē </a:t>
            </a:r>
            <a:r>
              <a:rPr altLang="zh-CN" dirty="0" err="1" lang="en-US" sz="2800"/>
              <a:t>páng</a:t>
            </a:r>
            <a:r>
              <a:rPr altLang="zh-CN" dirty="0" lang="en-US" sz="2800"/>
              <a:t> </a:t>
            </a:r>
            <a:r>
              <a:rPr altLang="zh-CN" dirty="0" err="1" lang="en-US" sz="2800"/>
              <a:t>gōng</a:t>
            </a:r>
            <a:r>
              <a:rPr altLang="zh-CN" dirty="0" lang="en-US" sz="2800"/>
              <a:t>”</a:t>
            </a:r>
            <a:r>
              <a:rPr altLang="en-US" dirty="0" lang="zh-CN" sz="2800"/>
              <a:t>。“阿”（</a:t>
            </a:r>
            <a:r>
              <a:rPr altLang="zh-CN" dirty="0" lang="en-US" sz="2800"/>
              <a:t>ē</a:t>
            </a:r>
            <a:r>
              <a:rPr altLang="en-US" dirty="0" lang="zh-CN" sz="2800"/>
              <a:t>）在古代指的是山脚下弯弯曲曲的地方，“阿”读</a:t>
            </a:r>
            <a:r>
              <a:rPr altLang="zh-CN" dirty="0" lang="en-US" sz="2800"/>
              <a:t>ē</a:t>
            </a:r>
            <a:r>
              <a:rPr altLang="en-US" dirty="0" lang="zh-CN" sz="2800"/>
              <a:t>无异议。而“房”通的是“旁”，所以该读</a:t>
            </a:r>
            <a:r>
              <a:rPr altLang="zh-CN" dirty="0" err="1" lang="en-US" sz="2800"/>
              <a:t>páng</a:t>
            </a:r>
            <a:r>
              <a:rPr altLang="en-US" dirty="0" lang="zh-CN" sz="2800"/>
              <a:t>。</a:t>
            </a:r>
            <a:endParaRPr altLang="zh-CN" dirty="0" lang="en-US" sz="2800"/>
          </a:p>
          <a:p>
            <a:pPr indent="0" marL="0">
              <a:buNone/>
            </a:pPr>
            <a:r>
              <a:rPr altLang="en-US" dirty="0" lang="zh-CN" sz="2800"/>
              <a:t>认为应读</a:t>
            </a:r>
            <a:r>
              <a:rPr altLang="zh-CN" dirty="0" lang="en-US" sz="2800"/>
              <a:t>ā </a:t>
            </a:r>
            <a:r>
              <a:rPr altLang="zh-CN" dirty="0" err="1" lang="en-US" sz="2800"/>
              <a:t>fáng</a:t>
            </a:r>
            <a:r>
              <a:rPr altLang="zh-CN" dirty="0" lang="en-US" sz="2800"/>
              <a:t> </a:t>
            </a:r>
            <a:r>
              <a:rPr altLang="zh-CN" dirty="0" err="1" lang="en-US" sz="2800"/>
              <a:t>gōng</a:t>
            </a:r>
            <a:endParaRPr altLang="zh-CN" dirty="0" lang="en-US" sz="2800"/>
          </a:p>
          <a:p>
            <a:pPr indent="0" marL="0">
              <a:buNone/>
            </a:pPr>
            <a:r>
              <a:rPr altLang="en-US" dirty="0" lang="zh-CN" sz="2800"/>
              <a:t>在陕西话发音中“阿”（</a:t>
            </a:r>
            <a:r>
              <a:rPr altLang="zh-CN" dirty="0" lang="en-US" sz="2800"/>
              <a:t>ā</a:t>
            </a:r>
            <a:r>
              <a:rPr altLang="en-US" dirty="0" lang="zh-CN" sz="2800"/>
              <a:t>）字释义为“那个”，“房”（</a:t>
            </a:r>
            <a:r>
              <a:rPr altLang="zh-CN" dirty="0" err="1" lang="en-US" sz="2800"/>
              <a:t>fáng</a:t>
            </a:r>
            <a:r>
              <a:rPr altLang="en-US" dirty="0" lang="zh-CN" sz="2800"/>
              <a:t>）为陕西的一个地名，据</a:t>
            </a:r>
            <a:r>
              <a:rPr altLang="zh-CN" dirty="0" lang="en-US" sz="2800"/>
              <a:t>《</a:t>
            </a:r>
            <a:r>
              <a:rPr altLang="en-US" dirty="0" lang="zh-CN" sz="2800"/>
              <a:t>史记</a:t>
            </a:r>
            <a:r>
              <a:rPr altLang="zh-CN" dirty="0" lang="en-US" sz="2800"/>
              <a:t>》</a:t>
            </a:r>
            <a:r>
              <a:rPr altLang="en-US" dirty="0" lang="zh-CN" sz="2800"/>
              <a:t>记载，当年阿房宫开始修建时并没有起名字，所谓“阿房宫”只是一个指代，指的是“在房那个地方的宫殿”，所以其发音应该为</a:t>
            </a:r>
            <a:r>
              <a:rPr altLang="zh-CN" dirty="0" lang="en-US" sz="2800"/>
              <a:t>ā </a:t>
            </a:r>
            <a:r>
              <a:rPr altLang="zh-CN" dirty="0" err="1" lang="en-US" sz="2800"/>
              <a:t>fáng</a:t>
            </a:r>
            <a:r>
              <a:rPr altLang="zh-CN" dirty="0" lang="en-US" sz="2800"/>
              <a:t> </a:t>
            </a:r>
            <a:r>
              <a:rPr altLang="zh-CN" dirty="0" err="1" lang="en-US" sz="2800"/>
              <a:t>gōng</a:t>
            </a:r>
            <a:r>
              <a:rPr altLang="en-US" dirty="0" lang="zh-CN" sz="280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5443687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EC723F-9504-2235-13D3-3D381E85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文学与历史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E154D3A-2891-3427-8CAE-B93A90C82517}"/>
              </a:ext>
            </a:extLst>
          </p:cNvPr>
          <p:cNvSpPr txBox="1"/>
          <p:nvPr/>
        </p:nvSpPr>
        <p:spPr>
          <a:xfrm>
            <a:off x="1531088" y="2521059"/>
            <a:ext cx="1032775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dirty="0" lang="en-US" sz="2800"/>
              <a:t>《</a:t>
            </a:r>
            <a:r>
              <a:rPr altLang="en-US" dirty="0" lang="zh-CN" sz="2800"/>
              <a:t>史记</a:t>
            </a:r>
            <a:r>
              <a:rPr altLang="zh-CN" dirty="0" lang="en-US" sz="2800"/>
              <a:t>·</a:t>
            </a:r>
            <a:r>
              <a:rPr altLang="en-US" dirty="0" lang="zh-CN" sz="2800"/>
              <a:t>项羽本纪</a:t>
            </a:r>
            <a:r>
              <a:rPr altLang="zh-CN" dirty="0" lang="en-US" sz="2800"/>
              <a:t>》</a:t>
            </a:r>
            <a:r>
              <a:rPr altLang="en-US" dirty="0" lang="zh-CN" sz="2800"/>
              <a:t>记载项羽火烧咸阳宫殿，“烧秦宫室，火三月不灭”，未提及阿房宫。让后人误解项羽火烧阿房宫的是因为唐代诗人杜牧的</a:t>
            </a:r>
            <a:r>
              <a:rPr altLang="zh-CN" dirty="0" lang="en-US" sz="2800"/>
              <a:t>《</a:t>
            </a:r>
            <a:r>
              <a:rPr altLang="en-US" dirty="0" lang="zh-CN" sz="2800"/>
              <a:t>阿房宫赋</a:t>
            </a:r>
            <a:r>
              <a:rPr altLang="zh-CN" dirty="0" lang="en-US" sz="2800"/>
              <a:t>》</a:t>
            </a:r>
            <a:r>
              <a:rPr altLang="en-US" dirty="0" lang="zh-CN" sz="2800"/>
              <a:t>，诗中极度描写阿房宫的壮美，让后人对项羽火烧阿房宫深信不疑。</a:t>
            </a:r>
          </a:p>
        </p:txBody>
      </p:sp>
    </p:spTree>
    <p:extLst>
      <p:ext uri="{BB962C8B-B14F-4D97-AF65-F5344CB8AC3E}">
        <p14:creationId xmlns:p14="http://schemas.microsoft.com/office/powerpoint/2010/main" val="358597437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7EA2EC-EA86-DB5E-962E-50D11745E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307" y="800100"/>
            <a:ext cx="9601200" cy="1485900"/>
          </a:xfrm>
        </p:spPr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文学的力量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9DF76E-2EB4-1746-A5BA-8EF001263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10650279" cy="3581400"/>
          </a:xfrm>
        </p:spPr>
        <p:txBody>
          <a:bodyPr>
            <a:normAutofit/>
          </a:bodyPr>
          <a:lstStyle/>
          <a:p>
            <a:pPr indent="0" marL="0">
              <a:buNone/>
            </a:pPr>
            <a:r>
              <a:rPr altLang="zh-CN" dirty="0" lang="en-US" sz="2800"/>
              <a:t>《</a:t>
            </a:r>
            <a:r>
              <a:rPr altLang="en-US" dirty="0" lang="zh-CN" sz="2800"/>
              <a:t>阿房宫赋</a:t>
            </a:r>
            <a:r>
              <a:rPr altLang="zh-CN" dirty="0" lang="en-US" sz="2800"/>
              <a:t>》</a:t>
            </a:r>
            <a:r>
              <a:rPr altLang="en-US" dirty="0" lang="zh-CN" sz="2800"/>
              <a:t>作于唐敬宗宝历元年，其实是对当朝的一种影射，杜牧在</a:t>
            </a:r>
            <a:r>
              <a:rPr altLang="zh-CN" dirty="0" lang="en-US" sz="2800"/>
              <a:t>《</a:t>
            </a:r>
            <a:r>
              <a:rPr altLang="en-US" dirty="0" lang="zh-CN" sz="2800"/>
              <a:t>上知己文章启</a:t>
            </a:r>
            <a:r>
              <a:rPr altLang="zh-CN" dirty="0" lang="en-US" sz="2800"/>
              <a:t>》</a:t>
            </a:r>
            <a:r>
              <a:rPr altLang="en-US" dirty="0" lang="zh-CN" sz="2800"/>
              <a:t>中写明：“宝历大起宫室，广声色，故作</a:t>
            </a:r>
            <a:r>
              <a:rPr altLang="zh-CN" dirty="0" lang="en-US" sz="2800"/>
              <a:t>《</a:t>
            </a:r>
            <a:r>
              <a:rPr altLang="en-US" dirty="0" lang="zh-CN" sz="2800"/>
              <a:t>阿房宫赋</a:t>
            </a:r>
            <a:r>
              <a:rPr altLang="zh-CN" dirty="0" lang="en-US" sz="2800"/>
              <a:t>》”</a:t>
            </a:r>
            <a:r>
              <a:rPr altLang="en-US" dirty="0" lang="zh-CN" sz="2800"/>
              <a:t>。阿房宫的象征意义由此定型。</a:t>
            </a:r>
            <a:endParaRPr altLang="zh-CN" dirty="0" lang="en-US" sz="2800"/>
          </a:p>
          <a:p>
            <a:pPr indent="0" marL="0">
              <a:buNone/>
            </a:pPr>
            <a:r>
              <a:rPr altLang="en-US" dirty="0" lang="zh-CN" sz="2800"/>
              <a:t>清</a:t>
            </a:r>
            <a:r>
              <a:rPr altLang="zh-CN" dirty="0" lang="en-US" sz="2800"/>
              <a:t>·</a:t>
            </a:r>
            <a:r>
              <a:rPr altLang="en-US" dirty="0" lang="zh-CN" sz="2800"/>
              <a:t>吴楚材、吴调侯</a:t>
            </a:r>
            <a:r>
              <a:rPr altLang="zh-CN" dirty="0" lang="en-US" sz="2800"/>
              <a:t>《</a:t>
            </a:r>
            <a:r>
              <a:rPr altLang="en-US" dirty="0" lang="zh-CN" sz="2800"/>
              <a:t>古文观止</a:t>
            </a:r>
            <a:r>
              <a:rPr altLang="zh-CN" dirty="0" lang="en-US" sz="2800"/>
              <a:t>》</a:t>
            </a:r>
            <a:r>
              <a:rPr altLang="en-US" dirty="0" lang="zh-CN" sz="2800"/>
              <a:t>卷七：前幅极写阿房之瑰丽，不是羡慕其奢华，正以见骄横敛怨之至，而民不堪命也，便伏有不爱六国之人意在。所以一炬之后回视向来瑰丽，亦复何有！以下因尽情痛悼之，为</a:t>
            </a:r>
            <a:r>
              <a:rPr altLang="en-US" dirty="0" lang="zh-CN" sz="2800">
                <a:solidFill>
                  <a:srgbClr val="FF0000"/>
                </a:solidFill>
              </a:rPr>
              <a:t>隋广、叔宝等人炯戒，尤有关治体</a:t>
            </a:r>
            <a:r>
              <a:rPr altLang="en-US" dirty="0" lang="zh-CN" sz="2800"/>
              <a:t>。不若</a:t>
            </a:r>
            <a:r>
              <a:rPr altLang="zh-CN" dirty="0" lang="en-US" sz="2800"/>
              <a:t>《</a:t>
            </a:r>
            <a:r>
              <a:rPr altLang="en-US" dirty="0" lang="zh-CN" sz="2800"/>
              <a:t>上林</a:t>
            </a:r>
            <a:r>
              <a:rPr altLang="zh-CN" dirty="0" lang="en-US" sz="2800"/>
              <a:t>》《</a:t>
            </a:r>
            <a:r>
              <a:rPr altLang="en-US" dirty="0" lang="zh-CN" sz="2800"/>
              <a:t>子虚</a:t>
            </a:r>
            <a:r>
              <a:rPr altLang="zh-CN" dirty="0" lang="en-US" sz="2800"/>
              <a:t>》</a:t>
            </a:r>
            <a:r>
              <a:rPr altLang="en-US" dirty="0" lang="zh-CN" sz="2800"/>
              <a:t>，徒逢君之过也。</a:t>
            </a:r>
          </a:p>
        </p:txBody>
      </p:sp>
    </p:spTree>
    <p:extLst>
      <p:ext uri="{BB962C8B-B14F-4D97-AF65-F5344CB8AC3E}">
        <p14:creationId xmlns:p14="http://schemas.microsoft.com/office/powerpoint/2010/main" val="337912237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E91819-9319-E1B5-06C9-4BE098782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任务一：诵读课文，梳理文意。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72BAAA-BE1A-25B5-A280-CA180FA0E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3120068462"/>
      </p:ext>
    </p:extLst>
  </p:cSld>
  <p:clrMapOvr>
    <a:masterClrMapping/>
  </p:clrMapOvr>
</p:sld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剪切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剪切</Template>
  <TotalTime>131</TotalTime>
  <Words>2625</Words>
  <Application>Microsoft Office PowerPoint</Application>
  <PresentationFormat>宽屏</PresentationFormat>
  <Paragraphs>89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2" baseType="lpstr">
      <vt:lpstr>仿宋</vt:lpstr>
      <vt:lpstr>黑体</vt:lpstr>
      <vt:lpstr>Franklin Gothic Book</vt:lpstr>
      <vt:lpstr>剪切</vt:lpstr>
      <vt:lpstr>阿房宫赋</vt:lpstr>
      <vt:lpstr>PowerPoint 演示文稿</vt:lpstr>
      <vt:lpstr>PowerPoint 演示文稿</vt:lpstr>
      <vt:lpstr>铺采摛文，体物写志</vt:lpstr>
      <vt:lpstr>存在与虚无</vt:lpstr>
      <vt:lpstr>关于阿房宫的读音</vt:lpstr>
      <vt:lpstr>文学与历史</vt:lpstr>
      <vt:lpstr>文学的力量</vt:lpstr>
      <vt:lpstr>任务一：诵读课文，梳理文意。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2024-05-11T06:46:39Z</dcterms:created>
  <dc:creator>君 孟</dc:creator>
  <cp:lastModifiedBy>君 孟</cp:lastModifiedBy>
  <dcterms:modified xsi:type="dcterms:W3CDTF">2024-05-12T03:23:47Z</dcterms:modified>
  <cp:revision>2</cp:revision>
  <dc:title>阿房宫赋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996376604698542080</vt:lpwstr>
  </property>
</Properties>
</file>