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327" r:id="rId9"/>
    <p:sldId id="331" r:id="rId10"/>
    <p:sldId id="264" r:id="rId11"/>
    <p:sldId id="263" r:id="rId12"/>
    <p:sldId id="269" r:id="rId13"/>
    <p:sldId id="270" r:id="rId14"/>
    <p:sldId id="273" r:id="rId15"/>
    <p:sldId id="267" r:id="rId16"/>
    <p:sldId id="266" r:id="rId17"/>
    <p:sldId id="265" r:id="rId18"/>
    <p:sldId id="339" r:id="rId19"/>
    <p:sldId id="271" r:id="rId20"/>
    <p:sldId id="268" r:id="rId21"/>
    <p:sldId id="272" r:id="rId22"/>
    <p:sldId id="338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presProps.xml" Type="http://schemas.openxmlformats.org/officeDocument/2006/relationships/presProps"/><Relationship Id="rId3" Target="slides/slide2.xml" Type="http://schemas.openxmlformats.org/officeDocument/2006/relationships/slide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6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9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6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9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4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90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99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14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79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5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34900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6DA357-0D2A-47BC-B87B-CC39C2DF278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DC3391-764C-4A6C-B02A-679AA67F2E1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ACAA9-1B3F-9772-5998-AC99EF5B1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987" y="475417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altLang="en-US" b="1" dirty="0" lang="zh-CN" sz="11500">
                <a:latin charset="-122" panose="02010609060101010101" pitchFamily="49" typeface="黑体"/>
                <a:ea charset="-122" panose="02010609060101010101" pitchFamily="49" typeface="黑体"/>
              </a:rPr>
              <a:t>复 活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B3803E-1BDA-E006-0BB0-C998FD2AD81F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>
            <a:normAutofit/>
          </a:bodyPr>
          <a:lstStyle/>
          <a:p>
            <a:pPr algn="r"/>
            <a:r>
              <a:rPr altLang="zh-CN" b="1" dirty="0" lang="en-US" sz="3600">
                <a:latin charset="-122" panose="02010609060101010101" pitchFamily="49" typeface="黑体"/>
                <a:ea charset="-122" panose="02010609060101010101" pitchFamily="49" typeface="黑体"/>
              </a:rPr>
              <a:t>——</a:t>
            </a:r>
            <a:r>
              <a:rPr altLang="en-US" b="1" dirty="0" lang="zh-CN" sz="3600">
                <a:latin charset="-122" panose="02010609060101010101" pitchFamily="49" typeface="黑体"/>
                <a:ea charset="-122" panose="02010609060101010101" pitchFamily="49" typeface="黑体"/>
              </a:rPr>
              <a:t>列夫</a:t>
            </a:r>
            <a:r>
              <a:rPr altLang="zh-CN" b="1" dirty="0" lang="en-US" sz="3600">
                <a:latin charset="-122" panose="02010609060101010101" pitchFamily="49" typeface="黑体"/>
                <a:ea charset="-122" panose="02010609060101010101" pitchFamily="49" typeface="黑体"/>
              </a:rPr>
              <a:t>·</a:t>
            </a:r>
            <a:r>
              <a:rPr altLang="en-US" b="1" dirty="0" lang="zh-CN" sz="3600">
                <a:latin charset="-122" panose="02010609060101010101" pitchFamily="49" typeface="黑体"/>
                <a:ea charset="-122" panose="02010609060101010101" pitchFamily="49" typeface="黑体"/>
              </a:rPr>
              <a:t>托尔斯泰</a:t>
            </a:r>
          </a:p>
        </p:txBody>
      </p:sp>
    </p:spTree>
    <p:extLst>
      <p:ext uri="{BB962C8B-B14F-4D97-AF65-F5344CB8AC3E}">
        <p14:creationId xmlns:p14="http://schemas.microsoft.com/office/powerpoint/2010/main" val="20272262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A97D1-D203-DDC7-E6A4-72F11F24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lang="zh-CN" sz="4800">
                <a:effectLst/>
                <a:ea charset="-122" panose="02010609060101010101" pitchFamily="49" typeface="黑体"/>
                <a:cs charset="0" panose="02020603050405020304" pitchFamily="18" typeface="Times New Roman"/>
              </a:rPr>
              <a:t>聂赫留朵夫的“罪”</a:t>
            </a:r>
            <a:r>
              <a:rPr altLang="en-US" dirty="0" lang="zh-CN" sz="4800">
                <a:effectLst/>
                <a:ea charset="-122" panose="02010609060101010101" pitchFamily="49" typeface="黑体"/>
                <a:cs charset="0" panose="02020603050405020304" pitchFamily="18" typeface="Times New Roman"/>
              </a:rPr>
              <a:t>：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843A4-353B-1EA2-418C-034FB537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6999"/>
            <a:ext cx="10058400" cy="4023360"/>
          </a:xfrm>
        </p:spPr>
        <p:txBody>
          <a:bodyPr/>
          <a:lstStyle/>
          <a:p>
            <a:pPr algn="just" indent="0">
              <a:buNone/>
            </a:pP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他要想向玛丝洛娃忏悔自己的罪行，最终乞求她的原谅。聂赫留朵夫“罪”的标签从他一出场就异常的鲜明了。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275048763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F17AB5-1D62-3401-829D-93A8073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981987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zh-CN" dirty="0" lang="zh-CN" sz="2800">
                <a:effectLst/>
                <a:ea charset="-122" panose="02010609060101010101" pitchFamily="49" typeface="楷体"/>
                <a:cs charset="0" panose="02020603050405020304" pitchFamily="18" typeface="Times New Roman"/>
              </a:rPr>
              <a:t>“这个女人已经无可救药了。”魔鬼说，“你只会把石头吊在自己脖子上，活活淹死，再也不能做什么对别人有益的事了。给她一些钱，把你身边所有的钱全给她，同她分手，从此一刀两断，岂不更好？”他心里这样想。</a:t>
            </a:r>
            <a:endParaRPr altLang="en-US" dirty="0" lang="zh-CN" sz="280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9EE78C6-0F63-F505-88FD-5D482FBE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altLang="en-US" dirty="0" lang="zh-CN" sz="4800">
                <a:effectLst/>
                <a:ea charset="-122" panose="02010609060101010101" pitchFamily="49" typeface="黑体"/>
                <a:cs charset="0" panose="02020603050405020304" pitchFamily="18" typeface="Times New Roman"/>
              </a:rPr>
              <a:t>赎</a:t>
            </a:r>
            <a:r>
              <a:rPr altLang="zh-CN" dirty="0" lang="zh-CN" sz="4800">
                <a:effectLst/>
                <a:ea charset="-122" panose="02010609060101010101" pitchFamily="49" typeface="黑体"/>
                <a:cs charset="0" panose="02020603050405020304" pitchFamily="18" typeface="Times New Roman"/>
              </a:rPr>
              <a:t>“罪”</a:t>
            </a:r>
            <a:r>
              <a:rPr altLang="en-US" dirty="0" lang="zh-CN" sz="4800">
                <a:effectLst/>
                <a:ea charset="-122" panose="02010609060101010101" pitchFamily="49" typeface="黑体"/>
                <a:cs charset="0" panose="02020603050405020304" pitchFamily="18" typeface="Times New Roman"/>
              </a:rPr>
              <a:t>的合理化分析：</a:t>
            </a:r>
            <a:endParaRPr altLang="en-US" dirty="0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39A2C9-410D-9C3D-BF87-55CEF6FE1E29}"/>
              </a:ext>
            </a:extLst>
          </p:cNvPr>
          <p:cNvSpPr txBox="1"/>
          <p:nvPr/>
        </p:nvSpPr>
        <p:spPr>
          <a:xfrm>
            <a:off x="1096963" y="3880240"/>
            <a:ext cx="10414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给她一些钱，把你身边所有的钱全给她，同她分手，从此一刀两断</a:t>
            </a:r>
            <a:r>
              <a:rPr altLang="en-US" dirty="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。这是贵族式赎罪，用钱求得道德上心理上的解脱。</a:t>
            </a:r>
            <a:endParaRPr altLang="en-US" dirty="0" lang="zh-CN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131528829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1B02F-852E-A9E8-ABCA-7584DCF5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0" baseline="0" cap="none" dirty="0" i="0" kern="1200" kumimoji="0" lang="zh-CN" noProof="0" normalizeH="0" spc="-50" strike="noStrike" sz="4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panose="020F0302020204030204" typeface="Calibri Light"/>
                <a:ea charset="-122" panose="02010609060101010101" pitchFamily="49" typeface="黑体"/>
                <a:cs charset="0" panose="02020603050405020304" pitchFamily="18" typeface="Times New Roman"/>
              </a:rPr>
              <a:t>赎</a:t>
            </a:r>
            <a:r>
              <a:rPr altLang="zh-CN" b="0" baseline="0" cap="none" dirty="0" i="0" kern="1200" kumimoji="0" lang="zh-CN" noProof="0" normalizeH="0" spc="-50" strike="noStrike" sz="4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panose="020F0302020204030204" typeface="Calibri Light"/>
                <a:ea charset="-122" panose="02010609060101010101" pitchFamily="49" typeface="黑体"/>
                <a:cs charset="0" panose="02020603050405020304" pitchFamily="18" typeface="Times New Roman"/>
              </a:rPr>
              <a:t>“罪”</a:t>
            </a:r>
            <a:r>
              <a:rPr altLang="en-US" b="0" baseline="0" cap="none" dirty="0" i="0" kern="1200" kumimoji="0" lang="zh-CN" noProof="0" normalizeH="0" spc="-50" strike="noStrike" sz="4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panose="020F0302020204030204" typeface="Calibri Light"/>
                <a:ea charset="-122" panose="02010609060101010101" pitchFamily="49" typeface="黑体"/>
                <a:cs charset="0" panose="02020603050405020304" pitchFamily="18" typeface="Times New Roman"/>
              </a:rPr>
              <a:t>的不合理性：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D2AAA1-FE7E-FDE7-4AEB-F8DF305F5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902" y="1845734"/>
            <a:ext cx="10183154" cy="2818415"/>
          </a:xfrm>
        </p:spPr>
        <p:txBody>
          <a:bodyPr>
            <a:normAutofit/>
          </a:bodyPr>
          <a:lstStyle/>
          <a:p>
            <a:r>
              <a:rPr altLang="zh-CN" dirty="0" lang="zh-CN" sz="2800">
                <a:effectLst/>
                <a:ea charset="-122" panose="02010609060101010101" pitchFamily="49" typeface="楷体"/>
                <a:cs charset="0" panose="02020603050405020304" pitchFamily="18" typeface="Times New Roman"/>
              </a:rPr>
              <a:t>“卡秋莎！我来是要请求你的饶恕，可是你没有回答我，你是不是饶恕我，或者，什么时候能饶恕我。”他说，忽然对玛丝洛娃“何必提那些旧事。”她冷冷地说。“我记起这些事是为了要改正错误，赎我的罪，卡秋莎。”聂赫留朵夫开了头，本来还想说他要同她结婚，但接触到她的目光，发觉其中有一种粗野可怕、拒人于千里之外的神色，他不敢开口了。</a:t>
            </a:r>
            <a:endParaRPr altLang="en-US" dirty="0" lang="zh-CN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5E9CD3-EA15-5467-82EC-AA4B373C9BF6}"/>
              </a:ext>
            </a:extLst>
          </p:cNvPr>
          <p:cNvSpPr txBox="1"/>
          <p:nvPr/>
        </p:nvSpPr>
        <p:spPr>
          <a:xfrm>
            <a:off x="1097279" y="4479484"/>
            <a:ext cx="10183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聂赫留朵夫开了头，本来还想说他要同她结婚</a:t>
            </a:r>
            <a:r>
              <a:rPr altLang="en-US" dirty="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。结婚已经超出了绝大多数读者的认知。</a:t>
            </a:r>
            <a:endParaRPr altLang="en-US" dirty="0" lang="zh-CN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343460721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19C0E-9026-73B0-C622-B32D9B0A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kern="100" lang="zh-CN">
                <a:latin charset="-122" panose="02010609060101010101" pitchFamily="49" typeface="黑体"/>
                <a:ea charset="-122" panose="02010609060101010101" pitchFamily="49" typeface="黑体"/>
                <a:cs charset="0" panose="02020603050405020304" pitchFamily="18" typeface="Times New Roman"/>
              </a:rPr>
              <a:t>聂赫留朵夫</a:t>
            </a:r>
            <a:r>
              <a:rPr altLang="en-US" dirty="0" kern="100" lang="zh-CN">
                <a:latin charset="-122" panose="02010609060101010101" pitchFamily="49" typeface="黑体"/>
                <a:ea charset="-122" panose="02010609060101010101" pitchFamily="49" typeface="黑体"/>
                <a:cs charset="0" panose="02020603050405020304" pitchFamily="18" typeface="Times New Roman"/>
              </a:rPr>
              <a:t>的变异：</a:t>
            </a:r>
            <a:endParaRPr altLang="en-US" dirty="0" lang="zh-CN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C876C0-FC0F-9085-FFAD-8A25BE37A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indent="0">
              <a:buNone/>
            </a:pPr>
            <a:r>
              <a:rPr altLang="zh-CN" dirty="0" kern="100" lang="zh-CN" sz="28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“不是有过一个孩子吗？”聂赫留朵夫问，感到脸红了。“谢天谢地，他当时就死了。”她气愤地简单回答，转过眼睛不去看他。“真的吗？是怎么死的？”“我当时自己病了，差一点儿也死掉。”玛丝洛娃说，没有抬起眼睛来。“姑妈她们怎么会放您走的？”</a:t>
            </a:r>
            <a:endParaRPr altLang="zh-CN" dirty="0" kern="100" lang="en-US" sz="2800">
              <a:latin charset="0" panose="020F0502020204030204" pitchFamily="34" typeface="Calibri"/>
              <a:ea charset="-122" panose="02010609060101010101" pitchFamily="49" typeface="楷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他什么都知道，只是装作不知道，这不就是我们现在所谓的“渣男”吗，聂赫留朵夫性格中的懦弱，不敢承担责任在这里尽显无疑。就是这样的一个人为什么会表现出如此深重的罪感？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25443695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522BFE-739C-3ADA-1B23-3EDA1EBF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b="0" baseline="0" cap="none" dirty="0" i="0" kern="100" kumimoji="0" lang="zh-CN" noProof="0" normalizeH="0" spc="-50" strike="noStrike" sz="4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0" panose="02020603050405020304" pitchFamily="18" typeface="Times New Roman"/>
              </a:rPr>
              <a:t>聂赫留朵夫</a:t>
            </a:r>
            <a:r>
              <a:rPr altLang="en-US" dirty="0" kern="100" lang="zh-CN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9060101010101" pitchFamily="49" typeface="黑体"/>
                <a:ea charset="-122" panose="02010609060101010101" pitchFamily="49" typeface="黑体"/>
                <a:cs charset="0" panose="02020603050405020304" pitchFamily="18" typeface="Times New Roman"/>
              </a:rPr>
              <a:t>“罪”感何来？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CA0F06-BF42-9B88-496A-15E594051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如果仅仅是一种补偿的心理。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结婚已经不是很好理解了。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还有更不好理解的？</a:t>
            </a:r>
          </a:p>
        </p:txBody>
      </p:sp>
    </p:spTree>
    <p:extLst>
      <p:ext uri="{BB962C8B-B14F-4D97-AF65-F5344CB8AC3E}">
        <p14:creationId xmlns:p14="http://schemas.microsoft.com/office/powerpoint/2010/main" val="92027133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4D49B-305C-A6E0-2B4E-DE27416A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不合理的情节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30A0EA-C8F6-345E-2D15-2476C467A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上诉失败后，他陪她流放西伯利亚。他的行为感动了她，使她重新爱他。但为了不损害他的名誉和地位，她最终没有和他结婚而同一个革命者结为伉俪。</a:t>
            </a:r>
          </a:p>
        </p:txBody>
      </p:sp>
    </p:spTree>
    <p:extLst>
      <p:ext uri="{BB962C8B-B14F-4D97-AF65-F5344CB8AC3E}">
        <p14:creationId xmlns:p14="http://schemas.microsoft.com/office/powerpoint/2010/main" val="220360702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B2AC7-A524-1294-71AA-DCB458F6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聂赫留朵夫的复活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798B73-5F6D-6FD9-A490-6A5B130A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22850" cy="4229001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复活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中的聂赫留朵夫完整而充分地体现了“道德自我完善”的过程和思想。他经过返归和自我完善在精神上获得了新生。</a:t>
            </a: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聂赫留朵夫的思想变化可以分为：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第一阶段是纯洁善良、追求理想的阶段。真挚地爱着玛丝洛娃。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第二阶段是放纵情欲，走向堕落。他诱骗了玛丝洛娃，之后给了她一笔钱，导致了一个女人的悲剧。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第三阶段是从忏悔走向复活。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70057009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2F695-7B70-148A-FFB7-65D1EFA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玛丝洛娃的复活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18751-A3BB-EC31-F6FC-E69B9270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216" y="1952060"/>
            <a:ext cx="10058400" cy="4023360"/>
          </a:xfrm>
        </p:spPr>
        <p:txBody>
          <a:bodyPr/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玛丝洛娃在聂赫留朵夫的真诚忏悔和关怀下，消除前怨，逐步恢复过去的爱情，重新唤起埋藏在内心深处的美德，自动戒了烟酒，为了不损害聂赫留朵夫的名誉地位而拒绝与他结婚，而与另一她心爱的犯人西蒙斯结合，从而走向“新生”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377371666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F77D3-AAAB-A35F-C3E7-F7B62F08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复活，何谓复活？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5F817-4CE6-6818-99F0-F71539CC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zh-CN" dirty="0" lang="en-US"/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谁的复活？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什么力量使复活成为了可能？</a:t>
            </a:r>
          </a:p>
        </p:txBody>
      </p:sp>
    </p:spTree>
    <p:extLst>
      <p:ext uri="{BB962C8B-B14F-4D97-AF65-F5344CB8AC3E}">
        <p14:creationId xmlns:p14="http://schemas.microsoft.com/office/powerpoint/2010/main" val="3685007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F68CA-DE59-BEC7-10AE-C33069D8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52" y="263527"/>
            <a:ext cx="10058400" cy="1450757"/>
          </a:xfrm>
        </p:spPr>
        <p:txBody>
          <a:bodyPr>
            <a:normAutofit fontScale="90000"/>
          </a:bodyPr>
          <a:lstStyle/>
          <a:p>
            <a:b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</a:br>
            <a:b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</a:br>
            <a:r>
              <a:rPr altLang="en-US" dirty="0" lang="zh-CN" sz="5300">
                <a:latin charset="-122" panose="02010609060101010101" pitchFamily="49" typeface="黑体"/>
                <a:ea charset="-122" panose="02010609060101010101" pitchFamily="49" typeface="黑体"/>
              </a:rPr>
              <a:t>托尔斯泰主义</a:t>
            </a:r>
            <a:endParaRPr altLang="en-US" dirty="0" lang="zh-CN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E7A69B-0852-7AD9-EE2E-14E9C21E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252" y="1916617"/>
            <a:ext cx="10058400" cy="4023360"/>
          </a:xfrm>
        </p:spPr>
        <p:txBody>
          <a:bodyPr/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托尔斯泰的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复活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是其晚年的代表作品，一方面，在对当时社会的罪恶和腐朽反动的国家、法律、教会制度的揭露上，很难找出另一部作品有这样的深度和广度；另一方面，它宣扬了赎罪、拯救灵魂、禁欲主义、“不以暴力抗恶”、“道德自我完善’等观点，宣扬一种属于托尔斯泰自己的宗教“博爱”思想，人们称之为“托尔斯泰主义”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36650924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52E69-673F-AF56-18C4-50AB6D28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41" y="151924"/>
            <a:ext cx="10058400" cy="1450757"/>
          </a:xfrm>
        </p:spPr>
        <p:txBody>
          <a:bodyPr>
            <a:normAutofit/>
          </a:bodyPr>
          <a:lstStyle/>
          <a:p>
            <a:r>
              <a:rPr altLang="en-US" dirty="0" lang="zh-CN" sz="4000">
                <a:latin charset="-122" panose="02010609060101010101" pitchFamily="49" typeface="黑体"/>
                <a:ea charset="-122" panose="02010609060101010101" pitchFamily="49" typeface="黑体"/>
              </a:rPr>
              <a:t>列夫</a:t>
            </a:r>
            <a:r>
              <a:rPr altLang="zh-CN" dirty="0" lang="en-US" sz="4000">
                <a:latin charset="-122" panose="02010609060101010101" pitchFamily="49" typeface="黑体"/>
                <a:ea charset="-122" panose="02010609060101010101" pitchFamily="49" typeface="黑体"/>
              </a:rPr>
              <a:t>·</a:t>
            </a:r>
            <a:r>
              <a:rPr altLang="en-US" dirty="0" lang="zh-CN" sz="4000">
                <a:latin charset="-122" panose="02010609060101010101" pitchFamily="49" typeface="黑体"/>
                <a:ea charset="-122" panose="02010609060101010101" pitchFamily="49" typeface="黑体"/>
              </a:rPr>
              <a:t>尼古拉耶维奇</a:t>
            </a:r>
            <a:r>
              <a:rPr altLang="zh-CN" dirty="0" lang="en-US" sz="4000">
                <a:latin charset="-122" panose="02010609060101010101" pitchFamily="49" typeface="黑体"/>
                <a:ea charset="-122" panose="02010609060101010101" pitchFamily="49" typeface="黑体"/>
              </a:rPr>
              <a:t>·</a:t>
            </a:r>
            <a:r>
              <a:rPr altLang="en-US" dirty="0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托尔斯泰 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伯爵</a:t>
            </a:r>
            <a:endParaRPr altLang="en-US" dirty="0" lang="zh-CN" sz="40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4036925-63D6-B33F-A5DA-1A86BA4F75A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941" y="1815332"/>
            <a:ext cx="3267740" cy="45245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4FB2E0A-895C-989A-7500-DD32378C48A4}"/>
              </a:ext>
            </a:extLst>
          </p:cNvPr>
          <p:cNvSpPr txBox="1"/>
          <p:nvPr/>
        </p:nvSpPr>
        <p:spPr>
          <a:xfrm>
            <a:off x="1182341" y="1979448"/>
            <a:ext cx="55941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1828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8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月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28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日，托尔斯泰诞生于位于莫斯科以南约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200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公里的亚斯纳亚波利亚纳庄园，距离图拉仅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10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公里。托尔斯泰家族是非常知名的古老俄罗斯贵族之一。托尔斯泰的父亲尼古拉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伊里奇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托尔斯泰曾参加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1812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年拿破仑进攻莫斯科的俄法战争。</a:t>
            </a:r>
          </a:p>
        </p:txBody>
      </p:sp>
    </p:spTree>
    <p:extLst>
      <p:ext uri="{BB962C8B-B14F-4D97-AF65-F5344CB8AC3E}">
        <p14:creationId xmlns:p14="http://schemas.microsoft.com/office/powerpoint/2010/main" val="290919207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03D4E-1E72-679C-5062-D5E56FE0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/>
          <a:lstStyle/>
          <a:p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《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复活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》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中救赎之源：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C8B934-4FCD-7BDC-E8C1-CFC1A0CB9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marL="0">
              <a:buNone/>
            </a:pPr>
            <a:endParaRPr altLang="zh-CN" dirty="0" lang="en-US"/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最后聂赫留朵夫希望从福音书找到解决的方法。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他们的救赎要依靠什么呢？显然只能靠宗教。</a:t>
            </a:r>
          </a:p>
        </p:txBody>
      </p:sp>
    </p:spTree>
    <p:extLst>
      <p:ext uri="{BB962C8B-B14F-4D97-AF65-F5344CB8AC3E}">
        <p14:creationId xmlns:p14="http://schemas.microsoft.com/office/powerpoint/2010/main" val="178641326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09B50-3BA3-5BA1-8FA1-B89D463F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从镜像到观念：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678237-3263-6930-B3E1-46A68525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在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复活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中，道德问题占有首屈一指的地位，大量的说教在一定程度上损害了作品的价值。过去很多观点认为，书中充满了托尔斯泰布道式的道德说教，并把这些视为托尔斯泰作品中的消极因素。有些批评家甚至干脆认为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复活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是托尔斯泰变成道德家之后艺术走下坡路的一个证明。</a:t>
            </a:r>
          </a:p>
        </p:txBody>
      </p:sp>
    </p:spTree>
    <p:extLst>
      <p:ext uri="{BB962C8B-B14F-4D97-AF65-F5344CB8AC3E}">
        <p14:creationId xmlns:p14="http://schemas.microsoft.com/office/powerpoint/2010/main" val="203050849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9C706-C07E-06D5-3129-F366257B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这里是十九世纪的俄国：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2DC5B9-B532-69D0-5501-BDB6EFF9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marL="0">
              <a:buNone/>
            </a:pPr>
            <a:r>
              <a:rPr altLang="zh-CN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聂赫留朵夫与玛丝洛娃见面是在监狱里，监狱是一个极具象征性和辨识度的地点，借监狱来了解一个社会是绝佳的角度。巧合的是，《大卫·科波菲尔》中，米考伯也被关进了监狱。通过监狱我们可以一窥当时英国和俄国社会的巨大差异。</a:t>
            </a: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英国的债务人监狱我们已经有了了解，下面来看看俄国的监狱：</a:t>
            </a:r>
          </a:p>
        </p:txBody>
      </p:sp>
    </p:spTree>
    <p:extLst>
      <p:ext uri="{BB962C8B-B14F-4D97-AF65-F5344CB8AC3E}">
        <p14:creationId xmlns:p14="http://schemas.microsoft.com/office/powerpoint/2010/main" val="319895274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2700F1-65D1-C9AA-4FF0-B7E0F3AE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4" y="1845733"/>
            <a:ext cx="10753061" cy="4306973"/>
          </a:xfrm>
        </p:spPr>
        <p:txBody>
          <a:bodyPr>
            <a:normAutofit fontScale="92500" lnSpcReduction="10000"/>
          </a:bodyPr>
          <a:lstStyle/>
          <a:p>
            <a:pPr algn="just" indent="0">
              <a:buNone/>
            </a:pPr>
            <a:r>
              <a:rPr altLang="zh-CN" dirty="0" kern="100" lang="zh-CN" sz="2600">
                <a:effectLst/>
                <a:latin charset="0" panose="020F0502020204030204" pitchFamily="34" typeface="Calibri"/>
                <a:ea charset="-122" panose="02010600030101010101" pitchFamily="2" typeface="宋体"/>
                <a:cs charset="0" panose="02020603050405020304" pitchFamily="18" typeface="Times New Roman"/>
              </a:rPr>
              <a:t>托尔斯泰笔下的俄国监狱这是另外一番景象：</a:t>
            </a:r>
          </a:p>
          <a:p>
            <a:pPr algn="just" indent="0">
              <a:buNone/>
            </a:pPr>
            <a:r>
              <a:rPr altLang="zh-CN" dirty="0" kern="100" lang="zh-CN" sz="26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“我想见见……”聂赫留朵夫不知道该用“您”还是“你”，但随即决定用“您”。他说话的声音并不比平时高。</a:t>
            </a:r>
            <a:endParaRPr altLang="zh-CN" dirty="0" kern="100" lang="zh-CN" sz="26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6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“你别跟我啰唆了。”他旁边那个衣衫褴褛的男人叫道。“你到底拿过没有？”</a:t>
            </a:r>
            <a:endParaRPr altLang="zh-CN" dirty="0" kern="100" lang="zh-CN" sz="26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6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“对你说，人都快死了，你还要什么？”对面有一个人嚷道。</a:t>
            </a:r>
            <a:endParaRPr altLang="zh-CN" dirty="0" kern="100" lang="zh-CN" sz="26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6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玛丝洛娃听不清聂赫留朵夫在说些什么，但他说话时脸上的那副神情使她突然想起了他。</a:t>
            </a:r>
            <a:endParaRPr altLang="zh-CN" dirty="0" kern="100" lang="zh-CN" sz="26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6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“对你说：你去管闲事干什么……”这边有人喝道。“老天爷在上，我连知道也不知道。”那边有个女犯大声说。</a:t>
            </a:r>
            <a:endParaRPr altLang="zh-CN" dirty="0" kern="100" lang="zh-CN" sz="26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6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玛丝洛娃看到聂赫留朵夫激动的神气，认出他来了。</a:t>
            </a:r>
            <a:endParaRPr altLang="zh-CN" dirty="0" kern="100" lang="zh-CN" sz="26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endParaRPr altLang="en-US" dirty="0" lang="zh-CN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028681C-E030-8CE3-86F4-A238ADC2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这里是十九世纪的俄国：</a:t>
            </a:r>
          </a:p>
        </p:txBody>
      </p:sp>
    </p:spTree>
    <p:extLst>
      <p:ext uri="{BB962C8B-B14F-4D97-AF65-F5344CB8AC3E}">
        <p14:creationId xmlns:p14="http://schemas.microsoft.com/office/powerpoint/2010/main" val="20780108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8B41C1-7E85-E2E9-B669-69A4D7F6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俄国的监狱：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3A411-274B-AC1A-D6EE-1598CB66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90" y="1737361"/>
            <a:ext cx="10575851" cy="4649262"/>
          </a:xfrm>
        </p:spPr>
        <p:txBody>
          <a:bodyPr>
            <a:normAutofit/>
          </a:bodyPr>
          <a:lstStyle/>
          <a:p>
            <a:pPr algn="just" indent="0">
              <a:buNone/>
            </a:pP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监狱的嘈杂让他们的对话无法顺利的进行，这样的场景反而符合我们对监狱的想象。</a:t>
            </a:r>
          </a:p>
          <a:p>
            <a:pPr algn="just" indent="0">
              <a:buNone/>
            </a:pPr>
            <a:r>
              <a:rPr altLang="zh-CN" dirty="0" kern="100" lang="zh-CN" sz="28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她说。“我想请求您……给些钱，要是您答应的话。不多……只要十个卢布就行。”她突然说。“行，行。”聂赫留朵夫窘态毕露地说，伸手去掏皮夹子。她急促地瞅了一眼正在屋里踱步的副典狱长。“当着他的面别给，等他走开了再给，要不然会被他拿走的。”</a:t>
            </a:r>
            <a:endParaRPr altLang="zh-CN" dirty="0" kern="100" lang="zh-CN" sz="28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玛丝洛娃向聂赫留朵夫要钱，这时候的玛丝洛娃已经毫无羞耻之心，弄几个钱对她来说在正常不过，但是钱不是那么容易到她手上的，副典狱长像凶神一样随时可以拿走她的钱财。这真是一个毫无温情的丛林世界，真么会有人在监狱里寻找温情呢？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417330517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DECC1-7CDD-79B3-17EE-4AEE84FD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俄国与英国：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DC7335-FD18-7B6E-EE2B-9F12888E3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indent="0">
              <a:buNone/>
            </a:pP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玛丝洛娃根本就没有罪，她是被冤枉的，但是还是被关进了监狱，等待她的是服苦役的命运，法律的不公是被公认了的。</a:t>
            </a:r>
          </a:p>
          <a:p>
            <a:pPr algn="just" indent="0">
              <a:buNone/>
            </a:pPr>
            <a:r>
              <a:rPr altLang="zh-CN" dirty="0" kern="100" lang="zh-CN" sz="28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“我当然没有罪。我又不是小偷，又不是强盗。这儿大家都说，一切全在于律师。”她继续说，“大家都说应该上诉，可是得花很多钱……”“是的，一定要上诉。”聂赫留朵夫说，“我已经找过律师了。” “别舍不得花钱，得请一个好律师。”</a:t>
            </a:r>
            <a:endParaRPr altLang="zh-CN" dirty="0" kern="100" lang="en-US" sz="2800"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钱与律师是关键，读者当然会对当时的俄国社会有自己判断。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62629865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3DD0E9-5DD8-FAC9-6373-5AFDFDD7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俄国与英国：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848AAA-0ACD-15EA-3441-4D6C399F4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85884" cy="4023360"/>
          </a:xfrm>
        </p:spPr>
        <p:txBody>
          <a:bodyPr>
            <a:normAutofit lnSpcReduction="10000"/>
          </a:bodyPr>
          <a:lstStyle/>
          <a:p>
            <a:pPr algn="just" indent="0">
              <a:buNone/>
            </a:pP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米考伯先生的命运当然也是由法律决定，破产债务人法是如此陌生的名词，经济关系已经是如此复杂的一件事，六个星期后，米考伯也许就能获得自由。</a:t>
            </a:r>
          </a:p>
          <a:p>
            <a:pPr algn="just" indent="0">
              <a:buNone/>
            </a:pPr>
            <a:r>
              <a:rPr altLang="zh-CN" dirty="0" kern="100" lang="zh-CN" sz="2800">
                <a:effectLst/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米考伯先生的事，虽然渡过了最危急的关头，但是由于过去有张“契据”什么的，所以依然还有纠葛。有关这种契据的事，我以前听他们谈得很多，现在我想，那一定是他以前立给债权人的某种约定偿还债务的借据，最后，这个文件不知怎么的，好像不碍事了，米考伯太太告诉我，“她娘家的人”认定，米考伯先生可以援用破产债务人法，请求释放。这么一来，她指望，再过六个星期，他就可以获得自由。</a:t>
            </a:r>
            <a:endParaRPr altLang="zh-CN" dirty="0" kern="100" lang="zh-CN" sz="2800">
              <a:effectLst/>
              <a:latin charset="0" panose="020F0502020204030204" pitchFamily="34" typeface="Calibri"/>
              <a:ea charset="-122" panose="02010600030101010101" pitchFamily="2" typeface="宋体"/>
              <a:cs charset="0" panose="02020603050405020304" pitchFamily="18" typeface="Times New Roman"/>
            </a:endParaRP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274719211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55E5F-1F9E-F63D-EE5D-0CDF0E2A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b="1" dirty="0" lang="zh-CN" sz="5400">
                <a:latin charset="-122" panose="02010609060101010101" pitchFamily="49" typeface="黑体"/>
                <a:ea charset="-122" panose="02010609060101010101" pitchFamily="49" typeface="黑体"/>
              </a:rPr>
              <a:t>高山景行：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42DC8-CF2E-BE34-1ED8-CAA4CB62D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一个精神的人，他为自己所寻求的仅仅是对别人也是幸福的那种幸福。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要永远饶恕一切人，要无数次地饶恕人，因为世界上没有一个无罪的人，可以惩罚或者纠正别人。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地狱之悲剧不在于上帝不能为有罪者洗清罪孽，而在于有罪者自己不能给自己洗清罪孽；地狱不是有罪者在其中受苦的外在环境，而正是一种绝对的孤独，在这里，生命中被压低的良知的呼声，用可怕的不灭之火焚烧着罪孽者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别尔嘉耶夫</a:t>
            </a:r>
          </a:p>
        </p:txBody>
      </p:sp>
    </p:spTree>
    <p:extLst>
      <p:ext uri="{BB962C8B-B14F-4D97-AF65-F5344CB8AC3E}">
        <p14:creationId xmlns:p14="http://schemas.microsoft.com/office/powerpoint/2010/main" val="82579594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4A527-3B29-5C82-7593-3E2DC569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3692"/>
            <a:ext cx="10058400" cy="1450757"/>
          </a:xfrm>
        </p:spPr>
        <p:txBody>
          <a:bodyPr/>
          <a:lstStyle/>
          <a:p>
            <a:r>
              <a:rPr altLang="en-US" dirty="0" lang="zh-CN" sz="4800">
                <a:latin charset="-122" panose="02010609060101010101" pitchFamily="49" typeface="黑体"/>
                <a:ea charset="-122" panose="02010609060101010101" pitchFamily="49" typeface="黑体"/>
              </a:rPr>
              <a:t>托尔斯泰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A51C9-844A-3053-D230-21C39661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2944"/>
            <a:ext cx="10058400" cy="4023360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1910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11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月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10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日，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82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岁高龄的托尔斯泰从自己的亚斯纳亚波利亚纳庄园秘密离家出走，伴他同行的有他的医生和小女儿亚历山德拉。托尔斯泰在途中患肺炎，最后客死在阿斯塔波沃车站的站长室里。托尔斯泰弥留之际，全球各地的记者云集这个小车站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11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月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日，托尔斯泰被专列送回亚斯纳亚波利亚纳庄园并安葬在那里。阿斯塔波沃站于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1918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年更名为列夫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托尔斯泰站。</a:t>
            </a:r>
          </a:p>
        </p:txBody>
      </p:sp>
    </p:spTree>
    <p:extLst>
      <p:ext uri="{BB962C8B-B14F-4D97-AF65-F5344CB8AC3E}">
        <p14:creationId xmlns:p14="http://schemas.microsoft.com/office/powerpoint/2010/main" val="156502088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AF318-B339-4819-6893-685023D7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 sz="4800">
                <a:latin charset="-122" panose="02010609060101010101" pitchFamily="49" typeface="黑体"/>
                <a:ea charset="-122" panose="02010609060101010101" pitchFamily="49" typeface="黑体"/>
              </a:rPr>
              <a:t>列夫</a:t>
            </a:r>
            <a:r>
              <a:rPr altLang="zh-CN" dirty="0" lang="en-US" sz="4800">
                <a:latin charset="-122" panose="02010609060101010101" pitchFamily="49" typeface="黑体"/>
                <a:ea charset="-122" panose="02010609060101010101" pitchFamily="49" typeface="黑体"/>
              </a:rPr>
              <a:t>·</a:t>
            </a:r>
            <a:r>
              <a:rPr altLang="en-US" dirty="0" lang="zh-CN" sz="4800">
                <a:latin charset="-122" panose="02010609060101010101" pitchFamily="49" typeface="黑体"/>
                <a:ea charset="-122" panose="02010609060101010101" pitchFamily="49" typeface="黑体"/>
              </a:rPr>
              <a:t>托尔斯泰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DF4FAE-C5BE-6653-60CF-8C699DCD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托尔斯泰创作有三大特点：清醒的现实主义，卓越的心理描写，非凡的艺术表现力。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托尔斯泰著有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战争与和平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、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安娜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卡列尼娜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和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复活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这几部被视作经典的长篇小说，也因此被认为是世界最伟大的作家之一。在文学创作和社会活动的过程中，他提出的“托尔斯泰主义”，对很多政治运动有着深刻影响。 托尔斯泰于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1902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年至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1906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年间每年均获得多次诺贝尔文学奖提名，并于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1901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年、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1902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年和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1909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年多次获得诺贝尔和平奖提名，而他从未获奖也成为诺贝尔奖历史上的巨大争议之一。</a:t>
            </a:r>
          </a:p>
        </p:txBody>
      </p:sp>
    </p:spTree>
    <p:extLst>
      <p:ext uri="{BB962C8B-B14F-4D97-AF65-F5344CB8AC3E}">
        <p14:creationId xmlns:p14="http://schemas.microsoft.com/office/powerpoint/2010/main" val="339260779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A0C50-2BE2-3EF2-6AA1-64280BC6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俄罗斯的镜子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6ABC8F-C50F-5D2C-20D5-B854E0ABC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不认识托尔斯泰者，不可能认识俄罗斯。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                         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高尔基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托尔斯泰是“俄国革命的镜子”，是具有“最清醒的现实主义”的“天才艺术家”。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                                            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列宁 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翻译家力冈：“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复活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是托尔斯泰世界观发生剧变后，呕心沥血写出的最后一部长篇巨著，公认为是托尔斯泰创作的顶峰，是他一生思想和艺术的总结。”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280659763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59223-A111-D0A0-1B68-F1C9267A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《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复活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》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故事梗概：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C5CBE8-735D-DC26-F895-994E862EA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163" y="2037119"/>
            <a:ext cx="10058400" cy="4023360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描写男主人公聂赫留朵夫引诱姑妈家女仆玛丝洛娃，使她怀孕并被赶出家门。后来，她沦为妓女，因被指控谋财害命而受审判。男主人公以陪审员的身份出庭，见到从前被他引诱的女人，深受良心谴责。他为她奔走申冤，以赎回自己的罪过。</a:t>
            </a:r>
          </a:p>
        </p:txBody>
      </p:sp>
    </p:spTree>
    <p:extLst>
      <p:ext uri="{BB962C8B-B14F-4D97-AF65-F5344CB8AC3E}">
        <p14:creationId xmlns:p14="http://schemas.microsoft.com/office/powerpoint/2010/main" val="96839674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F77D3-AAAB-A35F-C3E7-F7B62F08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复活，何谓复活？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5F817-4CE6-6818-99F0-F71539CC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zh-CN" dirty="0" lang="en-US"/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谁的复活？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什么力量使复活成为了可能？</a:t>
            </a:r>
          </a:p>
        </p:txBody>
      </p:sp>
    </p:spTree>
    <p:extLst>
      <p:ext uri="{BB962C8B-B14F-4D97-AF65-F5344CB8AC3E}">
        <p14:creationId xmlns:p14="http://schemas.microsoft.com/office/powerpoint/2010/main" val="6179603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99C1A-5312-0BA5-DD54-2681E8E4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6114"/>
            <a:ext cx="10058400" cy="1450757"/>
          </a:xfrm>
        </p:spPr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镜像小说的四象限分析框架：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F851F5-966A-7263-CEB9-134CDE9B4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3147"/>
            <a:ext cx="10200640" cy="4023360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镜像小说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批判现实主义作品，可以从以下四个维度作为切入点进行分析：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一、有意味的细节。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二、不合理的矛盾点。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三、人物形象的构建。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四、时代特征的体现。</a:t>
            </a:r>
          </a:p>
        </p:txBody>
      </p:sp>
    </p:spTree>
    <p:extLst>
      <p:ext uri="{BB962C8B-B14F-4D97-AF65-F5344CB8AC3E}">
        <p14:creationId xmlns:p14="http://schemas.microsoft.com/office/powerpoint/2010/main" val="274132392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A355F-A2C5-65CB-8A29-433D5B45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 dirty="0" lang="zh-CN" sz="4400">
                <a:effectLst/>
                <a:latin charset="-122" panose="02010609060101010101" pitchFamily="49" typeface="黑体"/>
                <a:ea charset="-122" panose="02010609060101010101" pitchFamily="49" typeface="黑体"/>
                <a:cs charset="0" panose="02020603050405020304" pitchFamily="18" typeface="Times New Roman"/>
              </a:rPr>
              <a:t>人物是镜像小说的灵魂</a:t>
            </a:r>
            <a:endParaRPr altLang="en-US" dirty="0" lang="zh-CN" sz="9600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19F6B-E597-100C-A133-A0EA72A55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08674" cy="4023360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以聂赫留朵夫人物形象分析为例：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聂赫留朵夫的出场</a:t>
            </a:r>
            <a:r>
              <a:rPr altLang="en-US" dirty="0" kern="100" lang="zh-CN" sz="2800"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  <a:sym charset="2" panose="05000000000000000000" pitchFamily="2" typeface="Wingdings"/>
              </a:rPr>
              <a:t>：</a:t>
            </a:r>
            <a:r>
              <a:rPr altLang="en-US" dirty="0" kern="10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  <a:sym charset="2" panose="05000000000000000000" pitchFamily="2" typeface="Wingdings"/>
              </a:rPr>
              <a:t>有意味的细节</a:t>
            </a:r>
            <a:endParaRPr altLang="zh-CN" dirty="0" kern="100" lang="en-US" sz="2800">
              <a:solidFill>
                <a:srgbClr val="FF0000"/>
              </a:solidFill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  <a:p>
            <a:pPr algn="just" indent="0">
              <a:buNone/>
            </a:pPr>
            <a:r>
              <a:rPr altLang="zh-CN" dirty="0" kern="100" lang="zh-CN" sz="2800">
                <a:latin charset="0" panose="020F0502020204030204" pitchFamily="34" typeface="Calibri"/>
                <a:ea charset="-122" panose="02010609060101010101" pitchFamily="49" typeface="楷体"/>
                <a:cs charset="0" panose="02020603050405020304" pitchFamily="18" typeface="Times New Roman"/>
              </a:rPr>
              <a:t>“我想见见……”聂赫留朵夫不知道该用“您”还是“你”，但随即决定用“您”。他说话的声音并不比平时高。“我来是……”“对，我在做我该做的事，我在认罪。”聂赫留朵夫想。他一想到这里，眼泪就夺眶而出，喉咙也哽住了。他用手指抓住铁栅栏，说不下去，竭力控制住感情，免得哭出声来。</a:t>
            </a:r>
            <a:endParaRPr altLang="zh-CN" dirty="0" kern="100" lang="zh-CN" sz="2800">
              <a:latin charset="0" panose="020F0502020204030204" pitchFamily="34" typeface="Calibri"/>
              <a:cs charset="0" panose="02020603050405020304" pitchFamily="18" typeface="Times New Roman"/>
            </a:endParaRPr>
          </a:p>
          <a:p>
            <a:endParaRPr altLang="en-US" dirty="0" lang="zh-CN" sz="32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403661015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2373</Words>
  <Application>Microsoft Office PowerPoint</Application>
  <PresentationFormat>宽屏</PresentationFormat>
  <Paragraphs>94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仿宋</vt:lpstr>
      <vt:lpstr>黑体</vt:lpstr>
      <vt:lpstr>楷体</vt:lpstr>
      <vt:lpstr>Calibri</vt:lpstr>
      <vt:lpstr>Calibri Light</vt:lpstr>
      <vt:lpstr>回顾</vt:lpstr>
      <vt:lpstr>复 活</vt:lpstr>
      <vt:lpstr>列夫·尼古拉耶维奇·托尔斯泰 伯爵</vt:lpstr>
      <vt:lpstr>托尔斯泰</vt:lpstr>
      <vt:lpstr>列夫·托尔斯泰</vt:lpstr>
      <vt:lpstr>俄罗斯的镜子</vt:lpstr>
      <vt:lpstr>《复活》故事梗概：</vt:lpstr>
      <vt:lpstr>复活，何谓复活？</vt:lpstr>
      <vt:lpstr>镜像小说的四象限分析框架：</vt:lpstr>
      <vt:lpstr>人物是镜像小说的灵魂</vt:lpstr>
      <vt:lpstr>聂赫留朵夫的“罪”：</vt:lpstr>
      <vt:lpstr>赎“罪”的合理化分析：</vt:lpstr>
      <vt:lpstr>赎“罪”的不合理性：</vt:lpstr>
      <vt:lpstr>聂赫留朵夫的变异：</vt:lpstr>
      <vt:lpstr>聂赫留朵夫“罪”感何来？</vt:lpstr>
      <vt:lpstr>不合理的情节</vt:lpstr>
      <vt:lpstr>聂赫留朵夫的复活</vt:lpstr>
      <vt:lpstr>玛丝洛娃的复活</vt:lpstr>
      <vt:lpstr>复活，何谓复活？</vt:lpstr>
      <vt:lpstr>  托尔斯泰主义</vt:lpstr>
      <vt:lpstr>《复活》中救赎之源：</vt:lpstr>
      <vt:lpstr>从镜像到观念：</vt:lpstr>
      <vt:lpstr>这里是十九世纪的俄国：</vt:lpstr>
      <vt:lpstr>这里是十九世纪的俄国：</vt:lpstr>
      <vt:lpstr>俄国的监狱：</vt:lpstr>
      <vt:lpstr>俄国与英国：</vt:lpstr>
      <vt:lpstr>俄国与英国：</vt:lpstr>
      <vt:lpstr>高山景行：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2024-09-29T02:44:12Z</dcterms:created>
  <dc:creator>君 孟</dc:creator>
  <cp:lastModifiedBy>君 孟</cp:lastModifiedBy>
  <dcterms:modified xsi:type="dcterms:W3CDTF">2024-09-29T04:59:29Z</dcterms:modified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EASTEDU_PRESENTATION_CUSTOM_DATA">
    <vt:lpwstr>1047135251178811392</vt:lpwstr>
  </property>
</Properties>
</file>