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62" r:id="rId3"/>
    <p:sldId id="326" r:id="rId4"/>
    <p:sldId id="325" r:id="rId5"/>
    <p:sldId id="327" r:id="rId6"/>
    <p:sldId id="331" r:id="rId7"/>
    <p:sldId id="332" r:id="rId8"/>
    <p:sldId id="329" r:id="rId9"/>
    <p:sldId id="330" r:id="rId10"/>
    <p:sldId id="333" r:id="rId11"/>
    <p:sldId id="336" r:id="rId12"/>
    <p:sldId id="334" r:id="rId13"/>
    <p:sldId id="335" r:id="rId14"/>
    <p:sldId id="337" r:id="rId15"/>
    <p:sldId id="338" r:id="rId16"/>
    <p:sldId id="339" r:id="rId17"/>
    <p:sldId id="341" r:id="rId18"/>
    <p:sldId id="340" r:id="rId19"/>
    <p:sldId id="342" r:id="rId20"/>
    <p:sldId id="313" r:id="rId21"/>
    <p:sldId id="343" r:id="rId22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>
        <p:scale>
          <a:sx n="94" d="100"/>
          <a:sy n="94" d="100"/>
        </p:scale>
        <p:origin x="44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27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88BD2-BFF2-46D3-A11E-EE8A6A8B71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1B911-C455-4C13-9B45-6789CEA2D91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雪地上  描述已自动生成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雪地上  描述已自动生成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1486746" y="2063962"/>
            <a:ext cx="94068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sz="7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大卫</a:t>
            </a:r>
            <a:r>
              <a:rPr lang="en-US" altLang="zh-CN" sz="7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·</a:t>
            </a:r>
            <a:r>
              <a:rPr lang="zh-CN" altLang="en-US" sz="7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科波菲尔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（节选）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狄更斯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“装”有传染性：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米考伯太太身上的不合理性：</a:t>
            </a:r>
            <a:endParaRPr lang="zh-CN" altLang="en-US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米考伯太太也同样能屈能伸。我曾看到，她在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点钟时为缴税的事急得死去活来，可是到了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点钟，她就吃起炸羊排，喝起热麦酒来了（这是典当掉两把银茶匙后买来的）。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有一次，她家刚被法院强制执行，没收了财产，我碰巧提前在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点钟回家，只见她躺在壁炉前，头发散乱，披在脸上，可是就在这天晚上，她一面在厨房的炉子旁炸牛排，一面告诉我她爸妈以及经常来往的朋友们的事。我从未见过她的兴致有比那天晚上更好的了。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人物性格刻画的丰富性：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我把它搬到了另外租的一个小房间里。这个新寓所就在监狱大墙外不远的地方，我为此感到很满意，因为我跟米考伯一家患难与共，彼此已经很熟，舍不得分开了。他们也给那个孤儿在附近租了个便宜的住处。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如何评价以上这段文字？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文中是否还有类似的表达？</a:t>
            </a:r>
            <a:endParaRPr lang="zh-CN" altLang="en-US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7280" y="1916853"/>
            <a:ext cx="10058400" cy="1512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如果米考伯身上只有“装”的一面，那么狄更斯难称伟大，人物性格刻画的丰富性是伟大作家的标签。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人物性格刻画的丰富性：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096963" y="3429001"/>
            <a:ext cx="7525490" cy="1811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sz="2800" b="1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仁慈善良、乐天知命</a:t>
            </a:r>
            <a:endParaRPr lang="en-US" altLang="zh-CN" sz="2800" b="1" dirty="0">
              <a:solidFill>
                <a:srgbClr val="098A31"/>
              </a:solidFill>
              <a:highlight>
                <a:srgbClr val="008000"/>
              </a:highligh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l">
              <a:lnSpc>
                <a:spcPct val="140000"/>
              </a:lnSpc>
            </a:pPr>
            <a:endParaRPr lang="en-US" altLang="zh-CN" sz="2800" b="1" dirty="0">
              <a:solidFill>
                <a:srgbClr val="098A31"/>
              </a:solidFill>
              <a:highlight>
                <a:srgbClr val="008000"/>
              </a:highligh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l">
              <a:lnSpc>
                <a:spcPct val="140000"/>
              </a:lnSpc>
            </a:pPr>
            <a:r>
              <a:rPr lang="en-US" altLang="zh-CN" sz="2800" b="1" dirty="0">
                <a:solidFill>
                  <a:srgbClr val="098A31"/>
                </a:solidFill>
                <a:highlight>
                  <a:srgbClr val="0080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</a:t>
            </a:r>
            <a:r>
              <a:rPr lang="zh-CN" altLang="en-US" sz="2800" b="1" dirty="0">
                <a:solidFill>
                  <a:schemeClr val="bg1"/>
                </a:solidFill>
                <a:highlight>
                  <a:srgbClr val="0080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sz="2800" b="1" dirty="0">
              <a:solidFill>
                <a:schemeClr val="bg1"/>
              </a:solidFill>
              <a:highlight>
                <a:srgbClr val="008000"/>
              </a:highligh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6963" y="4505724"/>
            <a:ext cx="507968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假装体面、爱慕虚荣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en-US" altLang="zh-CN" dirty="0"/>
          </a:p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“米考伯主义”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拓展运用：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7280" y="1811867"/>
            <a:ext cx="10058400" cy="1064394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请运用以上的分析方法，分析大卫的人物形象：</a:t>
            </a:r>
            <a:endParaRPr lang="zh-CN" altLang="en-US" sz="32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097280" y="3089152"/>
            <a:ext cx="6096000" cy="1064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l" fontAlgn="auto">
              <a:lnSpc>
                <a:spcPts val="406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自强不息的勇气和积极进取的精神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 algn="l" fontAlgn="auto">
              <a:lnSpc>
                <a:spcPts val="406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善良友爱的高尚品格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这里是十九世纪的英国：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于是在我十岁那年，我就成了谋得斯通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格林比货行里的一名小童工了。这全是我的活儿，我就是雇来干这些活儿的孩子中的一个。连我在内，我们一共三四个人。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这是今天的我们无法想象的，十九世纪的英国，童工竟然是一个非常普遍的现象，十岁的儿童大概上小学四五年级，但在当时的社会已经跟一个成人没有什么区别，要工作赚钱，独立租房子住。</a:t>
            </a:r>
            <a:endParaRPr lang="zh-CN" altLang="en-US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151136"/>
            <a:ext cx="10058400" cy="1450757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英国的监狱：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31147" y="1832187"/>
            <a:ext cx="10058400" cy="449410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    在他入狱后的第一个星期天，我决定去看看他，并跟他一起吃顿中饭。我向人问了路，说得先到一个地方，快到时就会看到另一个跟它一样的地方，在它附近会看到一个院子，穿过那院子，再一直往前走，就能看到一个监狱看守。米考伯先生正在栅栏门里面等着我，我走进他的牢房（在顶层下面的一层），我们大哭了一场。我们一直坐着，直到跟米考伯先生同牢房的另一个人进来。他从厨房里端来一盘羊腰肉，这就是我们三人共同享用的饭菜了。接着，米考伯先生派我去顶上一层“霍普金斯船长”的牢房，带去米考伯先生对他的问候，对他说明我是他的年轻朋友，问他是否可以借给我一副刀叉。</a:t>
            </a:r>
            <a:endParaRPr lang="zh-CN" altLang="en-US" sz="2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3419" y="1960880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霍普金斯船长借给我一副刀叉，并要我向米考伯先生问好。他的那间小牢房里有一个很邋遢的女人，还有两个面无血色的女孩，长着一头蓬乱的头发，是他的女儿。我猜想（只有老天知道我为什么会这样想），那两个头发蓬乱的女孩虽然是霍普金斯船长的孩子，但那个邋遢的女人并不是他明媒正娶的妻子。我怯生生地站在他门口最多不过两分钟，可是我从他那儿下楼时，心里却清楚地意识到这一切，就像那副刀叉清楚地握在我手里一样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英国的监狱：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狄更斯的这段描写让作为读者的我惊骇异常，这拿难道到真是十九世纪英国的监狱，探望犯人是如此的简单，监狱的伙食也太好了，竟然还有羊肉。米考伯先生一如既往的“装”，派我去向狱友霍普金斯船长借刀叉。对霍普金斯船长的这段描写简直惊掉了读者的下巴，他那间牢房里竟然住着他的妻子和两个女儿。这样的情节让我都有点怀疑狄更斯是否在魔幻现实主义了，后面的情节印证了牢房里与家人共住并不是特例。米考伯一家很快也住了进来，看到这里，我倒觉得英国的监狱简直就是社会福利机构。</a:t>
            </a:r>
            <a:endParaRPr lang="zh-CN" altLang="en-US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英国的监狱：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大卫的故事是由谁叙述的？为什么这样安排？</a:t>
            </a:r>
            <a:b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017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如今，我对世事已有足够了解，因而几乎对任何事物都不再引以为怪了。不过像我这样小小年纪就如此轻易地遭人遗弃，即使是现在，也不免使我感到有点儿吃惊。好端端一个极有才华、观察力强、聪明热情、敏感机灵的孩子，突然身心两伤，可居然没有人出来为他说一句话，我觉得这实在是咄咄怪事。没有一个人出来为我说一句话，于是在我十岁那年，我就成了谋得斯通-格林比货行里的一名小童工了。”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036319" y="4665122"/>
            <a:ext cx="10715413" cy="1870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800" b="1" dirty="0">
                <a:solidFill>
                  <a:schemeClr val="dk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幼年的我</a:t>
            </a:r>
            <a:r>
              <a:rPr lang="zh-CN" altLang="en-US" sz="2800" b="1" dirty="0">
                <a:solidFill>
                  <a:schemeClr val="dk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（儿童视角）</a:t>
            </a:r>
            <a:r>
              <a:rPr lang="en-US" altLang="zh-CN" sz="2800" b="1" dirty="0">
                <a:solidFill>
                  <a:schemeClr val="dk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——</a:t>
            </a:r>
            <a:r>
              <a:rPr lang="zh-CN" altLang="en-US" sz="2800" b="1" dirty="0">
                <a:solidFill>
                  <a:schemeClr val="dk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亲历者、证者</a:t>
            </a:r>
            <a:endParaRPr lang="en-US" altLang="zh-CN" sz="2800" b="1" dirty="0">
              <a:solidFill>
                <a:schemeClr val="dk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 algn="just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dk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成年的我（成年视角）</a:t>
            </a:r>
            <a:r>
              <a:rPr lang="en-US" altLang="zh-CN" sz="2800" b="1" dirty="0">
                <a:solidFill>
                  <a:schemeClr val="dk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——</a:t>
            </a:r>
            <a:r>
              <a:rPr lang="zh-CN" altLang="en-US" sz="2800" b="1" dirty="0">
                <a:solidFill>
                  <a:schemeClr val="dk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回忆者</a:t>
            </a:r>
            <a:r>
              <a:rPr lang="zh-CN" altLang="en-US" sz="2800" b="1" dirty="0">
                <a:solidFill>
                  <a:schemeClr val="dk1"/>
                </a:solidFill>
                <a:latin typeface="+mn-ea"/>
                <a:cs typeface="华文中宋" panose="02010600040101010101" pitchFamily="2" charset="-122"/>
                <a:sym typeface="+mn-ea"/>
              </a:rPr>
              <a:t>、</a:t>
            </a:r>
            <a:r>
              <a:rPr lang="zh-CN" altLang="en-US" sz="2800" b="1" dirty="0">
                <a:solidFill>
                  <a:schemeClr val="dk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叙述者评论者、批判者</a:t>
            </a:r>
            <a:endParaRPr lang="zh-CN" altLang="en-US" sz="2800" b="1" dirty="0">
              <a:solidFill>
                <a:schemeClr val="dk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 marL="457200" indent="-457200" algn="just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zh-CN" altLang="en-US" sz="2800" b="1" dirty="0">
              <a:solidFill>
                <a:schemeClr val="dk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2883641" y="267204"/>
            <a:ext cx="5238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叙述人称和叙述视角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23296" y="1028202"/>
          <a:ext cx="11945408" cy="5154508"/>
        </p:xfrm>
        <a:graphic>
          <a:graphicData uri="http://schemas.openxmlformats.org/drawingml/2006/table">
            <a:tbl>
              <a:tblPr firstRow="1" firstCol="1" bandRow="1"/>
              <a:tblGrid>
                <a:gridCol w="3114357"/>
                <a:gridCol w="8831051"/>
              </a:tblGrid>
              <a:tr h="16768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800" b="1" kern="100" dirty="0"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第一人称</a:t>
                      </a:r>
                      <a:endParaRPr lang="zh-CN" sz="2800" b="1" kern="100" dirty="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(</a:t>
                      </a: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有限视角</a:t>
                      </a:r>
                      <a:r>
                        <a:rPr lang="en-US" altLang="zh-CN" sz="2400" b="1" kern="100" dirty="0"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/</a:t>
                      </a:r>
                      <a:r>
                        <a:rPr lang="zh-CN" altLang="en-US" sz="2400" b="1" kern="100" dirty="0"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全知视角）</a:t>
                      </a:r>
                      <a:endParaRPr lang="zh-CN" altLang="en-US" sz="2400" b="1" kern="100" dirty="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zh-CN" sz="3200" kern="1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等线" panose="02010600030101010101" pitchFamily="2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800" b="1" kern="100" dirty="0"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第二人称</a:t>
                      </a:r>
                      <a:endParaRPr lang="zh-CN" sz="2800" b="1" kern="100" dirty="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（有限视角）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zh-CN" sz="32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等线" panose="02010600030101010101" pitchFamily="2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11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800" b="1" kern="100" dirty="0"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第三人称</a:t>
                      </a:r>
                      <a:endParaRPr lang="zh-CN" sz="2800" b="1" kern="100" dirty="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(</a:t>
                      </a: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全知视角</a:t>
                      </a:r>
                      <a:r>
                        <a:rPr lang="en-US" altLang="zh-CN" sz="2400" b="1" kern="100" dirty="0"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/</a:t>
                      </a:r>
                      <a:r>
                        <a:rPr lang="zh-CN" altLang="en-US" sz="2400" b="1" kern="100" dirty="0"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有限视角）</a:t>
                      </a:r>
                      <a:endParaRPr lang="zh-CN" sz="2800" b="1" kern="100" dirty="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 </a:t>
                      </a:r>
                      <a:endParaRPr lang="en-US" sz="2800" b="1" kern="100" dirty="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zh-CN" sz="32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等线" panose="02010600030101010101" pitchFamily="2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504035" y="1121679"/>
            <a:ext cx="9236710" cy="1614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 fontAlgn="auto">
              <a:lnSpc>
                <a:spcPct val="110000"/>
              </a:lnSpc>
            </a:pPr>
            <a:r>
              <a:rPr lang="zh-CN" sz="30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①真实亲切</a:t>
            </a:r>
            <a:endParaRPr lang="zh-CN" sz="3000" b="1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indent="0" algn="just" fontAlgn="auto">
              <a:lnSpc>
                <a:spcPct val="110000"/>
              </a:lnSpc>
            </a:pPr>
            <a:r>
              <a:rPr lang="zh-CN" sz="30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②拉进读者与文本的距离</a:t>
            </a:r>
            <a:endParaRPr lang="zh-CN" sz="3000" b="1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indent="0" algn="just" fontAlgn="auto">
              <a:lnSpc>
                <a:spcPct val="110000"/>
              </a:lnSpc>
            </a:pPr>
            <a:r>
              <a:rPr lang="zh-CN" sz="30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③便于抒发感情</a:t>
            </a:r>
            <a:endParaRPr lang="zh-CN" altLang="en-US" sz="3000" b="1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554518" y="2883073"/>
            <a:ext cx="892365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 fontAlgn="auto">
              <a:lnSpc>
                <a:spcPct val="100000"/>
              </a:lnSpc>
            </a:pPr>
            <a:r>
              <a:rPr lang="zh-CN" sz="30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①拉近读者与叙述者之间的距离</a:t>
            </a:r>
            <a:endParaRPr lang="zh-CN" sz="3000" b="1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indent="0" algn="just" fontAlgn="auto">
              <a:lnSpc>
                <a:spcPct val="100000"/>
              </a:lnSpc>
            </a:pPr>
            <a:r>
              <a:rPr lang="zh-CN" sz="30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②增强了文章的抒情性和亲切感</a:t>
            </a:r>
            <a:endParaRPr lang="zh-CN" sz="3000" b="1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indent="0" algn="just" fontAlgn="auto">
              <a:lnSpc>
                <a:spcPct val="100000"/>
              </a:lnSpc>
            </a:pPr>
            <a:r>
              <a:rPr lang="zh-CN" sz="30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③便于感情交流</a:t>
            </a:r>
            <a:endParaRPr lang="zh-CN" altLang="en-US" sz="3000" b="1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3575579" y="4585700"/>
            <a:ext cx="9236710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sz="28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①更为客观，不受叙述者的见闻和感觉的约束</a:t>
            </a:r>
            <a:endParaRPr lang="zh-CN" sz="2800" b="1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zh-CN" sz="28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②视角多变，</a:t>
            </a:r>
            <a:r>
              <a:rPr lang="zh-CN" altLang="en-US" sz="2800" b="1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灵活呈现</a:t>
            </a:r>
            <a:r>
              <a:rPr lang="zh-CN" sz="28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人物的心理活动</a:t>
            </a:r>
            <a:endParaRPr lang="zh-CN" sz="2800" b="1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00000"/>
              </a:lnSpc>
            </a:pPr>
            <a:r>
              <a:rPr lang="zh-CN" sz="2800" b="1" kern="100" dirty="0">
                <a:solidFill>
                  <a:schemeClr val="tx1"/>
                </a:solidFill>
                <a:effectLst/>
                <a:latin typeface="Calibri" panose="020F0502020204030204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③</a:t>
            </a:r>
            <a:r>
              <a:rPr lang="zh-CN" sz="28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跨越时空，</a:t>
            </a:r>
            <a:r>
              <a:rPr lang="zh-CN" altLang="en-US" sz="28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立体呈现</a:t>
            </a:r>
            <a:r>
              <a:rPr lang="zh-CN" sz="28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不同人物的</a:t>
            </a:r>
            <a:r>
              <a:rPr lang="zh-CN" altLang="en-US" sz="28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经历和情感</a:t>
            </a:r>
            <a:r>
              <a:rPr lang="zh-CN" sz="28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b="1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好的小说都是作者自传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1096963" y="1846264"/>
            <a:ext cx="10058400" cy="2671550"/>
          </a:xfrm>
        </p:spPr>
        <p:txBody>
          <a:bodyPr>
            <a:normAutofit/>
          </a:bodyPr>
          <a:lstStyle/>
          <a:p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狄更斯：在我所有的作品中，最爱的一部，最宠爱的孩子。</a:t>
            </a:r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托尔斯泰：英国小说中最好的一部。</a:t>
            </a:r>
            <a:endParaRPr lang="zh-CN" altLang="en-US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5680" y="263527"/>
            <a:ext cx="10058400" cy="1450757"/>
          </a:xfrm>
        </p:spPr>
        <p:txBody>
          <a:bodyPr>
            <a:normAutofit/>
          </a:bodyPr>
          <a:lstStyle/>
          <a:p>
            <a:pPr defTabSz="965835">
              <a:defRPr/>
            </a:pPr>
            <a:r>
              <a:rPr lang="zh-CN" altLang="en-US" sz="4400" b="1" kern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清刻本悦宋简体" panose="02000000000000000000" pitchFamily="2" charset="-122"/>
                <a:sym typeface="微软雅黑" panose="020B0503020204020204" charset="-122"/>
              </a:rPr>
              <a:t>文学家</a:t>
            </a:r>
            <a:r>
              <a:rPr lang="zh-CN" altLang="en-US" sz="4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受自己的责任感和良心的约束</a:t>
            </a:r>
            <a:endParaRPr lang="zh-CN" altLang="en-US" sz="4400" b="1" kern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方正清刻本悦宋简体" panose="02000000000000000000" pitchFamily="2" charset="-122"/>
              <a:sym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7280" y="1845734"/>
            <a:ext cx="1032256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这是最好的时代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</a:rPr>
              <a:t>,</a:t>
            </a: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这是最坏的时代；这是智慧的时代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</a:rPr>
              <a:t>,</a:t>
            </a: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这是愚蠢的时代；这是信仰的时期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</a:rPr>
              <a:t>,</a:t>
            </a: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这是怀疑的时期；这是光明的季节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</a:rPr>
              <a:t>,</a:t>
            </a: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这是黑暗的季节；这是希望之春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</a:rPr>
              <a:t>,</a:t>
            </a: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这是失望之冬；人们面前有着各样事物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</a:rPr>
              <a:t>,</a:t>
            </a: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人们面前一无所有；人们正在直登天堂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</a:rPr>
              <a:t>,</a:t>
            </a: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人们正在直下地狱。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</a:rPr>
              <a:t>                                      ——</a:t>
            </a: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狄更斯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双城记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endParaRPr lang="zh-CN" altLang="en-US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97280" y="4148668"/>
            <a:ext cx="10410613" cy="143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蕴含着作家对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</a:rPr>
              <a:t>19</a:t>
            </a: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世纪维多利亚时代工业革命时社会的批判，对英国底层、小人物的生活现状的关注，表现了作者对人道主义的强烈呼唤。</a:t>
            </a:r>
            <a:endParaRPr lang="zh-CN" altLang="en-US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4293" y="793422"/>
            <a:ext cx="10560256" cy="1450757"/>
          </a:xfrm>
        </p:spPr>
        <p:txBody>
          <a:bodyPr>
            <a:no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镜：反映世界，现实主义小说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发现因果</a:t>
            </a:r>
            <a:b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4293" y="1855973"/>
            <a:ext cx="101937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发现因果在于塑造人物丰富性与多样性的因果不容易发现，文学性也正体现在隐蔽性之上。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4293" y="3786188"/>
            <a:ext cx="9212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策略：寻找有意味的细节，从不合理的地方切入。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7280" y="216114"/>
            <a:ext cx="10058400" cy="1450757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镜像小说的四象限分析框架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7280" y="1893147"/>
            <a:ext cx="1020064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镜像小说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批判现实主义作品，可以从以下四个维度作为切入点进行分析：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一、有意味的细节。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二、不合理的矛盾点。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三、人物形象的构建。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四、时代特征的体现。</a:t>
            </a:r>
            <a:endParaRPr lang="zh-CN" altLang="en-US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sz="44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人物是镜像小说的灵魂</a:t>
            </a:r>
            <a:endParaRPr lang="zh-CN" altLang="en-US" sz="9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7279" y="1845734"/>
            <a:ext cx="10160001" cy="4023360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以米考伯先生人物形象分析为例：</a:t>
            </a:r>
            <a:endParaRPr lang="en-US" altLang="zh-CN" sz="32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0" algn="just">
              <a:buNone/>
            </a:pPr>
            <a:r>
              <a:rPr lang="zh-CN" altLang="en-US" sz="2800" kern="10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米考伯的出场</a:t>
            </a:r>
            <a:r>
              <a:rPr lang="zh-CN" altLang="en-US" sz="2800" kern="1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：</a:t>
            </a:r>
            <a:r>
              <a:rPr lang="zh-CN" altLang="en-US" sz="2800" kern="1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有意味的细节</a:t>
            </a:r>
            <a:endParaRPr lang="en-US" altLang="zh-CN" sz="2800" kern="100" dirty="0">
              <a:solidFill>
                <a:srgbClr val="FF0000"/>
              </a:solidFill>
              <a:effectLst/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zh-CN" altLang="zh-CN" sz="28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他的外套的前襟上还挂着一副有柄的单片眼镜——我后来发现，</a:t>
            </a:r>
            <a:r>
              <a:rPr lang="zh-CN" altLang="zh-CN" sz="2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这只是用作装饰的</a:t>
            </a:r>
            <a:r>
              <a:rPr lang="zh-CN" altLang="zh-CN" sz="28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，因为他难得用来看东西，即使他用来看了，也是什么都看不见的。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28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“这位</a:t>
            </a:r>
            <a:r>
              <a:rPr lang="zh-CN" altLang="en-US" sz="28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”，</a:t>
            </a:r>
            <a:r>
              <a:rPr lang="zh-CN" altLang="zh-CN" sz="28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那个陌生人说，语调中带有一种屈尊俯就的口气，还有一种说不出的</a:t>
            </a:r>
            <a:r>
              <a:rPr lang="zh-CN" altLang="zh-CN" sz="2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装成文雅的气派</a:t>
            </a:r>
            <a:r>
              <a:rPr lang="zh-CN" altLang="zh-CN" sz="28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，给我印象很深。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32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米考伯的“装”：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31147" y="1940561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人物出场是小说家最用力的地方，米考伯带了一副用作装饰的眼镜出场，这幅眼睛就成了有意味的细节，眼镜完全是形式的，希望带给人一种文雅的假象，用文中一个词来形容就是装成文雅的气派。于是“装”就成了米考伯标志性的符号，谓之典型性。“装”就成为理解米考伯这一人物最重要的突破点，他整个生活的环境都在营造一种假象，一直在“装”。</a:t>
            </a:r>
            <a:endParaRPr lang="zh-CN" altLang="en-US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有意味的细节：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他们家的特点：</a:t>
            </a:r>
            <a:endParaRPr lang="zh-CN" altLang="en-US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楼上的房间里全都空空的，一件家具也没有，成天拉上窗帘，挡住邻居的耳目。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8239" y="205323"/>
            <a:ext cx="10058400" cy="1450757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不合理的矛盾点：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58239" y="1845734"/>
            <a:ext cx="10214187" cy="4473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在这个陷入经济危机的家中，又有许多不合理的，即所谓的矛盾点。我成为房客是合理化的部分，想要节约点家庭的开销，“米考伯太太青年宿舍”也是这样的逻辑，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但是下面的细节就有点不合逻辑了：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在这一家人中，还有一个黑皮肤的年轻女人，这个有哼鼻子习惯的女人是这家的仆人。不到半个小时，她就告诉我说，她是“一个孤儿”，来自附近的圣路加济贫院。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上面这段文字你有何看法？</a:t>
            </a:r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不合理的矛盾点：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米考伯一家经济恶化，债主上门，米考伯先生真是又伤心，又羞愧，甚至悲惨得不能自制，用一把剃刀做出抹脖子的动作来，可是在这过后还不到半个小时，他就特别用心地擦亮自己的皮鞋，然后哼着一支曲子，摆出比平时更加高贵的架势，走出门去了。</a:t>
            </a:r>
            <a:endParaRPr lang="zh-CN" altLang="en-US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92106" y="401141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米考伯是一个什么样的人？</a:t>
            </a:r>
            <a:endParaRPr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1192106" y="4749707"/>
            <a:ext cx="6096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假装体面、爱慕虚荣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en-US" altLang="zh-CN" dirty="0"/>
          </a:p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“米考伯主义”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tags/tag1.xml><?xml version="1.0" encoding="utf-8"?>
<p:tagLst xmlns:p="http://schemas.openxmlformats.org/presentationml/2006/main">
  <p:tag name="AS_UNIQUEID" val="3253"/>
</p:tagLst>
</file>

<file path=ppt/tags/tag10.xml><?xml version="1.0" encoding="utf-8"?>
<p:tagLst xmlns:p="http://schemas.openxmlformats.org/presentationml/2006/main">
  <p:tag name="AS_UNIQUEID" val="4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.xml><?xml version="1.0" encoding="utf-8"?>
<p:tagLst xmlns:p="http://schemas.openxmlformats.org/presentationml/2006/main">
  <p:tag name="AS_UNIQUEID" val="4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2.xml><?xml version="1.0" encoding="utf-8"?>
<p:tagLst xmlns:p="http://schemas.openxmlformats.org/presentationml/2006/main">
  <p:tag name="AS_UNIQUEID" val="4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.xml><?xml version="1.0" encoding="utf-8"?>
<p:tagLst xmlns:p="http://schemas.openxmlformats.org/presentationml/2006/main">
  <p:tag name="AS_UNIQUEID" val="4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4.xml><?xml version="1.0" encoding="utf-8"?>
<p:tagLst xmlns:p="http://schemas.openxmlformats.org/presentationml/2006/main">
  <p:tag name="AS_UNIQUEID" val="4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5.xml><?xml version="1.0" encoding="utf-8"?>
<p:tagLst xmlns:p="http://schemas.openxmlformats.org/presentationml/2006/main">
  <p:tag name="AS_UNIQUEID" val="4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6.xml><?xml version="1.0" encoding="utf-8"?>
<p:tagLst xmlns:p="http://schemas.openxmlformats.org/presentationml/2006/main">
  <p:tag name="AS_UNIQUEID" val="4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7.xml><?xml version="1.0" encoding="utf-8"?>
<p:tagLst xmlns:p="http://schemas.openxmlformats.org/presentationml/2006/main">
  <p:tag name="AS_UNIQUEID" val="3253"/>
</p:tagLst>
</file>

<file path=ppt/tags/tag18.xml><?xml version="1.0" encoding="utf-8"?>
<p:tagLst xmlns:p="http://schemas.openxmlformats.org/presentationml/2006/main">
  <p:tag name="AS_UNIQUEID" val="545"/>
</p:tagLst>
</file>

<file path=ppt/tags/tag19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.xml><?xml version="1.0" encoding="utf-8"?>
<p:tagLst xmlns:p="http://schemas.openxmlformats.org/presentationml/2006/main">
  <p:tag name="AS_UNIQUEID" val="4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0.xml><?xml version="1.0" encoding="utf-8"?>
<p:tagLst xmlns:p="http://schemas.openxmlformats.org/presentationml/2006/main">
  <p:tag name="AS_UNIQUEID" val="760"/>
</p:tagLst>
</file>

<file path=ppt/tags/tag21.xml><?xml version="1.0" encoding="utf-8"?>
<p:tagLst xmlns:p="http://schemas.openxmlformats.org/presentationml/2006/main">
  <p:tag name="AS_UNIQUEID" val="5009"/>
  <p:tag name="KSO_WM_BEAUTIFY_FLAG" val=""/>
</p:tagLst>
</file>

<file path=ppt/tags/tag22.xml><?xml version="1.0" encoding="utf-8"?>
<p:tagLst xmlns:p="http://schemas.openxmlformats.org/presentationml/2006/main">
  <p:tag name="AS_UNIQUEID" val="429"/>
</p:tagLst>
</file>

<file path=ppt/tags/tag23.xml><?xml version="1.0" encoding="utf-8"?>
<p:tagLst xmlns:p="http://schemas.openxmlformats.org/presentationml/2006/main">
  <p:tag name="AS_UNIQUEID" val="432"/>
  <p:tag name="TABLE_ENDDRAG_ORIGIN_RECT" val="869*344"/>
  <p:tag name="TABLE_ENDDRAG_RECT" val="16*75*869*344"/>
</p:tagLst>
</file>

<file path=ppt/tags/tag24.xml><?xml version="1.0" encoding="utf-8"?>
<p:tagLst xmlns:p="http://schemas.openxmlformats.org/presentationml/2006/main">
  <p:tag name="AS_UNIQUEID" val="7033"/>
</p:tagLst>
</file>

<file path=ppt/tags/tag25.xml><?xml version="1.0" encoding="utf-8"?>
<p:tagLst xmlns:p="http://schemas.openxmlformats.org/presentationml/2006/main">
  <p:tag name="AS_UNIQUEID" val="7034"/>
</p:tagLst>
</file>

<file path=ppt/tags/tag26.xml><?xml version="1.0" encoding="utf-8"?>
<p:tagLst xmlns:p="http://schemas.openxmlformats.org/presentationml/2006/main">
  <p:tag name="AS_UNIQUEID" val="7035"/>
</p:tagLst>
</file>

<file path=ppt/tags/tag27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mE4MTYzYTcxZTM3YWFjYWIwNzBmMmI0ZTM5ODRkYjEifQ=="/>
  <p:tag name="KSO_WPP_MARK_KEY" val="a6b3ac0d-1c75-4cae-91f9-61fe8c691523"/>
</p:tagLst>
</file>

<file path=ppt/tags/tag3.xml><?xml version="1.0" encoding="utf-8"?>
<p:tagLst xmlns:p="http://schemas.openxmlformats.org/presentationml/2006/main">
  <p:tag name="AS_UNIQUEID" val="4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AS_UNIQUEID" val="4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p="http://schemas.openxmlformats.org/presentationml/2006/main">
  <p:tag name="AS_UNIQUEID" val="4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.xml><?xml version="1.0" encoding="utf-8"?>
<p:tagLst xmlns:p="http://schemas.openxmlformats.org/presentationml/2006/main">
  <p:tag name="AS_UNIQUEID" val="4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7.xml><?xml version="1.0" encoding="utf-8"?>
<p:tagLst xmlns:p="http://schemas.openxmlformats.org/presentationml/2006/main">
  <p:tag name="AS_UNIQUEID" val="4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8.xml><?xml version="1.0" encoding="utf-8"?>
<p:tagLst xmlns:p="http://schemas.openxmlformats.org/presentationml/2006/main">
  <p:tag name="AS_UNIQUEID" val="4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9.xml><?xml version="1.0" encoding="utf-8"?>
<p:tagLst xmlns:p="http://schemas.openxmlformats.org/presentationml/2006/main">
  <p:tag name="AS_UNIQUEID" val="4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heme/theme1.xml><?xml version="1.0" encoding="utf-8"?>
<a:theme xmlns:a="http://schemas.openxmlformats.org/drawingml/2006/main" name="回顾">
  <a:themeElements>
    <a:clrScheme name="回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2953</Words>
  <Application>WPS 演示</Application>
  <PresentationFormat>宽屏</PresentationFormat>
  <Paragraphs>147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宋体</vt:lpstr>
      <vt:lpstr>Wingdings</vt:lpstr>
      <vt:lpstr>Calibri</vt:lpstr>
      <vt:lpstr>黑体</vt:lpstr>
      <vt:lpstr>楷体</vt:lpstr>
      <vt:lpstr>仿宋</vt:lpstr>
      <vt:lpstr>Times New Roman</vt:lpstr>
      <vt:lpstr>微软雅黑</vt:lpstr>
      <vt:lpstr>Arial Unicode MS</vt:lpstr>
      <vt:lpstr>华文中宋</vt:lpstr>
      <vt:lpstr>等线</vt:lpstr>
      <vt:lpstr>Calibri</vt:lpstr>
      <vt:lpstr>方正清刻本悦宋简体</vt:lpstr>
      <vt:lpstr>Calibri Light</vt:lpstr>
      <vt:lpstr>回顾</vt:lpstr>
      <vt:lpstr>PowerPoint 演示文稿</vt:lpstr>
      <vt:lpstr>好的小说都是作者自传</vt:lpstr>
      <vt:lpstr>镜：反映世界，现实主义小说——发现因果 </vt:lpstr>
      <vt:lpstr>镜像小说的四象限分析框架</vt:lpstr>
      <vt:lpstr>人物是镜像小说的灵魂</vt:lpstr>
      <vt:lpstr>米考伯的“装”：</vt:lpstr>
      <vt:lpstr>有意味的细节：</vt:lpstr>
      <vt:lpstr>不合理的矛盾点：</vt:lpstr>
      <vt:lpstr>不合理的矛盾点：</vt:lpstr>
      <vt:lpstr>“装”有传染性：</vt:lpstr>
      <vt:lpstr>人物性格刻画的丰富性：</vt:lpstr>
      <vt:lpstr>人物性格刻画的丰富性：</vt:lpstr>
      <vt:lpstr>拓展运用：</vt:lpstr>
      <vt:lpstr>这里是十九世纪的英国：</vt:lpstr>
      <vt:lpstr>英国的监狱：</vt:lpstr>
      <vt:lpstr>英国的监狱：</vt:lpstr>
      <vt:lpstr>英国的监狱：</vt:lpstr>
      <vt:lpstr>大卫的故事是由谁叙述的？为什么这样安排？ </vt:lpstr>
      <vt:lpstr>PowerPoint 演示文稿</vt:lpstr>
      <vt:lpstr>文学家受自己的责任感和良心的约束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一、三</cp:lastModifiedBy>
  <cp:revision>27</cp:revision>
  <cp:lastPrinted>2023-09-01T11:02:00Z</cp:lastPrinted>
  <dcterms:created xsi:type="dcterms:W3CDTF">2023-09-01T11:02:00Z</dcterms:created>
  <dcterms:modified xsi:type="dcterms:W3CDTF">2024-09-27T08:36:09Z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EASTEDU_PRESENTATION_CUSTOM_DATA">
    <vt:lpwstr>1046094659711991808</vt:lpwstr>
  </property>
  <property fmtid="{D5CDD505-2E9C-101B-9397-08002B2CF9AE}" pid="7" name="ICV">
    <vt:lpwstr>3DAFEAD911344271843EEEC0BF41E8F2</vt:lpwstr>
  </property>
  <property fmtid="{D5CDD505-2E9C-101B-9397-08002B2CF9AE}" pid="8" name="KSOProductBuildVer">
    <vt:lpwstr>2052-11.1.0.12763</vt:lpwstr>
  </property>
</Properties>
</file>