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presentationml.slide+xml" PartName="/ppt/slides/slide26.xml"/>
  <Override ContentType="application/vnd.openxmlformats-officedocument.presentationml.slide+xml" PartName="/ppt/slides/slide27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6" r:id="rId2"/>
    <p:sldId id="257" r:id="rId3"/>
    <p:sldId id="266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7" r:id="rId13"/>
    <p:sldId id="268" r:id="rId14"/>
    <p:sldId id="269" r:id="rId15"/>
    <p:sldId id="280" r:id="rId16"/>
    <p:sldId id="282" r:id="rId17"/>
    <p:sldId id="272" r:id="rId18"/>
    <p:sldId id="281" r:id="rId19"/>
    <p:sldId id="274" r:id="rId20"/>
    <p:sldId id="270" r:id="rId21"/>
    <p:sldId id="271" r:id="rId22"/>
    <p:sldId id="273" r:id="rId23"/>
    <p:sldId id="279" r:id="rId24"/>
    <p:sldId id="277" r:id="rId25"/>
    <p:sldId id="275" r:id="rId26"/>
    <p:sldId id="276" r:id="rId27"/>
    <p:sldId id="278" r:id="rId2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2" autoAdjust="0"/>
    <p:restoredTop sz="94660"/>
  </p:normalViewPr>
  <p:slideViewPr>
    <p:cSldViewPr snapToGrid="0">
      <p:cViewPr varScale="1">
        <p:scale>
          <a:sx n="85" d="100"/>
          <a:sy n="85" d="100"/>
        </p:scale>
        <p:origin x="84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9.xml" Type="http://schemas.openxmlformats.org/officeDocument/2006/relationships/slide"/><Relationship Id="rId11" Target="slides/slide10.xml" Type="http://schemas.openxmlformats.org/officeDocument/2006/relationships/slide"/><Relationship Id="rId12" Target="slides/slide11.xml" Type="http://schemas.openxmlformats.org/officeDocument/2006/relationships/slide"/><Relationship Id="rId13" Target="slides/slide12.xml" Type="http://schemas.openxmlformats.org/officeDocument/2006/relationships/slide"/><Relationship Id="rId14" Target="slides/slide13.xml" Type="http://schemas.openxmlformats.org/officeDocument/2006/relationships/slide"/><Relationship Id="rId15" Target="slides/slide14.xml" Type="http://schemas.openxmlformats.org/officeDocument/2006/relationships/slide"/><Relationship Id="rId16" Target="slides/slide15.xml" Type="http://schemas.openxmlformats.org/officeDocument/2006/relationships/slide"/><Relationship Id="rId17" Target="slides/slide16.xml" Type="http://schemas.openxmlformats.org/officeDocument/2006/relationships/slide"/><Relationship Id="rId18" Target="slides/slide17.xml" Type="http://schemas.openxmlformats.org/officeDocument/2006/relationships/slide"/><Relationship Id="rId19" Target="slides/slide18.xml" Type="http://schemas.openxmlformats.org/officeDocument/2006/relationships/slide"/><Relationship Id="rId2" Target="slides/slide1.xml" Type="http://schemas.openxmlformats.org/officeDocument/2006/relationships/slide"/><Relationship Id="rId20" Target="slides/slide19.xml" Type="http://schemas.openxmlformats.org/officeDocument/2006/relationships/slide"/><Relationship Id="rId21" Target="slides/slide20.xml" Type="http://schemas.openxmlformats.org/officeDocument/2006/relationships/slide"/><Relationship Id="rId22" Target="slides/slide21.xml" Type="http://schemas.openxmlformats.org/officeDocument/2006/relationships/slide"/><Relationship Id="rId23" Target="slides/slide22.xml" Type="http://schemas.openxmlformats.org/officeDocument/2006/relationships/slide"/><Relationship Id="rId24" Target="slides/slide23.xml" Type="http://schemas.openxmlformats.org/officeDocument/2006/relationships/slide"/><Relationship Id="rId25" Target="slides/slide24.xml" Type="http://schemas.openxmlformats.org/officeDocument/2006/relationships/slide"/><Relationship Id="rId26" Target="slides/slide25.xml" Type="http://schemas.openxmlformats.org/officeDocument/2006/relationships/slide"/><Relationship Id="rId27" Target="slides/slide26.xml" Type="http://schemas.openxmlformats.org/officeDocument/2006/relationships/slide"/><Relationship Id="rId28" Target="slides/slide27.xml" Type="http://schemas.openxmlformats.org/officeDocument/2006/relationships/slide"/><Relationship Id="rId29" Target="presProps.xml" Type="http://schemas.openxmlformats.org/officeDocument/2006/relationships/presProps"/><Relationship Id="rId3" Target="slides/slide2.xml" Type="http://schemas.openxmlformats.org/officeDocument/2006/relationships/slide"/><Relationship Id="rId30" Target="viewProps.xml" Type="http://schemas.openxmlformats.org/officeDocument/2006/relationships/viewProps"/><Relationship Id="rId31" Target="theme/theme1.xml" Type="http://schemas.openxmlformats.org/officeDocument/2006/relationships/theme"/><Relationship Id="rId32" Target="tableStyles.xml" Type="http://schemas.openxmlformats.org/officeDocument/2006/relationships/tableStyles"/><Relationship Id="rId4" Target="slides/slide3.xml" Type="http://schemas.openxmlformats.org/officeDocument/2006/relationships/slide"/><Relationship Id="rId5" Target="slides/slide4.xml" Type="http://schemas.openxmlformats.org/officeDocument/2006/relationships/slide"/><Relationship Id="rId6" Target="slides/slide5.xml" Type="http://schemas.openxmlformats.org/officeDocument/2006/relationships/slide"/><Relationship Id="rId7" Target="slides/slide6.xml" Type="http://schemas.openxmlformats.org/officeDocument/2006/relationships/slide"/><Relationship Id="rId8" Target="slides/slide7.xml" Type="http://schemas.openxmlformats.org/officeDocument/2006/relationships/slide"/><Relationship Id="rId9" Target="slides/slide8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15749-D820-4E19-94A6-2622C41A5115}" type="datetimeFigureOut">
              <a:rPr lang="zh-CN" altLang="en-US" smtClean="0"/>
              <a:t>2024/10/18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36201-5666-4E2E-902F-96A3BDB63123}" type="slidenum">
              <a:rPr lang="zh-CN" altLang="en-US" smtClean="0"/>
              <a:t>‹#›</a:t>
            </a:fld>
            <a:endParaRPr lang="zh-CN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3698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15749-D820-4E19-94A6-2622C41A5115}" type="datetimeFigureOut">
              <a:rPr lang="zh-CN" altLang="en-US" smtClean="0"/>
              <a:t>2024/10/18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36201-5666-4E2E-902F-96A3BDB631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8956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15749-D820-4E19-94A6-2622C41A5115}" type="datetimeFigureOut">
              <a:rPr lang="zh-CN" altLang="en-US" smtClean="0"/>
              <a:t>2024/10/18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36201-5666-4E2E-902F-96A3BDB631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8534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15749-D820-4E19-94A6-2622C41A5115}" type="datetimeFigureOut">
              <a:rPr lang="zh-CN" altLang="en-US" smtClean="0"/>
              <a:t>2024/10/18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36201-5666-4E2E-902F-96A3BDB631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33421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15749-D820-4E19-94A6-2622C41A5115}" type="datetimeFigureOut">
              <a:rPr lang="zh-CN" altLang="en-US" smtClean="0"/>
              <a:t>2024/10/18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36201-5666-4E2E-902F-96A3BDB63123}" type="slidenum">
              <a:rPr lang="zh-CN" altLang="en-US" smtClean="0"/>
              <a:t>‹#›</a:t>
            </a:fld>
            <a:endParaRPr lang="zh-CN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49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15749-D820-4E19-94A6-2622C41A5115}" type="datetimeFigureOut">
              <a:rPr lang="zh-CN" altLang="en-US" smtClean="0"/>
              <a:t>2024/10/18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36201-5666-4E2E-902F-96A3BDB631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85899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15749-D820-4E19-94A6-2622C41A5115}" type="datetimeFigureOut">
              <a:rPr lang="zh-CN" altLang="en-US" smtClean="0"/>
              <a:t>2024/10/18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36201-5666-4E2E-902F-96A3BDB631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7854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15749-D820-4E19-94A6-2622C41A5115}" type="datetimeFigureOut">
              <a:rPr lang="zh-CN" altLang="en-US" smtClean="0"/>
              <a:t>2024/10/18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36201-5666-4E2E-902F-96A3BDB631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99032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15749-D820-4E19-94A6-2622C41A5115}" type="datetimeFigureOut">
              <a:rPr lang="zh-CN" altLang="en-US" smtClean="0"/>
              <a:t>2024/10/18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36201-5666-4E2E-902F-96A3BDB631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423670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45F15749-D820-4E19-94A6-2622C41A5115}" type="datetimeFigureOut">
              <a:rPr lang="zh-CN" altLang="en-US" smtClean="0"/>
              <a:t>2024/10/18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A236201-5666-4E2E-902F-96A3BDB631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24879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15749-D820-4E19-94A6-2622C41A5115}" type="datetimeFigureOut">
              <a:rPr lang="zh-CN" altLang="en-US" smtClean="0"/>
              <a:t>2024/10/18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36201-5666-4E2E-902F-96A3BDB631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53400529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5F15749-D820-4E19-94A6-2622C41A5115}" type="datetimeFigureOut">
              <a:rPr lang="zh-CN" altLang="en-US" smtClean="0"/>
              <a:t>2024/10/18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A236201-5666-4E2E-902F-96A3BDB63123}" type="slidenum">
              <a:rPr lang="zh-CN" altLang="en-US" smtClean="0"/>
              <a:t>‹#›</a:t>
            </a:fld>
            <a:endParaRPr lang="zh-CN" alt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2697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10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1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3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4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5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6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7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8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9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20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21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2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23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24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25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26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27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3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4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5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6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7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8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9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C670DE4-CEFC-B18B-17B5-3679A1D6E0E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altLang="en-US" b="1" dirty="0" lang="zh-CN" sz="8800">
                <a:latin charset="-122" panose="02010609060101010101" pitchFamily="49" typeface="黑体"/>
                <a:ea charset="-122" panose="02010609060101010101" pitchFamily="49" typeface="黑体"/>
              </a:rPr>
              <a:t>   百年孤独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29B7A9D8-DA36-0DD2-2C1F-E8C8C4F789A1}"/>
              </a:ext>
            </a:extLst>
          </p:cNvPr>
          <p:cNvSpPr>
            <a:spLocks noGrp="1"/>
          </p:cNvSpPr>
          <p:nvPr>
            <p:ph idx="1" type="subTitle"/>
          </p:nvPr>
        </p:nvSpPr>
        <p:spPr>
          <a:xfrm>
            <a:off x="4481204" y="4257147"/>
            <a:ext cx="5811112" cy="1143000"/>
          </a:xfrm>
        </p:spPr>
        <p:txBody>
          <a:bodyPr>
            <a:normAutofit/>
          </a:bodyPr>
          <a:lstStyle/>
          <a:p>
            <a:r>
              <a:rPr altLang="zh-CN" b="1" dirty="0" lang="en-US" sz="3200">
                <a:latin charset="-122" panose="02010609060101010101" pitchFamily="49" typeface="黑体"/>
                <a:ea charset="-122" panose="02010609060101010101" pitchFamily="49" typeface="黑体"/>
              </a:rPr>
              <a:t>                                                             ——</a:t>
            </a:r>
            <a:r>
              <a:rPr altLang="en-US" b="1" dirty="0" lang="zh-CN" sz="3200">
                <a:latin charset="-122" panose="02010609060101010101" pitchFamily="49" typeface="黑体"/>
                <a:ea charset="-122" panose="02010609060101010101" pitchFamily="49" typeface="黑体"/>
              </a:rPr>
              <a:t>加西亚</a:t>
            </a:r>
            <a:r>
              <a:rPr altLang="zh-CN" b="1" dirty="0" lang="en-US" sz="3200">
                <a:latin charset="-122" panose="02010609060101010101" pitchFamily="49" typeface="黑体"/>
                <a:ea charset="-122" panose="02010609060101010101" pitchFamily="49" typeface="黑体"/>
              </a:rPr>
              <a:t>·</a:t>
            </a:r>
            <a:r>
              <a:rPr altLang="en-US" b="1" dirty="0" lang="zh-CN" sz="3200">
                <a:latin charset="-122" panose="02010609060101010101" pitchFamily="49" typeface="黑体"/>
                <a:ea charset="-122" panose="02010609060101010101" pitchFamily="49" typeface="黑体"/>
              </a:rPr>
              <a:t>马尔克斯</a:t>
            </a:r>
          </a:p>
        </p:txBody>
      </p:sp>
    </p:spTree>
    <p:extLst>
      <p:ext uri="{BB962C8B-B14F-4D97-AF65-F5344CB8AC3E}">
        <p14:creationId xmlns:p14="http://schemas.microsoft.com/office/powerpoint/2010/main" val="731894886"/>
      </p:ext>
    </p:extLst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54ED047-87E6-2431-D6B5-068BEFBDB1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b="1" dirty="0" lang="zh-CN">
                <a:latin charset="-122" panose="02010609060101010101" pitchFamily="49" typeface="黑体"/>
                <a:ea charset="-122" panose="02010609060101010101" pitchFamily="49" typeface="黑体"/>
              </a:rPr>
              <a:t>从那个遥远的下午说起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6E38E92-33E6-A0D9-5621-C319DDF86C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0" marL="0"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“多年以后，面对行刑队，奥雷里亚诺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·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布恩迪亚上校将会回想起父亲带他去见识冰块的那个遥远的下午。”</a:t>
            </a:r>
            <a:endParaRPr altLang="zh-CN" dirty="0" lang="en-US" sz="28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pPr indent="0" marL="0"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这是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百年孤独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的开头，一切神奇开始的地方。马尔克斯自己也说过，当这个句子从笔端写出的时候，他知道小说成了。似乎有些夸张，我们来看看这句话的魔幻的力量。</a:t>
            </a:r>
          </a:p>
          <a:p>
            <a:endParaRPr altLang="en-US" dirty="0" lang="zh-CN"/>
          </a:p>
        </p:txBody>
      </p:sp>
    </p:spTree>
    <p:extLst>
      <p:ext uri="{BB962C8B-B14F-4D97-AF65-F5344CB8AC3E}">
        <p14:creationId xmlns:p14="http://schemas.microsoft.com/office/powerpoint/2010/main" val="660000102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</p:bld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B4D7B89-8373-2975-869D-67F093A809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b="1" dirty="0" lang="zh-CN">
                <a:latin charset="-122" panose="02010609060101010101" pitchFamily="49" typeface="黑体"/>
                <a:ea charset="-122" panose="02010609060101010101" pitchFamily="49" typeface="黑体"/>
              </a:rPr>
              <a:t>时空的错移混乱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B4EC7F4-8F8D-B9EB-E2E5-E5F4F77ACB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marL="0"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最表层，也是最先打动读者是时间，未来，过去，现在，三重时空竟然神奇并呈在一起，在我们意识不到的地方，时空发生错移，读者陷入一种不可名状的愉悦的混乱之中。这也是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百年孤独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开篇广被模仿的主要原因，一种说不清楚的高级感。</a:t>
            </a:r>
          </a:p>
        </p:txBody>
      </p:sp>
    </p:spTree>
    <p:extLst>
      <p:ext uri="{BB962C8B-B14F-4D97-AF65-F5344CB8AC3E}">
        <p14:creationId xmlns:p14="http://schemas.microsoft.com/office/powerpoint/2010/main" val="599767646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</p:bld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69585C2-E1FD-DC90-E004-0C60F6004C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b="1" dirty="0" lang="zh-CN">
                <a:latin charset="-122" panose="02010609060101010101" pitchFamily="49" typeface="黑体"/>
                <a:ea charset="-122" panose="02010609060101010101" pitchFamily="49" typeface="黑体"/>
              </a:rPr>
              <a:t>回忆，悲剧宿命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1609EE0-CC75-D8AF-7957-10D965C72E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marL="0"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高级感还不够，在短短的一个句子中竟然隐藏了观念小说最重要的两个密码，一个是回忆，另一个是悲剧宿命。还不够，这个句子中还有小说中最重要的两位主角：一是母亲眼里“爱无力”的奥雷里亚诺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•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布恩迪亚，二是马孔多第一位暴君阿尔卡蒂奥，魔化的名字。</a:t>
            </a:r>
          </a:p>
        </p:txBody>
      </p:sp>
    </p:spTree>
    <p:extLst>
      <p:ext uri="{BB962C8B-B14F-4D97-AF65-F5344CB8AC3E}">
        <p14:creationId xmlns:p14="http://schemas.microsoft.com/office/powerpoint/2010/main" val="31429251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</p:bldLst>
  </p:timing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2E19958-194B-4CDE-5FA4-A025EE286C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b="1" dirty="0" lang="zh-CN">
                <a:latin charset="-122" panose="02010609060101010101" pitchFamily="49" typeface="黑体"/>
                <a:ea charset="-122" panose="02010609060101010101" pitchFamily="49" typeface="黑体"/>
              </a:rPr>
              <a:t>冰块的魔力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4244988-6CA0-E84E-D8A2-B0BEAE24D5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marL="0"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还不够，看冰块这么一件看似十分微不足道的事，为何令他一生念念不忘？生死关头总是无声无息潜入记忆？关乎父爱，关乎亲情。老何赛是个科学狂人，马孔多建立之初，他尚怀许多建功立业的雄心，但很快陷入“磁铁迷狂、天文演算、炼金幻梦以及见识世上奇观的热望中”，为使马孔多与新兴发明相连，他率队探路，却被大海所挡。他决定迁移。妻子乌尔苏拉费尽心力，最终用孩子打动了他。那一刻，老何赛望着菜园里烈日头下的两个儿子，内心发生了某种变化。从此，他开始把他最宝贵的时间留给儿子，带他们去看冰块。</a:t>
            </a:r>
          </a:p>
        </p:txBody>
      </p:sp>
    </p:spTree>
    <p:extLst>
      <p:ext uri="{BB962C8B-B14F-4D97-AF65-F5344CB8AC3E}">
        <p14:creationId xmlns:p14="http://schemas.microsoft.com/office/powerpoint/2010/main" val="129395681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</p:bldLst>
  </p:timing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6DFA674-08A2-8B3C-799D-63F9585EBB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286603"/>
            <a:ext cx="10058400" cy="1450757"/>
          </a:xfrm>
        </p:spPr>
        <p:txBody>
          <a:bodyPr/>
          <a:lstStyle/>
          <a:p>
            <a:r>
              <a:rPr altLang="en-US" b="1" dirty="0" lang="zh-CN">
                <a:latin charset="-122" panose="02010609060101010101" pitchFamily="49" typeface="黑体"/>
                <a:ea charset="-122" panose="02010609060101010101" pitchFamily="49" typeface="黑体"/>
              </a:rPr>
              <a:t>魔幻的名字，名字中观念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32BDA5A-107B-E89C-3837-785DB3369B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9331" y="1845734"/>
            <a:ext cx="10373193" cy="4405164"/>
          </a:xfrm>
        </p:spPr>
        <p:txBody>
          <a:bodyPr>
            <a:normAutofit lnSpcReduction="10000"/>
          </a:bodyPr>
          <a:lstStyle/>
          <a:p>
            <a:pPr indent="0" marL="0"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读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百年孤独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有几大难点，第一就是人物的名字，小说纵跨百年，七代人，人多，名字都很长，长得还都很像，布恩迪亚家族给新生儿命名总是翻来覆去叫“奥雷里亚诺”或者“阿尔卡蒂奥”，一堆酷似或者干脆一样的名字。在“奥雷里亚诺”或者“阿尔卡蒂奥”的缠绕下，我们早已晕头转向了。马尔克斯就不能正常一点吗？给每个人物一个名字应该难不住天才的马尔克斯吧？我们马上意识到，魔化的背后可能是观念在操控一切。</a:t>
            </a:r>
            <a:endParaRPr altLang="zh-CN" dirty="0" lang="en-US" sz="28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pPr indent="0" marL="0"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关于如何区分“奥雷里亚诺”和“阿尔卡蒂奥”，马尔克斯亲授过一个规律：后者使这个家族得以延续，前者则相反。但有一个例外，即阿尔卡蒂奥第二和奥雷里亚诺第二这对孪生兄弟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——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也许因为他们长得一模一样，从小就给搞混了。</a:t>
            </a:r>
          </a:p>
          <a:p>
            <a:endParaRPr altLang="en-US" dirty="0" lang="zh-CN"/>
          </a:p>
        </p:txBody>
      </p:sp>
    </p:spTree>
    <p:extLst>
      <p:ext uri="{BB962C8B-B14F-4D97-AF65-F5344CB8AC3E}">
        <p14:creationId xmlns:p14="http://schemas.microsoft.com/office/powerpoint/2010/main" val="3220745894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</p:bldLst>
  </p:timing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5DEE0C9-3256-9E5C-FFF0-D28006BC79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b="1" dirty="0" lang="zh-CN">
                <a:latin charset="-122" panose="02010609060101010101" pitchFamily="49" typeface="黑体"/>
                <a:ea charset="-122" panose="02010609060101010101" pitchFamily="49" typeface="黑体"/>
              </a:rPr>
              <a:t>寻找魔幻：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424D3F8-B22D-5555-98DB-3704A90323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1834351"/>
          </a:xfrm>
        </p:spPr>
        <p:txBody>
          <a:bodyPr>
            <a:normAutofit/>
          </a:bodyPr>
          <a:lstStyle/>
          <a:p>
            <a:pPr indent="0" marL="0">
              <a:buNone/>
            </a:pPr>
            <a:r>
              <a:rPr altLang="en-US" b="1" dirty="0" lang="zh-CN" sz="3200">
                <a:latin charset="-122" panose="02010609060101010101" pitchFamily="49" typeface="仿宋"/>
                <a:ea charset="-122" panose="02010609060101010101" pitchFamily="49" typeface="仿宋"/>
              </a:rPr>
              <a:t>细读课文，找出一处你认为属于魔幻的细节，谈谈你对这一细节认识。</a:t>
            </a:r>
            <a:endParaRPr altLang="zh-CN" b="1" dirty="0" lang="en-US" sz="32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pPr indent="0" marL="0">
              <a:buNone/>
            </a:pPr>
            <a:endParaRPr altLang="zh-CN" b="1" dirty="0" lang="en-US" sz="3200">
              <a:latin charset="-122" panose="02010609060101010101" pitchFamily="49" typeface="仿宋"/>
              <a:ea charset="-122" panose="02010609060101010101" pitchFamily="49" typeface="仿宋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BD6AF9DC-3D10-7A27-E3A0-5F8C2C0C2B93}"/>
              </a:ext>
            </a:extLst>
          </p:cNvPr>
          <p:cNvSpPr txBox="1"/>
          <p:nvPr/>
        </p:nvSpPr>
        <p:spPr>
          <a:xfrm>
            <a:off x="1097280" y="3742916"/>
            <a:ext cx="6097248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0" marL="0">
              <a:buNone/>
            </a:pPr>
            <a:r>
              <a:rPr altLang="en-US" b="1" dirty="0" lang="zh-CN" sz="3200">
                <a:latin charset="-122" panose="02010609060101010101" pitchFamily="49" typeface="仿宋"/>
                <a:ea charset="-122" panose="02010609060101010101" pitchFamily="49" typeface="仿宋"/>
              </a:rPr>
              <a:t>奥雷里亚诺</a:t>
            </a:r>
            <a:endParaRPr altLang="zh-CN" b="1" dirty="0" lang="en-US" sz="32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pPr indent="0" marL="0">
              <a:buNone/>
            </a:pPr>
            <a:r>
              <a:rPr altLang="en-US" b="1" dirty="0" lang="zh-CN" sz="3200">
                <a:latin charset="-122" panose="02010609060101010101" pitchFamily="49" typeface="仿宋"/>
                <a:ea charset="-122" panose="02010609060101010101" pitchFamily="49" typeface="仿宋"/>
              </a:rPr>
              <a:t>丽贝卡</a:t>
            </a:r>
          </a:p>
        </p:txBody>
      </p:sp>
    </p:spTree>
    <p:extLst>
      <p:ext uri="{BB962C8B-B14F-4D97-AF65-F5344CB8AC3E}">
        <p14:creationId xmlns:p14="http://schemas.microsoft.com/office/powerpoint/2010/main" val="2897958305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  <p:bldP grpId="0" spid="5"/>
    </p:bldLst>
  </p:timing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B53C803-38DD-3C55-5297-0DFCDB934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263527"/>
            <a:ext cx="10058400" cy="1450757"/>
          </a:xfrm>
        </p:spPr>
        <p:txBody>
          <a:bodyPr/>
          <a:lstStyle/>
          <a:p>
            <a:r>
              <a:rPr altLang="en-US" b="1" baseline="0" cap="none" dirty="0" i="0" kern="1200" kumimoji="0" lang="zh-CN" noProof="0" normalizeH="0" spc="-50" strike="noStrike" sz="4800" u="none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charset="-122" panose="02010609060101010101" pitchFamily="49" typeface="黑体"/>
                <a:ea charset="-122" panose="02010609060101010101" pitchFamily="49" typeface="黑体"/>
                <a:cs typeface="+mj-cs"/>
              </a:rPr>
              <a:t>寻找魔幻：</a:t>
            </a:r>
            <a:endParaRPr altLang="en-US" dirty="0" lang="zh-CN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1683133-C9E3-392C-9BDC-EB73C8C517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7240" y="2055596"/>
            <a:ext cx="10058400" cy="4023360"/>
          </a:xfrm>
        </p:spPr>
        <p:txBody>
          <a:bodyPr>
            <a:normAutofit/>
          </a:bodyPr>
          <a:lstStyle/>
          <a:p>
            <a:pPr indent="0" marL="0">
              <a:buNone/>
            </a:pPr>
            <a:r>
              <a:rPr altLang="en-US" b="1" dirty="0" lang="zh-CN" sz="3200">
                <a:latin charset="-122" panose="02010609060101010101" pitchFamily="49" typeface="仿宋"/>
                <a:ea charset="-122" panose="02010609060101010101" pitchFamily="49" typeface="仿宋"/>
              </a:rPr>
              <a:t>丽贝卡为何吃土？吃蚯蚓？你觉得这个情节是真实的，还是魔幻的？这样写有何意义？</a:t>
            </a:r>
          </a:p>
        </p:txBody>
      </p:sp>
    </p:spTree>
    <p:extLst>
      <p:ext uri="{BB962C8B-B14F-4D97-AF65-F5344CB8AC3E}">
        <p14:creationId xmlns:p14="http://schemas.microsoft.com/office/powerpoint/2010/main" val="2254898108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</p:bldLst>
  </p:timing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4A98C62-21D6-B317-5D0B-AF5653976D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b="1" dirty="0" lang="zh-CN">
                <a:latin charset="-122" panose="02010609060101010101" pitchFamily="49" typeface="黑体"/>
                <a:ea charset="-122" panose="02010609060101010101" pitchFamily="49" typeface="黑体"/>
              </a:rPr>
              <a:t>观念的真实是更加深刻的真实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DB31820-7A19-27AC-A43B-0A7C516B6D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marL="0"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丽贝卡为何吃土？吃蚯蚓？</a:t>
            </a:r>
            <a:endParaRPr altLang="zh-CN" dirty="0" lang="en-US" sz="28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pPr indent="0" marL="0"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在马尔克斯的另外一部作品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拉丁美洲被切开的血管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一书中，作者陈述了这一事实。</a:t>
            </a:r>
          </a:p>
          <a:p>
            <a:pPr indent="0" marL="0"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吃土、吃蚯蚓并非虚构，而是底层人食不果腹，加上营养不良，依靠土和蚯蚓摄取身体里的缺乏元素。象征着马孔多落后、封闭，没有先进的科技、文明。</a:t>
            </a:r>
          </a:p>
        </p:txBody>
      </p:sp>
    </p:spTree>
    <p:extLst>
      <p:ext uri="{BB962C8B-B14F-4D97-AF65-F5344CB8AC3E}">
        <p14:creationId xmlns:p14="http://schemas.microsoft.com/office/powerpoint/2010/main" val="4014731309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1">
                      <p:stCondLst>
                        <p:cond delay="indefinite"/>
                      </p:stCondLst>
                      <p:childTnLst>
                        <p:par>
                          <p:cTn fill="hold" id="12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3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</p:bldLst>
  </p:timing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BC8A026-7678-5991-D77B-5482B39212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b="1" baseline="0" cap="none" dirty="0" i="0" kern="1200" kumimoji="0" lang="zh-CN" noProof="0" normalizeH="0" spc="-50" strike="noStrike" sz="4800" u="none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charset="-122" panose="02010609060101010101" pitchFamily="49" typeface="黑体"/>
                <a:ea charset="-122" panose="02010609060101010101" pitchFamily="49" typeface="黑体"/>
                <a:cs typeface="+mj-cs"/>
              </a:rPr>
              <a:t>寻找魔幻：失眠症</a:t>
            </a:r>
            <a:endParaRPr altLang="en-US" dirty="0" lang="zh-CN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7EC4E03-318F-1FFA-A18F-93A2248178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220294" cy="4023360"/>
          </a:xfrm>
        </p:spPr>
        <p:txBody>
          <a:bodyPr>
            <a:normAutofit/>
          </a:bodyPr>
          <a:lstStyle/>
          <a:p>
            <a:pPr indent="0" marL="0">
              <a:lnSpc>
                <a:spcPct val="100000"/>
              </a:lnSpc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丽贝卡改掉食土的恶习后，被安排到其他孩子的房间睡觉。一天夜里，和他们睡在一起的印第安女人突然醒来，听见一种奇怪的响声在角落里时断时续。她以为有动物溜进房间，警觉起来，却发现丽贝卡坐在摇椅上吮着手指，双眼像猫眼一般在黑暗中放光。比西塔西翁心中充满恐惧和难逃宿命的凄苦，她在那双眼睛里认出了威胁他们的疫病，正是这种疫病逼得她和兄弟背井离乡，永远抛下了他们古老的王国，抛下了公主与王子的尊贵身份。这就是失眠症。</a:t>
            </a:r>
          </a:p>
        </p:txBody>
      </p:sp>
    </p:spTree>
    <p:extLst>
      <p:ext uri="{BB962C8B-B14F-4D97-AF65-F5344CB8AC3E}">
        <p14:creationId xmlns:p14="http://schemas.microsoft.com/office/powerpoint/2010/main" val="1079861344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</p:bldLst>
  </p:timing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AE8908B-B3C4-A32F-E650-BDE686D6C7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b="1" baseline="0" cap="none" dirty="0" i="0" kern="1200" kumimoji="0" lang="zh-CN" noProof="0" normalizeH="0" spc="-50" strike="noStrike" sz="4800" u="none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charset="-122" panose="02010609060101010101" pitchFamily="49" typeface="黑体"/>
                <a:ea charset="-122" panose="02010609060101010101" pitchFamily="49" typeface="黑体"/>
                <a:cs typeface="+mj-cs"/>
              </a:rPr>
              <a:t>魔幻的失眠症？</a:t>
            </a:r>
            <a:endParaRPr altLang="en-US" dirty="0" lang="zh-CN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A450998-DE75-A253-0615-6164F8216D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1047368"/>
          </a:xfrm>
        </p:spPr>
        <p:txBody>
          <a:bodyPr>
            <a:normAutofit/>
          </a:bodyPr>
          <a:lstStyle/>
          <a:p>
            <a:pPr indent="0" marL="0">
              <a:buNone/>
            </a:pPr>
            <a:r>
              <a:rPr altLang="en-US" b="1" dirty="0" lang="zh-CN" sz="3200">
                <a:latin charset="-122" panose="02010609060101010101" pitchFamily="49" typeface="仿宋"/>
                <a:ea charset="-122" panose="02010609060101010101" pitchFamily="49" typeface="仿宋"/>
              </a:rPr>
              <a:t>谈谈你是如何理解失眠症的魔幻性？</a:t>
            </a:r>
            <a:endParaRPr altLang="zh-CN" b="1" dirty="0" lang="en-US" sz="3200">
              <a:latin charset="-122" panose="02010609060101010101" pitchFamily="49" typeface="仿宋"/>
              <a:ea charset="-122" panose="02010609060101010101" pitchFamily="49" typeface="仿宋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F1585D60-66E3-E015-D1A1-1737C7CF8212}"/>
              </a:ext>
            </a:extLst>
          </p:cNvPr>
          <p:cNvSpPr txBox="1"/>
          <p:nvPr/>
        </p:nvSpPr>
        <p:spPr>
          <a:xfrm>
            <a:off x="1097280" y="3027643"/>
            <a:ext cx="10398300" cy="24191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defTabSz="914400" eaLnBrk="1" fontAlgn="auto" hangingPunct="1" indent="0" latinLnBrk="0" lvl="0" marL="0" marR="0" rt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6F6F74"/>
              </a:buClr>
              <a:buSzPct val="100000"/>
              <a:buFont charset="0" panose="020F0502020204030204" pitchFamily="34" typeface="Calibri"/>
              <a:buNone/>
              <a:tabLst/>
              <a:defRPr/>
            </a:pPr>
            <a:r>
              <a:rPr altLang="en-US" b="0" baseline="0" cap="none" dirty="0" i="0" kern="1200" kumimoji="0" lang="zh-CN" noProof="0" normalizeH="0" spc="0" strike="noStrike" sz="2800" u="none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charset="-122" panose="02010609060101010101" pitchFamily="49" typeface="仿宋"/>
                <a:ea charset="-122" panose="02010609060101010101" pitchFamily="49" typeface="仿宋"/>
                <a:cs typeface="+mn-cs"/>
              </a:rPr>
              <a:t>失眠症，会造成当地人遗忘。一方面，人们高兴于有着充足的时间去劳作，去创造价值，因为马孔多有着干不完的活。久而久之，人们开始遗忘，不知道蜜蜂是用来干嘛的，桌子有什么用，甚至忘记了日常用品的名字</a:t>
            </a:r>
            <a:r>
              <a:rPr altLang="zh-CN" b="0" baseline="0" cap="none" dirty="0" i="0" kern="1200" kumimoji="0" lang="en-US" noProof="0" normalizeH="0" spc="0" strike="noStrike" sz="2800" u="none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charset="-122" panose="02010609060101010101" pitchFamily="49" typeface="仿宋"/>
                <a:ea charset="-122" panose="02010609060101010101" pitchFamily="49" typeface="仿宋"/>
                <a:cs typeface="+mn-cs"/>
              </a:rPr>
              <a:t>……</a:t>
            </a:r>
            <a:r>
              <a:rPr altLang="en-US" b="0" baseline="0" cap="none" dirty="0" i="0" kern="1200" kumimoji="0" lang="zh-CN" noProof="0" normalizeH="0" spc="0" strike="noStrike" sz="2800" u="none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charset="-122" panose="02010609060101010101" pitchFamily="49" typeface="仿宋"/>
                <a:ea charset="-122" panose="02010609060101010101" pitchFamily="49" typeface="仿宋"/>
                <a:cs typeface="+mn-cs"/>
              </a:rPr>
              <a:t>一场遗忘危机由此引发。最后，借助于外部文明力量（梅尔基亚斯德）的淡蓝色液体，马孔多的居民得以摆脱了遗忘症。</a:t>
            </a:r>
          </a:p>
        </p:txBody>
      </p:sp>
    </p:spTree>
    <p:extLst>
      <p:ext uri="{BB962C8B-B14F-4D97-AF65-F5344CB8AC3E}">
        <p14:creationId xmlns:p14="http://schemas.microsoft.com/office/powerpoint/2010/main" val="575074977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  <p:bldP grpId="0" spid="5"/>
    </p:bld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2F673B1-13EF-E773-55E6-F14138E179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b="1" dirty="0" lang="zh-CN">
                <a:latin charset="-122" panose="02010609060101010101" pitchFamily="49" typeface="黑体"/>
                <a:ea charset="-122" panose="02010609060101010101" pitchFamily="49" typeface="黑体"/>
              </a:rPr>
              <a:t>马尔克斯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8741B09-5D10-FAFC-E863-446DC67278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32192" y="2027389"/>
            <a:ext cx="3834483" cy="4023360"/>
          </a:xfrm>
        </p:spPr>
        <p:txBody>
          <a:bodyPr>
            <a:normAutofit/>
          </a:bodyPr>
          <a:lstStyle/>
          <a:p>
            <a:pPr indent="0" marL="0"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加西亚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·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马尔克斯，哥伦比亚作家、记者和社会活动家，拉丁美洲魔幻现实主义文学的代表人物，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20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世纪最有影响力的作家之一，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1982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年诺贝尔文学奖得主。代表作有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百年孤独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（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1967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年）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霍乱时期的爱情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（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1985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年）。</a:t>
            </a: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E02CCD55-B699-583D-7BD7-D5B1B60998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28544" y="1792956"/>
            <a:ext cx="4246712" cy="4492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4852936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</p:bldLst>
  </p:timing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C2B7F63-ABC4-168A-CD51-CDD1305CEA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altLang="en-US" b="1" dirty="0" lang="zh-CN">
                <a:latin charset="-122" panose="02010609060101010101" pitchFamily="49" typeface="黑体"/>
                <a:ea charset="-122" panose="02010609060101010101" pitchFamily="49" typeface="黑体"/>
              </a:rPr>
              <a:t>作为魔幻的失眠症和观念的失眠症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282E985-2F9A-C739-E413-B4E1539079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2613840"/>
          </a:xfrm>
        </p:spPr>
        <p:txBody>
          <a:bodyPr/>
          <a:lstStyle/>
          <a:p>
            <a:pPr indent="0" marL="0"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丽贝卡，远道而来的亲戚家女孩。她吮吸手指、用指甲抠着墙上的石灰吃，紧张、极端情况下会吃土、吃蚯蚓。来到马孔多之后，一天夜里，她黑黢黢的眼睛在夜色中闪动，因而为马孔多带来了失眠症。</a:t>
            </a:r>
            <a:endParaRPr altLang="zh-CN" dirty="0" lang="en-US" sz="28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endParaRPr altLang="en-US" dirty="0" lang="zh-CN"/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4B07B6D7-2B05-5D1F-4B2E-8E9A04AD6A87}"/>
              </a:ext>
            </a:extLst>
          </p:cNvPr>
          <p:cNvSpPr txBox="1"/>
          <p:nvPr/>
        </p:nvSpPr>
        <p:spPr>
          <a:xfrm>
            <a:off x="1097280" y="4274908"/>
            <a:ext cx="992049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0" marL="0">
              <a:buNone/>
            </a:pPr>
            <a:r>
              <a:rPr altLang="en-US" b="1" dirty="0" lang="zh-CN" sz="3200">
                <a:latin charset="-122" panose="02010609060101010101" pitchFamily="49" typeface="仿宋"/>
                <a:ea charset="-122" panose="02010609060101010101" pitchFamily="49" typeface="仿宋"/>
              </a:rPr>
              <a:t>谈谈你是如何理解作为魔幻的失眠症和观念的失眠症？</a:t>
            </a:r>
          </a:p>
        </p:txBody>
      </p:sp>
    </p:spTree>
    <p:extLst>
      <p:ext uri="{BB962C8B-B14F-4D97-AF65-F5344CB8AC3E}">
        <p14:creationId xmlns:p14="http://schemas.microsoft.com/office/powerpoint/2010/main" val="3628377854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  <p:bldP grpId="0" spid="5"/>
    </p:bldLst>
  </p:timing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3EAEF60-FF7F-4DC7-2B76-7B9E079E3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b="1" baseline="0" cap="none" dirty="0" i="0" kern="1200" kumimoji="0" lang="zh-CN" noProof="0" normalizeH="0" spc="-50" strike="noStrike" sz="4800" u="none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charset="-122" panose="02010609060101010101" pitchFamily="49" typeface="黑体"/>
                <a:ea charset="-122" panose="02010609060101010101" pitchFamily="49" typeface="黑体"/>
                <a:cs typeface="+mj-cs"/>
              </a:rPr>
              <a:t>观念的失眠症：</a:t>
            </a:r>
            <a:r>
              <a:rPr altLang="en-US" b="1" dirty="0" lang="zh-CN">
                <a:latin charset="-122" panose="02010609060101010101" pitchFamily="49" typeface="黑体"/>
                <a:ea charset="-122" panose="02010609060101010101" pitchFamily="49" typeface="黑体"/>
              </a:rPr>
              <a:t>遗忘是一切的消亡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9ECA42-B219-6C7A-18F2-3B1A1141F0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marL="0"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遗忘症含义深刻，蕴含着作者的良苦用心。“遗忘”寓意文明消殒。“遗忘”意味着背叛。马孔多的失眠症，使得人们忘记了最基本的生存能力，对现实失去了感知力。对抗失眠症，也就是对抗遗忘。</a:t>
            </a:r>
          </a:p>
        </p:txBody>
      </p:sp>
    </p:spTree>
    <p:extLst>
      <p:ext uri="{BB962C8B-B14F-4D97-AF65-F5344CB8AC3E}">
        <p14:creationId xmlns:p14="http://schemas.microsoft.com/office/powerpoint/2010/main" val="2375001297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</p:bldLst>
  </p:timing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6501AB7-63C2-6BE6-E4EE-A3909A498D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b="1" dirty="0" lang="zh-CN">
                <a:latin charset="-122" panose="02010609060101010101" pitchFamily="49" typeface="黑体"/>
                <a:ea charset="-122" panose="02010609060101010101" pitchFamily="49" typeface="黑体"/>
              </a:rPr>
              <a:t>孤独并不是</a:t>
            </a:r>
            <a:r>
              <a:rPr altLang="zh-CN" b="1" dirty="0" lang="en-US">
                <a:latin charset="-122" panose="02010609060101010101" pitchFamily="49" typeface="黑体"/>
                <a:ea charset="-122" panose="02010609060101010101" pitchFamily="49" typeface="黑体"/>
              </a:rPr>
              <a:t>《</a:t>
            </a:r>
            <a:r>
              <a:rPr altLang="en-US" b="1" dirty="0" lang="zh-CN">
                <a:latin charset="-122" panose="02010609060101010101" pitchFamily="49" typeface="黑体"/>
                <a:ea charset="-122" panose="02010609060101010101" pitchFamily="49" typeface="黑体"/>
              </a:rPr>
              <a:t>百年孤独</a:t>
            </a:r>
            <a:r>
              <a:rPr altLang="zh-CN" b="1" dirty="0" lang="en-US">
                <a:latin charset="-122" panose="02010609060101010101" pitchFamily="49" typeface="黑体"/>
                <a:ea charset="-122" panose="02010609060101010101" pitchFamily="49" typeface="黑体"/>
              </a:rPr>
              <a:t>》</a:t>
            </a:r>
            <a:r>
              <a:rPr altLang="en-US" b="1" dirty="0" lang="zh-CN">
                <a:latin charset="-122" panose="02010609060101010101" pitchFamily="49" typeface="黑体"/>
                <a:ea charset="-122" panose="02010609060101010101" pitchFamily="49" typeface="黑体"/>
              </a:rPr>
              <a:t>的专利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3E3F7D4-9C84-B40D-C994-65AD864EAD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0" marL="0"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在荣获诺贝尔文学奖的答谢辞里，海明威谈到了作家劳动的孤独，“写作，在最成功的时候，是一种孤寂的生涯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……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一个在稠人广众之中成长起来的作家，自然可以免除孤苦寂寥之虑，但他的作品往往流于平庸。而一个在岑寂中独立工作的作家，假若他确实不同凡响，就必须天天面对永恒的东西，或者面对缺乏永恒的状况。”</a:t>
            </a:r>
          </a:p>
          <a:p>
            <a:endParaRPr altLang="en-US" dirty="0" lang="zh-CN"/>
          </a:p>
        </p:txBody>
      </p:sp>
    </p:spTree>
    <p:extLst>
      <p:ext uri="{BB962C8B-B14F-4D97-AF65-F5344CB8AC3E}">
        <p14:creationId xmlns:p14="http://schemas.microsoft.com/office/powerpoint/2010/main" val="3558818103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</p:bldLst>
  </p:timing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>
          <a:extLst>
            <a:ext uri="{FF2B5EF4-FFF2-40B4-BE49-F238E27FC236}">
              <a16:creationId xmlns:a16="http://schemas.microsoft.com/office/drawing/2014/main" id="{689C2C05-BC13-99EB-0663-84D027C0EC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25F1F18-1734-6049-8122-FAD208E0BF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b="1" dirty="0" lang="zh-CN">
                <a:latin charset="-122" panose="02010609060101010101" pitchFamily="49" typeface="黑体"/>
                <a:ea charset="-122" panose="02010609060101010101" pitchFamily="49" typeface="黑体"/>
              </a:rPr>
              <a:t>唯有孤独永恒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1E31D52-C55F-B17F-FAA4-12880AA36D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marL="0"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无论走到哪里都应该记住，</a:t>
            </a:r>
            <a:endParaRPr altLang="zh-CN" dirty="0" lang="en-US" sz="28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pPr indent="0" marL="0"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过去都是假的，</a:t>
            </a:r>
            <a:endParaRPr altLang="zh-CN" dirty="0" lang="en-US" sz="28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pPr indent="0" marL="0"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回忆是一条没有归途的路，</a:t>
            </a:r>
            <a:endParaRPr altLang="zh-CN" dirty="0" lang="en-US" sz="28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pPr indent="0" marL="0"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以往的一切春天都无法复原，</a:t>
            </a:r>
            <a:endParaRPr altLang="zh-CN" dirty="0" lang="en-US" sz="28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pPr indent="0" marL="0"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即使最狂乱且坚韧的爱情，</a:t>
            </a:r>
            <a:endParaRPr altLang="zh-CN" dirty="0" lang="en-US" sz="28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pPr indent="0" marL="0"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归根结底也不过是一种瞬息即逝的现实，</a:t>
            </a:r>
            <a:endParaRPr altLang="zh-CN" dirty="0" lang="en-US" sz="28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pPr indent="0" marL="0"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唯有孤独永恒。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—— 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百年孤独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  <a:endParaRPr altLang="en-US" dirty="0" lang="zh-CN" sz="2800">
              <a:latin charset="-122" panose="02010609060101010101" pitchFamily="49" typeface="仿宋"/>
              <a:ea charset="-122" panose="02010609060101010101" pitchFamily="49" typeface="仿宋"/>
            </a:endParaRPr>
          </a:p>
        </p:txBody>
      </p:sp>
    </p:spTree>
    <p:extLst>
      <p:ext uri="{BB962C8B-B14F-4D97-AF65-F5344CB8AC3E}">
        <p14:creationId xmlns:p14="http://schemas.microsoft.com/office/powerpoint/2010/main" val="4031376931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1">
                      <p:stCondLst>
                        <p:cond delay="indefinite"/>
                      </p:stCondLst>
                      <p:childTnLst>
                        <p:par>
                          <p:cTn fill="hold" id="12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3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5">
                      <p:stCondLst>
                        <p:cond delay="indefinite"/>
                      </p:stCondLst>
                      <p:childTnLst>
                        <p:par>
                          <p:cTn fill="hold" id="16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7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9">
                      <p:stCondLst>
                        <p:cond delay="indefinite"/>
                      </p:stCondLst>
                      <p:childTnLst>
                        <p:par>
                          <p:cTn fill="hold" id="20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1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3">
                      <p:stCondLst>
                        <p:cond delay="indefinite"/>
                      </p:stCondLst>
                      <p:childTnLst>
                        <p:par>
                          <p:cTn fill="hold" id="2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7">
                      <p:stCondLst>
                        <p:cond delay="indefinite"/>
                      </p:stCondLst>
                      <p:childTnLst>
                        <p:par>
                          <p:cTn fill="hold" id="2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</p:bldLst>
  </p:timing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6605598-920A-65C8-E8BC-0123997FEC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942" y="263527"/>
            <a:ext cx="10058400" cy="1450757"/>
          </a:xfrm>
        </p:spPr>
        <p:txBody>
          <a:bodyPr/>
          <a:lstStyle/>
          <a:p>
            <a:r>
              <a:rPr altLang="zh-CN" b="1" dirty="0" lang="en-US">
                <a:latin charset="-122" panose="02010609060101010101" pitchFamily="49" typeface="黑体"/>
                <a:ea charset="-122" panose="02010609060101010101" pitchFamily="49" typeface="黑体"/>
              </a:rPr>
              <a:t>《</a:t>
            </a:r>
            <a:r>
              <a:rPr altLang="en-US" b="1" dirty="0" lang="zh-CN">
                <a:latin charset="-122" panose="02010609060101010101" pitchFamily="49" typeface="黑体"/>
                <a:ea charset="-122" panose="02010609060101010101" pitchFamily="49" typeface="黑体"/>
              </a:rPr>
              <a:t>百年孤独</a:t>
            </a:r>
            <a:r>
              <a:rPr altLang="zh-CN" b="1" dirty="0" lang="en-US">
                <a:latin charset="-122" panose="02010609060101010101" pitchFamily="49" typeface="黑体"/>
                <a:ea charset="-122" panose="02010609060101010101" pitchFamily="49" typeface="黑体"/>
              </a:rPr>
              <a:t>》</a:t>
            </a:r>
            <a:r>
              <a:rPr altLang="en-US" b="1" dirty="0" lang="zh-CN">
                <a:latin charset="-122" panose="02010609060101010101" pitchFamily="49" typeface="黑体"/>
                <a:ea charset="-122" panose="02010609060101010101" pitchFamily="49" typeface="黑体"/>
              </a:rPr>
              <a:t>：孤独新的高度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A75F92B-9B0A-35B6-C6B4-C2A561F99D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2359007"/>
          </a:xfrm>
        </p:spPr>
        <p:txBody>
          <a:bodyPr>
            <a:normAutofit/>
          </a:bodyPr>
          <a:lstStyle/>
          <a:p>
            <a:pPr indent="0" marL="0"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再没有一部小说的名字像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百年孤独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一样，毫不掩饰的在宣誓自己的野心：一百年的孤独。不可能再有比这更明显的观念的外化了，是孤独，只能是孤独。</a:t>
            </a:r>
            <a:endParaRPr altLang="zh-CN" dirty="0" lang="en-US" sz="2800">
              <a:latin charset="-122" panose="02010609060101010101" pitchFamily="49" typeface="仿宋"/>
              <a:ea charset="-122" panose="02010609060101010101" pitchFamily="49" typeface="仿宋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F8AB051A-1FB5-1B72-281E-C34C893502BB}"/>
              </a:ext>
            </a:extLst>
          </p:cNvPr>
          <p:cNvSpPr txBox="1"/>
          <p:nvPr/>
        </p:nvSpPr>
        <p:spPr>
          <a:xfrm>
            <a:off x="1097280" y="3888911"/>
            <a:ext cx="100584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altLang="en-US" b="1" dirty="0" lang="zh-CN" sz="3200">
                <a:latin charset="-122" panose="02010609060101010101" pitchFamily="49" typeface="仿宋"/>
                <a:ea charset="-122" panose="02010609060101010101" pitchFamily="49" typeface="仿宋"/>
              </a:rPr>
              <a:t>谈谈你对孤独的认识？孤独新的高度有什么新的突破？</a:t>
            </a:r>
          </a:p>
        </p:txBody>
      </p:sp>
    </p:spTree>
    <p:extLst>
      <p:ext uri="{BB962C8B-B14F-4D97-AF65-F5344CB8AC3E}">
        <p14:creationId xmlns:p14="http://schemas.microsoft.com/office/powerpoint/2010/main" val="1573630020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  <p:bldP grpId="0" spid="5"/>
    </p:bldLst>
  </p:timing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B63B544-FA81-6B5C-C99F-760498B4A9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b="1" dirty="0" lang="zh-CN">
                <a:latin charset="-122" panose="02010609060101010101" pitchFamily="49" typeface="黑体"/>
                <a:ea charset="-122" panose="02010609060101010101" pitchFamily="49" typeface="黑体"/>
              </a:rPr>
              <a:t>百年孤独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CE5573E-E36D-0E95-DF2B-86CBD68929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marL="0"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布恩迪亚家族百年孤独，绵延六代，无人能逃，防不胜防，盘根错节，深入骨髓，根植血脉。是基因，是宿命。孤独，是打在布恩迪亚家族身上永恒的印记。尼采说，孤独者有三种状态，神灵、野兽和哲学家。神灵孤独，因为它充实自立；野兽孤独，因为它桀骜不逊；而哲学家既充实自立又桀骜不逊。布恩蒂亚家族里的孤独者，正是对尼采这番话最好的诠释。孤独的宿命只有三种，第一种是乌苏娜那种在孤独中自得其乐，对她而言孤独是一种具有形而上意味的人生境遇和体验；第二种是象阿玛兰塔那样生活在孤独的阴影里不能自拔，在郁闷中可耻的堕落和变态；最后一种就是象奥雷连诺上校这样充分的燃烧，为了不变质而毅然燃烧。</a:t>
            </a:r>
          </a:p>
        </p:txBody>
      </p:sp>
    </p:spTree>
    <p:extLst>
      <p:ext uri="{BB962C8B-B14F-4D97-AF65-F5344CB8AC3E}">
        <p14:creationId xmlns:p14="http://schemas.microsoft.com/office/powerpoint/2010/main" val="2448939844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</p:bldLst>
  </p:timing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FE0055A-08E8-6567-4426-152CED3AF5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b="1" dirty="0" lang="zh-CN">
                <a:latin charset="-122" panose="02010609060101010101" pitchFamily="49" typeface="黑体"/>
                <a:ea charset="-122" panose="02010609060101010101" pitchFamily="49" typeface="黑体"/>
              </a:rPr>
              <a:t>循环与宿命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9D18E93-FE66-824C-F96F-DBB00B45AA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marL="0"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马孔多从一开始就已经被注定要毁灭。“书中的宿命论暗喻了古往今来导致了历史不断重复的意识形态，也正是这种意识形态使得拉丁美洲的历史被解读成了一个循环，一个不可能出现变革的循环。书中的旁白也加强了这种宿命论给予读者的压迫感。”</a:t>
            </a:r>
          </a:p>
        </p:txBody>
      </p:sp>
    </p:spTree>
    <p:extLst>
      <p:ext uri="{BB962C8B-B14F-4D97-AF65-F5344CB8AC3E}">
        <p14:creationId xmlns:p14="http://schemas.microsoft.com/office/powerpoint/2010/main" val="2883618270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</p:bldLst>
  </p:timing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152FD28-3496-7F6C-D4D9-F0A0CCE8FC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263527"/>
            <a:ext cx="10058400" cy="1450757"/>
          </a:xfrm>
        </p:spPr>
        <p:txBody>
          <a:bodyPr/>
          <a:lstStyle/>
          <a:p>
            <a:r>
              <a:rPr altLang="en-US" b="1" dirty="0" lang="zh-CN">
                <a:latin charset="-122" panose="02010609060101010101" pitchFamily="49" typeface="黑体"/>
                <a:ea charset="-122" panose="02010609060101010101" pitchFamily="49" typeface="黑体"/>
              </a:rPr>
              <a:t>永远的</a:t>
            </a:r>
            <a:r>
              <a:rPr altLang="zh-CN" b="1" dirty="0" lang="en-US">
                <a:latin charset="-122" panose="02010609060101010101" pitchFamily="49" typeface="黑体"/>
                <a:ea charset="-122" panose="02010609060101010101" pitchFamily="49" typeface="黑体"/>
              </a:rPr>
              <a:t>《</a:t>
            </a:r>
            <a:r>
              <a:rPr altLang="en-US" b="1" dirty="0" lang="zh-CN">
                <a:latin charset="-122" panose="02010609060101010101" pitchFamily="49" typeface="黑体"/>
                <a:ea charset="-122" panose="02010609060101010101" pitchFamily="49" typeface="黑体"/>
              </a:rPr>
              <a:t>百年孤独</a:t>
            </a:r>
            <a:r>
              <a:rPr altLang="zh-CN" b="1" dirty="0" lang="en-US">
                <a:latin charset="-122" panose="02010609060101010101" pitchFamily="49" typeface="黑体"/>
                <a:ea charset="-122" panose="02010609060101010101" pitchFamily="49" typeface="黑体"/>
              </a:rPr>
              <a:t>》</a:t>
            </a:r>
            <a:endParaRPr altLang="en-US" b="1" dirty="0" lang="zh-CN">
              <a:latin charset="-122" panose="02010609060101010101" pitchFamily="49" typeface="黑体"/>
              <a:ea charset="-122" panose="02010609060101010101" pitchFamily="49" typeface="黑体"/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60B0A29-B9A9-B3B7-47BF-85C0E6E720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marL="0">
              <a:buNone/>
            </a:pP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纽约时报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书评威廉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·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肯尼迪认为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百年孤独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是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创世纪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之后首部值得全人类阅读的文学巨作。</a:t>
            </a:r>
            <a:endParaRPr altLang="zh-CN" dirty="0" lang="en-US" sz="28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pPr indent="0" marL="0"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墨西哥作家卡洛斯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·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富恩特斯称赞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百年孤独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是唯一的一部美洲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圣经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804952598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</p:bld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A3F72DB-51A6-2F07-55F8-64E63D078A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b="1" dirty="0" lang="zh-CN">
                <a:latin charset="-122" panose="02010609060101010101" pitchFamily="49" typeface="黑体"/>
                <a:ea charset="-122" panose="02010609060101010101" pitchFamily="49" typeface="黑体"/>
              </a:rPr>
              <a:t>魔幻现实主义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C37FF24-2EEB-F6CC-A8FA-FEE891E160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marL="0"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“将真事隐去”，用魔幻的、离奇的、现实生活中不存在的事物和现象反映、体现、暗示现实生活。这样一种表现手法，一来可以为在小说创作中继承本民族文化遗产（传统意识、神话传说、民间故事、宗教信仰）创造条件，二来为题材的开拓、人物性格的刻画和创作艺术的发挥提供极广阔的天地。</a:t>
            </a:r>
          </a:p>
        </p:txBody>
      </p:sp>
    </p:spTree>
    <p:extLst>
      <p:ext uri="{BB962C8B-B14F-4D97-AF65-F5344CB8AC3E}">
        <p14:creationId xmlns:p14="http://schemas.microsoft.com/office/powerpoint/2010/main" val="3849687303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</p:bld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37917BB-720C-36EA-8342-557EB7B57F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b="1" dirty="0" lang="zh-CN">
                <a:latin charset="-122" panose="02010609060101010101" pitchFamily="49" typeface="黑体"/>
                <a:ea charset="-122" panose="02010609060101010101" pitchFamily="49" typeface="黑体"/>
              </a:rPr>
              <a:t>评价：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6B83DCB-BAC3-608B-2762-DFF8875EFF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marL="0"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他的小说以丰富的想象编织了一个现实与幻想交相辉映的世界，反映了一个大陆的生命与矛盾。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——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瑞典文学院</a:t>
            </a:r>
            <a:endParaRPr altLang="zh-CN" dirty="0" lang="en-US" sz="28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pPr indent="0" marL="0"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他是个强有力的作家，有着丰富的想象。马尔克斯善于将个人生活与历史危机联系在一起。从他的作品中，你得不到关于拉丁美洲问题理论上的系统阐述，但当它们以活生生的形象出现在你面前时，你会看到它们。从某种意义上说，他继承了欧洲政治小说的伟大传统，其结果是历史剧与个人戏剧合二为一。</a:t>
            </a:r>
            <a:endParaRPr altLang="zh-CN" dirty="0" lang="en-US" sz="28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pPr indent="0" marL="0">
              <a:buNone/>
            </a:pP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                                      ——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评论家欧文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·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肖</a:t>
            </a:r>
          </a:p>
        </p:txBody>
      </p:sp>
    </p:spTree>
    <p:extLst>
      <p:ext uri="{BB962C8B-B14F-4D97-AF65-F5344CB8AC3E}">
        <p14:creationId xmlns:p14="http://schemas.microsoft.com/office/powerpoint/2010/main" val="1171932855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1">
                      <p:stCondLst>
                        <p:cond delay="indefinite"/>
                      </p:stCondLst>
                      <p:childTnLst>
                        <p:par>
                          <p:cTn fill="hold" id="12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3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</p:bld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0B0E63B-00A1-37B1-89EE-EDB394B15A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b="1" dirty="0" lang="zh-CN">
                <a:latin charset="-122" panose="02010609060101010101" pitchFamily="49" typeface="黑体"/>
                <a:ea charset="-122" panose="02010609060101010101" pitchFamily="49" typeface="黑体"/>
              </a:rPr>
              <a:t>唯有孤独永恒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00E0113-2262-76F7-AFE2-094BA5B08E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marL="0"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无论走到哪里都应该记住，</a:t>
            </a:r>
            <a:endParaRPr altLang="zh-CN" dirty="0" lang="en-US" sz="28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pPr indent="0" marL="0"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过去都是假的，</a:t>
            </a:r>
            <a:endParaRPr altLang="zh-CN" dirty="0" lang="en-US" sz="28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pPr indent="0" marL="0"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回忆是一条没有归途的路，</a:t>
            </a:r>
            <a:endParaRPr altLang="zh-CN" dirty="0" lang="en-US" sz="28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pPr indent="0" marL="0"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以往的一切春天都无法复原，</a:t>
            </a:r>
            <a:endParaRPr altLang="zh-CN" dirty="0" lang="en-US" sz="28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pPr indent="0" marL="0"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即使最狂乱且坚韧的爱情，</a:t>
            </a:r>
            <a:endParaRPr altLang="zh-CN" dirty="0" lang="en-US" sz="28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pPr indent="0" marL="0"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归根结底也不过是一种瞬息即逝的现实，</a:t>
            </a:r>
            <a:endParaRPr altLang="zh-CN" dirty="0" lang="en-US" sz="28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pPr indent="0" marL="0"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唯有孤独永恒。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—— 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百年孤独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  <a:endParaRPr altLang="en-US" dirty="0" lang="zh-CN" sz="2800">
              <a:latin charset="-122" panose="02010609060101010101" pitchFamily="49" typeface="仿宋"/>
              <a:ea charset="-122" panose="02010609060101010101" pitchFamily="49" typeface="仿宋"/>
            </a:endParaRPr>
          </a:p>
        </p:txBody>
      </p:sp>
    </p:spTree>
    <p:extLst>
      <p:ext uri="{BB962C8B-B14F-4D97-AF65-F5344CB8AC3E}">
        <p14:creationId xmlns:p14="http://schemas.microsoft.com/office/powerpoint/2010/main" val="3312428563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1">
                      <p:stCondLst>
                        <p:cond delay="indefinite"/>
                      </p:stCondLst>
                      <p:childTnLst>
                        <p:par>
                          <p:cTn fill="hold" id="12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3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5">
                      <p:stCondLst>
                        <p:cond delay="indefinite"/>
                      </p:stCondLst>
                      <p:childTnLst>
                        <p:par>
                          <p:cTn fill="hold" id="16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7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9">
                      <p:stCondLst>
                        <p:cond delay="indefinite"/>
                      </p:stCondLst>
                      <p:childTnLst>
                        <p:par>
                          <p:cTn fill="hold" id="20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1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3">
                      <p:stCondLst>
                        <p:cond delay="indefinite"/>
                      </p:stCondLst>
                      <p:childTnLst>
                        <p:par>
                          <p:cTn fill="hold" id="2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7">
                      <p:stCondLst>
                        <p:cond delay="indefinite"/>
                      </p:stCondLst>
                      <p:childTnLst>
                        <p:par>
                          <p:cTn fill="hold" id="2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</p:bld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A189690-0629-D41E-8047-B28D66D9C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b="1" dirty="0" lang="zh-CN">
                <a:latin charset="-122" panose="02010609060101010101" pitchFamily="49" typeface="黑体"/>
                <a:ea charset="-122" panose="02010609060101010101" pitchFamily="49" typeface="黑体"/>
              </a:rPr>
              <a:t>魔幻是一种现实，一种更深刻的现实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35FE5A0-16BF-20A6-6984-3ECA1D7721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marL="0"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魔幻现实主义本身就是一个自相矛盾的概念，魔幻与现实是无法在同一维度共存的。</a:t>
            </a:r>
            <a:endParaRPr altLang="zh-CN" dirty="0" lang="en-US" sz="28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pPr indent="0" marL="0"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现实中的魔幻</a:t>
            </a:r>
            <a:endParaRPr altLang="zh-CN" dirty="0" lang="en-US" sz="28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pPr indent="0" marL="0"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观念中的魔幻</a:t>
            </a:r>
          </a:p>
        </p:txBody>
      </p:sp>
    </p:spTree>
    <p:extLst>
      <p:ext uri="{BB962C8B-B14F-4D97-AF65-F5344CB8AC3E}">
        <p14:creationId xmlns:p14="http://schemas.microsoft.com/office/powerpoint/2010/main" val="1539105881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1">
                      <p:stCondLst>
                        <p:cond delay="indefinite"/>
                      </p:stCondLst>
                      <p:childTnLst>
                        <p:par>
                          <p:cTn fill="hold" id="12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3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</p:bld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4042288-25F2-D500-2411-181D395EC4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altLang="en-US" b="1" dirty="0" lang="zh-CN">
                <a:latin charset="-122" panose="02010609060101010101" pitchFamily="49" typeface="黑体"/>
                <a:ea charset="-122" panose="02010609060101010101" pitchFamily="49" typeface="黑体"/>
              </a:rPr>
              <a:t>现实中的魔幻与观念中的魔幻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2D7103D-76E5-0ED4-1EB9-41E4CD46C8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marL="0"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卡夫卡的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变形记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中，格里高尔如何变成甲虫，并不是很重要，读者也没有这样的困惑，一定想弄明白格里高尔是如何变成甲虫的。我们是把甲虫当成了人的存在，格里高尔变成甲虫之后更深刻体现出来人的生存的困境，这一困境竟然可以穿过百年漫长的时光，今天的读者读来还是有很多的共鸣。格里高尔醒来就变成甲虫，是从超现实到现实的跨越。</a:t>
            </a:r>
          </a:p>
        </p:txBody>
      </p:sp>
    </p:spTree>
    <p:extLst>
      <p:ext uri="{BB962C8B-B14F-4D97-AF65-F5344CB8AC3E}">
        <p14:creationId xmlns:p14="http://schemas.microsoft.com/office/powerpoint/2010/main" val="883030690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</p:bld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16FDAA4-635C-7B19-35BC-2583E77C07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marL="0"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电影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蜘蛛侠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中则必需要交代清楚主人公为什么具有了蜘蛛的超能力，如果像格里高尔一样，一觉醒来就有了超能力，然后为人类去伸张正义。这个故事是不成立的，为什么？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蜘蛛侠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才是真正的魔幻，基本没有触及我们的生存问题，如果连超能力的获得也是魔幻，这是唯一的与现实的连接点，如果不交代清楚，那么蜘蛛侠彻底与人类无关，既然与人类没有关系，它就成为了存在中的不存在。</a:t>
            </a:r>
          </a:p>
        </p:txBody>
      </p:sp>
      <p:sp>
        <p:nvSpPr>
          <p:cNvPr id="4" name="标题 1">
            <a:extLst>
              <a:ext uri="{FF2B5EF4-FFF2-40B4-BE49-F238E27FC236}">
                <a16:creationId xmlns:a16="http://schemas.microsoft.com/office/drawing/2014/main" id="{1A52A45E-186F-BB73-43CB-73669268DB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6963" y="287338"/>
            <a:ext cx="10058400" cy="1449387"/>
          </a:xfrm>
        </p:spPr>
        <p:txBody>
          <a:bodyPr>
            <a:normAutofit/>
          </a:bodyPr>
          <a:lstStyle/>
          <a:p>
            <a:r>
              <a:rPr altLang="en-US" b="1" dirty="0" lang="zh-CN">
                <a:latin charset="-122" panose="02010609060101010101" pitchFamily="49" typeface="黑体"/>
                <a:ea charset="-122" panose="02010609060101010101" pitchFamily="49" typeface="黑体"/>
              </a:rPr>
              <a:t>现实中的魔幻与观念中的魔幻</a:t>
            </a:r>
          </a:p>
        </p:txBody>
      </p:sp>
    </p:spTree>
    <p:extLst>
      <p:ext uri="{BB962C8B-B14F-4D97-AF65-F5344CB8AC3E}">
        <p14:creationId xmlns:p14="http://schemas.microsoft.com/office/powerpoint/2010/main" val="3042658479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</p:bld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A823787-4422-7481-F629-C18AFB4E6B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b="1" dirty="0" lang="zh-CN">
                <a:latin charset="-122" panose="02010609060101010101" pitchFamily="49" typeface="黑体"/>
                <a:ea charset="-122" panose="02010609060101010101" pitchFamily="49" typeface="黑体"/>
              </a:rPr>
              <a:t>魔幻是一种现实，观念中的现实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1F79AB4-F5B8-0555-5CD0-E3E7F915C1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0" marL="0"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马尔克斯的魔幻与卡夫卡的变形是同质化的，借由魔幻或是变形指向了更为深刻的现实，所以说，魔幻是一种现实，是一种更深刻的现实，观念中的现实。眼中的现实和观念中的现实究竟哪一个更接近现实，我倒觉得观念的现实更接近真实。眼中的现实纵然是见多识广，必然受到边界的束缚。而观念中的现实则可能触及到集体的无意识层面。</a:t>
            </a:r>
          </a:p>
          <a:p>
            <a:pPr indent="0" marL="0"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解读魔幻的钥匙只能是魔幻，在可能性与现实世界的对比中，魔幻变成了现实与观念之间的桥梁。</a:t>
            </a:r>
          </a:p>
          <a:p>
            <a:endParaRPr altLang="en-US" dirty="0" lang="zh-CN"/>
          </a:p>
        </p:txBody>
      </p:sp>
    </p:spTree>
    <p:extLst>
      <p:ext uri="{BB962C8B-B14F-4D97-AF65-F5344CB8AC3E}">
        <p14:creationId xmlns:p14="http://schemas.microsoft.com/office/powerpoint/2010/main" val="2462151774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</p:bldLst>
  </p:timing>
</p:sld>
</file>

<file path=ppt/theme/theme1.xml><?xml version="1.0" encoding="utf-8"?>
<a:theme xmlns:a="http://schemas.openxmlformats.org/drawingml/2006/main" name="回顾">
  <a:themeElements>
    <a:clrScheme name="回顾">
      <a:dk1>
        <a:srgbClr val="000000"/>
      </a:dk1>
      <a:lt1>
        <a:srgbClr val="FFFFFF"/>
      </a:lt1>
      <a:dk2>
        <a:srgbClr val="46464A"/>
      </a:dk2>
      <a:lt2>
        <a:srgbClr val="D1D9E1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回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回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BAB94BD4-5D6D-4148-AB57-A4CCF1FD4E0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97</TotalTime>
  <Words>2416</Words>
  <Application>Microsoft Office PowerPoint</Application>
  <PresentationFormat>宽屏</PresentationFormat>
  <Paragraphs>81</Paragraphs>
  <Slides>27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27</vt:i4>
      </vt:variant>
    </vt:vector>
  </HeadingPairs>
  <TitlesOfParts>
    <vt:vector size="32" baseType="lpstr">
      <vt:lpstr>仿宋</vt:lpstr>
      <vt:lpstr>黑体</vt:lpstr>
      <vt:lpstr>Calibri</vt:lpstr>
      <vt:lpstr>Calibri Light</vt:lpstr>
      <vt:lpstr>回顾</vt:lpstr>
      <vt:lpstr>   百年孤独</vt:lpstr>
      <vt:lpstr>马尔克斯</vt:lpstr>
      <vt:lpstr>魔幻现实主义</vt:lpstr>
      <vt:lpstr>评价：</vt:lpstr>
      <vt:lpstr>唯有孤独永恒</vt:lpstr>
      <vt:lpstr>魔幻是一种现实，一种更深刻的现实</vt:lpstr>
      <vt:lpstr>现实中的魔幻与观念中的魔幻</vt:lpstr>
      <vt:lpstr>现实中的魔幻与观念中的魔幻</vt:lpstr>
      <vt:lpstr>魔幻是一种现实，观念中的现实</vt:lpstr>
      <vt:lpstr>从那个遥远的下午说起</vt:lpstr>
      <vt:lpstr>时空的错移混乱</vt:lpstr>
      <vt:lpstr>回忆，悲剧宿命</vt:lpstr>
      <vt:lpstr>冰块的魔力</vt:lpstr>
      <vt:lpstr>魔幻的名字，名字中观念</vt:lpstr>
      <vt:lpstr>寻找魔幻：</vt:lpstr>
      <vt:lpstr>寻找魔幻：</vt:lpstr>
      <vt:lpstr>观念的真实是更加深刻的真实</vt:lpstr>
      <vt:lpstr>寻找魔幻：失眠症</vt:lpstr>
      <vt:lpstr>魔幻的失眠症？</vt:lpstr>
      <vt:lpstr>作为魔幻的失眠症和观念的失眠症</vt:lpstr>
      <vt:lpstr>观念的失眠症：遗忘是一切的消亡</vt:lpstr>
      <vt:lpstr>孤独并不是《百年孤独》的专利</vt:lpstr>
      <vt:lpstr>唯有孤独永恒</vt:lpstr>
      <vt:lpstr>《百年孤独》：孤独新的高度</vt:lpstr>
      <vt:lpstr>百年孤独</vt:lpstr>
      <vt:lpstr>循环与宿命</vt:lpstr>
      <vt:lpstr>永远的《百年孤独》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2024-10-11T01:42:14Z</dcterms:created>
  <dc:creator>君 孟</dc:creator>
  <cp:lastModifiedBy>君 孟</cp:lastModifiedBy>
  <dcterms:modified xsi:type="dcterms:W3CDTF">2024-10-18T03:45:20Z</dcterms:modified>
  <cp:revision>3</cp:revision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pid="2" fmtid="{D5CDD505-2E9C-101B-9397-08002B2CF9AE}" name="EASTEDU_PRESENTATION_CUSTOM_DATA">
    <vt:lpwstr>1054001694222675968</vt:lpwstr>
  </property>
</Properties>
</file>