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75" r:id="rId3"/>
    <p:sldId id="376" r:id="rId4"/>
    <p:sldId id="272" r:id="rId5"/>
    <p:sldId id="340" r:id="rId6"/>
    <p:sldId id="369" r:id="rId7"/>
    <p:sldId id="341" r:id="rId8"/>
    <p:sldId id="342" r:id="rId9"/>
    <p:sldId id="357" r:id="rId10"/>
    <p:sldId id="370" r:id="rId11"/>
    <p:sldId id="344" r:id="rId12"/>
    <p:sldId id="366" r:id="rId13"/>
    <p:sldId id="371" r:id="rId14"/>
    <p:sldId id="372" r:id="rId15"/>
    <p:sldId id="373" r:id="rId16"/>
    <p:sldId id="374" r:id="rId17"/>
    <p:sldId id="346" r:id="rId18"/>
    <p:sldId id="347" r:id="rId19"/>
    <p:sldId id="358" r:id="rId20"/>
    <p:sldId id="359" r:id="rId21"/>
    <p:sldId id="380" r:id="rId22"/>
    <p:sldId id="382" r:id="rId23"/>
    <p:sldId id="354" r:id="rId24"/>
    <p:sldId id="377" r:id="rId25"/>
    <p:sldId id="355" r:id="rId26"/>
    <p:sldId id="378" r:id="rId27"/>
    <p:sldId id="363" r:id="rId28"/>
    <p:sldId id="379" r:id="rId29"/>
    <p:sldId id="356" r:id="rId30"/>
    <p:sldId id="364" r:id="rId31"/>
    <p:sldId id="365" r:id="rId32"/>
    <p:sldId id="362" r:id="rId33"/>
    <p:sldId id="348" r:id="rId34"/>
    <p:sldId id="349" r:id="rId35"/>
    <p:sldId id="350" r:id="rId36"/>
    <p:sldId id="361" r:id="rId37"/>
    <p:sldId id="352" r:id="rId38"/>
    <p:sldId id="353" r:id="rId39"/>
    <p:sldId id="367" r:id="rId40"/>
    <p:sldId id="343" r:id="rId41"/>
    <p:sldId id="345"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2" autoAdjust="0"/>
    <p:restoredTop sz="94660"/>
  </p:normalViewPr>
  <p:slideViewPr>
    <p:cSldViewPr snapToGrid="0">
      <p:cViewPr varScale="1">
        <p:scale>
          <a:sx n="85" d="100"/>
          <a:sy n="85" d="100"/>
        </p:scale>
        <p:origin x="84" y="18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slides/slide40.xml" Type="http://schemas.openxmlformats.org/officeDocument/2006/relationships/slide"/><Relationship Id="rId42" Target="slides/slide41.xml" Type="http://schemas.openxmlformats.org/officeDocument/2006/relationships/slide"/><Relationship Id="rId43" Target="presProps.xml" Type="http://schemas.openxmlformats.org/officeDocument/2006/relationships/presProps"/><Relationship Id="rId44" Target="viewProps.xml" Type="http://schemas.openxmlformats.org/officeDocument/2006/relationships/viewProps"/><Relationship Id="rId45" Target="theme/theme1.xml" Type="http://schemas.openxmlformats.org/officeDocument/2006/relationships/theme"/><Relationship Id="rId46" Target="tableStyles.xml" Type="http://schemas.openxmlformats.org/officeDocument/2006/relationships/tableStyles"/><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0DC3391-764C-4A6C-B02A-679AA67F2E10}"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0863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511691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212426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3636895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60DC3391-764C-4A6C-B02A-679AA67F2E10}"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5946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1241903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97280" y="2582335"/>
            <a:ext cx="4937760" cy="32867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17920" y="2582334"/>
            <a:ext cx="4937760" cy="32867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4269993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4144146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CN" altLang="en-US"/>
          </a:p>
        </p:txBody>
      </p:sp>
      <p:sp>
        <p:nvSpPr>
          <p:cNvPr id="9" name="Slide Number Placeholder 8"/>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2995797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F6DA357-0D2A-47BC-B87B-CC39C2DF278A}" type="datetimeFigureOut">
              <a:rPr lang="zh-CN" altLang="en-US" smtClean="0"/>
              <a:t>2024/10/12</a:t>
            </a:fld>
            <a:endParaRPr lang="zh-CN"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CN"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362315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0F6DA357-0D2A-47BC-B87B-CC39C2DF278A}" type="datetimeFigureOut">
              <a:rPr lang="zh-CN" altLang="en-US" smtClean="0"/>
              <a:t>2024/10/12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60DC3391-764C-4A6C-B02A-679AA67F2E10}" type="slidenum">
              <a:rPr lang="zh-CN" altLang="en-US" smtClean="0"/>
              <a:t>‹#›</a:t>
            </a:fld>
            <a:endParaRPr lang="zh-CN" altLang="en-US"/>
          </a:p>
        </p:txBody>
      </p:sp>
    </p:spTree>
    <p:extLst>
      <p:ext uri="{BB962C8B-B14F-4D97-AF65-F5344CB8AC3E}">
        <p14:creationId xmlns:p14="http://schemas.microsoft.com/office/powerpoint/2010/main" val="202834900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F6DA357-0D2A-47BC-B87B-CC39C2DF278A}" type="datetimeFigureOut">
              <a:rPr lang="zh-CN" altLang="en-US" smtClean="0"/>
              <a:t>2024/10/12</a:t>
            </a:fld>
            <a:endParaRPr lang="zh-CN"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CN"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0DC3391-764C-4A6C-B02A-679AA67F2E10}" type="slidenum">
              <a:rPr lang="zh-CN" altLang="en-US" smtClean="0"/>
              <a:t>‹#›</a:t>
            </a:fld>
            <a:endParaRPr lang="zh-CN"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71299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1ACAA9-1B3F-9772-5998-AC99EF5B1F07}"/>
              </a:ext>
            </a:extLst>
          </p:cNvPr>
          <p:cNvSpPr>
            <a:spLocks noGrp="1"/>
          </p:cNvSpPr>
          <p:nvPr>
            <p:ph type="ctrTitle"/>
          </p:nvPr>
        </p:nvSpPr>
        <p:spPr>
          <a:xfrm>
            <a:off x="1153987" y="475417"/>
            <a:ext cx="10058400" cy="3566160"/>
          </a:xfrm>
        </p:spPr>
        <p:txBody>
          <a:bodyPr>
            <a:normAutofit/>
          </a:bodyPr>
          <a:lstStyle/>
          <a:p>
            <a:pPr algn="ctr"/>
            <a:r>
              <a:rPr altLang="en-US" b="1" dirty="0" lang="zh-CN" sz="11500">
                <a:latin charset="-122" panose="02010609060101010101" pitchFamily="49" typeface="黑体"/>
                <a:ea charset="-122" panose="02010609060101010101" pitchFamily="49" typeface="黑体"/>
              </a:rPr>
              <a:t>老人与海</a:t>
            </a:r>
          </a:p>
        </p:txBody>
      </p:sp>
      <p:sp>
        <p:nvSpPr>
          <p:cNvPr id="3" name="副标题 2">
            <a:extLst>
              <a:ext uri="{FF2B5EF4-FFF2-40B4-BE49-F238E27FC236}">
                <a16:creationId xmlns:a16="http://schemas.microsoft.com/office/drawing/2014/main" id="{FBB3803E-1BDA-E006-0BB0-C998FD2AD81F}"/>
              </a:ext>
            </a:extLst>
          </p:cNvPr>
          <p:cNvSpPr>
            <a:spLocks noGrp="1"/>
          </p:cNvSpPr>
          <p:nvPr>
            <p:ph idx="1" type="subTitle"/>
          </p:nvPr>
        </p:nvSpPr>
        <p:spPr>
          <a:xfrm>
            <a:off x="1100051" y="4455621"/>
            <a:ext cx="8766963" cy="1143000"/>
          </a:xfrm>
        </p:spPr>
        <p:txBody>
          <a:bodyPr>
            <a:normAutofit/>
          </a:bodyPr>
          <a:lstStyle/>
          <a:p>
            <a:pPr algn="r"/>
            <a:r>
              <a:rPr altLang="zh-CN" b="1" dirty="0" lang="en-US" sz="3600">
                <a:latin charset="-122" panose="02010609060101010101" pitchFamily="49" typeface="黑体"/>
                <a:ea charset="-122" panose="02010609060101010101" pitchFamily="49" typeface="黑体"/>
              </a:rPr>
              <a:t>——</a:t>
            </a:r>
            <a:r>
              <a:rPr altLang="en-US" b="1" dirty="0" lang="zh-CN" sz="3600">
                <a:latin charset="-122" panose="02010609060101010101" pitchFamily="49" typeface="黑体"/>
                <a:ea charset="-122" panose="02010609060101010101" pitchFamily="49" typeface="黑体"/>
              </a:rPr>
              <a:t>海明威</a:t>
            </a:r>
          </a:p>
        </p:txBody>
      </p:sp>
    </p:spTree>
    <p:extLst>
      <p:ext uri="{BB962C8B-B14F-4D97-AF65-F5344CB8AC3E}">
        <p14:creationId xmlns:p14="http://schemas.microsoft.com/office/powerpoint/2010/main" val="202722624"/>
      </p:ext>
    </p:extLst>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C318E5-215B-16AA-6B17-F972BD23797D}"/>
              </a:ext>
            </a:extLst>
          </p:cNvPr>
          <p:cNvSpPr>
            <a:spLocks noGrp="1"/>
          </p:cNvSpPr>
          <p:nvPr>
            <p:ph type="title"/>
          </p:nvPr>
        </p:nvSpPr>
        <p:spPr>
          <a:xfrm>
            <a:off x="757038" y="263527"/>
            <a:ext cx="10058400" cy="1450757"/>
          </a:xfrm>
        </p:spPr>
        <p:txBody>
          <a:bodyPr/>
          <a:lstStyle/>
          <a:p>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老人与海</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中的文学密码：</a:t>
            </a:r>
          </a:p>
        </p:txBody>
      </p:sp>
      <p:sp>
        <p:nvSpPr>
          <p:cNvPr id="3" name="内容占位符 2">
            <a:extLst>
              <a:ext uri="{FF2B5EF4-FFF2-40B4-BE49-F238E27FC236}">
                <a16:creationId xmlns:a16="http://schemas.microsoft.com/office/drawing/2014/main" id="{EBD83AA0-F99C-9921-1DEE-1050BC7A2295}"/>
              </a:ext>
            </a:extLst>
          </p:cNvPr>
          <p:cNvSpPr>
            <a:spLocks noGrp="1"/>
          </p:cNvSpPr>
          <p:nvPr>
            <p:ph idx="1"/>
          </p:nvPr>
        </p:nvSpPr>
        <p:spPr/>
        <p:txBody>
          <a:bodyPr>
            <a:normAutofit/>
          </a:bodyPr>
          <a:lstStyle/>
          <a:p>
            <a:pPr indent="0" marL="0">
              <a:buNone/>
            </a:pPr>
            <a:r>
              <a:rPr altLang="en-US" b="1" dirty="0" lang="zh-CN" sz="3200">
                <a:latin charset="-122" panose="02010609060101010101" pitchFamily="49" typeface="仿宋"/>
                <a:ea charset="-122" panose="02010609060101010101" pitchFamily="49" typeface="仿宋"/>
              </a:rPr>
              <a:t>象征主义</a:t>
            </a:r>
            <a:endParaRPr altLang="zh-CN" b="1" dirty="0" lang="en-US" sz="3200">
              <a:latin charset="-122" panose="02010609060101010101" pitchFamily="49" typeface="仿宋"/>
              <a:ea charset="-122" panose="02010609060101010101" pitchFamily="49" typeface="仿宋"/>
            </a:endParaRPr>
          </a:p>
          <a:p>
            <a:pPr indent="0" marL="0">
              <a:buNone/>
            </a:pPr>
            <a:r>
              <a:rPr altLang="en-US" b="1" dirty="0" lang="zh-CN" sz="3200">
                <a:latin charset="-122" panose="02010609060101010101" pitchFamily="49" typeface="仿宋"/>
                <a:ea charset="-122" panose="02010609060101010101" pitchFamily="49" typeface="仿宋"/>
              </a:rPr>
              <a:t>冰山理论</a:t>
            </a:r>
            <a:endParaRPr altLang="zh-CN" b="1" dirty="0" lang="en-US" sz="3200">
              <a:latin charset="-122" panose="02010609060101010101" pitchFamily="49" typeface="仿宋"/>
              <a:ea charset="-122" panose="02010609060101010101" pitchFamily="49" typeface="仿宋"/>
            </a:endParaRPr>
          </a:p>
          <a:p>
            <a:pPr indent="0" marL="0">
              <a:buNone/>
            </a:pPr>
            <a:r>
              <a:rPr altLang="zh-CN" b="1" dirty="0" lang="en-US" sz="2800">
                <a:latin charset="-122" panose="02010609060101010101" pitchFamily="49" typeface="仿宋"/>
                <a:ea charset="-122" panose="02010609060101010101" pitchFamily="49" typeface="仿宋"/>
              </a:rPr>
              <a:t>······</a:t>
            </a:r>
            <a:endParaRPr altLang="en-US" b="1" dirty="0" lang="zh-CN" sz="28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1829222990"/>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A1B666-231A-6CE2-76CD-F2DAA7B6D95B}"/>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象征主义只是一个符号：</a:t>
            </a:r>
          </a:p>
        </p:txBody>
      </p:sp>
      <p:sp>
        <p:nvSpPr>
          <p:cNvPr id="3" name="内容占位符 2">
            <a:extLst>
              <a:ext uri="{FF2B5EF4-FFF2-40B4-BE49-F238E27FC236}">
                <a16:creationId xmlns:a16="http://schemas.microsoft.com/office/drawing/2014/main" id="{9701DA65-7457-08D7-E111-E89F54B6F044}"/>
              </a:ext>
            </a:extLst>
          </p:cNvPr>
          <p:cNvSpPr>
            <a:spLocks noGrp="1"/>
          </p:cNvSpPr>
          <p:nvPr>
            <p:ph idx="1"/>
          </p:nvPr>
        </p:nvSpPr>
        <p:spPr/>
        <p:txBody>
          <a:bodyPr>
            <a:normAutofit/>
          </a:bodyPr>
          <a:lstStyle/>
          <a:p>
            <a:pPr indent="0" marL="0">
              <a:buNone/>
            </a:pPr>
            <a:r>
              <a:rPr altLang="zh-CN" dirty="0" lang="zh-CN" sz="2800">
                <a:effectLst/>
                <a:latin charset="-122" panose="02010609060101010101" pitchFamily="49" typeface="仿宋"/>
                <a:ea charset="-122" panose="02010609060101010101" pitchFamily="49" typeface="仿宋"/>
                <a:cs charset="0" panose="02020603050405020304" pitchFamily="18" typeface="Times New Roman"/>
              </a:rPr>
              <a:t>海明威曾经这样评价象征主义：“象征主义是知识分子的新花样。没有什么象征主义的东西。大海就是大海。老人就是老人。孩子就是孩子。鱼就是鱼。鲨鱼全是鲨鱼，不比别的鲨鱼好，也不比别的鲨鱼坏。人们说什么象征主义，全是胡说。”</a:t>
            </a:r>
            <a:endParaRPr altLang="en-US" dirty="0" lang="zh-CN" sz="32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1955947706"/>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DDD0E2-06D7-DE5E-5DD7-674BA0E96907}"/>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冰山理论不过是一种说法：</a:t>
            </a:r>
          </a:p>
        </p:txBody>
      </p:sp>
      <p:sp>
        <p:nvSpPr>
          <p:cNvPr id="3" name="内容占位符 2">
            <a:extLst>
              <a:ext uri="{FF2B5EF4-FFF2-40B4-BE49-F238E27FC236}">
                <a16:creationId xmlns:a16="http://schemas.microsoft.com/office/drawing/2014/main" id="{CBE14E9A-84CD-F5CC-17F9-8C99B92EFB94}"/>
              </a:ext>
            </a:extLst>
          </p:cNvPr>
          <p:cNvSpPr>
            <a:spLocks noGrp="1"/>
          </p:cNvSpPr>
          <p:nvPr>
            <p:ph idx="1"/>
          </p:nvPr>
        </p:nvSpPr>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象征主义是把人的完整的意识分为两半，一半留在意识里，一半以文学形式留给人世间。追求文学整体的无限性，在意识与潜意识之间交互发展。</a:t>
            </a:r>
          </a:p>
          <a:p>
            <a:pPr indent="0" marL="0">
              <a:buNone/>
            </a:pPr>
            <a:r>
              <a:rPr altLang="en-US" dirty="0" lang="zh-CN" sz="2800">
                <a:latin charset="-122" panose="02010609060101010101" pitchFamily="49" typeface="仿宋"/>
                <a:ea charset="-122" panose="02010609060101010101" pitchFamily="49" typeface="仿宋"/>
              </a:rPr>
              <a:t>那么我们对作品的分析就应该立足于真正的老人，一个真正的男孩，一个真正的海，一条真正的鱼和真正的鲨鱼。就是从分析文学留给人间的部分开始，但这样的分析之后只是完成了一半的工作，另一半还有待发掘，问题的关键是如何从人间突进到观念领域。</a:t>
            </a:r>
          </a:p>
        </p:txBody>
      </p:sp>
    </p:spTree>
    <p:extLst>
      <p:ext uri="{BB962C8B-B14F-4D97-AF65-F5344CB8AC3E}">
        <p14:creationId xmlns:p14="http://schemas.microsoft.com/office/powerpoint/2010/main" val="3259148799"/>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401783-C103-F933-C730-A1E102F19BCC}"/>
              </a:ext>
            </a:extLst>
          </p:cNvPr>
          <p:cNvSpPr>
            <a:spLocks noGrp="1"/>
          </p:cNvSpPr>
          <p:nvPr>
            <p:ph type="title"/>
          </p:nvPr>
        </p:nvSpPr>
        <p:spPr>
          <a:xfrm>
            <a:off x="785392" y="263527"/>
            <a:ext cx="10058400" cy="1450757"/>
          </a:xfrm>
        </p:spPr>
        <p:txBody>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中的文学密码：</a:t>
            </a:r>
            <a:endParaRPr altLang="en-US" b="1" dirty="0" lang="zh-CN"/>
          </a:p>
        </p:txBody>
      </p:sp>
      <p:sp>
        <p:nvSpPr>
          <p:cNvPr id="3" name="内容占位符 2">
            <a:extLst>
              <a:ext uri="{FF2B5EF4-FFF2-40B4-BE49-F238E27FC236}">
                <a16:creationId xmlns:a16="http://schemas.microsoft.com/office/drawing/2014/main" id="{BFA6CCCD-36C2-86EE-16D4-B469288A780F}"/>
              </a:ext>
            </a:extLst>
          </p:cNvPr>
          <p:cNvSpPr>
            <a:spLocks noGrp="1"/>
          </p:cNvSpPr>
          <p:nvPr>
            <p:ph idx="1"/>
          </p:nvPr>
        </p:nvSpPr>
        <p:spPr/>
        <p:txBody>
          <a:bodyPr>
            <a:normAutofit/>
          </a:bodyPr>
          <a:lstStyle/>
          <a:p>
            <a:r>
              <a:rPr altLang="en-US" b="1" dirty="0" lang="zh-CN" sz="3200">
                <a:latin charset="-122" panose="02010609060101010101" pitchFamily="49" typeface="仿宋"/>
                <a:ea charset="-122" panose="02010609060101010101" pitchFamily="49" typeface="仿宋"/>
              </a:rPr>
              <a:t>一个真正的老人，</a:t>
            </a:r>
            <a:endParaRPr altLang="zh-CN" b="1" dirty="0" lang="en-US" sz="3200">
              <a:latin charset="-122" panose="02010609060101010101" pitchFamily="49" typeface="仿宋"/>
              <a:ea charset="-122" panose="02010609060101010101" pitchFamily="49" typeface="仿宋"/>
            </a:endParaRPr>
          </a:p>
          <a:p>
            <a:r>
              <a:rPr altLang="en-US" b="1" dirty="0" lang="zh-CN" sz="3200">
                <a:latin charset="-122" panose="02010609060101010101" pitchFamily="49" typeface="仿宋"/>
                <a:ea charset="-122" panose="02010609060101010101" pitchFamily="49" typeface="仿宋"/>
              </a:rPr>
              <a:t>一个真正的男孩，</a:t>
            </a:r>
            <a:endParaRPr altLang="zh-CN" b="1" dirty="0" lang="en-US" sz="3200">
              <a:latin charset="-122" panose="02010609060101010101" pitchFamily="49" typeface="仿宋"/>
              <a:ea charset="-122" panose="02010609060101010101" pitchFamily="49" typeface="仿宋"/>
            </a:endParaRPr>
          </a:p>
          <a:p>
            <a:r>
              <a:rPr altLang="en-US" b="1" dirty="0" lang="zh-CN" sz="3200">
                <a:latin charset="-122" panose="02010609060101010101" pitchFamily="49" typeface="仿宋"/>
                <a:ea charset="-122" panose="02010609060101010101" pitchFamily="49" typeface="仿宋"/>
              </a:rPr>
              <a:t>一个真正的海，</a:t>
            </a:r>
            <a:endParaRPr altLang="zh-CN" b="1" dirty="0" lang="en-US" sz="3200">
              <a:latin charset="-122" panose="02010609060101010101" pitchFamily="49" typeface="仿宋"/>
              <a:ea charset="-122" panose="02010609060101010101" pitchFamily="49" typeface="仿宋"/>
            </a:endParaRPr>
          </a:p>
          <a:p>
            <a:r>
              <a:rPr altLang="en-US" b="1" dirty="0" lang="zh-CN" sz="3200">
                <a:latin charset="-122" panose="02010609060101010101" pitchFamily="49" typeface="仿宋"/>
                <a:ea charset="-122" panose="02010609060101010101" pitchFamily="49" typeface="仿宋"/>
              </a:rPr>
              <a:t>一条真正的鱼</a:t>
            </a:r>
            <a:endParaRPr altLang="zh-CN" b="1" dirty="0" lang="en-US" sz="3200">
              <a:latin charset="-122" panose="02010609060101010101" pitchFamily="49" typeface="仿宋"/>
              <a:ea charset="-122" panose="02010609060101010101" pitchFamily="49" typeface="仿宋"/>
            </a:endParaRPr>
          </a:p>
          <a:p>
            <a:r>
              <a:rPr altLang="en-US" b="1" dirty="0" lang="zh-CN" sz="3200">
                <a:latin charset="-122" panose="02010609060101010101" pitchFamily="49" typeface="仿宋"/>
                <a:ea charset="-122" panose="02010609060101010101" pitchFamily="49" typeface="仿宋"/>
              </a:rPr>
              <a:t>真正的鲨鱼。</a:t>
            </a:r>
          </a:p>
        </p:txBody>
      </p:sp>
    </p:spTree>
    <p:extLst>
      <p:ext uri="{BB962C8B-B14F-4D97-AF65-F5344CB8AC3E}">
        <p14:creationId xmlns:p14="http://schemas.microsoft.com/office/powerpoint/2010/main" val="1969059973"/>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BABDD12-2B9D-BAB2-FB6F-8FF7EDC2D192}"/>
              </a:ext>
            </a:extLst>
          </p:cNvPr>
          <p:cNvSpPr>
            <a:spLocks noGrp="1"/>
          </p:cNvSpPr>
          <p:nvPr>
            <p:ph type="title"/>
          </p:nvPr>
        </p:nvSpPr>
        <p:spPr>
          <a:xfrm>
            <a:off x="835010" y="322045"/>
            <a:ext cx="10058400" cy="1450757"/>
          </a:xfrm>
        </p:spPr>
        <p:txBody>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中的文学密码：</a:t>
            </a:r>
            <a:endParaRPr altLang="en-US" b="1" dirty="0" lang="zh-CN"/>
          </a:p>
        </p:txBody>
      </p:sp>
      <p:sp>
        <p:nvSpPr>
          <p:cNvPr id="3" name="内容占位符 2">
            <a:extLst>
              <a:ext uri="{FF2B5EF4-FFF2-40B4-BE49-F238E27FC236}">
                <a16:creationId xmlns:a16="http://schemas.microsoft.com/office/drawing/2014/main" id="{18C82384-CEBE-0AE5-1F2B-D7F7310672F7}"/>
              </a:ext>
            </a:extLst>
          </p:cNvPr>
          <p:cNvSpPr>
            <a:spLocks noGrp="1"/>
          </p:cNvSpPr>
          <p:nvPr>
            <p:ph idx="1"/>
          </p:nvPr>
        </p:nvSpPr>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细读课文，结合下面的文字，谈谈文本中那些句子最能体现“真正的”内涵，或者可以谈谈你认为写的精彩有深度的语句。</a:t>
            </a:r>
            <a:endParaRPr altLang="zh-CN" dirty="0" lang="en-US" sz="2800">
              <a:latin charset="-122" panose="02010609060101010101" pitchFamily="49" typeface="仿宋"/>
              <a:ea charset="-122" panose="02010609060101010101" pitchFamily="49" typeface="仿宋"/>
            </a:endParaRPr>
          </a:p>
          <a:p>
            <a:endParaRPr altLang="zh-CN" dirty="0" lang="en-US" sz="2800">
              <a:latin charset="-122" panose="02010609060101010101" pitchFamily="49" typeface="仿宋"/>
              <a:ea charset="-122" panose="02010609060101010101" pitchFamily="49" typeface="仿宋"/>
            </a:endParaRPr>
          </a:p>
          <a:p>
            <a:pPr indent="0" marL="0">
              <a:buNone/>
            </a:pPr>
            <a:r>
              <a:rPr altLang="en-US" dirty="0" lang="zh-CN" sz="2800">
                <a:latin charset="-122" panose="02010609060101010101" pitchFamily="49" typeface="楷体"/>
                <a:ea charset="-122" panose="02010609060101010101" pitchFamily="49" typeface="楷体"/>
              </a:rPr>
              <a:t>我试着描写一个真正的老人，一个真正的男孩，一个真正的海，一条真正的鱼和真正的鲨鱼。但如果我把它们写得够好够真实，它们就能象征着很多事情。</a:t>
            </a:r>
            <a:r>
              <a:rPr altLang="zh-CN" dirty="0" lang="en-US" sz="2800">
                <a:latin charset="-122" panose="02010609060101010101" pitchFamily="49" typeface="楷体"/>
                <a:ea charset="-122" panose="02010609060101010101" pitchFamily="49" typeface="楷体"/>
              </a:rPr>
              <a:t>——</a:t>
            </a:r>
            <a:r>
              <a:rPr altLang="en-US" dirty="0" lang="zh-CN" sz="2800">
                <a:latin charset="-122" panose="02010609060101010101" pitchFamily="49" typeface="楷体"/>
                <a:ea charset="-122" panose="02010609060101010101" pitchFamily="49" typeface="楷体"/>
              </a:rPr>
              <a:t>海明威。</a:t>
            </a:r>
          </a:p>
          <a:p>
            <a:endParaRPr altLang="en-US" dirty="0" lang="zh-CN" sz="28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232287456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15A01A-9F95-5395-F06A-F7D694D32AAB}"/>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无以伦比的灰鲭鲨</a:t>
            </a:r>
          </a:p>
        </p:txBody>
      </p:sp>
      <p:sp>
        <p:nvSpPr>
          <p:cNvPr id="3" name="内容占位符 2">
            <a:extLst>
              <a:ext uri="{FF2B5EF4-FFF2-40B4-BE49-F238E27FC236}">
                <a16:creationId xmlns:a16="http://schemas.microsoft.com/office/drawing/2014/main" id="{129809AA-2036-7660-C0BA-B50A06E8D8B6}"/>
              </a:ext>
            </a:extLst>
          </p:cNvPr>
          <p:cNvSpPr>
            <a:spLocks noGrp="1"/>
          </p:cNvSpPr>
          <p:nvPr>
            <p:ph idx="1"/>
          </p:nvPr>
        </p:nvSpPr>
        <p:spPr>
          <a:xfrm>
            <a:off x="1184224" y="1845733"/>
            <a:ext cx="10058400" cy="4367689"/>
          </a:xfrm>
        </p:spPr>
        <p:txBody>
          <a:bodyPr>
            <a:normAutofit fontScale="92500" lnSpcReduction="10000"/>
          </a:bodyPr>
          <a:lstStyle/>
          <a:p>
            <a:pPr indent="0" marL="0">
              <a:lnSpc>
                <a:spcPct val="100000"/>
              </a:lnSpc>
              <a:buNone/>
            </a:pPr>
            <a:r>
              <a:rPr altLang="en-US" dirty="0" lang="zh-CN" sz="2800">
                <a:latin charset="-122" panose="02010609060101010101" pitchFamily="49" typeface="楷体"/>
                <a:ea charset="-122" panose="02010609060101010101" pitchFamily="49" typeface="楷体"/>
              </a:rPr>
              <a:t>那是一条很大的灰鲭鲨，生就的游泳高手，能和海里速度最快的鱼游得一样快，除了嘴以外，它的一切都显得无比美丽。背部和剑鱼一样蓝，肚子是银白色的，鱼皮光滑漂亮。它的外形和剑鱼十分相像，除了那张大嘴。眼下它正紧闭着大嘴，在水面之下迅速地游着，高耸的背鳍像刀子一般划破水面，没有丝毫摇摆。在它那紧紧闭合的双唇里，八排牙齿全都朝里倾斜，这和大多数鲨鱼的牙齿不同，不是那种常见的金字塔形，而是像爪子一样蜷曲起来的人的手指。那些牙齿几乎和老人的手指一般长，两侧都有刀片一样锋利的切口。这种鱼天生就把海里所有的鱼作为捕食对象，它们游得那么快，体格那么强健，而且还全副武装，这样一来就所向无敌了。此时，它闻到了新鲜的血腥味，于是加快速度，蓝色的背鳍破水前进。</a:t>
            </a:r>
          </a:p>
        </p:txBody>
      </p:sp>
    </p:spTree>
    <p:extLst>
      <p:ext uri="{BB962C8B-B14F-4D97-AF65-F5344CB8AC3E}">
        <p14:creationId xmlns:p14="http://schemas.microsoft.com/office/powerpoint/2010/main" val="187962863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2CEA5B-0D0B-3EEB-7CFD-41CC499008CE}"/>
              </a:ext>
            </a:extLst>
          </p:cNvPr>
          <p:cNvSpPr>
            <a:spLocks noGrp="1"/>
          </p:cNvSpPr>
          <p:nvPr>
            <p:ph type="title"/>
          </p:nvPr>
        </p:nvSpPr>
        <p:spPr>
          <a:xfrm>
            <a:off x="771215" y="263527"/>
            <a:ext cx="10058400" cy="1450757"/>
          </a:xfrm>
        </p:spPr>
        <p:txBody>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中的文学密码：</a:t>
            </a:r>
            <a:endParaRPr altLang="en-US" b="1" dirty="0" lang="zh-CN"/>
          </a:p>
        </p:txBody>
      </p:sp>
      <p:sp>
        <p:nvSpPr>
          <p:cNvPr id="3" name="内容占位符 2">
            <a:extLst>
              <a:ext uri="{FF2B5EF4-FFF2-40B4-BE49-F238E27FC236}">
                <a16:creationId xmlns:a16="http://schemas.microsoft.com/office/drawing/2014/main" id="{23496C4A-B6D0-D66D-9605-1724A47A50D9}"/>
              </a:ext>
            </a:extLst>
          </p:cNvPr>
          <p:cNvSpPr>
            <a:spLocks noGrp="1"/>
          </p:cNvSpPr>
          <p:nvPr>
            <p:ph idx="1"/>
          </p:nvPr>
        </p:nvSpPr>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选文中，与鲨鱼的搏斗是小说的主要内容，细读文本，老人与鲨鱼一共进行了几次搏斗？</a:t>
            </a:r>
            <a:endParaRPr altLang="zh-CN" dirty="0" lang="en-US" sz="2800">
              <a:latin charset="-122" panose="02010609060101010101" pitchFamily="49" typeface="仿宋"/>
              <a:ea charset="-122" panose="02010609060101010101" pitchFamily="49" typeface="仿宋"/>
            </a:endParaRPr>
          </a:p>
          <a:p>
            <a:pPr indent="0" marL="0">
              <a:buNone/>
            </a:pPr>
            <a:r>
              <a:rPr altLang="en-US" dirty="0" lang="zh-CN" sz="2800">
                <a:latin charset="-122" panose="02010609060101010101" pitchFamily="49" typeface="仿宋"/>
                <a:ea charset="-122" panose="02010609060101010101" pitchFamily="49" typeface="仿宋"/>
              </a:rPr>
              <a:t>每一次的结果如何？选择其中的一次进行分析。</a:t>
            </a:r>
            <a:endParaRPr altLang="zh-CN" lang="en-US" sz="2800">
              <a:latin charset="-122" panose="02010609060101010101" pitchFamily="49" typeface="仿宋"/>
              <a:ea charset="-122" panose="02010609060101010101" pitchFamily="49" typeface="仿宋"/>
            </a:endParaRPr>
          </a:p>
          <a:p>
            <a:pPr indent="0" marL="0">
              <a:buNone/>
            </a:pPr>
            <a:r>
              <a:rPr altLang="en-US" lang="zh-CN" sz="2800">
                <a:latin charset="-122" panose="02010609060101010101" pitchFamily="49" typeface="仿宋"/>
                <a:ea charset="-122" panose="02010609060101010101" pitchFamily="49" typeface="仿宋"/>
              </a:rPr>
              <a:t>作者</a:t>
            </a:r>
            <a:r>
              <a:rPr altLang="en-US" dirty="0" lang="zh-CN" sz="2800">
                <a:latin charset="-122" panose="02010609060101010101" pitchFamily="49" typeface="仿宋"/>
                <a:ea charset="-122" panose="02010609060101010101" pitchFamily="49" typeface="仿宋"/>
              </a:rPr>
              <a:t>为什么要这样写？谈谈你的看法？</a:t>
            </a:r>
            <a:endParaRPr altLang="zh-CN" dirty="0" lang="en-US" sz="2800">
              <a:latin charset="-122" panose="02010609060101010101" pitchFamily="49" typeface="仿宋"/>
              <a:ea charset="-122" panose="02010609060101010101" pitchFamily="49" typeface="仿宋"/>
            </a:endParaRPr>
          </a:p>
          <a:p>
            <a:pPr indent="0" marL="0">
              <a:buNone/>
            </a:pPr>
            <a:endParaRPr altLang="en-US" dirty="0" lang="zh-CN" sz="28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2044101828"/>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2561A82-03D2-28E9-9DAE-4F91372F8C09}"/>
              </a:ext>
            </a:extLst>
          </p:cNvPr>
          <p:cNvSpPr>
            <a:spLocks noGrp="1"/>
          </p:cNvSpPr>
          <p:nvPr>
            <p:ph type="title"/>
          </p:nvPr>
        </p:nvSpPr>
        <p:spPr>
          <a:xfrm>
            <a:off x="757037" y="263527"/>
            <a:ext cx="10492210" cy="1450757"/>
          </a:xfrm>
        </p:spPr>
        <p:txBody>
          <a:bodyPr>
            <a:normAutofit/>
          </a:bodyPr>
          <a:lstStyle/>
          <a:p>
            <a:r>
              <a:rPr altLang="zh-CN" b="0" baseline="0" cap="none" dirty="0" i="0" kern="1200" kumimoji="0" lang="en-US" noProof="0" normalizeH="0" spc="-50" strike="noStrike" sz="44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0" baseline="0" cap="none" dirty="0" i="0" kern="1200" kumimoji="0" lang="zh-CN" noProof="0" normalizeH="0" spc="-50" strike="noStrike" sz="44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老人与海</a:t>
            </a:r>
            <a:r>
              <a:rPr altLang="zh-CN" b="0" baseline="0" cap="none" dirty="0" i="0" kern="1200" kumimoji="0" lang="en-US" noProof="0" normalizeH="0" spc="-50" strike="noStrike" sz="44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0" baseline="0" cap="none" dirty="0" i="0" kern="1200" kumimoji="0" lang="zh-CN" noProof="0" normalizeH="0" spc="-50" strike="noStrike" sz="44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中的文学密码：</a:t>
            </a:r>
            <a:r>
              <a:rPr altLang="zh-CN" b="1" dirty="0" lang="zh-CN" sz="4000">
                <a:effectLst/>
                <a:latin charset="-122" panose="02010609060101010101" pitchFamily="49" typeface="黑体"/>
                <a:ea charset="-122" panose="02010609060101010101" pitchFamily="49" typeface="黑体"/>
                <a:cs charset="0" panose="02020603050405020304" pitchFamily="18" typeface="Times New Roman"/>
              </a:rPr>
              <a:t>极致化的描写</a:t>
            </a:r>
            <a:endParaRPr altLang="en-US" dirty="0" lang="zh-CN" sz="9600">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0774525D-7913-4DA5-40E5-4BA02629AEBD}"/>
              </a:ext>
            </a:extLst>
          </p:cNvPr>
          <p:cNvSpPr>
            <a:spLocks noGrp="1"/>
          </p:cNvSpPr>
          <p:nvPr>
            <p:ph idx="1"/>
          </p:nvPr>
        </p:nvSpPr>
        <p:spPr/>
        <p:txBody>
          <a:bodyPr>
            <a:normAutofit/>
          </a:bodyPr>
          <a:lstStyle/>
          <a:p>
            <a:pPr indent="0" marL="0">
              <a:buNone/>
            </a:pPr>
            <a:r>
              <a:rPr altLang="en-US" dirty="0" lang="zh-CN" sz="2800">
                <a:latin charset="-122" panose="02010609060101010101" pitchFamily="49" typeface="仿宋"/>
                <a:ea charset="-122" panose="02010609060101010101" pitchFamily="49" typeface="仿宋"/>
                <a:cs charset="0" panose="02020603050405020304" pitchFamily="18" typeface="Times New Roman"/>
              </a:rPr>
              <a:t>极致化的描写，观念（精神）浮出水面</a:t>
            </a:r>
            <a:endParaRPr altLang="zh-CN" dirty="0" lang="en-US" sz="2800">
              <a:latin charset="-122" panose="02010609060101010101" pitchFamily="49" typeface="仿宋"/>
              <a:ea charset="-122" panose="02010609060101010101" pitchFamily="49" typeface="仿宋"/>
              <a:cs charset="0" panose="02020603050405020304" pitchFamily="18" typeface="Times New Roman"/>
            </a:endParaRPr>
          </a:p>
          <a:p>
            <a:pPr indent="0" marL="0">
              <a:buNone/>
            </a:pPr>
            <a:r>
              <a:rPr altLang="zh-CN" dirty="0" lang="zh-CN" sz="2800">
                <a:effectLst/>
                <a:latin charset="-122" panose="02010609060101010101" pitchFamily="49" typeface="仿宋"/>
                <a:ea charset="-122" panose="02010609060101010101" pitchFamily="49" typeface="仿宋"/>
                <a:cs charset="0" panose="02020603050405020304" pitchFamily="18" typeface="Times New Roman"/>
              </a:rPr>
              <a:t>《老人与海》中极致化的描写是海明威最常用的一种手法，极致化顾名思义就是把描写对象置于极端的状态，极致化与观念恰似一枚硬币的两面，人往往在极端之境才会表现出日常生活中常被隐蔽的精神。</a:t>
            </a:r>
            <a:endParaRPr altLang="en-US" dirty="0" lang="zh-CN" sz="32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2915227764"/>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BA7CE22-17D2-B6E1-8AB5-9EC46635F357}"/>
              </a:ext>
            </a:extLst>
          </p:cNvPr>
          <p:cNvSpPr>
            <a:spLocks noGrp="1"/>
          </p:cNvSpPr>
          <p:nvPr>
            <p:ph type="title"/>
          </p:nvPr>
        </p:nvSpPr>
        <p:spPr>
          <a:xfrm>
            <a:off x="842099" y="263527"/>
            <a:ext cx="10058400" cy="1450757"/>
          </a:xfrm>
        </p:spPr>
        <p:txBody>
          <a:bodyPr>
            <a:normAutofit/>
          </a:bodyPr>
          <a:lstStyle/>
          <a:p>
            <a:r>
              <a:rPr altLang="zh-CN" b="1" baseline="0" cap="none" dirty="0" i="0" kern="1200" kumimoji="0" lang="en-US" noProof="0" normalizeH="0" spc="-50" strike="noStrike"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a:t>
            </a:r>
            <a:r>
              <a:rPr altLang="en-US" b="1" baseline="0" cap="none" dirty="0" i="0" kern="1200" kumimoji="0" lang="zh-CN" noProof="0" normalizeH="0" spc="-50" strike="noStrike"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老人与海</a:t>
            </a:r>
            <a:r>
              <a:rPr altLang="zh-CN" b="1" baseline="0" cap="none" dirty="0" i="0" kern="1200" kumimoji="0" lang="en-US" noProof="0" normalizeH="0" spc="-50" strike="noStrike"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a:t>
            </a:r>
            <a:r>
              <a:rPr altLang="en-US" b="1" baseline="0" cap="none" dirty="0" i="0" kern="1200" kumimoji="0" lang="zh-CN" noProof="0" normalizeH="0" spc="-50" strike="noStrike"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中</a:t>
            </a:r>
            <a:r>
              <a:rPr altLang="zh-CN" b="1" baseline="0" cap="none" dirty="0" i="0" kern="1200" kumimoji="0" lang="zh-CN" noProof="0" normalizeH="0" spc="-50" strike="noStrike"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极致化的描写</a:t>
            </a:r>
            <a:r>
              <a:rPr altLang="en-US" b="1" baseline="0" cap="none" dirty="0" i="0" kern="1200" kumimoji="0" lang="zh-CN" noProof="0" normalizeH="0" spc="-50" strike="noStrike"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策略：</a:t>
            </a:r>
            <a:endParaRPr altLang="en-US" dirty="0" lang="zh-CN" sz="6000"/>
          </a:p>
        </p:txBody>
      </p:sp>
      <p:sp>
        <p:nvSpPr>
          <p:cNvPr id="3" name="内容占位符 2">
            <a:extLst>
              <a:ext uri="{FF2B5EF4-FFF2-40B4-BE49-F238E27FC236}">
                <a16:creationId xmlns:a16="http://schemas.microsoft.com/office/drawing/2014/main" id="{134E2D63-5D93-A8F7-CE82-A4A880DCCE77}"/>
              </a:ext>
            </a:extLst>
          </p:cNvPr>
          <p:cNvSpPr>
            <a:spLocks noGrp="1"/>
          </p:cNvSpPr>
          <p:nvPr>
            <p:ph idx="1"/>
          </p:nvPr>
        </p:nvSpPr>
        <p:spPr/>
        <p:txBody>
          <a:bodyPr>
            <a:normAutofit/>
          </a:bodyPr>
          <a:lstStyle/>
          <a:p>
            <a:pPr algn="just" indent="0">
              <a:buNone/>
            </a:pPr>
            <a:r>
              <a:rPr altLang="zh-CN" dirty="0" kern="100" lang="en-US" sz="2800">
                <a:effectLst/>
                <a:latin charset="-122" panose="02010609060101010101" pitchFamily="49" typeface="仿宋"/>
                <a:ea charset="-122" panose="02010609060101010101" pitchFamily="49" typeface="仿宋"/>
                <a:cs charset="0" panose="02020603050405020304" pitchFamily="18" typeface="Times New Roman"/>
              </a:rPr>
              <a:t>85</a:t>
            </a:r>
            <a:r>
              <a:rPr altLang="zh-CN" dirty="0" kern="100" lang="zh-CN" sz="2800">
                <a:effectLst/>
                <a:latin charset="-122" panose="02010609060101010101" pitchFamily="49" typeface="仿宋"/>
                <a:ea charset="-122" panose="02010609060101010101" pitchFamily="49" typeface="仿宋"/>
                <a:cs charset="0" panose="02020603050405020304" pitchFamily="18" typeface="Times New Roman"/>
              </a:rPr>
              <a:t>天的出海老人必需要去去更远的地方，远的超出了平常所有人曾到达的边界，这当然是为后面捕到大鱼做铺垫，也为归途的重重险阻设置了悬念，在此处极致化的描写更是体现了老人的勇气。诺贝尔授奖委员会才会如此评价海明威：勇气是海明威的中心主题。</a:t>
            </a:r>
            <a:endParaRPr altLang="zh-CN" dirty="0" kern="100" lang="en-US" sz="2800">
              <a:effectLst/>
              <a:latin charset="-122" panose="02010609060101010101" pitchFamily="49" typeface="仿宋"/>
              <a:ea charset="-122" panose="02010609060101010101" pitchFamily="49" typeface="仿宋"/>
              <a:cs charset="0" panose="02020603050405020304" pitchFamily="18" typeface="Times New Roman"/>
            </a:endParaRPr>
          </a:p>
          <a:p>
            <a:endParaRPr altLang="en-US" dirty="0" lang="zh-CN"/>
          </a:p>
        </p:txBody>
      </p:sp>
    </p:spTree>
    <p:extLst>
      <p:ext uri="{BB962C8B-B14F-4D97-AF65-F5344CB8AC3E}">
        <p14:creationId xmlns:p14="http://schemas.microsoft.com/office/powerpoint/2010/main" val="1967557654"/>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41E28F-55C5-CD3D-1566-94F0A3EF9420}"/>
              </a:ext>
            </a:extLst>
          </p:cNvPr>
          <p:cNvSpPr>
            <a:spLocks noGrp="1"/>
          </p:cNvSpPr>
          <p:nvPr>
            <p:ph type="title"/>
          </p:nvPr>
        </p:nvSpPr>
        <p:spPr>
          <a:xfrm>
            <a:off x="835011" y="263527"/>
            <a:ext cx="10058400" cy="1450757"/>
          </a:xfrm>
        </p:spPr>
        <p:txBody>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a:t>
            </a:r>
            <a:r>
              <a:rPr altLang="zh-CN"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极致化的描写</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策略：</a:t>
            </a:r>
            <a:endParaRPr altLang="en-US" dirty="0" lang="zh-CN"/>
          </a:p>
        </p:txBody>
      </p:sp>
      <p:sp>
        <p:nvSpPr>
          <p:cNvPr id="3" name="内容占位符 2">
            <a:extLst>
              <a:ext uri="{FF2B5EF4-FFF2-40B4-BE49-F238E27FC236}">
                <a16:creationId xmlns:a16="http://schemas.microsoft.com/office/drawing/2014/main" id="{2A84869A-D276-2A26-8A27-D07DA95F38BD}"/>
              </a:ext>
            </a:extLst>
          </p:cNvPr>
          <p:cNvSpPr>
            <a:spLocks noGrp="1"/>
          </p:cNvSpPr>
          <p:nvPr>
            <p:ph idx="1"/>
          </p:nvPr>
        </p:nvSpPr>
        <p:spPr/>
        <p:txBody>
          <a:bodyPr/>
          <a:lstStyle/>
          <a:p>
            <a:pPr algn="just" indent="0">
              <a:buNone/>
            </a:pPr>
            <a:r>
              <a:rPr altLang="zh-CN" dirty="0" kern="100" lang="zh-CN" sz="2800">
                <a:effectLst/>
                <a:latin charset="-122" panose="02010609060101010101" pitchFamily="49" typeface="仿宋"/>
                <a:ea charset="-122" panose="02010609060101010101" pitchFamily="49" typeface="仿宋"/>
                <a:cs charset="0" panose="02020603050405020304" pitchFamily="18" typeface="Times New Roman"/>
              </a:rPr>
              <a:t>大鱼必须要大，大鱼既是现实又是观念的需要，用大鱼来打破</a:t>
            </a:r>
            <a:r>
              <a:rPr altLang="zh-CN" dirty="0" kern="100" lang="en-US" sz="2800">
                <a:effectLst/>
                <a:latin charset="-122" panose="02010609060101010101" pitchFamily="49" typeface="仿宋"/>
                <a:ea charset="-122" panose="02010609060101010101" pitchFamily="49" typeface="仿宋"/>
                <a:cs charset="0" panose="02020603050405020304" pitchFamily="18" typeface="Times New Roman"/>
              </a:rPr>
              <a:t>84</a:t>
            </a:r>
            <a:r>
              <a:rPr altLang="zh-CN" dirty="0" kern="100" lang="zh-CN" sz="2800">
                <a:effectLst/>
                <a:latin charset="-122" panose="02010609060101010101" pitchFamily="49" typeface="仿宋"/>
                <a:ea charset="-122" panose="02010609060101010101" pitchFamily="49" typeface="仿宋"/>
                <a:cs charset="0" panose="02020603050405020304" pitchFamily="18" typeface="Times New Roman"/>
              </a:rPr>
              <a:t>天的魔咒，响亮悦耳。与大鱼两天的搏斗才有价值，才能够显出搏斗的精神底色。大鱼也是极致化的描写，越到后面我们越发现我跟大鱼似乎成为了一体的存在。</a:t>
            </a:r>
          </a:p>
          <a:p>
            <a:endParaRPr altLang="en-US" dirty="0" lang="zh-CN"/>
          </a:p>
        </p:txBody>
      </p:sp>
    </p:spTree>
    <p:extLst>
      <p:ext uri="{BB962C8B-B14F-4D97-AF65-F5344CB8AC3E}">
        <p14:creationId xmlns:p14="http://schemas.microsoft.com/office/powerpoint/2010/main" val="3708461900"/>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A0BC32-4022-F24A-A64C-C8757EE374D8}"/>
              </a:ext>
            </a:extLst>
          </p:cNvPr>
          <p:cNvSpPr>
            <a:spLocks noGrp="1"/>
          </p:cNvSpPr>
          <p:nvPr>
            <p:ph type="title"/>
          </p:nvPr>
        </p:nvSpPr>
        <p:spPr>
          <a:xfrm>
            <a:off x="1066800" y="316583"/>
            <a:ext cx="10058400" cy="1450757"/>
          </a:xfrm>
        </p:spPr>
        <p:txBody>
          <a:bodyPr/>
          <a:lstStyle/>
          <a:p>
            <a:r>
              <a:rPr altLang="zh-CN" b="1" dirty="0" lang="en-US">
                <a:latin charset="-122" panose="02010609060101010101" pitchFamily="49" typeface="黑体"/>
                <a:ea charset="-122" panose="02010609060101010101" pitchFamily="49" typeface="黑体"/>
              </a:rPr>
              <a:t>2024</a:t>
            </a:r>
            <a:r>
              <a:rPr altLang="en-US" b="1" dirty="0" lang="zh-CN">
                <a:latin charset="-122" panose="02010609060101010101" pitchFamily="49" typeface="黑体"/>
                <a:ea charset="-122" panose="02010609060101010101" pitchFamily="49" typeface="黑体"/>
              </a:rPr>
              <a:t>年诺贝尔文学奖揭晓：</a:t>
            </a:r>
          </a:p>
        </p:txBody>
      </p:sp>
      <p:sp>
        <p:nvSpPr>
          <p:cNvPr id="3" name="内容占位符 2">
            <a:extLst>
              <a:ext uri="{FF2B5EF4-FFF2-40B4-BE49-F238E27FC236}">
                <a16:creationId xmlns:a16="http://schemas.microsoft.com/office/drawing/2014/main" id="{867BEF3F-80C6-7CB4-760A-9BF17536F33F}"/>
              </a:ext>
            </a:extLst>
          </p:cNvPr>
          <p:cNvSpPr>
            <a:spLocks noGrp="1"/>
          </p:cNvSpPr>
          <p:nvPr>
            <p:ph idx="1"/>
          </p:nvPr>
        </p:nvSpPr>
        <p:spPr>
          <a:xfrm>
            <a:off x="1097280" y="1845734"/>
            <a:ext cx="10378794" cy="4023360"/>
          </a:xfrm>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瑞典斯德哥尔摩当地时间</a:t>
            </a:r>
            <a:r>
              <a:rPr altLang="zh-CN" dirty="0" lang="en-US" sz="2800">
                <a:latin charset="-122" panose="02010609060101010101" pitchFamily="49" typeface="仿宋"/>
                <a:ea charset="-122" panose="02010609060101010101" pitchFamily="49" typeface="仿宋"/>
              </a:rPr>
              <a:t>2024</a:t>
            </a:r>
            <a:r>
              <a:rPr altLang="en-US" dirty="0" lang="zh-CN" sz="2800">
                <a:latin charset="-122" panose="02010609060101010101" pitchFamily="49" typeface="仿宋"/>
                <a:ea charset="-122" panose="02010609060101010101" pitchFamily="49" typeface="仿宋"/>
              </a:rPr>
              <a:t>年</a:t>
            </a:r>
            <a:r>
              <a:rPr altLang="zh-CN" dirty="0" lang="en-US" sz="2800">
                <a:latin charset="-122" panose="02010609060101010101" pitchFamily="49" typeface="仿宋"/>
                <a:ea charset="-122" panose="02010609060101010101" pitchFamily="49" typeface="仿宋"/>
              </a:rPr>
              <a:t>10</a:t>
            </a:r>
            <a:r>
              <a:rPr altLang="en-US" dirty="0" lang="zh-CN" sz="2800">
                <a:latin charset="-122" panose="02010609060101010101" pitchFamily="49" typeface="仿宋"/>
                <a:ea charset="-122" panose="02010609060101010101" pitchFamily="49" typeface="仿宋"/>
              </a:rPr>
              <a:t>月</a:t>
            </a:r>
            <a:r>
              <a:rPr altLang="zh-CN" dirty="0" lang="en-US" sz="2800">
                <a:latin charset="-122" panose="02010609060101010101" pitchFamily="49" typeface="仿宋"/>
                <a:ea charset="-122" panose="02010609060101010101" pitchFamily="49" typeface="仿宋"/>
              </a:rPr>
              <a:t>10</a:t>
            </a:r>
            <a:r>
              <a:rPr altLang="en-US" dirty="0" lang="zh-CN" sz="2800">
                <a:latin charset="-122" panose="02010609060101010101" pitchFamily="49" typeface="仿宋"/>
                <a:ea charset="-122" panose="02010609060101010101" pitchFamily="49" typeface="仿宋"/>
              </a:rPr>
              <a:t>日</a:t>
            </a:r>
            <a:r>
              <a:rPr altLang="zh-CN" dirty="0" lang="en-US" sz="2800">
                <a:latin charset="-122" panose="02010609060101010101" pitchFamily="49" typeface="仿宋"/>
                <a:ea charset="-122" panose="02010609060101010101" pitchFamily="49" typeface="仿宋"/>
              </a:rPr>
              <a:t>13:00</a:t>
            </a:r>
            <a:r>
              <a:rPr altLang="en-US" dirty="0" lang="zh-CN" sz="2800">
                <a:latin charset="-122" panose="02010609060101010101" pitchFamily="49" typeface="仿宋"/>
                <a:ea charset="-122" panose="02010609060101010101" pitchFamily="49" typeface="仿宋"/>
              </a:rPr>
              <a:t>（北京时间</a:t>
            </a:r>
            <a:r>
              <a:rPr altLang="zh-CN" dirty="0" lang="en-US" sz="2800">
                <a:latin charset="-122" panose="02010609060101010101" pitchFamily="49" typeface="仿宋"/>
                <a:ea charset="-122" panose="02010609060101010101" pitchFamily="49" typeface="仿宋"/>
              </a:rPr>
              <a:t>19:00</a:t>
            </a:r>
            <a:r>
              <a:rPr altLang="en-US" dirty="0" lang="zh-CN" sz="2800">
                <a:latin charset="-122" panose="02010609060101010101" pitchFamily="49" typeface="仿宋"/>
                <a:ea charset="-122" panose="02010609060101010101" pitchFamily="49" typeface="仿宋"/>
              </a:rPr>
              <a:t>），瑞典学院将</a:t>
            </a:r>
            <a:r>
              <a:rPr altLang="zh-CN" dirty="0" lang="en-US" sz="2800">
                <a:latin charset="-122" panose="02010609060101010101" pitchFamily="49" typeface="仿宋"/>
                <a:ea charset="-122" panose="02010609060101010101" pitchFamily="49" typeface="仿宋"/>
              </a:rPr>
              <a:t>2024</a:t>
            </a:r>
            <a:r>
              <a:rPr altLang="en-US" dirty="0" lang="zh-CN" sz="2800">
                <a:latin charset="-122" panose="02010609060101010101" pitchFamily="49" typeface="仿宋"/>
                <a:ea charset="-122" panose="02010609060101010101" pitchFamily="49" typeface="仿宋"/>
              </a:rPr>
              <a:t>年度诺贝尔文学奖颁给了韩国作家韩江。</a:t>
            </a:r>
          </a:p>
          <a:p>
            <a:pPr indent="0" marL="0">
              <a:buNone/>
            </a:pPr>
            <a:r>
              <a:rPr altLang="en-US" dirty="0" lang="zh-CN" sz="2800">
                <a:latin charset="-122" panose="02010609060101010101" pitchFamily="49" typeface="仿宋"/>
                <a:ea charset="-122" panose="02010609060101010101" pitchFamily="49" typeface="仿宋"/>
              </a:rPr>
              <a:t>瑞典学院称赞韩江的作品具有“</a:t>
            </a:r>
            <a:r>
              <a:rPr altLang="en-US" b="1" dirty="0" lang="zh-CN" sz="3200">
                <a:latin charset="-122" panose="02010609060101010101" pitchFamily="49" typeface="仿宋"/>
                <a:ea charset="-122" panose="02010609060101010101" pitchFamily="49" typeface="仿宋"/>
              </a:rPr>
              <a:t>对身体和灵魂、生与死的连接独特的认知</a:t>
            </a:r>
            <a:r>
              <a:rPr altLang="en-US" dirty="0" lang="zh-CN" sz="2800">
                <a:latin charset="-122" panose="02010609060101010101" pitchFamily="49" typeface="仿宋"/>
                <a:ea charset="-122" panose="02010609060101010101" pitchFamily="49" typeface="仿宋"/>
              </a:rPr>
              <a:t>”。通过她“</a:t>
            </a:r>
            <a:r>
              <a:rPr altLang="en-US" b="1" dirty="0" lang="zh-CN" sz="3200">
                <a:latin charset="-122" panose="02010609060101010101" pitchFamily="49" typeface="仿宋"/>
                <a:ea charset="-122" panose="02010609060101010101" pitchFamily="49" typeface="仿宋"/>
              </a:rPr>
              <a:t>诗性和实验性的风格</a:t>
            </a:r>
            <a:r>
              <a:rPr altLang="en-US" dirty="0" lang="zh-CN" sz="2800">
                <a:latin charset="-122" panose="02010609060101010101" pitchFamily="49" typeface="仿宋"/>
                <a:ea charset="-122" panose="02010609060101010101" pitchFamily="49" typeface="仿宋"/>
              </a:rPr>
              <a:t>”，韩江“成为了当代散文的革新者”。</a:t>
            </a:r>
          </a:p>
        </p:txBody>
      </p:sp>
    </p:spTree>
    <p:extLst>
      <p:ext uri="{BB962C8B-B14F-4D97-AF65-F5344CB8AC3E}">
        <p14:creationId xmlns:p14="http://schemas.microsoft.com/office/powerpoint/2010/main" val="485503114"/>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D6B4717-0894-25AD-996D-6BDE75705AE4}"/>
              </a:ext>
            </a:extLst>
          </p:cNvPr>
          <p:cNvSpPr>
            <a:spLocks noGrp="1"/>
          </p:cNvSpPr>
          <p:nvPr>
            <p:ph type="title"/>
          </p:nvPr>
        </p:nvSpPr>
        <p:spPr>
          <a:xfrm>
            <a:off x="827922" y="263527"/>
            <a:ext cx="10058400" cy="1450757"/>
          </a:xfrm>
        </p:spPr>
        <p:txBody>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中</a:t>
            </a:r>
            <a:r>
              <a:rPr altLang="zh-CN"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极致化的描写</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charset="0" panose="02020603050405020304" pitchFamily="18" typeface="Times New Roman"/>
              </a:rPr>
              <a:t>策略：</a:t>
            </a:r>
            <a:endParaRPr altLang="en-US" dirty="0" lang="zh-CN"/>
          </a:p>
        </p:txBody>
      </p:sp>
      <p:sp>
        <p:nvSpPr>
          <p:cNvPr id="3" name="内容占位符 2">
            <a:extLst>
              <a:ext uri="{FF2B5EF4-FFF2-40B4-BE49-F238E27FC236}">
                <a16:creationId xmlns:a16="http://schemas.microsoft.com/office/drawing/2014/main" id="{50E970B6-48B2-B17A-F76B-A2718B8B8B8C}"/>
              </a:ext>
            </a:extLst>
          </p:cNvPr>
          <p:cNvSpPr>
            <a:spLocks noGrp="1"/>
          </p:cNvSpPr>
          <p:nvPr>
            <p:ph idx="1"/>
          </p:nvPr>
        </p:nvSpPr>
        <p:spPr/>
        <p:txBody>
          <a:bodyPr/>
          <a:lstStyle/>
          <a:p>
            <a:pPr indent="0" marL="0">
              <a:buNone/>
            </a:pPr>
            <a:r>
              <a:rPr altLang="en-US" dirty="0" lang="zh-CN" sz="2800">
                <a:latin charset="-122" panose="02010609060101010101" pitchFamily="49" typeface="仿宋"/>
                <a:ea charset="-122" panose="02010609060101010101" pitchFamily="49" typeface="仿宋"/>
              </a:rPr>
              <a:t>大鱼的骨架，海明威的文字是如此的减省，但一副鱼骨架反复写了几次。</a:t>
            </a:r>
          </a:p>
          <a:p>
            <a:pPr indent="0" marL="0">
              <a:buNone/>
            </a:pPr>
            <a:r>
              <a:rPr altLang="en-US" dirty="0" lang="zh-CN" sz="2800">
                <a:latin charset="-122" panose="02010609060101010101" pitchFamily="49" typeface="仿宋"/>
                <a:ea charset="-122" panose="02010609060101010101" pitchFamily="49" typeface="仿宋"/>
              </a:rPr>
              <a:t>“他停了一会儿，回头看去，在街灯的反光中，他看见那条大鱼的大尾巴在船尾下面竖立着。他看到了它那裸露而出的白色的脊骨，还有那长着凸起的嘴巴的黑乎乎的嘴，二者中间空无一物。”空字触目惊心，但尾巴还是在船尾竖立着，像不像一副后现代的油画。</a:t>
            </a:r>
          </a:p>
          <a:p>
            <a:endParaRPr altLang="en-US" dirty="0" lang="zh-CN"/>
          </a:p>
        </p:txBody>
      </p:sp>
    </p:spTree>
    <p:extLst>
      <p:ext uri="{BB962C8B-B14F-4D97-AF65-F5344CB8AC3E}">
        <p14:creationId xmlns:p14="http://schemas.microsoft.com/office/powerpoint/2010/main" val="298280153"/>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BAEC0EA-ABCA-349B-CE7B-54594DCDB209}"/>
              </a:ext>
            </a:extLst>
          </p:cNvPr>
          <p:cNvSpPr>
            <a:spLocks noGrp="1"/>
          </p:cNvSpPr>
          <p:nvPr>
            <p:ph idx="1"/>
          </p:nvPr>
        </p:nvSpPr>
        <p:spPr>
          <a:xfrm>
            <a:off x="1063256" y="1845733"/>
            <a:ext cx="10845209" cy="4399123"/>
          </a:xfrm>
        </p:spPr>
        <p:txBody>
          <a:bodyPr>
            <a:normAutofit/>
          </a:bodyPr>
          <a:lstStyle/>
          <a:p>
            <a:pPr algn="l" defTabSz="914400" eaLnBrk="1" fontAlgn="auto" hangingPunct="1" indent="0" latinLnBrk="0" lvl="0" marL="0" marR="0" rtl="0">
              <a:lnSpc>
                <a:spcPct val="90000"/>
              </a:lnSpc>
              <a:spcBef>
                <a:spcPts val="1200"/>
              </a:spcBef>
              <a:spcAft>
                <a:spcPts val="200"/>
              </a:spcAft>
              <a:buClr>
                <a:srgbClr val="1CADE4"/>
              </a:buClr>
              <a:buSzPct val="100000"/>
              <a:buFont charset="0" panose="020F0502020204030204" pitchFamily="34" typeface="Calibri"/>
              <a:buNone/>
              <a:tabLst/>
              <a:defRPr/>
            </a:pPr>
            <a:r>
              <a:rPr altLang="en-US" b="1" baseline="0" cap="none" dirty="0" i="0" kern="1200" kumimoji="0" lang="zh-CN" noProof="0" normalizeH="0" spc="0" strike="noStrike" sz="36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想与说</a:t>
            </a:r>
            <a:endParaRPr altLang="zh-CN" b="1" baseline="0" cap="none" dirty="0" i="0" kern="1200" kumimoji="0" lang="en-US" noProof="0" normalizeH="0" spc="0" strike="noStrike" sz="36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endParaRPr>
          </a:p>
          <a:p>
            <a:pPr algn="l" defTabSz="914400" eaLnBrk="1" fontAlgn="auto" hangingPunct="1" indent="0" latinLnBrk="0" lvl="0" marL="0" marR="0" rtl="0">
              <a:lnSpc>
                <a:spcPct val="90000"/>
              </a:lnSpc>
              <a:spcBef>
                <a:spcPts val="1200"/>
              </a:spcBef>
              <a:spcAft>
                <a:spcPts val="200"/>
              </a:spcAft>
              <a:buClr>
                <a:srgbClr val="1CADE4"/>
              </a:buClr>
              <a:buSzPct val="100000"/>
              <a:buFont charset="0" panose="020F0502020204030204" pitchFamily="34" typeface="Calibri"/>
              <a:buNone/>
              <a:tabLst/>
              <a:defRPr/>
            </a:pPr>
            <a:r>
              <a:rPr altLang="en-US" dirty="0" lang="zh-CN" sz="2400">
                <a:latin charset="-122" panose="02010609060101010101" pitchFamily="49" typeface="仿宋"/>
                <a:ea charset="-122" panose="02010609060101010101" pitchFamily="49" typeface="仿宋"/>
              </a:rPr>
              <a:t>老人此时头脑清醒好使，下定决心搏击一番，但却不抱什么希望。真是好景不长啊，他想。他盯着那条紧逼而来的鲨鱼，顺便朝那条大鱼望了一眼。这简直像是做梦一样，他想。我没法阻止它攻击我，但我也许能制服它。尖齿鲨，</a:t>
            </a:r>
            <a:r>
              <a:rPr altLang="en-US" dirty="0" lang="zh-CN" sz="2400">
                <a:solidFill>
                  <a:srgbClr val="FF0000"/>
                </a:solidFill>
                <a:latin charset="-122" panose="02010609060101010101" pitchFamily="49" typeface="仿宋"/>
                <a:ea charset="-122" panose="02010609060101010101" pitchFamily="49" typeface="仿宋"/>
              </a:rPr>
              <a:t>他想</a:t>
            </a:r>
            <a:r>
              <a:rPr altLang="en-US" dirty="0" lang="zh-CN" sz="2400">
                <a:latin charset="-122" panose="02010609060101010101" pitchFamily="49" typeface="仿宋"/>
                <a:ea charset="-122" panose="02010609060101010101" pitchFamily="49" typeface="仿宋"/>
              </a:rPr>
              <a:t>，见鬼去吧。</a:t>
            </a:r>
          </a:p>
          <a:p>
            <a:pPr indent="0" marL="0">
              <a:lnSpc>
                <a:spcPct val="100000"/>
              </a:lnSpc>
              <a:buNone/>
            </a:pPr>
            <a:r>
              <a:rPr altLang="en-US" dirty="0" lang="zh-CN" sz="2400">
                <a:latin charset="-122" panose="02010609060101010101" pitchFamily="49" typeface="仿宋"/>
                <a:ea charset="-122" panose="02010609060101010101" pitchFamily="49" typeface="仿宋"/>
              </a:rPr>
              <a:t>好景不长啊，</a:t>
            </a:r>
            <a:r>
              <a:rPr altLang="en-US" dirty="0" lang="zh-CN" sz="2400">
                <a:solidFill>
                  <a:srgbClr val="FF0000"/>
                </a:solidFill>
                <a:latin charset="-122" panose="02010609060101010101" pitchFamily="49" typeface="仿宋"/>
                <a:ea charset="-122" panose="02010609060101010101" pitchFamily="49" typeface="仿宋"/>
              </a:rPr>
              <a:t>他想</a:t>
            </a:r>
            <a:r>
              <a:rPr altLang="en-US" dirty="0" lang="zh-CN" sz="2400">
                <a:latin charset="-122" panose="02010609060101010101" pitchFamily="49" typeface="仿宋"/>
                <a:ea charset="-122" panose="02010609060101010101" pitchFamily="49" typeface="仿宋"/>
              </a:rPr>
              <a:t>。我现在真希望这是一场梦，希望根本没有钓上这条鱼，而是独个儿躺在床上铺的旧报纸上。不过，攻击我这条鱼的鲨鱼被我干掉了，</a:t>
            </a:r>
            <a:r>
              <a:rPr altLang="en-US" dirty="0" lang="zh-CN" sz="2400">
                <a:solidFill>
                  <a:srgbClr val="FF0000"/>
                </a:solidFill>
                <a:latin charset="-122" panose="02010609060101010101" pitchFamily="49" typeface="仿宋"/>
                <a:ea charset="-122" panose="02010609060101010101" pitchFamily="49" typeface="仿宋"/>
              </a:rPr>
              <a:t>他想</a:t>
            </a:r>
            <a:r>
              <a:rPr altLang="en-US" dirty="0" lang="zh-CN" sz="2400">
                <a:latin charset="-122" panose="02010609060101010101" pitchFamily="49" typeface="仿宋"/>
                <a:ea charset="-122" panose="02010609060101010101" pitchFamily="49" typeface="仿宋"/>
              </a:rPr>
              <a:t>。</a:t>
            </a:r>
          </a:p>
          <a:p>
            <a:pPr indent="0" marL="0">
              <a:lnSpc>
                <a:spcPct val="100000"/>
              </a:lnSpc>
              <a:buNone/>
            </a:pPr>
            <a:r>
              <a:rPr altLang="en-US" dirty="0" lang="zh-CN" sz="2400">
                <a:latin charset="-122" panose="02010609060101010101" pitchFamily="49" typeface="仿宋"/>
                <a:ea charset="-122" panose="02010609060101010101" pitchFamily="49" typeface="仿宋"/>
              </a:rPr>
              <a:t>我很痛心，把这鱼给杀了，</a:t>
            </a:r>
            <a:r>
              <a:rPr altLang="en-US" dirty="0" lang="zh-CN" sz="2400">
                <a:solidFill>
                  <a:srgbClr val="FF0000"/>
                </a:solidFill>
                <a:latin charset="-122" panose="02010609060101010101" pitchFamily="49" typeface="仿宋"/>
                <a:ea charset="-122" panose="02010609060101010101" pitchFamily="49" typeface="仿宋"/>
              </a:rPr>
              <a:t>他想</a:t>
            </a:r>
            <a:r>
              <a:rPr altLang="en-US" dirty="0" lang="zh-CN" sz="2400">
                <a:latin charset="-122" panose="02010609060101010101" pitchFamily="49" typeface="仿宋"/>
                <a:ea charset="-122" panose="02010609060101010101" pitchFamily="49" typeface="仿宋"/>
              </a:rPr>
              <a:t>。现在倒霉的时候就要来了，可我连渔叉都没有。尖齿鲨很残忍，而且也很能干，很强壮，很聪明。不过我比它更聪明。也许并不是这样，</a:t>
            </a:r>
            <a:r>
              <a:rPr altLang="en-US" dirty="0" lang="zh-CN" sz="2400">
                <a:solidFill>
                  <a:srgbClr val="FF0000"/>
                </a:solidFill>
                <a:latin charset="-122" panose="02010609060101010101" pitchFamily="49" typeface="仿宋"/>
                <a:ea charset="-122" panose="02010609060101010101" pitchFamily="49" typeface="仿宋"/>
              </a:rPr>
              <a:t>他想</a:t>
            </a:r>
            <a:r>
              <a:rPr altLang="en-US" dirty="0" lang="zh-CN" sz="2400">
                <a:latin charset="-122" panose="02010609060101010101" pitchFamily="49" typeface="仿宋"/>
                <a:ea charset="-122" panose="02010609060101010101" pitchFamily="49" typeface="仿宋"/>
              </a:rPr>
              <a:t>。</a:t>
            </a:r>
          </a:p>
          <a:p>
            <a:endParaRPr altLang="en-US" dirty="0" lang="zh-CN"/>
          </a:p>
        </p:txBody>
      </p:sp>
      <p:sp>
        <p:nvSpPr>
          <p:cNvPr id="4" name="标题 1">
            <a:extLst>
              <a:ext uri="{FF2B5EF4-FFF2-40B4-BE49-F238E27FC236}">
                <a16:creationId xmlns:a16="http://schemas.microsoft.com/office/drawing/2014/main" id="{355EA8CF-9CCA-FC54-2F89-603162D6407C}"/>
              </a:ext>
            </a:extLst>
          </p:cNvPr>
          <p:cNvSpPr>
            <a:spLocks noGrp="1"/>
          </p:cNvSpPr>
          <p:nvPr>
            <p:ph type="title"/>
          </p:nvPr>
        </p:nvSpPr>
        <p:spPr>
          <a:xfrm>
            <a:off x="756721" y="322780"/>
            <a:ext cx="10166460" cy="1449387"/>
          </a:xfrm>
        </p:spPr>
        <p:txBody>
          <a:bodyPr>
            <a:normAutofit/>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中的文学密码：</a:t>
            </a:r>
            <a:r>
              <a:rPr altLang="en-US" b="0" baseline="0" cap="none" dirty="0" i="0" kern="1200" kumimoji="0" lang="zh-CN" noProof="0" normalizeH="0" spc="-50" strike="noStrike" sz="40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心理描写</a:t>
            </a:r>
            <a:endParaRPr altLang="en-US" dirty="0" lang="zh-CN" sz="6000">
              <a:latin charset="-122" panose="02010609060101010101" pitchFamily="49" typeface="黑体"/>
              <a:ea charset="-122" panose="02010609060101010101" pitchFamily="49" typeface="黑体"/>
            </a:endParaRPr>
          </a:p>
        </p:txBody>
      </p:sp>
    </p:spTree>
    <p:extLst>
      <p:ext uri="{BB962C8B-B14F-4D97-AF65-F5344CB8AC3E}">
        <p14:creationId xmlns:p14="http://schemas.microsoft.com/office/powerpoint/2010/main" val="328614144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a:extLst>
            <a:ext uri="{FF2B5EF4-FFF2-40B4-BE49-F238E27FC236}">
              <a16:creationId xmlns:a16="http://schemas.microsoft.com/office/drawing/2014/main" id="{B1FDFCE8-BDEA-624D-2EE3-FF25F35DE897}"/>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22DD338F-29A2-7D05-E5C8-F9047C1BEF87}"/>
              </a:ext>
            </a:extLst>
          </p:cNvPr>
          <p:cNvSpPr>
            <a:spLocks noGrp="1"/>
          </p:cNvSpPr>
          <p:nvPr>
            <p:ph idx="1"/>
          </p:nvPr>
        </p:nvSpPr>
        <p:spPr>
          <a:xfrm>
            <a:off x="1034322" y="1845733"/>
            <a:ext cx="10874144" cy="4442641"/>
          </a:xfrm>
        </p:spPr>
        <p:txBody>
          <a:bodyPr>
            <a:normAutofit lnSpcReduction="10000"/>
          </a:bodyPr>
          <a:lstStyle/>
          <a:p>
            <a:pPr algn="l" defTabSz="914400" eaLnBrk="1" fontAlgn="auto" hangingPunct="1" indent="0" latinLnBrk="0" lvl="0" marL="0" marR="0" rtl="0">
              <a:lnSpc>
                <a:spcPct val="90000"/>
              </a:lnSpc>
              <a:spcBef>
                <a:spcPts val="1200"/>
              </a:spcBef>
              <a:spcAft>
                <a:spcPts val="200"/>
              </a:spcAft>
              <a:buClr>
                <a:srgbClr val="1CADE4"/>
              </a:buClr>
              <a:buSzPct val="100000"/>
              <a:buFont charset="0" panose="020F0502020204030204" pitchFamily="34" typeface="Calibri"/>
              <a:buNone/>
              <a:tabLst/>
              <a:defRPr/>
            </a:pPr>
            <a:r>
              <a:rPr altLang="en-US" b="1" baseline="0" cap="none" dirty="0" i="0" kern="1200" kumimoji="0" lang="zh-CN" noProof="0" normalizeH="0" spc="0" strike="noStrike" sz="36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想与说</a:t>
            </a:r>
            <a:endParaRPr altLang="zh-CN" b="1" baseline="0" cap="none" dirty="0" i="0" kern="1200" kumimoji="0" lang="en-US" noProof="0" normalizeH="0" spc="0" strike="noStrike" sz="36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endParaRPr>
          </a:p>
          <a:p>
            <a:pPr algn="just" indent="0" marL="0">
              <a:lnSpc>
                <a:spcPct val="100000"/>
              </a:lnSpc>
              <a:buNone/>
            </a:pP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但人不是为失败而生的</a:t>
            </a:r>
            <a:r>
              <a:rPr altLang="en-US" dirty="0" kern="100" lang="zh-CN" sz="2400">
                <a:effectLst/>
                <a:latin charset="-122" panose="02010609060101010101" pitchFamily="49" typeface="仿宋"/>
                <a:ea charset="-122" panose="02010609060101010101" pitchFamily="49" typeface="仿宋"/>
                <a:cs charset="0" panose="02020603050405020304" pitchFamily="18" typeface="Times New Roman"/>
              </a:rPr>
              <a:t>，</a:t>
            </a:r>
            <a:r>
              <a:rPr altLang="zh-CN" dirty="0" kern="100" lang="zh-CN" sz="2400">
                <a:solidFill>
                  <a:srgbClr val="FF0000"/>
                </a:solidFill>
                <a:effectLst/>
                <a:latin charset="-122" panose="02010609060101010101" pitchFamily="49" typeface="仿宋"/>
                <a:ea charset="-122" panose="02010609060101010101" pitchFamily="49" typeface="仿宋"/>
                <a:cs charset="0" panose="02020603050405020304" pitchFamily="18" typeface="Times New Roman"/>
              </a:rPr>
              <a:t>他说</a:t>
            </a: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，“一个人可以被毁灭，但不能被打败。”</a:t>
            </a:r>
          </a:p>
          <a:p>
            <a:pPr algn="just" indent="0" marL="0">
              <a:lnSpc>
                <a:spcPct val="100000"/>
              </a:lnSpc>
              <a:buNone/>
            </a:pP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别想啦，老家伙，他</a:t>
            </a:r>
            <a:r>
              <a:rPr altLang="zh-CN" dirty="0" kern="100" lang="zh-CN" sz="2400">
                <a:solidFill>
                  <a:srgbClr val="FF0000"/>
                </a:solidFill>
                <a:effectLst/>
                <a:latin charset="-122" panose="02010609060101010101" pitchFamily="49" typeface="仿宋"/>
                <a:ea charset="-122" panose="02010609060101010101" pitchFamily="49" typeface="仿宋"/>
                <a:cs charset="0" panose="02020603050405020304" pitchFamily="18" typeface="Times New Roman"/>
              </a:rPr>
              <a:t>大声说</a:t>
            </a: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，“顺着这条航线走吧，事到临头再对付吧。</a:t>
            </a:r>
          </a:p>
          <a:p>
            <a:pPr algn="just" indent="0" marL="0">
              <a:lnSpc>
                <a:spcPct val="100000"/>
              </a:lnSpc>
              <a:buNone/>
            </a:pP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想点儿高兴的事儿吧，老家伙，</a:t>
            </a:r>
            <a:r>
              <a:rPr altLang="zh-CN" dirty="0" kern="100" lang="zh-CN" sz="2400">
                <a:solidFill>
                  <a:srgbClr val="FF0000"/>
                </a:solidFill>
                <a:effectLst/>
                <a:latin charset="-122" panose="02010609060101010101" pitchFamily="49" typeface="仿宋"/>
                <a:ea charset="-122" panose="02010609060101010101" pitchFamily="49" typeface="仿宋"/>
                <a:cs charset="0" panose="02020603050405020304" pitchFamily="18" typeface="Times New Roman"/>
              </a:rPr>
              <a:t>他说</a:t>
            </a: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，“你每过一分钟就离家更近一点儿。丢了四十磅鱼肉，你的船走起来能更轻快。”</a:t>
            </a:r>
          </a:p>
          <a:p>
            <a:pPr algn="just" indent="0" marL="0">
              <a:lnSpc>
                <a:spcPct val="100000"/>
              </a:lnSpc>
              <a:buNone/>
            </a:pP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他心里很明白如果驶进海流中间会发生什么事情。可是眼下一点儿办法也没有。</a:t>
            </a:r>
          </a:p>
          <a:p>
            <a:pPr algn="just" indent="0" marL="0">
              <a:lnSpc>
                <a:spcPct val="100000"/>
              </a:lnSpc>
              <a:buNone/>
            </a:pP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不，有办法，”他</a:t>
            </a:r>
            <a:r>
              <a:rPr altLang="zh-CN" dirty="0" kern="100" lang="zh-CN" sz="2400">
                <a:solidFill>
                  <a:srgbClr val="FF0000"/>
                </a:solidFill>
                <a:effectLst/>
                <a:latin charset="-122" panose="02010609060101010101" pitchFamily="49" typeface="仿宋"/>
                <a:ea charset="-122" panose="02010609060101010101" pitchFamily="49" typeface="仿宋"/>
                <a:cs charset="0" panose="02020603050405020304" pitchFamily="18" typeface="Times New Roman"/>
              </a:rPr>
              <a:t>大声说</a:t>
            </a: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，“我可以把刀子绑在一支船桨的柄上 。”</a:t>
            </a:r>
          </a:p>
          <a:p>
            <a:pPr algn="just" indent="0" marL="0">
              <a:lnSpc>
                <a:spcPct val="100000"/>
              </a:lnSpc>
              <a:buNone/>
            </a:pP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于是他把舵柄夹在胳膊下面，一只脚踩住帆脚索，就这么做了。“这下好了，”他</a:t>
            </a:r>
            <a:r>
              <a:rPr altLang="zh-CN" dirty="0" kern="100" lang="zh-CN" sz="2400">
                <a:solidFill>
                  <a:srgbClr val="FF0000"/>
                </a:solidFill>
                <a:effectLst/>
                <a:latin charset="-122" panose="02010609060101010101" pitchFamily="49" typeface="仿宋"/>
                <a:ea charset="-122" panose="02010609060101010101" pitchFamily="49" typeface="仿宋"/>
                <a:cs charset="0" panose="02020603050405020304" pitchFamily="18" typeface="Times New Roman"/>
              </a:rPr>
              <a:t>大声说</a:t>
            </a:r>
            <a:r>
              <a:rPr altLang="zh-CN" dirty="0" kern="100" lang="zh-CN" sz="2400">
                <a:effectLst/>
                <a:latin charset="-122" panose="02010609060101010101" pitchFamily="49" typeface="仿宋"/>
                <a:ea charset="-122" panose="02010609060101010101" pitchFamily="49" typeface="仿宋"/>
                <a:cs charset="0" panose="02020603050405020304" pitchFamily="18" typeface="Times New Roman"/>
              </a:rPr>
              <a:t>，“我还是个老头儿，但可不是手无寸铁了。</a:t>
            </a:r>
          </a:p>
          <a:p>
            <a:endParaRPr altLang="en-US" dirty="0" lang="zh-CN"/>
          </a:p>
        </p:txBody>
      </p:sp>
      <p:sp>
        <p:nvSpPr>
          <p:cNvPr id="4" name="标题 1">
            <a:extLst>
              <a:ext uri="{FF2B5EF4-FFF2-40B4-BE49-F238E27FC236}">
                <a16:creationId xmlns:a16="http://schemas.microsoft.com/office/drawing/2014/main" id="{D3EB90C4-5911-7384-E292-E6086596F360}"/>
              </a:ext>
            </a:extLst>
          </p:cNvPr>
          <p:cNvSpPr>
            <a:spLocks noGrp="1"/>
          </p:cNvSpPr>
          <p:nvPr>
            <p:ph type="title"/>
          </p:nvPr>
        </p:nvSpPr>
        <p:spPr>
          <a:xfrm>
            <a:off x="756721" y="322780"/>
            <a:ext cx="10166460" cy="1449387"/>
          </a:xfrm>
        </p:spPr>
        <p:txBody>
          <a:bodyPr>
            <a:normAutofit/>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中的文学密码：</a:t>
            </a:r>
            <a:r>
              <a:rPr altLang="en-US" b="0" baseline="0" cap="none" dirty="0" i="0" kern="1200" kumimoji="0" lang="zh-CN" noProof="0" normalizeH="0" spc="-50" strike="noStrike" sz="40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心理描写</a:t>
            </a:r>
            <a:endParaRPr altLang="en-US" dirty="0" lang="zh-CN" sz="6000">
              <a:latin charset="-122" panose="02010609060101010101" pitchFamily="49" typeface="黑体"/>
              <a:ea charset="-122" panose="02010609060101010101" pitchFamily="49" typeface="黑体"/>
            </a:endParaRPr>
          </a:p>
        </p:txBody>
      </p:sp>
    </p:spTree>
    <p:extLst>
      <p:ext uri="{BB962C8B-B14F-4D97-AF65-F5344CB8AC3E}">
        <p14:creationId xmlns:p14="http://schemas.microsoft.com/office/powerpoint/2010/main" val="46941566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par>
                    <p:cTn fill="hold" id="27">
                      <p:stCondLst>
                        <p:cond delay="indefinite"/>
                      </p:stCondLst>
                      <p:childTnLst>
                        <p:par>
                          <p:cTn fill="hold" id="28">
                            <p:stCondLst>
                              <p:cond delay="0"/>
                            </p:stCondLst>
                            <p:childTnLst>
                              <p:par>
                                <p:cTn fill="hold" grpId="0" id="29" nodeType="clickEffect" presetClass="entr" presetID="1" presetSubtype="0">
                                  <p:stCondLst>
                                    <p:cond delay="0"/>
                                  </p:stCondLst>
                                  <p:childTnLst>
                                    <p:set>
                                      <p:cBhvr>
                                        <p:cTn dur="1" fill="hold" id="30">
                                          <p:stCondLst>
                                            <p:cond delay="0"/>
                                          </p:stCondLst>
                                        </p:cTn>
                                        <p:tgtEl>
                                          <p:spTgt spid="3">
                                            <p:txEl>
                                              <p:pRg end="6" st="6"/>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9C5372-4D0E-D14B-8348-0A0CB1A9E98D}"/>
              </a:ext>
            </a:extLst>
          </p:cNvPr>
          <p:cNvSpPr>
            <a:spLocks noGrp="1"/>
          </p:cNvSpPr>
          <p:nvPr>
            <p:ph type="title"/>
          </p:nvPr>
        </p:nvSpPr>
        <p:spPr>
          <a:xfrm>
            <a:off x="764127" y="314956"/>
            <a:ext cx="10336264" cy="1450757"/>
          </a:xfrm>
        </p:spPr>
        <p:txBody>
          <a:bodyPr>
            <a:normAutofit/>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中的文学密码：</a:t>
            </a:r>
            <a:r>
              <a:rPr altLang="en-US" b="0" baseline="0" cap="none" dirty="0" i="0" kern="1200" kumimoji="0" lang="zh-CN" noProof="0" normalizeH="0" spc="-50" strike="noStrike" sz="40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心理描写</a:t>
            </a:r>
            <a:endParaRPr altLang="en-US" dirty="0" lang="zh-CN" sz="6000">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4E7BB3EF-F413-0522-08D1-E5A4B1A8FA8B}"/>
              </a:ext>
            </a:extLst>
          </p:cNvPr>
          <p:cNvSpPr>
            <a:spLocks noGrp="1"/>
          </p:cNvSpPr>
          <p:nvPr>
            <p:ph idx="1"/>
          </p:nvPr>
        </p:nvSpPr>
        <p:spPr>
          <a:xfrm>
            <a:off x="1097280" y="1845734"/>
            <a:ext cx="10407148" cy="4023360"/>
          </a:xfrm>
        </p:spPr>
        <p:txBody>
          <a:bodyPr>
            <a:normAutofit/>
          </a:bodyPr>
          <a:lstStyle/>
          <a:p>
            <a:pPr indent="0" marL="0">
              <a:buNone/>
            </a:pPr>
            <a:r>
              <a:rPr altLang="en-US" b="1" dirty="0" lang="zh-CN" sz="3600">
                <a:latin charset="-122" panose="02010609060101010101" pitchFamily="49" typeface="仿宋"/>
                <a:ea charset="-122" panose="02010609060101010101" pitchFamily="49" typeface="仿宋"/>
              </a:rPr>
              <a:t>想与说</a:t>
            </a:r>
            <a:endParaRPr altLang="zh-CN" b="1" dirty="0" lang="en-US" sz="3600">
              <a:latin charset="-122" panose="02010609060101010101" pitchFamily="49" typeface="仿宋"/>
              <a:ea charset="-122" panose="02010609060101010101" pitchFamily="49" typeface="仿宋"/>
            </a:endParaRPr>
          </a:p>
          <a:p>
            <a:pPr indent="0" marL="0">
              <a:buNone/>
            </a:pPr>
            <a:r>
              <a:rPr altLang="en-US" dirty="0" lang="zh-CN" sz="2800">
                <a:latin charset="-122" panose="02010609060101010101" pitchFamily="49" typeface="仿宋"/>
                <a:ea charset="-122" panose="02010609060101010101" pitchFamily="49" typeface="仿宋"/>
              </a:rPr>
              <a:t>想与说是</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老人与海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中构建的双重心理结构，想与说在小说中变成了与日常话语截然不同的存在方式，</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老人与海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中的言说是对象的缺失，主体处在一种孤绝的存在状态。这种孤绝状态恰恰是极致化描写的重要的前提，更为重要的是作者依托于人的孤绝之境，通过想与说，完成对老人意识层面以及潜意识层面的深入挖掘。</a:t>
            </a:r>
          </a:p>
          <a:p>
            <a:pPr indent="0" marL="0">
              <a:buNone/>
            </a:pPr>
            <a:endParaRPr altLang="zh-CN" dirty="0" lang="en-US" sz="28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3644153886"/>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0B0C1F12-B8C1-85D5-48D5-C53715AA5C19}"/>
              </a:ext>
            </a:extLst>
          </p:cNvPr>
          <p:cNvSpPr>
            <a:spLocks noGrp="1"/>
          </p:cNvSpPr>
          <p:nvPr>
            <p:ph idx="1"/>
          </p:nvPr>
        </p:nvSpPr>
        <p:spPr/>
        <p:txBody>
          <a:bodyPr/>
          <a:lstStyle/>
          <a:p>
            <a:pPr algn="l" defTabSz="914400" eaLnBrk="1" fontAlgn="auto" hangingPunct="1" indent="0" latinLnBrk="0" lvl="0" marL="0" marR="0" rtl="0">
              <a:lnSpc>
                <a:spcPct val="90000"/>
              </a:lnSpc>
              <a:spcBef>
                <a:spcPts val="1200"/>
              </a:spcBef>
              <a:spcAft>
                <a:spcPts val="200"/>
              </a:spcAft>
              <a:buClr>
                <a:srgbClr val="1CADE4"/>
              </a:buClr>
              <a:buSzPct val="100000"/>
              <a:buFont charset="0" panose="020F0502020204030204" pitchFamily="34" typeface="Calibri"/>
              <a:buNone/>
              <a:tabLst/>
              <a:defRPr/>
            </a:pP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老人此时头脑清醒好使，</a:t>
            </a:r>
            <a:r>
              <a:rPr altLang="en-US" b="0" baseline="0" cap="none" dirty="0" i="0" kern="1200" kumimoji="0" lang="zh-CN" noProof="0" normalizeH="0" spc="0" strike="noStrike" sz="2800" u="sng">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下定决心搏击一番，但却不抱什么希望。真是好景不长啊</a:t>
            </a: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a:t>
            </a:r>
            <a:r>
              <a:rPr altLang="en-US" b="0" baseline="0" cap="none" dirty="0" i="0" kern="1200" kumimoji="0" lang="zh-CN" noProof="0" normalizeH="0" spc="0" strike="noStrike" sz="2800" u="none">
                <a:ln>
                  <a:noFill/>
                </a:ln>
                <a:solidFill>
                  <a:srgbClr val="FF0000"/>
                </a:solidFill>
                <a:effectLst/>
                <a:uLnTx/>
                <a:uFillTx/>
                <a:latin charset="-122" panose="02010609060101010101" pitchFamily="49" typeface="仿宋"/>
                <a:ea charset="-122" panose="02010609060101010101" pitchFamily="49" typeface="仿宋"/>
                <a:cs typeface="+mn-cs"/>
              </a:rPr>
              <a:t>他想</a:t>
            </a: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。他盯着那条紧逼而来的鲨鱼，顺便朝那条大鱼望了一眼。这简直像是</a:t>
            </a:r>
            <a:r>
              <a:rPr altLang="en-US" b="0" baseline="0" cap="none" dirty="0" i="0" kern="1200" kumimoji="0" lang="zh-CN" noProof="0" normalizeH="0" spc="0" strike="noStrike" sz="2800" u="none">
                <a:ln>
                  <a:noFill/>
                </a:ln>
                <a:solidFill>
                  <a:srgbClr val="FF0000"/>
                </a:solidFill>
                <a:effectLst/>
                <a:uLnTx/>
                <a:uFillTx/>
                <a:latin charset="-122" panose="02010609060101010101" pitchFamily="49" typeface="仿宋"/>
                <a:ea charset="-122" panose="02010609060101010101" pitchFamily="49" typeface="仿宋"/>
                <a:cs typeface="+mn-cs"/>
              </a:rPr>
              <a:t>做梦</a:t>
            </a: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一样，他想。我没法阻止它攻击我，但我也许能制服它。尖齿鲨，他想，见鬼去吧。</a:t>
            </a:r>
          </a:p>
          <a:p>
            <a:endParaRPr altLang="en-US" dirty="0" lang="zh-CN"/>
          </a:p>
        </p:txBody>
      </p:sp>
      <p:sp>
        <p:nvSpPr>
          <p:cNvPr id="4" name="标题 1">
            <a:extLst>
              <a:ext uri="{FF2B5EF4-FFF2-40B4-BE49-F238E27FC236}">
                <a16:creationId xmlns:a16="http://schemas.microsoft.com/office/drawing/2014/main" id="{30538C1F-6065-A10A-F71D-DF90701A27EC}"/>
              </a:ext>
            </a:extLst>
          </p:cNvPr>
          <p:cNvSpPr>
            <a:spLocks noGrp="1"/>
          </p:cNvSpPr>
          <p:nvPr>
            <p:ph type="title"/>
          </p:nvPr>
        </p:nvSpPr>
        <p:spPr>
          <a:xfrm>
            <a:off x="767179" y="264212"/>
            <a:ext cx="10145660" cy="1449387"/>
          </a:xfrm>
        </p:spPr>
        <p:txBody>
          <a:bodyPr>
            <a:normAutofit/>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中的文学密码：</a:t>
            </a:r>
            <a:r>
              <a:rPr altLang="en-US" b="0" baseline="0" cap="none" dirty="0" i="0" kern="1200" kumimoji="0" lang="zh-CN" noProof="0" normalizeH="0" spc="-50" strike="noStrike" sz="40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心理描写</a:t>
            </a:r>
            <a:endParaRPr altLang="en-US" dirty="0" lang="zh-CN" sz="6000">
              <a:latin charset="-122" panose="02010609060101010101" pitchFamily="49" typeface="黑体"/>
              <a:ea charset="-122" panose="02010609060101010101" pitchFamily="49" typeface="黑体"/>
            </a:endParaRPr>
          </a:p>
        </p:txBody>
      </p:sp>
    </p:spTree>
    <p:extLst>
      <p:ext uri="{BB962C8B-B14F-4D97-AF65-F5344CB8AC3E}">
        <p14:creationId xmlns:p14="http://schemas.microsoft.com/office/powerpoint/2010/main" val="1833812022"/>
      </p:ext>
    </p:extLst>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84282C-193F-573E-2FE0-663D122BDBED}"/>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好景不长，希望这是一场梦</a:t>
            </a:r>
          </a:p>
        </p:txBody>
      </p:sp>
      <p:sp>
        <p:nvSpPr>
          <p:cNvPr id="3" name="内容占位符 2">
            <a:extLst>
              <a:ext uri="{FF2B5EF4-FFF2-40B4-BE49-F238E27FC236}">
                <a16:creationId xmlns:a16="http://schemas.microsoft.com/office/drawing/2014/main" id="{3D860093-83BF-343A-485A-936994AFCFDE}"/>
              </a:ext>
            </a:extLst>
          </p:cNvPr>
          <p:cNvSpPr>
            <a:spLocks noGrp="1"/>
          </p:cNvSpPr>
          <p:nvPr>
            <p:ph idx="1"/>
          </p:nvPr>
        </p:nvSpPr>
        <p:spPr>
          <a:xfrm>
            <a:off x="1097280" y="1845733"/>
            <a:ext cx="10123613" cy="4115587"/>
          </a:xfrm>
        </p:spPr>
        <p:txBody>
          <a:bodyPr>
            <a:normAutofit/>
          </a:bodyPr>
          <a:lstStyle/>
          <a:p>
            <a:pPr indent="0" marL="0">
              <a:lnSpc>
                <a:spcPct val="100000"/>
              </a:lnSpc>
              <a:buNone/>
            </a:pPr>
            <a:r>
              <a:rPr altLang="en-US" dirty="0" lang="zh-CN" sz="2800">
                <a:latin charset="-122" panose="02010609060101010101" pitchFamily="49" typeface="仿宋"/>
                <a:ea charset="-122" panose="02010609060101010101" pitchFamily="49" typeface="仿宋"/>
              </a:rPr>
              <a:t>大鱼被咬得残缺不全，他都不忍心再看上一眼。鱼被袭击的时候，他感觉就像是自己受到袭击一般。</a:t>
            </a:r>
            <a:r>
              <a:rPr altLang="en-US" dirty="0" lang="zh-CN" sz="2800" u="sng">
                <a:latin charset="-122" panose="02010609060101010101" pitchFamily="49" typeface="仿宋"/>
                <a:ea charset="-122" panose="02010609060101010101" pitchFamily="49" typeface="仿宋"/>
              </a:rPr>
              <a:t>好景不长啊</a:t>
            </a:r>
            <a:r>
              <a:rPr altLang="en-US" dirty="0" lang="zh-CN" sz="2800">
                <a:latin charset="-122" panose="02010609060101010101" pitchFamily="49" typeface="仿宋"/>
                <a:ea charset="-122" panose="02010609060101010101" pitchFamily="49" typeface="仿宋"/>
              </a:rPr>
              <a:t>，他想。</a:t>
            </a:r>
            <a:r>
              <a:rPr altLang="en-US" dirty="0" lang="zh-CN" sz="2800" u="sng">
                <a:latin charset="-122" panose="02010609060101010101" pitchFamily="49" typeface="仿宋"/>
                <a:ea charset="-122" panose="02010609060101010101" pitchFamily="49" typeface="仿宋"/>
              </a:rPr>
              <a:t>我现在真希望这是一场梦</a:t>
            </a:r>
            <a:r>
              <a:rPr altLang="en-US" dirty="0" lang="zh-CN" sz="2800">
                <a:latin charset="-122" panose="02010609060101010101" pitchFamily="49" typeface="仿宋"/>
                <a:ea charset="-122" panose="02010609060101010101" pitchFamily="49" typeface="仿宋"/>
              </a:rPr>
              <a:t>，希望根本没有钓上这条鱼，而是独个儿躺在床上铺的旧报纸上。不过，攻击我这条鱼的鲨鱼被我干掉了，他想。它是我见过的最大的尖齿鲨。天知道，我可见识过不少大鱼。“但人不是为失败而生的，”他说，“一个人可以被毁灭，但不能被打败。”</a:t>
            </a:r>
          </a:p>
        </p:txBody>
      </p:sp>
    </p:spTree>
    <p:extLst>
      <p:ext uri="{BB962C8B-B14F-4D97-AF65-F5344CB8AC3E}">
        <p14:creationId xmlns:p14="http://schemas.microsoft.com/office/powerpoint/2010/main" val="2127177760"/>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276CE13-2173-A19D-7171-C9CFADCB1762}"/>
              </a:ext>
            </a:extLst>
          </p:cNvPr>
          <p:cNvSpPr>
            <a:spLocks noGrp="1"/>
          </p:cNvSpPr>
          <p:nvPr>
            <p:ph idx="1"/>
          </p:nvPr>
        </p:nvSpPr>
        <p:spPr>
          <a:xfrm>
            <a:off x="1097280" y="1845734"/>
            <a:ext cx="10347710" cy="4023360"/>
          </a:xfrm>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上面两段文字如果连在一起看，很容易就会发现海明威藏在其中的一些暗语，“好景不长啊，他想。我现在真希望这是一场梦，”可能才是这两段文字的中心，而不是那句广被人知的“但人不是为失败而生的，”他说，“一个人可以被毁灭，但不能被打败。”把他们连着一起看，老人似乎变成了现代的俄狄浦斯和西西弗，个人与不可抗拒的宿命之间的斗争。正向福克纳对海明威的评价：他一定要逮住那条鱼然后又失去它，那条鱼</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它命定要被逮住然后又消失、那些鲨鱼</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它们命定要把鱼从老人的手里夺走”，这就是永恒的宿命。</a:t>
            </a:r>
          </a:p>
        </p:txBody>
      </p:sp>
      <p:sp>
        <p:nvSpPr>
          <p:cNvPr id="4" name="标题 1">
            <a:extLst>
              <a:ext uri="{FF2B5EF4-FFF2-40B4-BE49-F238E27FC236}">
                <a16:creationId xmlns:a16="http://schemas.microsoft.com/office/drawing/2014/main" id="{304BF866-142F-A925-D32C-31B34FC8BEF8}"/>
              </a:ext>
            </a:extLst>
          </p:cNvPr>
          <p:cNvSpPr>
            <a:spLocks noGrp="1"/>
          </p:cNvSpPr>
          <p:nvPr>
            <p:ph type="title"/>
          </p:nvPr>
        </p:nvSpPr>
        <p:spPr>
          <a:xfrm>
            <a:off x="1096963" y="287338"/>
            <a:ext cx="10058400" cy="1449387"/>
          </a:xfrm>
        </p:spPr>
        <p:txBody>
          <a:bodyPr/>
          <a:lstStyle/>
          <a:p>
            <a:r>
              <a:rPr altLang="en-US" dirty="0" lang="zh-CN">
                <a:latin charset="-122" panose="02010609060101010101" pitchFamily="49" typeface="黑体"/>
                <a:ea charset="-122" panose="02010609060101010101" pitchFamily="49" typeface="黑体"/>
              </a:rPr>
              <a:t>好景不长，希望这是一场梦</a:t>
            </a:r>
          </a:p>
        </p:txBody>
      </p:sp>
    </p:spTree>
    <p:extLst>
      <p:ext uri="{BB962C8B-B14F-4D97-AF65-F5344CB8AC3E}">
        <p14:creationId xmlns:p14="http://schemas.microsoft.com/office/powerpoint/2010/main" val="35262213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382DF29-0CC9-ECF5-55E1-A0F0D1A12BA6}"/>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罪过的有与无：</a:t>
            </a:r>
          </a:p>
        </p:txBody>
      </p:sp>
      <p:sp>
        <p:nvSpPr>
          <p:cNvPr id="3" name="内容占位符 2">
            <a:extLst>
              <a:ext uri="{FF2B5EF4-FFF2-40B4-BE49-F238E27FC236}">
                <a16:creationId xmlns:a16="http://schemas.microsoft.com/office/drawing/2014/main" id="{31C8397F-FD77-BAE9-A2DD-B73F9AA630DB}"/>
              </a:ext>
            </a:extLst>
          </p:cNvPr>
          <p:cNvSpPr>
            <a:spLocks noGrp="1"/>
          </p:cNvSpPr>
          <p:nvPr>
            <p:ph idx="1"/>
          </p:nvPr>
        </p:nvSpPr>
        <p:spPr/>
        <p:txBody>
          <a:bodyPr>
            <a:normAutofit/>
          </a:bodyPr>
          <a:lstStyle/>
          <a:p>
            <a:pPr indent="0" marL="0">
              <a:lnSpc>
                <a:spcPct val="100000"/>
              </a:lnSpc>
              <a:buNone/>
            </a:pPr>
            <a:r>
              <a:rPr altLang="en-US" dirty="0" lang="zh-CN" sz="2800">
                <a:latin charset="-122" panose="02010609060101010101" pitchFamily="49" typeface="仿宋"/>
                <a:ea charset="-122" panose="02010609060101010101" pitchFamily="49" typeface="仿宋"/>
              </a:rPr>
              <a:t>不抱希望才愚蠢呢，他想。还有，我把这当成了一桩罪过。别去想什么罪过了，他想。眼下不说罪过，麻烦就已经够多的了，况且我对这个一无所知。我根本就不懂什么罪过，也说不准自己是不是相信。也许杀了这条鱼是一桩罪过。我看是的，尽管是为了养活自己，让好多人有鱼吃。不过这样说来，干什么都是一种罪过。别再想什么罪过了。现在已经晚了，再说还有人专门拿薪水干这个呢，让他们去费心吧。你天生是个渔夫，就跟鱼生来是鱼一样。</a:t>
            </a:r>
          </a:p>
        </p:txBody>
      </p:sp>
    </p:spTree>
    <p:extLst>
      <p:ext uri="{BB962C8B-B14F-4D97-AF65-F5344CB8AC3E}">
        <p14:creationId xmlns:p14="http://schemas.microsoft.com/office/powerpoint/2010/main" val="4073735228"/>
      </p:ext>
    </p:extLst>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4DDFF8-D37F-0081-D982-3F434A48C827}"/>
              </a:ext>
            </a:extLst>
          </p:cNvPr>
          <p:cNvSpPr>
            <a:spLocks noGrp="1"/>
          </p:cNvSpPr>
          <p:nvPr>
            <p:ph type="title"/>
          </p:nvPr>
        </p:nvSpPr>
        <p:spPr/>
        <p:txBody>
          <a:bodyPr/>
          <a:lstStyle/>
          <a:p>
            <a:r>
              <a:rPr altLang="en-US" b="0"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何谓</a:t>
            </a:r>
            <a:r>
              <a:rPr altLang="en-US" dirty="0" lang="zh-CN">
                <a:solidFill>
                  <a:prstClr val="black">
                    <a:lumMod val="75000"/>
                    <a:lumOff val="25000"/>
                  </a:prstClr>
                </a:solidFill>
                <a:latin charset="-122" panose="02010609060101010101" pitchFamily="49" typeface="黑体"/>
                <a:ea charset="-122" panose="02010609060101010101" pitchFamily="49" typeface="黑体"/>
              </a:rPr>
              <a:t>“罪过”？</a:t>
            </a:r>
            <a:endParaRPr altLang="en-US" dirty="0" lang="zh-CN"/>
          </a:p>
        </p:txBody>
      </p:sp>
      <p:sp>
        <p:nvSpPr>
          <p:cNvPr id="3" name="内容占位符 2">
            <a:extLst>
              <a:ext uri="{FF2B5EF4-FFF2-40B4-BE49-F238E27FC236}">
                <a16:creationId xmlns:a16="http://schemas.microsoft.com/office/drawing/2014/main" id="{1FD63DAF-C326-8530-0DDA-5BD3CB054B73}"/>
              </a:ext>
            </a:extLst>
          </p:cNvPr>
          <p:cNvSpPr>
            <a:spLocks noGrp="1"/>
          </p:cNvSpPr>
          <p:nvPr>
            <p:ph idx="1"/>
          </p:nvPr>
        </p:nvSpPr>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上面这段心理描写中出现了一个重要的关键词“罪过”，虽然老人心中还是充满了不确定，但是这个念头只要已出现便成了无法被摆脱的存在，就像聂赫留朵夫的罪感让他变成了某种道德精神的化身。我们的目光恰恰是要定在这些容易被读者轻易划过的角落，“罪过”的背后应该就是对世间万物“干什么都是一种罪过”的怜悯，这时候老人离耶稣基督已经不远了，或者可以说，老人就是基督。</a:t>
            </a:r>
          </a:p>
        </p:txBody>
      </p:sp>
    </p:spTree>
    <p:extLst>
      <p:ext uri="{BB962C8B-B14F-4D97-AF65-F5344CB8AC3E}">
        <p14:creationId xmlns:p14="http://schemas.microsoft.com/office/powerpoint/2010/main" val="313018584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5A99F1-D469-8F8F-B891-F172F5B35597}"/>
              </a:ext>
            </a:extLst>
          </p:cNvPr>
          <p:cNvSpPr>
            <a:spLocks noGrp="1"/>
          </p:cNvSpPr>
          <p:nvPr>
            <p:ph type="title"/>
          </p:nvPr>
        </p:nvSpPr>
        <p:spPr/>
        <p:txBody>
          <a:bodyPr/>
          <a:lstStyle/>
          <a:p>
            <a:r>
              <a:rPr altLang="en-US" dirty="0" lang="zh-CN" sz="4800">
                <a:latin charset="-122" panose="02010609060101010101" pitchFamily="49" typeface="黑体"/>
                <a:ea charset="-122" panose="02010609060101010101" pitchFamily="49" typeface="黑体"/>
              </a:rPr>
              <a:t>了不起的迪马吉奥</a:t>
            </a:r>
            <a:endParaRPr altLang="en-US" dirty="0" lang="zh-CN">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9A5DD749-272B-3422-ABD3-DB314A3944C3}"/>
              </a:ext>
            </a:extLst>
          </p:cNvPr>
          <p:cNvSpPr>
            <a:spLocks noGrp="1"/>
          </p:cNvSpPr>
          <p:nvPr>
            <p:ph idx="1"/>
          </p:nvPr>
        </p:nvSpPr>
        <p:spPr>
          <a:xfrm>
            <a:off x="1097280" y="1845733"/>
            <a:ext cx="10058400" cy="4314061"/>
          </a:xfrm>
        </p:spPr>
        <p:txBody>
          <a:bodyPr>
            <a:normAutofit/>
          </a:bodyPr>
          <a:lstStyle/>
          <a:p>
            <a:pPr indent="0" marL="0">
              <a:lnSpc>
                <a:spcPct val="120000"/>
              </a:lnSpc>
              <a:buNone/>
            </a:pPr>
            <a:r>
              <a:rPr altLang="en-US" dirty="0" lang="zh-CN" sz="2800">
                <a:latin charset="-122" panose="02010609060101010101" pitchFamily="49" typeface="仿宋"/>
                <a:ea charset="-122" panose="02010609060101010101" pitchFamily="49" typeface="仿宋"/>
              </a:rPr>
              <a:t>他大声说，“顺着这条航线走吧，事到临头再对付吧。”不过还是得琢磨琢磨，他想。因为我只剩下这件事儿可干了。这个，还有棒球。不知道了不起的迪马吉奥会不会欣赏我一举击中鲨鱼的脑袋。这也没什么大不了的，他想，谁都能行。但是，你以为我这两只受伤的手跟得了骨刺一样麻烦吗？我没法搞明白。我的脚后跟从来没出过毛病，只有一次在游泳的时候踩着一条鱼，被它刺了一下，腿的下半截都麻痹了，疼得受不了。</a:t>
            </a:r>
            <a:endParaRPr altLang="en-US" dirty="0" lang="zh-CN" sz="1800"/>
          </a:p>
        </p:txBody>
      </p:sp>
    </p:spTree>
    <p:extLst>
      <p:ext uri="{BB962C8B-B14F-4D97-AF65-F5344CB8AC3E}">
        <p14:creationId xmlns:p14="http://schemas.microsoft.com/office/powerpoint/2010/main" val="3236963915"/>
      </p:ext>
    </p:extLst>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4B82F9-96DE-B04E-E489-A444F3A5BCE7}"/>
              </a:ext>
            </a:extLst>
          </p:cNvPr>
          <p:cNvSpPr>
            <a:spLocks noGrp="1"/>
          </p:cNvSpPr>
          <p:nvPr>
            <p:ph type="title"/>
          </p:nvPr>
        </p:nvSpPr>
        <p:spPr>
          <a:xfrm>
            <a:off x="932389" y="294098"/>
            <a:ext cx="10058400" cy="1450757"/>
          </a:xfrm>
        </p:spPr>
        <p:txBody>
          <a:bodyPr/>
          <a:lstStyle/>
          <a:p>
            <a:r>
              <a:rPr altLang="zh-CN" b="1" dirty="0" lang="en-US">
                <a:latin charset="-122" panose="02010609060101010101" pitchFamily="49" typeface="黑体"/>
                <a:ea charset="-122" panose="02010609060101010101" pitchFamily="49" typeface="黑体"/>
              </a:rPr>
              <a:t>2024</a:t>
            </a:r>
            <a:r>
              <a:rPr altLang="en-US" b="1" dirty="0" lang="zh-CN">
                <a:latin charset="-122" panose="02010609060101010101" pitchFamily="49" typeface="黑体"/>
                <a:ea charset="-122" panose="02010609060101010101" pitchFamily="49" typeface="黑体"/>
              </a:rPr>
              <a:t>年度诺贝尔文学奖得主：韩江</a:t>
            </a:r>
          </a:p>
        </p:txBody>
      </p:sp>
      <p:pic>
        <p:nvPicPr>
          <p:cNvPr id="4" name="内容占位符 3">
            <a:extLst>
              <a:ext uri="{FF2B5EF4-FFF2-40B4-BE49-F238E27FC236}">
                <a16:creationId xmlns:a16="http://schemas.microsoft.com/office/drawing/2014/main" id="{83A70C4A-C67D-9826-590A-0F6932B3DE2C}"/>
              </a:ext>
            </a:extLst>
          </p:cNvPr>
          <p:cNvPicPr>
            <a:picLocks noChangeAspect="1" noGrp="1"/>
          </p:cNvPicPr>
          <p:nvPr>
            <p:ph idx="1"/>
          </p:nvPr>
        </p:nvPicPr>
        <p:blipFill>
          <a:blip r:embed="rId2"/>
          <a:stretch>
            <a:fillRect/>
          </a:stretch>
        </p:blipFill>
        <p:spPr>
          <a:xfrm>
            <a:off x="5265911" y="1911223"/>
            <a:ext cx="6328457" cy="4211301"/>
          </a:xfrm>
          <a:prstGeom prst="rect">
            <a:avLst/>
          </a:prstGeom>
        </p:spPr>
      </p:pic>
      <p:sp>
        <p:nvSpPr>
          <p:cNvPr id="6" name="文本框 5">
            <a:extLst>
              <a:ext uri="{FF2B5EF4-FFF2-40B4-BE49-F238E27FC236}">
                <a16:creationId xmlns:a16="http://schemas.microsoft.com/office/drawing/2014/main" id="{829E7D6F-1C43-73C8-78F8-D1C12CADB3A2}"/>
              </a:ext>
            </a:extLst>
          </p:cNvPr>
          <p:cNvSpPr txBox="1"/>
          <p:nvPr/>
        </p:nvSpPr>
        <p:spPr>
          <a:xfrm>
            <a:off x="779489" y="1911223"/>
            <a:ext cx="4486423" cy="3785652"/>
          </a:xfrm>
          <a:prstGeom prst="rect">
            <a:avLst/>
          </a:prstGeom>
          <a:noFill/>
        </p:spPr>
        <p:txBody>
          <a:bodyPr wrap="square">
            <a:spAutoFit/>
          </a:bodyPr>
          <a:lstStyle/>
          <a:p>
            <a:r>
              <a:rPr altLang="zh-CN" dirty="0" lang="en-US" sz="2400">
                <a:latin charset="-122" panose="02010609060101010101" pitchFamily="49" typeface="仿宋"/>
                <a:ea charset="-122" panose="02010609060101010101" pitchFamily="49" typeface="仿宋"/>
              </a:rPr>
              <a:t>1970</a:t>
            </a:r>
            <a:r>
              <a:rPr altLang="en-US" dirty="0" lang="zh-CN" sz="2400">
                <a:latin charset="-122" panose="02010609060101010101" pitchFamily="49" typeface="仿宋"/>
                <a:ea charset="-122" panose="02010609060101010101" pitchFamily="49" typeface="仿宋"/>
              </a:rPr>
              <a:t>年，韩江出生于韩国光州，父亲和两位哥哥都是作家。从延世大学毕业后，韩江先后投身诗歌和小说创作。</a:t>
            </a:r>
            <a:r>
              <a:rPr altLang="zh-CN" dirty="0" lang="en-US" sz="2400">
                <a:latin charset="-122" panose="02010609060101010101" pitchFamily="49" typeface="仿宋"/>
                <a:ea charset="-122" panose="02010609060101010101" pitchFamily="49" typeface="仿宋"/>
              </a:rPr>
              <a:t>1999</a:t>
            </a:r>
            <a:r>
              <a:rPr altLang="en-US" dirty="0" lang="zh-CN" sz="2400">
                <a:latin charset="-122" panose="02010609060101010101" pitchFamily="49" typeface="仿宋"/>
                <a:ea charset="-122" panose="02010609060101010101" pitchFamily="49" typeface="仿宋"/>
              </a:rPr>
              <a:t>年，她凭借短篇小说</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童佛</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拿到韩国小说文学奖。此后，她先后出版了</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植物妻子</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玄鹿</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素食者</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a:t>
            </a:r>
            <a:r>
              <a:rPr altLang="zh-CN" dirty="0" lang="en-US" sz="2400">
                <a:latin charset="-122" panose="02010609060101010101" pitchFamily="49" typeface="仿宋"/>
                <a:ea charset="-122" panose="02010609060101010101" pitchFamily="49" typeface="仿宋"/>
              </a:rPr>
              <a:t>2010</a:t>
            </a:r>
            <a:r>
              <a:rPr altLang="en-US" dirty="0" lang="zh-CN" sz="2400">
                <a:latin charset="-122" panose="02010609060101010101" pitchFamily="49" typeface="仿宋"/>
                <a:ea charset="-122" panose="02010609060101010101" pitchFamily="49" typeface="仿宋"/>
              </a:rPr>
              <a:t>年之后，她的作品包括</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少年来了</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白</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，新作</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不要告别</a:t>
            </a:r>
            <a:r>
              <a:rPr altLang="zh-CN" dirty="0" lang="en-US" sz="2400">
                <a:latin charset="-122" panose="02010609060101010101" pitchFamily="49" typeface="仿宋"/>
                <a:ea charset="-122" panose="02010609060101010101" pitchFamily="49" typeface="仿宋"/>
              </a:rPr>
              <a:t>》</a:t>
            </a:r>
            <a:r>
              <a:rPr altLang="en-US" dirty="0" lang="zh-CN" sz="2400">
                <a:latin charset="-122" panose="02010609060101010101" pitchFamily="49" typeface="仿宋"/>
                <a:ea charset="-122" panose="02010609060101010101" pitchFamily="49" typeface="仿宋"/>
              </a:rPr>
              <a:t>于</a:t>
            </a:r>
            <a:r>
              <a:rPr altLang="zh-CN" dirty="0" lang="en-US" sz="2400">
                <a:latin charset="-122" panose="02010609060101010101" pitchFamily="49" typeface="仿宋"/>
                <a:ea charset="-122" panose="02010609060101010101" pitchFamily="49" typeface="仿宋"/>
              </a:rPr>
              <a:t>2021</a:t>
            </a:r>
            <a:r>
              <a:rPr altLang="en-US" dirty="0" lang="zh-CN" sz="2400">
                <a:latin charset="-122" panose="02010609060101010101" pitchFamily="49" typeface="仿宋"/>
                <a:ea charset="-122" panose="02010609060101010101" pitchFamily="49" typeface="仿宋"/>
              </a:rPr>
              <a:t>年出版。</a:t>
            </a:r>
          </a:p>
        </p:txBody>
      </p:sp>
    </p:spTree>
    <p:extLst>
      <p:ext uri="{BB962C8B-B14F-4D97-AF65-F5344CB8AC3E}">
        <p14:creationId xmlns:p14="http://schemas.microsoft.com/office/powerpoint/2010/main" val="361099863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6"/>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id="9" nodeType="clickEffect" presetClass="entr" presetID="1" presetSubtype="0">
                                  <p:stCondLst>
                                    <p:cond delay="0"/>
                                  </p:stCondLst>
                                  <p:childTnLst>
                                    <p:set>
                                      <p:cBhvr>
                                        <p:cTn dur="1" fill="hold" id="10">
                                          <p:stCondLst>
                                            <p:cond delay="0"/>
                                          </p:stCondLst>
                                        </p:cTn>
                                        <p:tgtEl>
                                          <p:spTgt spid="4"/>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Lst>
  </p:timing>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AE58DA-2008-1C2A-A0C0-552486A1401F}"/>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别想啦，老家伙</a:t>
            </a:r>
          </a:p>
        </p:txBody>
      </p:sp>
      <p:sp>
        <p:nvSpPr>
          <p:cNvPr id="3" name="内容占位符 2">
            <a:extLst>
              <a:ext uri="{FF2B5EF4-FFF2-40B4-BE49-F238E27FC236}">
                <a16:creationId xmlns:a16="http://schemas.microsoft.com/office/drawing/2014/main" id="{44841050-0014-AF8C-C568-9863B707BE75}"/>
              </a:ext>
            </a:extLst>
          </p:cNvPr>
          <p:cNvSpPr>
            <a:spLocks noGrp="1"/>
          </p:cNvSpPr>
          <p:nvPr>
            <p:ph idx="1"/>
          </p:nvPr>
        </p:nvSpPr>
        <p:spPr/>
        <p:txBody>
          <a:bodyPr/>
          <a:lstStyle/>
          <a:p>
            <a:pPr indent="0" marL="0">
              <a:buNone/>
            </a:pP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我很痛心，把这鱼给杀了，他想。现在倒霉的时候就要来了，可我连渔叉都没有。尖齿鲨很残忍，而且也很能干，很强壮，很聪明。不过我比它更聪明。也许并不是这样，他想。也许只不过是我的武器比它的强。“别想啦，老家伙，”</a:t>
            </a:r>
            <a:endParaRPr altLang="en-US" dirty="0" lang="zh-CN"/>
          </a:p>
        </p:txBody>
      </p:sp>
    </p:spTree>
    <p:extLst>
      <p:ext uri="{BB962C8B-B14F-4D97-AF65-F5344CB8AC3E}">
        <p14:creationId xmlns:p14="http://schemas.microsoft.com/office/powerpoint/2010/main" val="2414552016"/>
      </p:ext>
    </p:extLst>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7D662-8B18-6352-59B9-90DCFCB79D0C}"/>
              </a:ext>
            </a:extLst>
          </p:cNvPr>
          <p:cNvSpPr>
            <a:spLocks noGrp="1"/>
          </p:cNvSpPr>
          <p:nvPr>
            <p:ph type="title"/>
          </p:nvPr>
        </p:nvSpPr>
        <p:spPr/>
        <p:txBody>
          <a:bodyPr>
            <a:normAutofit/>
          </a:bodyPr>
          <a:lstStyle/>
          <a:p>
            <a:r>
              <a:rPr altLang="en-US" dirty="0" lang="zh-CN" sz="4400">
                <a:latin charset="-122" panose="02010609060101010101" pitchFamily="49" typeface="黑体"/>
                <a:ea charset="-122" panose="02010609060101010101" pitchFamily="49" typeface="黑体"/>
              </a:rPr>
              <a:t>我还是个老头儿，但可不是手无寸铁了。</a:t>
            </a:r>
          </a:p>
        </p:txBody>
      </p:sp>
      <p:sp>
        <p:nvSpPr>
          <p:cNvPr id="3" name="内容占位符 2">
            <a:extLst>
              <a:ext uri="{FF2B5EF4-FFF2-40B4-BE49-F238E27FC236}">
                <a16:creationId xmlns:a16="http://schemas.microsoft.com/office/drawing/2014/main" id="{E7624C9A-8BA8-F27E-7721-1462289293D2}"/>
              </a:ext>
            </a:extLst>
          </p:cNvPr>
          <p:cNvSpPr>
            <a:spLocks noGrp="1"/>
          </p:cNvSpPr>
          <p:nvPr>
            <p:ph idx="1"/>
          </p:nvPr>
        </p:nvSpPr>
        <p:spPr/>
        <p:txBody>
          <a:bodyPr/>
          <a:lstStyle/>
          <a:p>
            <a:pPr algn="l" defTabSz="914400" eaLnBrk="1" fontAlgn="auto" hangingPunct="1" indent="0" latinLnBrk="0" lvl="0" marL="0" marR="0" rtl="0">
              <a:lnSpc>
                <a:spcPct val="120000"/>
              </a:lnSpc>
              <a:spcBef>
                <a:spcPts val="1200"/>
              </a:spcBef>
              <a:spcAft>
                <a:spcPts val="200"/>
              </a:spcAft>
              <a:buClr>
                <a:srgbClr val="1CADE4"/>
              </a:buClr>
              <a:buSzPct val="100000"/>
              <a:buFont charset="0" panose="020F0502020204030204" pitchFamily="34" typeface="Calibri"/>
              <a:buNone/>
              <a:tabLst/>
              <a:defRPr/>
            </a:pP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想点儿高兴的事儿吧，老家伙，”他说，“你每过一分钟就离家更近一点儿。丢了四十磅鱼肉，你的船走起来能更轻快。”他心里很明白如果驶进海流中间会发生什么事情。可是眼下一点儿办法也没有。“不，有办法，”他大声说，“我可以把刀子绑在一支船桨的柄上 。”于是他把舵柄夹在胳膊下面，一只脚踩住帆脚索，就这么做了。“这下好了，”他大声说，“我还是个老头儿，但可不是手无寸铁了。”</a:t>
            </a:r>
          </a:p>
          <a:p>
            <a:endParaRPr altLang="en-US" dirty="0" lang="zh-CN"/>
          </a:p>
        </p:txBody>
      </p:sp>
    </p:spTree>
    <p:extLst>
      <p:ext uri="{BB962C8B-B14F-4D97-AF65-F5344CB8AC3E}">
        <p14:creationId xmlns:p14="http://schemas.microsoft.com/office/powerpoint/2010/main" val="4089146730"/>
      </p:ext>
    </p:extLst>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122AB70-BCA1-2349-8FAD-EF17D453C97D}"/>
              </a:ext>
            </a:extLst>
          </p:cNvPr>
          <p:cNvSpPr>
            <a:spLocks noGrp="1"/>
          </p:cNvSpPr>
          <p:nvPr>
            <p:ph type="title"/>
          </p:nvPr>
        </p:nvSpPr>
        <p:spPr/>
        <p:txBody>
          <a:bodyPr/>
          <a:lstStyle/>
          <a:p>
            <a:r>
              <a:rPr altLang="en-US" dirty="0" lang="zh-CN" sz="4800">
                <a:latin charset="-122" panose="02010609060101010101" pitchFamily="49" typeface="黑体"/>
                <a:ea charset="-122" panose="02010609060101010101" pitchFamily="49" typeface="黑体"/>
              </a:rPr>
              <a:t>想得太多了，老家伙</a:t>
            </a:r>
            <a:endParaRPr altLang="en-US" dirty="0" lang="zh-CN">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667FD7D7-13FC-6285-E792-0DB6F65661A6}"/>
              </a:ext>
            </a:extLst>
          </p:cNvPr>
          <p:cNvSpPr>
            <a:spLocks noGrp="1"/>
          </p:cNvSpPr>
          <p:nvPr>
            <p:ph idx="1"/>
          </p:nvPr>
        </p:nvSpPr>
        <p:spPr/>
        <p:txBody>
          <a:bodyPr>
            <a:normAutofit fontScale="92500" lnSpcReduction="10000"/>
          </a:bodyPr>
          <a:lstStyle/>
          <a:p>
            <a:pPr indent="0" marL="0">
              <a:lnSpc>
                <a:spcPct val="110000"/>
              </a:lnSpc>
              <a:buNone/>
            </a:pPr>
            <a:r>
              <a:rPr altLang="en-US" dirty="0" lang="zh-CN" sz="2800">
                <a:latin charset="-122" panose="02010609060101010101" pitchFamily="49" typeface="仿宋"/>
                <a:ea charset="-122" panose="02010609060101010101" pitchFamily="49" typeface="仿宋"/>
              </a:rPr>
              <a:t>“你想得太多了，老家伙。”他大声说。</a:t>
            </a:r>
          </a:p>
          <a:p>
            <a:pPr indent="0" marL="0">
              <a:lnSpc>
                <a:spcPct val="110000"/>
              </a:lnSpc>
              <a:buNone/>
            </a:pPr>
            <a:r>
              <a:rPr altLang="en-US" dirty="0" lang="zh-CN" sz="2800">
                <a:latin charset="-122" panose="02010609060101010101" pitchFamily="49" typeface="仿宋"/>
                <a:ea charset="-122" panose="02010609060101010101" pitchFamily="49" typeface="仿宋"/>
              </a:rPr>
              <a:t>但是，杀死那条尖齿鲨你倒是乐在其中，他想。它跟你一样，靠吃活鱼为生。它不是食腐动物，也不像某些鲨鱼那样，游来游去只是为了填饱肚子。</a:t>
            </a:r>
            <a:r>
              <a:rPr altLang="en-US" dirty="0" lang="zh-CN" sz="2800" u="sng">
                <a:solidFill>
                  <a:srgbClr val="FF0000"/>
                </a:solidFill>
                <a:latin charset="-122" panose="02010609060101010101" pitchFamily="49" typeface="仿宋"/>
                <a:ea charset="-122" panose="02010609060101010101" pitchFamily="49" typeface="仿宋"/>
              </a:rPr>
              <a:t>它美丽而崇高，无所畏惧。</a:t>
            </a:r>
          </a:p>
          <a:p>
            <a:pPr indent="0" marL="0">
              <a:lnSpc>
                <a:spcPct val="110000"/>
              </a:lnSpc>
              <a:buNone/>
            </a:pPr>
            <a:r>
              <a:rPr altLang="en-US" dirty="0" lang="zh-CN" sz="2800">
                <a:latin charset="-122" panose="02010609060101010101" pitchFamily="49" typeface="仿宋"/>
                <a:ea charset="-122" panose="02010609060101010101" pitchFamily="49" typeface="仿宋"/>
              </a:rPr>
              <a:t>“我杀了它是出于自卫，”老人大声说，“而且我干得很干净利落。”</a:t>
            </a:r>
          </a:p>
          <a:p>
            <a:pPr indent="0" marL="0">
              <a:lnSpc>
                <a:spcPct val="110000"/>
              </a:lnSpc>
              <a:buNone/>
            </a:pPr>
            <a:r>
              <a:rPr altLang="en-US" dirty="0" lang="zh-CN" sz="2800">
                <a:latin charset="-122" panose="02010609060101010101" pitchFamily="49" typeface="仿宋"/>
                <a:ea charset="-122" panose="02010609060101010101" pitchFamily="49" typeface="仿宋"/>
              </a:rPr>
              <a:t>再说，他想，从某种意义上来说，一物降一物。捕鱼能让我以此为生，也能要我的命。那男孩能让我活下去，他想。我可千万不能过于自欺欺人啊。</a:t>
            </a:r>
          </a:p>
        </p:txBody>
      </p:sp>
    </p:spTree>
    <p:extLst>
      <p:ext uri="{BB962C8B-B14F-4D97-AF65-F5344CB8AC3E}">
        <p14:creationId xmlns:p14="http://schemas.microsoft.com/office/powerpoint/2010/main" val="2346384398"/>
      </p:ext>
    </p:extLst>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32107D-E9AC-5B0B-3E7A-4D77B3F3FDAC}"/>
              </a:ext>
            </a:extLst>
          </p:cNvPr>
          <p:cNvSpPr>
            <a:spLocks noGrp="1"/>
          </p:cNvSpPr>
          <p:nvPr>
            <p:ph type="title"/>
          </p:nvPr>
        </p:nvSpPr>
        <p:spPr>
          <a:xfrm>
            <a:off x="806656" y="263527"/>
            <a:ext cx="10058400" cy="1450757"/>
          </a:xfrm>
        </p:spPr>
        <p:txBody>
          <a:bodyPr>
            <a:normAutofit/>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中的文学密码：</a:t>
            </a:r>
            <a:r>
              <a:rPr altLang="zh-CN" b="1" dirty="0" kern="100" lang="zh-CN" sz="4400">
                <a:effectLst/>
                <a:latin charset="-122" panose="02010609060101010101" pitchFamily="49" typeface="黑体"/>
                <a:ea charset="-122" panose="02010609060101010101" pitchFamily="49" typeface="黑体"/>
                <a:cs charset="0" panose="02020603050405020304" pitchFamily="18" typeface="Times New Roman"/>
              </a:rPr>
              <a:t>极简化</a:t>
            </a:r>
            <a:endParaRPr altLang="en-US" dirty="0" lang="zh-CN" sz="9600">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6E511F7A-4E39-216E-BBBB-2C751526FB7C}"/>
              </a:ext>
            </a:extLst>
          </p:cNvPr>
          <p:cNvSpPr>
            <a:spLocks noGrp="1"/>
          </p:cNvSpPr>
          <p:nvPr>
            <p:ph idx="1"/>
          </p:nvPr>
        </p:nvSpPr>
        <p:spPr/>
        <p:txBody>
          <a:bodyPr>
            <a:normAutofit/>
          </a:bodyPr>
          <a:lstStyle/>
          <a:p>
            <a:pPr indent="0" marL="0">
              <a:buNone/>
            </a:pPr>
            <a:r>
              <a:rPr altLang="en-US" dirty="0" lang="zh-CN" sz="2800">
                <a:latin charset="-122" panose="02010609060101010101" pitchFamily="49" typeface="仿宋"/>
                <a:ea charset="-122" panose="02010609060101010101" pitchFamily="49" typeface="仿宋"/>
                <a:cs charset="0" panose="02020603050405020304" pitchFamily="18" typeface="Times New Roman"/>
              </a:rPr>
              <a:t>极简化，心理进入到崭新的阶段。</a:t>
            </a:r>
            <a:endParaRPr altLang="zh-CN" dirty="0" lang="en-US" sz="2800">
              <a:effectLst/>
              <a:latin charset="-122" panose="02010609060101010101" pitchFamily="49" typeface="仿宋"/>
              <a:ea charset="-122" panose="02010609060101010101" pitchFamily="49" typeface="仿宋"/>
              <a:cs charset="0" panose="02020603050405020304" pitchFamily="18" typeface="Times New Roman"/>
            </a:endParaRPr>
          </a:p>
          <a:p>
            <a:pPr indent="0" marL="0">
              <a:buNone/>
            </a:pPr>
            <a:r>
              <a:rPr altLang="zh-CN" dirty="0" lang="zh-CN" sz="2800">
                <a:effectLst/>
                <a:latin charset="-122" panose="02010609060101010101" pitchFamily="49" typeface="仿宋"/>
                <a:ea charset="-122" panose="02010609060101010101" pitchFamily="49" typeface="仿宋"/>
                <a:cs charset="0" panose="02020603050405020304" pitchFamily="18" typeface="Times New Roman"/>
              </a:rPr>
              <a:t>冰山理论就是极简化的策略的形象化表达，何谓极简，用海明威的话说，就是大家知道的东西就不写，只写必要的东西。极简首先是故事情节简单，《老人与海》这部小说的故事可以用非常简明的语言概括：一个老渔民在持续四十天的不走运之后，捕获了一条前所未有的大鱼，但后来成群的鲨鱼赶来把鱼肉啃噬一空，老头子运回岸的，只是一具巨大的鱼骨。极简化是对人与社会，人与人的关系的简化，人物从纷繁的关系中被抽离，最终处在一个孤独之境。</a:t>
            </a:r>
            <a:endParaRPr altLang="en-US" dirty="0" lang="zh-CN" sz="32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346707186"/>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D802BB0-C0FC-201A-3879-A4094E451C3D}"/>
              </a:ext>
            </a:extLst>
          </p:cNvPr>
          <p:cNvSpPr>
            <a:spLocks noGrp="1"/>
          </p:cNvSpPr>
          <p:nvPr>
            <p:ph type="title"/>
          </p:nvPr>
        </p:nvSpPr>
        <p:spPr/>
        <p:txBody>
          <a:bodyPr/>
          <a:lstStyle/>
          <a:p>
            <a:r>
              <a:rPr altLang="en-US" b="1" dirty="0" lang="zh-CN">
                <a:latin charset="-122" panose="02010609060101010101" pitchFamily="49" typeface="黑体"/>
                <a:ea charset="-122" panose="02010609060101010101" pitchFamily="49" typeface="黑体"/>
              </a:rPr>
              <a:t>极简主义是海明威的文学宣言：</a:t>
            </a:r>
          </a:p>
        </p:txBody>
      </p:sp>
      <p:sp>
        <p:nvSpPr>
          <p:cNvPr id="3" name="内容占位符 2">
            <a:extLst>
              <a:ext uri="{FF2B5EF4-FFF2-40B4-BE49-F238E27FC236}">
                <a16:creationId xmlns:a16="http://schemas.microsoft.com/office/drawing/2014/main" id="{7CBCD168-0F3F-DF4D-D8A6-0725ED5BD388}"/>
              </a:ext>
            </a:extLst>
          </p:cNvPr>
          <p:cNvSpPr>
            <a:spLocks noGrp="1"/>
          </p:cNvSpPr>
          <p:nvPr>
            <p:ph idx="1"/>
          </p:nvPr>
        </p:nvSpPr>
        <p:spPr/>
        <p:txBody>
          <a:bodyPr/>
          <a:lstStyle/>
          <a:p>
            <a:pPr indent="0" marL="0">
              <a:buNone/>
            </a:pPr>
            <a:r>
              <a:rPr altLang="zh-CN" dirty="0" kern="100" lang="zh-CN" sz="2800">
                <a:effectLst/>
                <a:latin charset="-122" panose="02010609060101010101" pitchFamily="49" typeface="仿宋"/>
                <a:ea charset="-122" panose="02010609060101010101" pitchFamily="49" typeface="仿宋"/>
                <a:cs charset="0" panose="02020603050405020304" pitchFamily="18" typeface="Times New Roman"/>
              </a:rPr>
              <a:t>加西亚</a:t>
            </a:r>
            <a:r>
              <a:rPr altLang="zh-CN" dirty="0" kern="100" lang="zh-CN" sz="2800">
                <a:effectLst/>
                <a:latin charset="-122" panose="02010609060101010101" pitchFamily="49" typeface="仿宋"/>
                <a:ea charset="-122" panose="02010609060101010101" pitchFamily="49" typeface="仿宋"/>
                <a:cs charset="-122" panose="020B0503020204020204" pitchFamily="34" typeface="微软雅黑"/>
              </a:rPr>
              <a:t>•</a:t>
            </a:r>
            <a:r>
              <a:rPr altLang="zh-CN" dirty="0" kern="100" lang="zh-CN" sz="2800">
                <a:effectLst/>
                <a:latin charset="-122" panose="02010609060101010101" pitchFamily="49" typeface="仿宋"/>
                <a:ea charset="-122" panose="02010609060101010101" pitchFamily="49" typeface="仿宋"/>
                <a:cs charset="-122" panose="02010609060101010101" pitchFamily="49" typeface="楷体"/>
              </a:rPr>
              <a:t>马尔克斯曾经写过一篇纪念海明威的散文，他回忆了自己</a:t>
            </a:r>
            <a:r>
              <a:rPr altLang="zh-CN" dirty="0" kern="100" lang="en-US" sz="2800">
                <a:effectLst/>
                <a:latin charset="-122" panose="02010609060101010101" pitchFamily="49" typeface="仿宋"/>
                <a:ea charset="-122" panose="02010609060101010101" pitchFamily="49" typeface="仿宋"/>
                <a:cs charset="0" panose="02020603050405020304" pitchFamily="18" typeface="Times New Roman"/>
              </a:rPr>
              <a:t>28</a:t>
            </a:r>
            <a:r>
              <a:rPr altLang="zh-CN" dirty="0" kern="100" lang="zh-CN" sz="2800">
                <a:effectLst/>
                <a:latin charset="-122" panose="02010609060101010101" pitchFamily="49" typeface="仿宋"/>
                <a:ea charset="-122" panose="02010609060101010101" pitchFamily="49" typeface="仿宋"/>
                <a:cs charset="0" panose="02020603050405020304" pitchFamily="18" typeface="Times New Roman"/>
              </a:rPr>
              <a:t>岁浪迹巴黎时和老年海明威在马路上的惊喜邂逅，也充满敬意地谈到了海明威的文学得失：海明威的小说是以掌握严格的技巧为支撑的；他从海明威那里懂得了，“写作始终是艰苦的劳动”。马尔克斯的总结让我们意识到海明威有意识的极简主义来建构他的文学大厦。海明威的文字斩断了人与世界的许多关系，这是极简的基本前提，但我们更关心的是文字中剩下的东西是什么？如此苛刻的海明威把什么呈现在了读者面前。</a:t>
            </a:r>
          </a:p>
          <a:p>
            <a:endParaRPr altLang="en-US" dirty="0" lang="zh-CN"/>
          </a:p>
        </p:txBody>
      </p:sp>
    </p:spTree>
    <p:extLst>
      <p:ext uri="{BB962C8B-B14F-4D97-AF65-F5344CB8AC3E}">
        <p14:creationId xmlns:p14="http://schemas.microsoft.com/office/powerpoint/2010/main" val="3108868226"/>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16E211DC-9D65-E50E-DE73-68F44997F3F4}"/>
              </a:ext>
            </a:extLst>
          </p:cNvPr>
          <p:cNvSpPr>
            <a:spLocks noGrp="1"/>
          </p:cNvSpPr>
          <p:nvPr>
            <p:ph idx="1"/>
          </p:nvPr>
        </p:nvSpPr>
        <p:spPr>
          <a:xfrm>
            <a:off x="1214203" y="1845734"/>
            <a:ext cx="9941160" cy="4442640"/>
          </a:xfrm>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在海明威这里，心理成为了独立的存在，不在是单纯的表现工具。心理描写进入到崭新的阶段。没有心理描写，就没有极简化，简化的是人与社会，人与人的关系，人物最终处在一个孤独之境，心理变成了向内掘进的另一个宇宙。</a:t>
            </a:r>
          </a:p>
          <a:p>
            <a:endParaRPr altLang="en-US" dirty="0" lang="zh-CN"/>
          </a:p>
        </p:txBody>
      </p:sp>
      <p:sp>
        <p:nvSpPr>
          <p:cNvPr id="4" name="标题 1">
            <a:extLst>
              <a:ext uri="{FF2B5EF4-FFF2-40B4-BE49-F238E27FC236}">
                <a16:creationId xmlns:a16="http://schemas.microsoft.com/office/drawing/2014/main" id="{2F17F4AB-33A8-1A68-70C4-31CFF096D8EC}"/>
              </a:ext>
            </a:extLst>
          </p:cNvPr>
          <p:cNvSpPr>
            <a:spLocks noGrp="1"/>
          </p:cNvSpPr>
          <p:nvPr>
            <p:ph type="title"/>
          </p:nvPr>
        </p:nvSpPr>
        <p:spPr>
          <a:xfrm>
            <a:off x="1096963" y="287338"/>
            <a:ext cx="10058400" cy="1449387"/>
          </a:xfrm>
        </p:spPr>
        <p:txBody>
          <a:bodyPr/>
          <a:lstStyle/>
          <a:p>
            <a:r>
              <a:rPr altLang="en-US" b="1" dirty="0" lang="zh-CN">
                <a:latin charset="-122" panose="02010609060101010101" pitchFamily="49" typeface="黑体"/>
                <a:ea charset="-122" panose="02010609060101010101" pitchFamily="49" typeface="黑体"/>
              </a:rPr>
              <a:t>极简主义背后是对心理的挖掘：</a:t>
            </a:r>
          </a:p>
        </p:txBody>
      </p:sp>
    </p:spTree>
    <p:extLst>
      <p:ext uri="{BB962C8B-B14F-4D97-AF65-F5344CB8AC3E}">
        <p14:creationId xmlns:p14="http://schemas.microsoft.com/office/powerpoint/2010/main" val="3875182716"/>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3BC77F42-9B84-F57A-E809-C388ACD0AEC0}"/>
              </a:ext>
            </a:extLst>
          </p:cNvPr>
          <p:cNvSpPr>
            <a:spLocks noGrp="1"/>
          </p:cNvSpPr>
          <p:nvPr>
            <p:ph idx="1"/>
          </p:nvPr>
        </p:nvSpPr>
        <p:spPr/>
        <p:txBody>
          <a:bodyPr/>
          <a:lstStyle/>
          <a:p>
            <a:pPr algn="l" defTabSz="914400" eaLnBrk="1" fontAlgn="auto" hangingPunct="1" indent="0" latinLnBrk="0" lvl="0" marL="0" marR="0" rtl="0">
              <a:lnSpc>
                <a:spcPct val="90000"/>
              </a:lnSpc>
              <a:spcBef>
                <a:spcPts val="1200"/>
              </a:spcBef>
              <a:spcAft>
                <a:spcPts val="200"/>
              </a:spcAft>
              <a:buClr>
                <a:srgbClr val="1CADE4"/>
              </a:buClr>
              <a:buSzPct val="100000"/>
              <a:buFont charset="0" panose="020F0502020204030204" pitchFamily="34" typeface="Calibri"/>
              <a:buNone/>
              <a:tabLst/>
              <a:defRPr/>
            </a:pP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没有佛洛依德就没有现代主义，心理已经不再是人物塑造的手段，他本身就是人物的一切。作家不是无意识的进行心理描写，而是在理论指导下的具体实践。集体无意识就像一个巨大的知识池，我们都可以接触到。荣格认为，我们都与这个池相连，必要时可以从中汲取。尽管如此，有些人比其他人更符合集体无意识。这些人被称为“有精神天赋”和“有创造力的天才”。他们可以挖掘集体潜意识，利用它的力量来实现伟大的事情。</a:t>
            </a:r>
          </a:p>
          <a:p>
            <a:endParaRPr altLang="en-US" dirty="0" lang="zh-CN"/>
          </a:p>
        </p:txBody>
      </p:sp>
      <p:sp>
        <p:nvSpPr>
          <p:cNvPr id="4" name="标题 1">
            <a:extLst>
              <a:ext uri="{FF2B5EF4-FFF2-40B4-BE49-F238E27FC236}">
                <a16:creationId xmlns:a16="http://schemas.microsoft.com/office/drawing/2014/main" id="{BEEBD7D6-924D-4047-9475-7187249EBA73}"/>
              </a:ext>
            </a:extLst>
          </p:cNvPr>
          <p:cNvSpPr>
            <a:spLocks noGrp="1"/>
          </p:cNvSpPr>
          <p:nvPr>
            <p:ph type="title"/>
          </p:nvPr>
        </p:nvSpPr>
        <p:spPr>
          <a:xfrm>
            <a:off x="1096963" y="287338"/>
            <a:ext cx="10058400" cy="1449387"/>
          </a:xfrm>
        </p:spPr>
        <p:txBody>
          <a:bodyPr/>
          <a:lstStyle/>
          <a:p>
            <a:r>
              <a:rPr altLang="en-US" b="1" dirty="0" lang="zh-CN">
                <a:latin charset="-122" panose="02010609060101010101" pitchFamily="49" typeface="黑体"/>
                <a:ea charset="-122" panose="02010609060101010101" pitchFamily="49" typeface="黑体"/>
              </a:rPr>
              <a:t>极简主义背后是对心理的挖掘：</a:t>
            </a:r>
          </a:p>
        </p:txBody>
      </p:sp>
    </p:spTree>
    <p:extLst>
      <p:ext uri="{BB962C8B-B14F-4D97-AF65-F5344CB8AC3E}">
        <p14:creationId xmlns:p14="http://schemas.microsoft.com/office/powerpoint/2010/main" val="3469200357"/>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E168606-2D20-0FA5-723F-08158BD4EDEF}"/>
              </a:ext>
            </a:extLst>
          </p:cNvPr>
          <p:cNvSpPr>
            <a:spLocks noGrp="1"/>
          </p:cNvSpPr>
          <p:nvPr>
            <p:ph type="title"/>
          </p:nvPr>
        </p:nvSpPr>
        <p:spPr>
          <a:xfrm>
            <a:off x="721597" y="322045"/>
            <a:ext cx="11066366" cy="1450757"/>
          </a:xfrm>
        </p:spPr>
        <p:txBody>
          <a:bodyPr/>
          <a:lstStyle/>
          <a:p>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中的文学密码：</a:t>
            </a:r>
            <a:r>
              <a:rPr altLang="en-US" b="0"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从</a:t>
            </a:r>
            <a:r>
              <a:rPr altLang="en-US" dirty="0" lang="zh-CN" sz="3200">
                <a:latin charset="-122" panose="02010609060101010101" pitchFamily="49" typeface="黑体"/>
                <a:ea charset="-122" panose="02010609060101010101" pitchFamily="49" typeface="黑体"/>
              </a:rPr>
              <a:t>自己到永恒</a:t>
            </a:r>
            <a:endParaRPr altLang="en-US" dirty="0" lang="zh-CN">
              <a:latin charset="-122" panose="02010609060101010101" pitchFamily="49" typeface="黑体"/>
              <a:ea charset="-122" panose="02010609060101010101" pitchFamily="49" typeface="黑体"/>
            </a:endParaRPr>
          </a:p>
        </p:txBody>
      </p:sp>
      <p:sp>
        <p:nvSpPr>
          <p:cNvPr id="3" name="内容占位符 2">
            <a:extLst>
              <a:ext uri="{FF2B5EF4-FFF2-40B4-BE49-F238E27FC236}">
                <a16:creationId xmlns:a16="http://schemas.microsoft.com/office/drawing/2014/main" id="{861E9A7C-8C45-4575-4DF1-4F0E27CD4B89}"/>
              </a:ext>
            </a:extLst>
          </p:cNvPr>
          <p:cNvSpPr>
            <a:spLocks noGrp="1"/>
          </p:cNvSpPr>
          <p:nvPr>
            <p:ph idx="1"/>
          </p:nvPr>
        </p:nvSpPr>
        <p:spPr>
          <a:xfrm>
            <a:off x="1139810" y="1980413"/>
            <a:ext cx="10058400" cy="4023360"/>
          </a:xfrm>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福克纳对海明威有着深刻的认识，他说，海明威此前的小说人物“仅仅是为了向自己、向对方证明他们能是何等坚强的硬汉”，但</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老人与海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不同，“他找到了上帝，找到了一个造物主”，有了“命定”和“怜悯”，“那个老人</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他一定要逮住那条鱼然后又失去它，那条鱼</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它命定要被逮住然后又消失、那些鲨鱼</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它们命定要把鱼从老人的手里夺走”，而“这一切都归于上帝，是上帝创造出这一切，爱这一切，又怜悯这一切。”</a:t>
            </a:r>
          </a:p>
        </p:txBody>
      </p:sp>
    </p:spTree>
    <p:extLst>
      <p:ext uri="{BB962C8B-B14F-4D97-AF65-F5344CB8AC3E}">
        <p14:creationId xmlns:p14="http://schemas.microsoft.com/office/powerpoint/2010/main" val="2725998481"/>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31B5EB-EA04-0A54-0EBD-3AF75C2FD50C}"/>
              </a:ext>
            </a:extLst>
          </p:cNvPr>
          <p:cNvSpPr>
            <a:spLocks noGrp="1"/>
          </p:cNvSpPr>
          <p:nvPr>
            <p:ph type="title"/>
          </p:nvPr>
        </p:nvSpPr>
        <p:spPr/>
        <p:txBody>
          <a:bodyPr/>
          <a:lstStyle/>
          <a:p>
            <a:r>
              <a:rPr altLang="en-US" b="1" dirty="0" lang="zh-CN">
                <a:latin charset="-122" panose="02010609060101010101" pitchFamily="49" typeface="黑体"/>
                <a:ea charset="-122" panose="02010609060101010101" pitchFamily="49" typeface="黑体"/>
              </a:rPr>
              <a:t>再谈</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老人与海</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的象征性</a:t>
            </a:r>
          </a:p>
        </p:txBody>
      </p:sp>
      <p:sp>
        <p:nvSpPr>
          <p:cNvPr id="3" name="内容占位符 2">
            <a:extLst>
              <a:ext uri="{FF2B5EF4-FFF2-40B4-BE49-F238E27FC236}">
                <a16:creationId xmlns:a16="http://schemas.microsoft.com/office/drawing/2014/main" id="{3CB71F84-565A-1EB3-0CD6-97FF0DDF20FF}"/>
              </a:ext>
            </a:extLst>
          </p:cNvPr>
          <p:cNvSpPr>
            <a:spLocks noGrp="1"/>
          </p:cNvSpPr>
          <p:nvPr>
            <p:ph idx="1"/>
          </p:nvPr>
        </p:nvSpPr>
        <p:spPr>
          <a:xfrm>
            <a:off x="1097280" y="1881176"/>
            <a:ext cx="10357529" cy="4023360"/>
          </a:xfrm>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华德梅尔认为，该书的主题与基督教有关，因为书中隐约提到了十字架，例如“‘</a:t>
            </a:r>
            <a:r>
              <a:rPr altLang="zh-CN" dirty="0" lang="en-US" sz="2800">
                <a:latin charset="-122" panose="02010609060101010101" pitchFamily="49" typeface="仿宋"/>
                <a:ea charset="-122" panose="02010609060101010101" pitchFamily="49" typeface="仿宋"/>
              </a:rPr>
              <a:t>Ay</a:t>
            </a:r>
            <a:r>
              <a:rPr altLang="en-US" dirty="0" lang="zh-CN" sz="2800">
                <a:latin charset="-122" panose="02010609060101010101" pitchFamily="49" typeface="仿宋"/>
                <a:ea charset="-122" panose="02010609060101010101" pitchFamily="49" typeface="仿宋"/>
              </a:rPr>
              <a:t>（哎）！’他（圣地亚哥）叫了。这个词没法译得传神，也许只是像一个人感到钉子穿透他的双手，钉进木头里去时，会不由得喊出的一声吧。”</a:t>
            </a:r>
          </a:p>
          <a:p>
            <a:pPr indent="0" marL="0">
              <a:buNone/>
            </a:pP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老人与海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是作家与世界，大鱼象征伟大的作品，鲨鱼象征批评家，狮子象征着壮年时的老人。</a:t>
            </a:r>
          </a:p>
          <a:p>
            <a:pPr indent="0" marL="0">
              <a:buNone/>
            </a:pPr>
            <a:r>
              <a:rPr altLang="en-US" dirty="0" lang="zh-CN" sz="2800">
                <a:latin charset="-122" panose="02010609060101010101" pitchFamily="49" typeface="仿宋"/>
                <a:ea charset="-122" panose="02010609060101010101" pitchFamily="49" typeface="仿宋"/>
              </a:rPr>
              <a:t>美国文学评论家哈罗德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布鲁姆认为，老人就是海明威自己的化身。</a:t>
            </a:r>
          </a:p>
          <a:p>
            <a:pPr indent="0" marL="0">
              <a:buNone/>
            </a:pPr>
            <a:r>
              <a:rPr altLang="en-US" dirty="0" lang="zh-CN" sz="2800">
                <a:latin charset="-122" panose="02010609060101010101" pitchFamily="49" typeface="仿宋"/>
                <a:ea charset="-122" panose="02010609060101010101" pitchFamily="49" typeface="仿宋"/>
              </a:rPr>
              <a:t>每个人都在</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老人与海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中有了化身，也许是一条鲨鱼。</a:t>
            </a:r>
          </a:p>
          <a:p>
            <a:endParaRPr altLang="en-US" dirty="0" lang="zh-CN"/>
          </a:p>
        </p:txBody>
      </p:sp>
    </p:spTree>
    <p:extLst>
      <p:ext uri="{BB962C8B-B14F-4D97-AF65-F5344CB8AC3E}">
        <p14:creationId xmlns:p14="http://schemas.microsoft.com/office/powerpoint/2010/main" val="315213559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E43A6E-ED6D-F8B2-9F19-4FC288CD0DFD}"/>
              </a:ext>
            </a:extLst>
          </p:cNvPr>
          <p:cNvSpPr>
            <a:spLocks noGrp="1"/>
          </p:cNvSpPr>
          <p:nvPr>
            <p:ph type="title"/>
          </p:nvPr>
        </p:nvSpPr>
        <p:spPr/>
        <p:txBody>
          <a:bodyPr/>
          <a:lstStyle/>
          <a:p>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再谈</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老人与海</a:t>
            </a:r>
            <a:r>
              <a:rPr altLang="zh-CN" b="1" baseline="0" cap="none" dirty="0" i="0" kern="1200" kumimoji="0" lang="en-US"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a:t>
            </a:r>
            <a:r>
              <a:rPr altLang="en-US" b="1"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rPr>
              <a:t>的象征性</a:t>
            </a:r>
            <a:endParaRPr altLang="en-US" b="1" dirty="0" lang="zh-CN"/>
          </a:p>
        </p:txBody>
      </p:sp>
      <p:sp>
        <p:nvSpPr>
          <p:cNvPr id="3" name="内容占位符 2">
            <a:extLst>
              <a:ext uri="{FF2B5EF4-FFF2-40B4-BE49-F238E27FC236}">
                <a16:creationId xmlns:a16="http://schemas.microsoft.com/office/drawing/2014/main" id="{02475D93-49D3-4823-C545-C1CC61777B23}"/>
              </a:ext>
            </a:extLst>
          </p:cNvPr>
          <p:cNvSpPr>
            <a:spLocks noGrp="1"/>
          </p:cNvSpPr>
          <p:nvPr>
            <p:ph idx="1"/>
          </p:nvPr>
        </p:nvSpPr>
        <p:spPr/>
        <p:txBody>
          <a:bodyPr/>
          <a:lstStyle/>
          <a:p>
            <a:pPr algn="l" defTabSz="914400" eaLnBrk="1" fontAlgn="auto" hangingPunct="1" indent="0" latinLnBrk="0" lvl="0" marL="0" marR="0" rtl="0">
              <a:lnSpc>
                <a:spcPct val="90000"/>
              </a:lnSpc>
              <a:spcBef>
                <a:spcPts val="1200"/>
              </a:spcBef>
              <a:spcAft>
                <a:spcPts val="200"/>
              </a:spcAft>
              <a:buClr>
                <a:srgbClr val="1CADE4"/>
              </a:buClr>
              <a:buSzPct val="100000"/>
              <a:buFont charset="0" panose="020F0502020204030204" pitchFamily="34" typeface="Calibri"/>
              <a:buNone/>
              <a:tabLst/>
              <a:defRPr/>
            </a:pP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既然每个人都在</a:t>
            </a:r>
            <a:r>
              <a:rPr altLang="zh-CN" b="0" baseline="0" cap="none" dirty="0" i="0" kern="1200" kumimoji="0" lang="en-US"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a:t>
            </a: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老人与海</a:t>
            </a:r>
            <a:r>
              <a:rPr altLang="zh-CN" b="0" baseline="0" cap="none" dirty="0" i="0" kern="1200" kumimoji="0" lang="en-US"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a:t>
            </a: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中有了化身，结合文本谈谈你对</a:t>
            </a:r>
            <a:r>
              <a:rPr altLang="zh-CN" b="0" baseline="0" cap="none" dirty="0" i="0" kern="1200" kumimoji="0" lang="en-US"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a:t>
            </a: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老人与海</a:t>
            </a:r>
            <a:r>
              <a:rPr altLang="zh-CN" b="0" baseline="0" cap="none" dirty="0" i="0" kern="1200" kumimoji="0" lang="en-US"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a:t>
            </a: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中象征性的理解。</a:t>
            </a:r>
          </a:p>
          <a:p>
            <a:endParaRPr altLang="en-US" dirty="0" lang="zh-CN"/>
          </a:p>
        </p:txBody>
      </p:sp>
    </p:spTree>
    <p:extLst>
      <p:ext uri="{BB962C8B-B14F-4D97-AF65-F5344CB8AC3E}">
        <p14:creationId xmlns:p14="http://schemas.microsoft.com/office/powerpoint/2010/main" val="343376751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A09B50-3BA3-5BA1-8FA1-B89D463F85DE}"/>
              </a:ext>
            </a:extLst>
          </p:cNvPr>
          <p:cNvSpPr>
            <a:spLocks noGrp="1"/>
          </p:cNvSpPr>
          <p:nvPr>
            <p:ph type="title"/>
          </p:nvPr>
        </p:nvSpPr>
        <p:spPr/>
        <p:txBody>
          <a:bodyPr/>
          <a:lstStyle/>
          <a:p>
            <a:r>
              <a:rPr altLang="en-US" b="1" dirty="0" lang="zh-CN">
                <a:latin charset="-122" panose="02010609060101010101" pitchFamily="49" typeface="黑体"/>
                <a:ea charset="-122" panose="02010609060101010101" pitchFamily="49" typeface="黑体"/>
              </a:rPr>
              <a:t>从</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复活</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到</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老人与海</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a:t>
            </a:r>
          </a:p>
        </p:txBody>
      </p:sp>
      <p:sp>
        <p:nvSpPr>
          <p:cNvPr id="3" name="内容占位符 2">
            <a:extLst>
              <a:ext uri="{FF2B5EF4-FFF2-40B4-BE49-F238E27FC236}">
                <a16:creationId xmlns:a16="http://schemas.microsoft.com/office/drawing/2014/main" id="{FC678237-3263-6930-B3E1-46A685251E6A}"/>
              </a:ext>
            </a:extLst>
          </p:cNvPr>
          <p:cNvSpPr>
            <a:spLocks noGrp="1"/>
          </p:cNvSpPr>
          <p:nvPr>
            <p:ph idx="1"/>
          </p:nvPr>
        </p:nvSpPr>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在</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复活</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中，道德问题占有首屈一指的地位，大量的说教在一定程度上损害了作品的价值。过去很多观点认为，书中充满了托尔斯泰布道式的道德说教，并把这些视为托尔斯泰作品中的消极因素。有些批评家甚至干脆认为</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复活</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是托尔斯泰变成道德家之后艺术走下坡路的一个证明。</a:t>
            </a:r>
            <a:endParaRPr altLang="zh-CN" dirty="0" lang="en-US" sz="2800">
              <a:latin charset="-122" panose="02010609060101010101" pitchFamily="49" typeface="仿宋"/>
              <a:ea charset="-122" panose="02010609060101010101" pitchFamily="49" typeface="仿宋"/>
            </a:endParaRPr>
          </a:p>
          <a:p>
            <a:pPr indent="0" marL="0">
              <a:buNone/>
            </a:pPr>
            <a:r>
              <a:rPr altLang="en-US" dirty="0" lang="zh-CN" sz="2800">
                <a:latin charset="-122" panose="02010609060101010101" pitchFamily="49" typeface="仿宋"/>
                <a:ea charset="-122" panose="02010609060101010101" pitchFamily="49" typeface="仿宋"/>
              </a:rPr>
              <a:t>从另外一个角度看，恰恰是一种新的文学样式的正在形成，即观念的小说。</a:t>
            </a:r>
          </a:p>
        </p:txBody>
      </p:sp>
    </p:spTree>
    <p:extLst>
      <p:ext uri="{BB962C8B-B14F-4D97-AF65-F5344CB8AC3E}">
        <p14:creationId xmlns:p14="http://schemas.microsoft.com/office/powerpoint/2010/main" val="2030508498"/>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35875E3-71DF-F689-F786-438EF6F87707}"/>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观念小说的野心：有限性迈向无限性</a:t>
            </a:r>
          </a:p>
        </p:txBody>
      </p:sp>
      <p:sp>
        <p:nvSpPr>
          <p:cNvPr id="3" name="内容占位符 2">
            <a:extLst>
              <a:ext uri="{FF2B5EF4-FFF2-40B4-BE49-F238E27FC236}">
                <a16:creationId xmlns:a16="http://schemas.microsoft.com/office/drawing/2014/main" id="{90036032-5B07-4D62-CE08-439343C388E5}"/>
              </a:ext>
            </a:extLst>
          </p:cNvPr>
          <p:cNvSpPr>
            <a:spLocks noGrp="1"/>
          </p:cNvSpPr>
          <p:nvPr>
            <p:ph idx="1"/>
          </p:nvPr>
        </p:nvSpPr>
        <p:spPr/>
        <p:txBody>
          <a:bodyPr>
            <a:normAutofit/>
          </a:bodyPr>
          <a:lstStyle/>
          <a:p>
            <a:pPr indent="0" marL="0">
              <a:buNone/>
            </a:pPr>
            <a:r>
              <a:rPr altLang="zh-CN" dirty="0" lang="zh-CN" sz="2800">
                <a:effectLst/>
                <a:latin charset="-122" panose="02010609060101010101" pitchFamily="49" typeface="仿宋"/>
                <a:ea charset="-122" panose="02010609060101010101" pitchFamily="49" typeface="仿宋"/>
                <a:cs charset="0" panose="02020603050405020304" pitchFamily="18" typeface="Times New Roman"/>
              </a:rPr>
              <a:t>从文本的有限性向无限性的跨越，不同的作家有不同的路径，海明威所谓的“真正的”的意思既是指这一个又不仅仅限于这一个。海明威的策略是极简，也就是广被人知的冰山理论</a:t>
            </a:r>
            <a:r>
              <a:rPr altLang="en-US" dirty="0" lang="zh-CN" sz="2800">
                <a:effectLst/>
                <a:latin charset="-122" panose="02010609060101010101" pitchFamily="49" typeface="仿宋"/>
                <a:ea charset="-122" panose="02010609060101010101" pitchFamily="49" typeface="仿宋"/>
                <a:cs charset="0" panose="02020603050405020304" pitchFamily="18" typeface="Times New Roman"/>
              </a:rPr>
              <a:t>。</a:t>
            </a:r>
            <a:endParaRPr altLang="zh-CN" dirty="0" lang="en-US" sz="2800">
              <a:effectLst/>
              <a:latin charset="-122" panose="02010609060101010101" pitchFamily="49" typeface="仿宋"/>
              <a:ea charset="-122" panose="02010609060101010101" pitchFamily="49" typeface="仿宋"/>
              <a:cs charset="0" panose="02020603050405020304" pitchFamily="18" typeface="Times New Roman"/>
            </a:endParaRPr>
          </a:p>
          <a:p>
            <a:pPr indent="0" marL="0">
              <a:buNone/>
            </a:pPr>
            <a:r>
              <a:rPr altLang="zh-CN" dirty="0" lang="zh-CN" sz="2800">
                <a:effectLst/>
                <a:latin charset="-122" panose="02010609060101010101" pitchFamily="49" typeface="仿宋"/>
                <a:ea charset="-122" panose="02010609060101010101" pitchFamily="49" typeface="仿宋"/>
                <a:cs charset="0" panose="02020603050405020304" pitchFamily="18" typeface="Times New Roman"/>
              </a:rPr>
              <a:t>马尔克斯的路径是魔幻化，即魔幻现实主义</a:t>
            </a:r>
            <a:r>
              <a:rPr altLang="en-US" dirty="0" lang="zh-CN" sz="2800">
                <a:effectLst/>
                <a:latin charset="-122" panose="02010609060101010101" pitchFamily="49" typeface="仿宋"/>
                <a:ea charset="-122" panose="02010609060101010101" pitchFamily="49" typeface="仿宋"/>
                <a:cs charset="0" panose="02020603050405020304" pitchFamily="18" typeface="Times New Roman"/>
              </a:rPr>
              <a:t>。</a:t>
            </a:r>
            <a:endParaRPr altLang="zh-CN" dirty="0" lang="en-US" sz="2800">
              <a:effectLst/>
              <a:latin charset="-122" panose="02010609060101010101" pitchFamily="49" typeface="仿宋"/>
              <a:ea charset="-122" panose="02010609060101010101" pitchFamily="49" typeface="仿宋"/>
              <a:cs charset="0" panose="02020603050405020304" pitchFamily="18" typeface="Times New Roman"/>
            </a:endParaRPr>
          </a:p>
          <a:p>
            <a:pPr indent="0" marL="0">
              <a:buNone/>
            </a:pPr>
            <a:r>
              <a:rPr altLang="zh-CN" dirty="0" lang="zh-CN" sz="2800">
                <a:effectLst/>
                <a:latin charset="-122" panose="02010609060101010101" pitchFamily="49" typeface="仿宋"/>
                <a:ea charset="-122" panose="02010609060101010101" pitchFamily="49" typeface="仿宋"/>
                <a:cs charset="0" panose="02020603050405020304" pitchFamily="18" typeface="Times New Roman"/>
              </a:rPr>
              <a:t>意识流则是对时间直接改造，用非逻辑化建构了另外一套心理化的时间系统。</a:t>
            </a:r>
            <a:endParaRPr altLang="en-US" dirty="0" lang="zh-CN" sz="32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2875417262"/>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25A5D7-2B44-76A7-C37C-1577DA3CA7E2}"/>
              </a:ext>
            </a:extLst>
          </p:cNvPr>
          <p:cNvSpPr>
            <a:spLocks noGrp="1"/>
          </p:cNvSpPr>
          <p:nvPr>
            <p:ph type="title"/>
          </p:nvPr>
        </p:nvSpPr>
        <p:spPr/>
        <p:txBody>
          <a:bodyPr/>
          <a:lstStyle/>
          <a:p>
            <a:r>
              <a:rPr altLang="en-US" dirty="0" lang="zh-CN">
                <a:latin charset="-122" panose="02010609060101010101" pitchFamily="49" typeface="黑体"/>
                <a:ea charset="-122" panose="02010609060101010101" pitchFamily="49" typeface="黑体"/>
              </a:rPr>
              <a:t>观念小说的分析策略：</a:t>
            </a:r>
          </a:p>
        </p:txBody>
      </p:sp>
      <p:sp>
        <p:nvSpPr>
          <p:cNvPr id="3" name="内容占位符 2">
            <a:extLst>
              <a:ext uri="{FF2B5EF4-FFF2-40B4-BE49-F238E27FC236}">
                <a16:creationId xmlns:a16="http://schemas.microsoft.com/office/drawing/2014/main" id="{2F7009A1-B04A-38D5-6C32-A6918AE22638}"/>
              </a:ext>
            </a:extLst>
          </p:cNvPr>
          <p:cNvSpPr>
            <a:spLocks noGrp="1"/>
          </p:cNvSpPr>
          <p:nvPr>
            <p:ph idx="1"/>
          </p:nvPr>
        </p:nvSpPr>
        <p:spPr/>
        <p:txBody>
          <a:bodyPr>
            <a:normAutofit/>
          </a:bodyPr>
          <a:lstStyle/>
          <a:p>
            <a:r>
              <a:rPr altLang="zh-CN" b="0" baseline="0" cap="none" dirty="0" i="0" kern="1200" kumimoji="0" lang="zh-CN" noProof="0" normalizeH="0" spc="0" strike="noStrike" sz="32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charset="0" panose="02020603050405020304" pitchFamily="18" typeface="Times New Roman"/>
              </a:rPr>
              <a:t>极致化</a:t>
            </a:r>
            <a:endParaRPr altLang="zh-CN" b="0" baseline="0" cap="none" dirty="0" i="0" kern="1200" kumimoji="0" lang="en-US" noProof="0" normalizeH="0" spc="0" strike="noStrike" sz="32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charset="0" panose="02020603050405020304" pitchFamily="18" typeface="Times New Roman"/>
            </a:endParaRPr>
          </a:p>
          <a:p>
            <a:r>
              <a:rPr altLang="zh-CN" b="0" baseline="0" cap="none" dirty="0" i="0" kern="1200" kumimoji="0" lang="zh-CN" noProof="0" normalizeH="0" spc="0" strike="noStrike" sz="32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charset="0" panose="02020603050405020304" pitchFamily="18" typeface="Times New Roman"/>
              </a:rPr>
              <a:t>极简化</a:t>
            </a:r>
            <a:endParaRPr altLang="zh-CN" b="0" baseline="0" cap="none" dirty="0" i="0" kern="1200" kumimoji="0" lang="en-US" noProof="0" normalizeH="0" spc="0" strike="noStrike" sz="32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charset="0" panose="02020603050405020304" pitchFamily="18" typeface="Times New Roman"/>
            </a:endParaRPr>
          </a:p>
          <a:p>
            <a:r>
              <a:rPr altLang="zh-CN" b="0" baseline="0" cap="none" dirty="0" i="0" kern="1200" kumimoji="0" lang="zh-CN" noProof="0" normalizeH="0" spc="0" strike="noStrike" sz="32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charset="0" panose="02020603050405020304" pitchFamily="18" typeface="Times New Roman"/>
              </a:rPr>
              <a:t>魔幻化</a:t>
            </a:r>
            <a:endParaRPr altLang="zh-CN" b="0" baseline="0" cap="none" dirty="0" i="0" kern="1200" kumimoji="0" lang="en-US" noProof="0" normalizeH="0" spc="0" strike="noStrike" sz="32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charset="0" panose="02020603050405020304" pitchFamily="18" typeface="Times New Roman"/>
            </a:endParaRPr>
          </a:p>
          <a:p>
            <a:r>
              <a:rPr altLang="zh-CN" b="0" baseline="0" cap="none" dirty="0" i="0" kern="1200" kumimoji="0" lang="zh-CN" noProof="0" normalizeH="0" spc="0" strike="noStrike" sz="32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charset="0" panose="02020603050405020304" pitchFamily="18" typeface="Times New Roman"/>
              </a:rPr>
              <a:t>非逻辑化</a:t>
            </a:r>
            <a:endParaRPr altLang="en-US" dirty="0" lang="zh-CN" sz="2400">
              <a:latin charset="-122" panose="02010609060101010101" pitchFamily="49" typeface="仿宋"/>
              <a:ea charset="-122" panose="02010609060101010101" pitchFamily="49" typeface="仿宋"/>
            </a:endParaRPr>
          </a:p>
        </p:txBody>
      </p:sp>
    </p:spTree>
    <p:extLst>
      <p:ext uri="{BB962C8B-B14F-4D97-AF65-F5344CB8AC3E}">
        <p14:creationId xmlns:p14="http://schemas.microsoft.com/office/powerpoint/2010/main" val="4209441704"/>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2CD053B-6E52-56B4-7755-32EB01649E68}"/>
              </a:ext>
            </a:extLst>
          </p:cNvPr>
          <p:cNvSpPr>
            <a:spLocks noGrp="1"/>
          </p:cNvSpPr>
          <p:nvPr>
            <p:ph idx="1"/>
          </p:nvPr>
        </p:nvSpPr>
        <p:spPr/>
        <p:txBody>
          <a:bodyPr>
            <a:normAutofit/>
          </a:bodyPr>
          <a:lstStyle/>
          <a:p>
            <a:pPr indent="0" marL="0">
              <a:buNone/>
            </a:pP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复活</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中体现的小说形式上的转变：</a:t>
            </a:r>
            <a:endParaRPr altLang="zh-CN" dirty="0" lang="en-US" sz="2800">
              <a:latin charset="-122" panose="02010609060101010101" pitchFamily="49" typeface="仿宋"/>
              <a:ea charset="-122" panose="02010609060101010101" pitchFamily="49" typeface="仿宋"/>
            </a:endParaRPr>
          </a:p>
          <a:p>
            <a:r>
              <a:rPr altLang="en-US" dirty="0" lang="zh-CN" sz="2800">
                <a:latin charset="-122" panose="02010609060101010101" pitchFamily="49" typeface="仿宋"/>
                <a:ea charset="-122" panose="02010609060101010101" pitchFamily="49" typeface="仿宋"/>
              </a:rPr>
              <a:t>情节的简化</a:t>
            </a:r>
            <a:endParaRPr altLang="zh-CN" dirty="0" lang="en-US" sz="2800">
              <a:latin charset="-122" panose="02010609060101010101" pitchFamily="49" typeface="仿宋"/>
              <a:ea charset="-122" panose="02010609060101010101" pitchFamily="49" typeface="仿宋"/>
            </a:endParaRPr>
          </a:p>
          <a:p>
            <a:r>
              <a:rPr altLang="en-US" dirty="0" lang="zh-CN" sz="2800">
                <a:latin charset="-122" panose="02010609060101010101" pitchFamily="49" typeface="仿宋"/>
                <a:ea charset="-122" panose="02010609060101010101" pitchFamily="49" typeface="仿宋"/>
              </a:rPr>
              <a:t>对话的增加</a:t>
            </a:r>
            <a:endParaRPr altLang="zh-CN" dirty="0" lang="en-US" sz="2800">
              <a:latin charset="-122" panose="02010609060101010101" pitchFamily="49" typeface="仿宋"/>
              <a:ea charset="-122" panose="02010609060101010101" pitchFamily="49" typeface="仿宋"/>
            </a:endParaRPr>
          </a:p>
          <a:p>
            <a:r>
              <a:rPr altLang="en-US" dirty="0" lang="zh-CN" sz="2800">
                <a:latin charset="-122" panose="02010609060101010101" pitchFamily="49" typeface="仿宋"/>
                <a:ea charset="-122" panose="02010609060101010101" pitchFamily="49" typeface="仿宋"/>
              </a:rPr>
              <a:t>大量布道式的道德说教</a:t>
            </a:r>
            <a:endParaRPr altLang="zh-CN" dirty="0" lang="en-US" sz="2800">
              <a:latin charset="-122" panose="02010609060101010101" pitchFamily="49" typeface="仿宋"/>
              <a:ea charset="-122" panose="02010609060101010101" pitchFamily="49" typeface="仿宋"/>
            </a:endParaRPr>
          </a:p>
          <a:p>
            <a:r>
              <a:rPr altLang="en-US" dirty="0" lang="zh-CN" sz="2800">
                <a:latin charset="-122" panose="02010609060101010101" pitchFamily="49" typeface="仿宋"/>
                <a:ea charset="-122" panose="02010609060101010101" pitchFamily="49" typeface="仿宋"/>
              </a:rPr>
              <a:t>观念小说的雏形。</a:t>
            </a:r>
          </a:p>
        </p:txBody>
      </p:sp>
      <p:sp>
        <p:nvSpPr>
          <p:cNvPr id="4" name="标题 1">
            <a:extLst>
              <a:ext uri="{FF2B5EF4-FFF2-40B4-BE49-F238E27FC236}">
                <a16:creationId xmlns:a16="http://schemas.microsoft.com/office/drawing/2014/main" id="{8E45700B-5C7E-522E-0A3E-3FE37710D9A9}"/>
              </a:ext>
            </a:extLst>
          </p:cNvPr>
          <p:cNvSpPr>
            <a:spLocks noGrp="1"/>
          </p:cNvSpPr>
          <p:nvPr>
            <p:ph type="title"/>
          </p:nvPr>
        </p:nvSpPr>
        <p:spPr>
          <a:xfrm>
            <a:off x="1096963" y="287338"/>
            <a:ext cx="10058400" cy="1449387"/>
          </a:xfrm>
        </p:spPr>
        <p:txBody>
          <a:bodyPr/>
          <a:lstStyle/>
          <a:p>
            <a:r>
              <a:rPr altLang="en-US" b="1" dirty="0" lang="zh-CN">
                <a:latin charset="-122" panose="02010609060101010101" pitchFamily="49" typeface="黑体"/>
                <a:ea charset="-122" panose="02010609060101010101" pitchFamily="49" typeface="黑体"/>
              </a:rPr>
              <a:t>从</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复活</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到</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老人与海</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a:t>
            </a:r>
          </a:p>
        </p:txBody>
      </p:sp>
    </p:spTree>
    <p:extLst>
      <p:ext uri="{BB962C8B-B14F-4D97-AF65-F5344CB8AC3E}">
        <p14:creationId xmlns:p14="http://schemas.microsoft.com/office/powerpoint/2010/main" val="3877448093"/>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a:extLst>
            <a:ext uri="{FF2B5EF4-FFF2-40B4-BE49-F238E27FC236}">
              <a16:creationId xmlns:a16="http://schemas.microsoft.com/office/drawing/2014/main" id="{E683AA1D-3B11-92A0-7527-7AB428F98781}"/>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DFE18997-610A-470B-4064-7F508EDA42FB}"/>
              </a:ext>
            </a:extLst>
          </p:cNvPr>
          <p:cNvSpPr>
            <a:spLocks noGrp="1"/>
          </p:cNvSpPr>
          <p:nvPr>
            <p:ph idx="1"/>
          </p:nvPr>
        </p:nvSpPr>
        <p:spPr/>
        <p:txBody>
          <a:bodyPr>
            <a:normAutofit/>
          </a:bodyPr>
          <a:lstStyle/>
          <a:p>
            <a:pPr indent="0" marL="0">
              <a:buNone/>
            </a:pPr>
            <a:r>
              <a:rPr altLang="zh-CN" dirty="0" lang="en-US" sz="2800">
                <a:latin charset="-122" panose="02010609060101010101" pitchFamily="49" typeface="仿宋"/>
                <a:ea charset="-122" panose="02010609060101010101" pitchFamily="49" typeface="仿宋"/>
              </a:rPr>
              <a:t>1954</a:t>
            </a:r>
            <a:r>
              <a:rPr altLang="en-US" dirty="0" lang="zh-CN" sz="2800">
                <a:latin charset="-122" panose="02010609060101010101" pitchFamily="49" typeface="仿宋"/>
                <a:ea charset="-122" panose="02010609060101010101" pitchFamily="49" typeface="仿宋"/>
              </a:rPr>
              <a:t>年，海明威凭借</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老人与海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获诺贝尔文学奖。</a:t>
            </a:r>
            <a:endParaRPr altLang="zh-CN" dirty="0" lang="en-US" sz="2800">
              <a:latin charset="-122" panose="02010609060101010101" pitchFamily="49" typeface="仿宋"/>
              <a:ea charset="-122" panose="02010609060101010101" pitchFamily="49" typeface="仿宋"/>
            </a:endParaRPr>
          </a:p>
          <a:p>
            <a:pPr indent="0" marL="0">
              <a:buNone/>
            </a:pPr>
            <a:r>
              <a:rPr altLang="en-US" dirty="0" lang="zh-CN" sz="2800">
                <a:latin charset="-122" panose="02010609060101010101" pitchFamily="49" typeface="仿宋"/>
                <a:ea charset="-122" panose="02010609060101010101" pitchFamily="49" typeface="仿宋"/>
              </a:rPr>
              <a:t>获奖理由：“因为他精通于叙事艺术，突出地表现在其近著</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老人与海</a:t>
            </a:r>
            <a:r>
              <a:rPr altLang="zh-CN" dirty="0" lang="en-US" sz="2800">
                <a:latin charset="-122" panose="02010609060101010101" pitchFamily="49" typeface="仿宋"/>
                <a:ea charset="-122" panose="02010609060101010101" pitchFamily="49" typeface="仿宋"/>
              </a:rPr>
              <a:t>》</a:t>
            </a:r>
            <a:r>
              <a:rPr altLang="en-US" dirty="0" lang="zh-CN" sz="2800">
                <a:latin charset="-122" panose="02010609060101010101" pitchFamily="49" typeface="仿宋"/>
                <a:ea charset="-122" panose="02010609060101010101" pitchFamily="49" typeface="仿宋"/>
              </a:rPr>
              <a:t>之中；同时也因为他对当代文体风格之影响”。</a:t>
            </a:r>
            <a:endParaRPr altLang="zh-CN" dirty="0" lang="en-US" sz="2800">
              <a:latin charset="-122" panose="02010609060101010101" pitchFamily="49" typeface="仿宋"/>
              <a:ea charset="-122" panose="02010609060101010101" pitchFamily="49" typeface="仿宋"/>
            </a:endParaRPr>
          </a:p>
          <a:p>
            <a:pPr indent="0" marL="0">
              <a:buNone/>
            </a:pPr>
            <a:r>
              <a:rPr altLang="en-US" dirty="0" lang="zh-CN" sz="2800">
                <a:latin charset="-122" panose="02010609060101010101" pitchFamily="49" typeface="仿宋"/>
                <a:ea charset="-122" panose="02010609060101010101" pitchFamily="49" typeface="仿宋"/>
              </a:rPr>
              <a:t>“海明威生动地展现了人类的命运，它是对一种即使一无所获仍旧不屈不挠的奋斗精神的讴歌，是对不畏艰险、不惧失败的道义胜利的讴歌，是对人敢于和不可知的自然拼搏的能力的赞美。”</a:t>
            </a:r>
          </a:p>
          <a:p>
            <a:pPr indent="0" marL="0">
              <a:buNone/>
            </a:pPr>
            <a:r>
              <a:rPr altLang="en-US" dirty="0" lang="zh-CN" sz="2800">
                <a:latin charset="-122" panose="02010609060101010101" pitchFamily="49" typeface="仿宋"/>
                <a:ea charset="-122" panose="02010609060101010101" pitchFamily="49" typeface="仿宋"/>
              </a:rPr>
              <a:t>“具有勇气的人被放在各种环境中考验、锻炼，以便面对这个冷酷、残忍的世界，而不是去抱怨那个伟大的宽容的时代。”</a:t>
            </a:r>
            <a:endParaRPr altLang="zh-CN" dirty="0" lang="en-US" sz="2800">
              <a:latin charset="-122" panose="02010609060101010101" pitchFamily="49" typeface="仿宋"/>
              <a:ea charset="-122" panose="02010609060101010101" pitchFamily="49" typeface="仿宋"/>
            </a:endParaRPr>
          </a:p>
        </p:txBody>
      </p:sp>
      <p:sp>
        <p:nvSpPr>
          <p:cNvPr id="4" name="标题 1">
            <a:extLst>
              <a:ext uri="{FF2B5EF4-FFF2-40B4-BE49-F238E27FC236}">
                <a16:creationId xmlns:a16="http://schemas.microsoft.com/office/drawing/2014/main" id="{4AEE2917-9B01-1439-E525-82F5F956B045}"/>
              </a:ext>
            </a:extLst>
          </p:cNvPr>
          <p:cNvSpPr>
            <a:spLocks noGrp="1"/>
          </p:cNvSpPr>
          <p:nvPr>
            <p:ph type="title"/>
          </p:nvPr>
        </p:nvSpPr>
        <p:spPr>
          <a:xfrm>
            <a:off x="1096963" y="287338"/>
            <a:ext cx="10058400" cy="1449387"/>
          </a:xfrm>
        </p:spPr>
        <p:txBody>
          <a:bodyPr/>
          <a:lstStyle/>
          <a:p>
            <a:r>
              <a:rPr altLang="en-US" b="1" dirty="0" lang="zh-CN">
                <a:latin charset="-122" panose="02010609060101010101" pitchFamily="49" typeface="黑体"/>
                <a:ea charset="-122" panose="02010609060101010101" pitchFamily="49" typeface="黑体"/>
              </a:rPr>
              <a:t>从</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复活</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到</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老人与海</a:t>
            </a:r>
            <a:r>
              <a:rPr altLang="zh-CN" b="1" dirty="0" lang="en-US">
                <a:latin charset="-122" panose="02010609060101010101" pitchFamily="49" typeface="黑体"/>
                <a:ea charset="-122" panose="02010609060101010101" pitchFamily="49" typeface="黑体"/>
              </a:rPr>
              <a:t>》</a:t>
            </a:r>
            <a:r>
              <a:rPr altLang="en-US" b="1" dirty="0" lang="zh-CN">
                <a:latin charset="-122" panose="02010609060101010101" pitchFamily="49" typeface="黑体"/>
                <a:ea charset="-122" panose="02010609060101010101" pitchFamily="49" typeface="黑体"/>
              </a:rPr>
              <a:t>：</a:t>
            </a:r>
          </a:p>
        </p:txBody>
      </p:sp>
    </p:spTree>
    <p:extLst>
      <p:ext uri="{BB962C8B-B14F-4D97-AF65-F5344CB8AC3E}">
        <p14:creationId xmlns:p14="http://schemas.microsoft.com/office/powerpoint/2010/main" val="2523277730"/>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CB42C8C-8ABD-7E6F-CCD0-CDB5714438D7}"/>
              </a:ext>
            </a:extLst>
          </p:cNvPr>
          <p:cNvSpPr>
            <a:spLocks noGrp="1"/>
          </p:cNvSpPr>
          <p:nvPr>
            <p:ph idx="1"/>
          </p:nvPr>
        </p:nvSpPr>
        <p:spPr>
          <a:xfrm>
            <a:off x="1097279" y="1845733"/>
            <a:ext cx="10229940" cy="4349504"/>
          </a:xfrm>
        </p:spPr>
        <p:txBody>
          <a:bodyPr>
            <a:normAutofit/>
          </a:bodyPr>
          <a:lstStyle/>
          <a:p>
            <a:pPr indent="0" marL="0">
              <a:buNone/>
            </a:pPr>
            <a:r>
              <a:rPr altLang="en-US" dirty="0" lang="zh-CN" sz="2800">
                <a:latin charset="-122" panose="02010609060101010101" pitchFamily="49" typeface="仿宋"/>
                <a:ea charset="-122" panose="02010609060101010101" pitchFamily="49" typeface="仿宋"/>
              </a:rPr>
              <a:t>观念小说有一个致命的弱点，那就是与哲学靠得太近了，很容易被吸入哲学的黑洞之中，文学该如何从哲学的黑洞中逃逸，进而保持自己的独立性，这是观念小说家要面对的最为紧迫最为棘手的问题。</a:t>
            </a:r>
          </a:p>
        </p:txBody>
      </p:sp>
      <p:sp>
        <p:nvSpPr>
          <p:cNvPr id="4" name="标题 1">
            <a:extLst>
              <a:ext uri="{FF2B5EF4-FFF2-40B4-BE49-F238E27FC236}">
                <a16:creationId xmlns:a16="http://schemas.microsoft.com/office/drawing/2014/main" id="{D6196461-A0D1-E8FC-CAD3-CCE7DEFE9E0D}"/>
              </a:ext>
            </a:extLst>
          </p:cNvPr>
          <p:cNvSpPr>
            <a:spLocks noGrp="1"/>
          </p:cNvSpPr>
          <p:nvPr>
            <p:ph type="title"/>
          </p:nvPr>
        </p:nvSpPr>
        <p:spPr>
          <a:xfrm>
            <a:off x="1096963" y="287338"/>
            <a:ext cx="10058400" cy="1449387"/>
          </a:xfrm>
        </p:spPr>
        <p:txBody>
          <a:bodyPr/>
          <a:lstStyle/>
          <a:p>
            <a:r>
              <a:rPr altLang="en-US" dirty="0" lang="zh-CN">
                <a:latin charset="-122" panose="02010609060101010101" pitchFamily="49" typeface="黑体"/>
                <a:ea charset="-122" panose="02010609060101010101" pitchFamily="49" typeface="黑体"/>
              </a:rPr>
              <a:t>观念小说的困境：</a:t>
            </a:r>
          </a:p>
        </p:txBody>
      </p:sp>
    </p:spTree>
    <p:extLst>
      <p:ext uri="{BB962C8B-B14F-4D97-AF65-F5344CB8AC3E}">
        <p14:creationId xmlns:p14="http://schemas.microsoft.com/office/powerpoint/2010/main" val="113190222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90637AC-9B4C-1143-48F1-75947B573B17}"/>
              </a:ext>
            </a:extLst>
          </p:cNvPr>
          <p:cNvSpPr>
            <a:spLocks noGrp="1"/>
          </p:cNvSpPr>
          <p:nvPr>
            <p:ph idx="1"/>
          </p:nvPr>
        </p:nvSpPr>
        <p:spPr/>
        <p:txBody>
          <a:bodyPr/>
          <a:lstStyle/>
          <a:p>
            <a:pPr indent="0" marL="0">
              <a:buNone/>
            </a:pP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观念不能诉诸于理性，理性与文学从来就是老死不相往来的冤家。观念倒是可以和现实结合，但现实自有其内在的逻辑，如果对现实进行改造，无异于对二手房进行重新装修，费时费力，结果还未必理想。</a:t>
            </a:r>
            <a:endParaRPr altLang="zh-CN" b="0" baseline="0" cap="none" dirty="0" i="0" kern="1200" kumimoji="0" lang="en-US"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endParaRPr>
          </a:p>
        </p:txBody>
      </p:sp>
      <p:sp>
        <p:nvSpPr>
          <p:cNvPr id="4" name="标题 1">
            <a:extLst>
              <a:ext uri="{FF2B5EF4-FFF2-40B4-BE49-F238E27FC236}">
                <a16:creationId xmlns:a16="http://schemas.microsoft.com/office/drawing/2014/main" id="{A081171D-0010-C292-1B9F-019D93DF49D7}"/>
              </a:ext>
            </a:extLst>
          </p:cNvPr>
          <p:cNvSpPr>
            <a:spLocks noGrp="1"/>
          </p:cNvSpPr>
          <p:nvPr>
            <p:ph type="title"/>
          </p:nvPr>
        </p:nvSpPr>
        <p:spPr>
          <a:xfrm>
            <a:off x="1096963" y="287338"/>
            <a:ext cx="10058400" cy="1449387"/>
          </a:xfrm>
        </p:spPr>
        <p:txBody>
          <a:bodyPr/>
          <a:lstStyle/>
          <a:p>
            <a:r>
              <a:rPr altLang="en-US" dirty="0" lang="zh-CN">
                <a:latin charset="-122" panose="02010609060101010101" pitchFamily="49" typeface="黑体"/>
                <a:ea charset="-122" panose="02010609060101010101" pitchFamily="49" typeface="黑体"/>
              </a:rPr>
              <a:t>观念小说的困境：</a:t>
            </a:r>
          </a:p>
        </p:txBody>
      </p:sp>
    </p:spTree>
    <p:extLst>
      <p:ext uri="{BB962C8B-B14F-4D97-AF65-F5344CB8AC3E}">
        <p14:creationId xmlns:p14="http://schemas.microsoft.com/office/powerpoint/2010/main" val="80804871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C182CF3-3EB8-6143-5A3F-547CDEDAD160}"/>
              </a:ext>
            </a:extLst>
          </p:cNvPr>
          <p:cNvSpPr>
            <a:spLocks noGrp="1"/>
          </p:cNvSpPr>
          <p:nvPr>
            <p:ph type="title"/>
          </p:nvPr>
        </p:nvSpPr>
        <p:spPr/>
        <p:txBody>
          <a:bodyPr/>
          <a:lstStyle/>
          <a:p>
            <a:r>
              <a:rPr altLang="en-US" b="0" baseline="0" cap="none" dirty="0" i="0" kern="1200" kumimoji="0" lang="zh-CN" noProof="0" normalizeH="0" spc="-50" strike="noStrike" sz="4800" u="none">
                <a:ln>
                  <a:noFill/>
                </a:ln>
                <a:solidFill>
                  <a:prstClr val="black">
                    <a:lumMod val="75000"/>
                    <a:lumOff val="25000"/>
                  </a:prstClr>
                </a:solidFill>
                <a:effectLst/>
                <a:uLnTx/>
                <a:uFillTx/>
                <a:latin charset="-122" panose="02010609060101010101" pitchFamily="49" typeface="黑体"/>
                <a:ea charset="-122" panose="02010609060101010101" pitchFamily="49" typeface="黑体"/>
                <a:cs typeface="+mj-cs"/>
              </a:rPr>
              <a:t>观念小说的困境：</a:t>
            </a:r>
            <a:endParaRPr altLang="en-US" dirty="0" lang="zh-CN"/>
          </a:p>
        </p:txBody>
      </p:sp>
      <p:sp>
        <p:nvSpPr>
          <p:cNvPr id="3" name="内容占位符 2">
            <a:extLst>
              <a:ext uri="{FF2B5EF4-FFF2-40B4-BE49-F238E27FC236}">
                <a16:creationId xmlns:a16="http://schemas.microsoft.com/office/drawing/2014/main" id="{7B210BF3-3449-6BA9-8544-D3E3FB159412}"/>
              </a:ext>
            </a:extLst>
          </p:cNvPr>
          <p:cNvSpPr>
            <a:spLocks noGrp="1"/>
          </p:cNvSpPr>
          <p:nvPr>
            <p:ph idx="1"/>
          </p:nvPr>
        </p:nvSpPr>
        <p:spPr/>
        <p:txBody>
          <a:bodyPr/>
          <a:lstStyle/>
          <a:p>
            <a:pPr algn="l" defTabSz="914400" eaLnBrk="1" fontAlgn="auto" hangingPunct="1" indent="0" latinLnBrk="0" lvl="0" marL="0" marR="0" rtl="0">
              <a:lnSpc>
                <a:spcPct val="90000"/>
              </a:lnSpc>
              <a:spcBef>
                <a:spcPts val="1200"/>
              </a:spcBef>
              <a:spcAft>
                <a:spcPts val="200"/>
              </a:spcAft>
              <a:buClr>
                <a:srgbClr val="1CADE4"/>
              </a:buClr>
              <a:buSzPct val="100000"/>
              <a:buFont charset="0" panose="020F0502020204030204" pitchFamily="34" typeface="Calibri"/>
              <a:buNone/>
              <a:tabLst/>
              <a:defRPr/>
            </a:pPr>
            <a:r>
              <a:rPr altLang="en-US" b="0" baseline="0" cap="none" dirty="0" i="0" kern="1200" kumimoji="0" lang="zh-CN" noProof="0" normalizeH="0" spc="0" strike="noStrike" sz="2800" u="none">
                <a:ln>
                  <a:noFill/>
                </a:ln>
                <a:solidFill>
                  <a:prstClr val="black">
                    <a:lumMod val="75000"/>
                    <a:lumOff val="25000"/>
                  </a:prstClr>
                </a:solidFill>
                <a:effectLst/>
                <a:uLnTx/>
                <a:uFillTx/>
                <a:latin charset="-122" panose="02010609060101010101" pitchFamily="49" typeface="仿宋"/>
                <a:ea charset="-122" panose="02010609060101010101" pitchFamily="49" typeface="仿宋"/>
                <a:cs typeface="+mn-cs"/>
              </a:rPr>
              <a:t>观念就像一只盘旋在高空中的鹰，正因其高远，他对人世有非同一般的洞察力，也是因为此种高远与洞察力，我们也失去了系住风筝的那条线。天才的作家当然要完成这样不可能完成的任务，对现代主义文学困境的化解，天才们要寻求自己的解决之道。</a:t>
            </a:r>
            <a:endParaRPr altLang="en-US" b="0" baseline="0" cap="none" dirty="0" i="0" kern="1200" kumimoji="0" lang="zh-CN" noProof="0" normalizeH="0" spc="0" strike="noStrike" sz="2000" u="none">
              <a:ln>
                <a:noFill/>
              </a:ln>
              <a:solidFill>
                <a:prstClr val="black">
                  <a:lumMod val="75000"/>
                  <a:lumOff val="25000"/>
                </a:prstClr>
              </a:solidFill>
              <a:effectLst/>
              <a:uLnTx/>
              <a:uFillTx/>
              <a:latin panose="020F0502020204030204" typeface="Calibri"/>
              <a:ea charset="-122" panose="02010600030101010101" pitchFamily="2" typeface="宋体"/>
              <a:cs typeface="+mn-cs"/>
            </a:endParaRPr>
          </a:p>
          <a:p>
            <a:endParaRPr altLang="en-US" dirty="0" lang="zh-CN"/>
          </a:p>
        </p:txBody>
      </p:sp>
    </p:spTree>
    <p:extLst>
      <p:ext uri="{BB962C8B-B14F-4D97-AF65-F5344CB8AC3E}">
        <p14:creationId xmlns:p14="http://schemas.microsoft.com/office/powerpoint/2010/main" val="2484011235"/>
      </p:ext>
    </p:extLst>
  </p:cSld>
  <p:clrMapOvr>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build="p" grpId="0" spid="3"/>
    </p:bldLst>
  </p:timing>
</p:sld>
</file>

<file path=ppt/theme/theme1.xml><?xml version="1.0" encoding="utf-8"?>
<a:theme xmlns:a="http://schemas.openxmlformats.org/drawingml/2006/main" name="回顾">
  <a:themeElements>
    <a:clrScheme name="回顾">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回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459</TotalTime>
  <Words>4257</Words>
  <Application>Microsoft Office PowerPoint</Application>
  <PresentationFormat>宽屏</PresentationFormat>
  <Paragraphs>126</Paragraphs>
  <Slides>41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41</vt:i4>
      </vt:variant>
    </vt:vector>
  </HeadingPairs>
  <TitlesOfParts>
    <vt:vector size="47" baseType="lpstr">
      <vt:lpstr>仿宋</vt:lpstr>
      <vt:lpstr>黑体</vt:lpstr>
      <vt:lpstr>楷体</vt:lpstr>
      <vt:lpstr>Calibri</vt:lpstr>
      <vt:lpstr>Calibri Light</vt:lpstr>
      <vt:lpstr>回顾</vt:lpstr>
      <vt:lpstr>老人与海</vt:lpstr>
      <vt:lpstr>2024年诺贝尔文学奖揭晓：</vt:lpstr>
      <vt:lpstr>2024年度诺贝尔文学奖得主：韩江</vt:lpstr>
      <vt:lpstr>从《复活》到《老人与海》：</vt:lpstr>
      <vt:lpstr>从《复活》到《老人与海》：</vt:lpstr>
      <vt:lpstr>从《复活》到《老人与海》：</vt:lpstr>
      <vt:lpstr>观念小说的困境：</vt:lpstr>
      <vt:lpstr>观念小说的困境：</vt:lpstr>
      <vt:lpstr>观念小说的困境：</vt:lpstr>
      <vt:lpstr>《老人与海》中的文学密码：</vt:lpstr>
      <vt:lpstr>象征主义只是一个符号：</vt:lpstr>
      <vt:lpstr>冰山理论不过是一种说法：</vt:lpstr>
      <vt:lpstr>《老人与海》中的文学密码：</vt:lpstr>
      <vt:lpstr>《老人与海》中的文学密码：</vt:lpstr>
      <vt:lpstr>无以伦比的灰鲭鲨</vt:lpstr>
      <vt:lpstr>《老人与海》中的文学密码：</vt:lpstr>
      <vt:lpstr>《老人与海》中的文学密码：极致化的描写</vt:lpstr>
      <vt:lpstr>《老人与海》中极致化的描写策略：</vt:lpstr>
      <vt:lpstr>《老人与海》极致化的描写策略：</vt:lpstr>
      <vt:lpstr>《老人与海》中极致化的描写策略：</vt:lpstr>
      <vt:lpstr>《老人与海》中的文学密码：心理描写</vt:lpstr>
      <vt:lpstr>《老人与海》中的文学密码：心理描写</vt:lpstr>
      <vt:lpstr>《老人与海》中的文学密码：心理描写</vt:lpstr>
      <vt:lpstr>《老人与海》中的文学密码：心理描写</vt:lpstr>
      <vt:lpstr>好景不长，希望这是一场梦</vt:lpstr>
      <vt:lpstr>好景不长，希望这是一场梦</vt:lpstr>
      <vt:lpstr>罪过的有与无：</vt:lpstr>
      <vt:lpstr>何谓“罪过”？</vt:lpstr>
      <vt:lpstr>了不起的迪马吉奥</vt:lpstr>
      <vt:lpstr>别想啦，老家伙</vt:lpstr>
      <vt:lpstr>我还是个老头儿，但可不是手无寸铁了。</vt:lpstr>
      <vt:lpstr>想得太多了，老家伙</vt:lpstr>
      <vt:lpstr>《老人与海》中的文学密码：极简化</vt:lpstr>
      <vt:lpstr>极简主义是海明威的文学宣言：</vt:lpstr>
      <vt:lpstr>极简主义背后是对心理的挖掘：</vt:lpstr>
      <vt:lpstr>极简主义背后是对心理的挖掘：</vt:lpstr>
      <vt:lpstr>《老人与海》中的文学密码：从自己到永恒</vt:lpstr>
      <vt:lpstr>再谈《老人与海》的象征性</vt:lpstr>
      <vt:lpstr>再谈《老人与海》的象征性</vt:lpstr>
      <vt:lpstr>观念小说的野心：有限性迈向无限性</vt:lpstr>
      <vt:lpstr>观念小说的分析策略：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2024-09-29T02:44:12Z</dcterms:created>
  <dc:creator>君 孟</dc:creator>
  <cp:lastModifiedBy>君 孟</cp:lastModifiedBy>
  <dcterms:modified xsi:type="dcterms:W3CDTF">2024-10-12T05:04:13Z</dcterms:modified>
  <cp:revision>11</cp:revision>
</cp:coreProperties>
</file>

<file path=docProps/custom.xml><?xml version="1.0" encoding="utf-8"?>
<Properties xmlns="http://schemas.openxmlformats.org/officeDocument/2006/custom-properties" xmlns:vt="http://schemas.openxmlformats.org/officeDocument/2006/docPropsVTypes">
  <property pid="2" fmtid="{D5CDD505-2E9C-101B-9397-08002B2CF9AE}" name="EASTEDU_PRESENTATION_CUSTOM_DATA">
    <vt:lpwstr>1051847379962052608</vt:lpwstr>
  </property>
</Properties>
</file>