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62" r:id="rId9"/>
    <p:sldId id="273" r:id="rId10"/>
    <p:sldId id="270" r:id="rId11"/>
    <p:sldId id="268" r:id="rId12"/>
    <p:sldId id="269" r:id="rId13"/>
    <p:sldId id="272" r:id="rId14"/>
    <p:sldId id="271" r:id="rId15"/>
    <p:sldId id="263" r:id="rId16"/>
    <p:sldId id="281" r:id="rId17"/>
    <p:sldId id="280" r:id="rId18"/>
    <p:sldId id="267" r:id="rId19"/>
    <p:sldId id="264" r:id="rId20"/>
    <p:sldId id="282" r:id="rId21"/>
    <p:sldId id="265" r:id="rId22"/>
    <p:sldId id="283" r:id="rId23"/>
    <p:sldId id="266" r:id="rId24"/>
    <p:sldId id="261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slides/slide25.xml" Type="http://schemas.openxmlformats.org/officeDocument/2006/relationships/slide"/><Relationship Id="rId27" Target="slides/slide26.xml" Type="http://schemas.openxmlformats.org/officeDocument/2006/relationships/slide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s/slide2.xml" Type="http://schemas.openxmlformats.org/officeDocument/2006/relationships/slide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png" Type="http://schemas.openxmlformats.org/officeDocument/2006/relationships/image"/><Relationship Id="rId3" Target="../media/hdphoto2.wdp" Type="http://schemas.microsoft.com/office/2007/relationships/hdphoto"/><Relationship Id="rId4" Target="../media/image3.png" Type="http://schemas.openxmlformats.org/officeDocument/2006/relationships/image"/><Relationship Id="rId5" Target="../media/hdphoto1.wdp" Type="http://schemas.microsoft.com/office/2007/relationships/hdphoto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png" Type="http://schemas.openxmlformats.org/officeDocument/2006/relationships/image"/><Relationship Id="rId3" Target="../media/hdphoto2.wdp" Type="http://schemas.microsoft.com/office/2007/relationships/hdphoto"/><Relationship Id="rId4" Target="../media/image3.png" Type="http://schemas.openxmlformats.org/officeDocument/2006/relationships/image"/><Relationship Id="rId5" Target="../media/hdphoto1.wdp" Type="http://schemas.microsoft.com/office/2007/relationships/hdphoto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png" Type="http://schemas.openxmlformats.org/officeDocument/2006/relationships/image"/><Relationship Id="rId3" Target="../media/hdphoto2.wdp" Type="http://schemas.microsoft.com/office/2007/relationships/hdphoto"/><Relationship Id="rId4" Target="../media/image2.png" Type="http://schemas.openxmlformats.org/officeDocument/2006/relationships/image"/><Relationship Id="rId5" Target="../media/hdphoto1.wdp" Type="http://schemas.microsoft.com/office/2007/relationships/hdphoto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png" Type="http://schemas.openxmlformats.org/officeDocument/2006/relationships/image"/><Relationship Id="rId3" Target="../media/hdphoto2.wdp" Type="http://schemas.microsoft.com/office/2007/relationships/hdphoto"/><Relationship Id="rId4" Target="../media/image2.png" Type="http://schemas.openxmlformats.org/officeDocument/2006/relationships/image"/><Relationship Id="rId5" Target="../media/hdphoto1.wdp" Type="http://schemas.microsoft.com/office/2007/relationships/hdphoto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10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6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95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69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6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9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89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67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25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9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527794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media/image2.png" Type="http://schemas.openxmlformats.org/officeDocument/2006/relationships/image"/><Relationship Id="rId14" Target="../media/hdphoto1.wdp" Type="http://schemas.microsoft.com/office/2007/relationships/hdphoto"/><Relationship Id="rId15" Target="../media/image3.png" Type="http://schemas.openxmlformats.org/officeDocument/2006/relationships/imag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6790193-EC8A-4D36-81BC-F42236EE6A1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5FCBD40-7090-49D9-8BDC-924F81325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39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0B3D2-84B6-9300-4D76-BFA9BD96D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《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老子</a:t>
            </a:r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》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四章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4CB02F-373A-8270-FC67-908E43779188}"/>
              </a:ext>
            </a:extLst>
          </p:cNvPr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435216788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FD9ED-29E4-E921-1497-D285468A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0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与无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CB06D4-10DE-1AF9-13B5-66CA3FFE8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997476"/>
          </a:xfrm>
        </p:spPr>
        <p:txBody>
          <a:bodyPr>
            <a:normAutofit/>
          </a:bodyPr>
          <a:lstStyle/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0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是不是就是无？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0B9CBE-B6D9-716E-35BC-227890583EA2}"/>
              </a:ext>
            </a:extLst>
          </p:cNvPr>
          <p:cNvSpPr txBox="1"/>
          <p:nvPr/>
        </p:nvSpPr>
        <p:spPr>
          <a:xfrm>
            <a:off x="1233376" y="3415951"/>
            <a:ext cx="98948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0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定性而言是有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/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存在，定量而言值为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0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</a:p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无定性而言是没有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/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不存在，没有则无法定量。（知乎）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160192068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5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2F633-2E46-AF35-A4D3-93771792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0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与道家的“无”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F4CADE-0B0E-4F3B-02CB-B643E44FD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760645" cy="4050792"/>
          </a:xfrm>
        </p:spPr>
        <p:txBody>
          <a:bodyPr>
            <a:normAutofit/>
          </a:bodyPr>
          <a:lstStyle/>
          <a:p>
            <a:pPr indent="0" marL="0">
              <a:buNone/>
            </a:pP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借助于零与数字的关系来说明：用“一”或任意一个数字标识的可以是一个实物、一个事物的集合，也可以是一个意念、一个数。它们在这个意义上都与零无关。它们与零的可能关系仅仅在于：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dirty="0" lang="en-US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1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、它们最初都源于零、生于零。</a:t>
            </a:r>
            <a:endParaRPr altLang="zh-CN" dirty="0" lang="en-US" sz="2800">
              <a:solidFill>
                <a:srgbClr val="FF0000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dirty="0" lang="en-US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2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、零既不是正的，也不是负的。</a:t>
            </a:r>
            <a:endParaRPr altLang="zh-CN" dirty="0" lang="en-US" sz="2800">
              <a:solidFill>
                <a:srgbClr val="FF0000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dirty="0" lang="en-US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3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、它静居于正负两极之间，构成万物的中心。</a:t>
            </a:r>
            <a:endParaRPr altLang="zh-CN" dirty="0" lang="en-US" sz="2800">
              <a:solidFill>
                <a:srgbClr val="FF0000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dirty="0" lang="en-US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4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、但它是空的，形而上的万物从它展开去。</a:t>
            </a:r>
          </a:p>
        </p:txBody>
      </p:sp>
    </p:spTree>
    <p:extLst>
      <p:ext uri="{BB962C8B-B14F-4D97-AF65-F5344CB8AC3E}">
        <p14:creationId xmlns:p14="http://schemas.microsoft.com/office/powerpoint/2010/main" val="8811783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58873-EB5D-062C-772B-9FB76618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零的思想理解道家的无：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C707DA-8E84-ADBE-8432-EB924FAB3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零代表了形而上学的领域：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、我们可以无限靠近它，却永远无法达到。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2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、零是所有关系的聚合点，也是所有关系的发出点，但它本身却不具有任何可规定的内容。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3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、这是零的本质，也是所有形而上学的本质。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195657154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A2BB38-9402-0483-97FD-AD16EC84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零的思想理解道家的无：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364FF4-D129-164E-A905-D49642480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它是空的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(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它以空的方式存在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，但它是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(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它存在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It is empty, but it is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；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它是无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(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它作为无存在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，但它是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(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它存在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It is nothing, but it is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176243514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0F307-DF60-B10E-D941-EA92DB1B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什么是道家的无？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EABD04-3A3A-7074-FBD6-26C5C976D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323001"/>
          </a:xfrm>
        </p:spPr>
        <p:txBody>
          <a:bodyPr/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无是把没有抽象到概念的高度，作为认识的客体对待。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无是一种实际存在，并非空无一物，而是总括万有。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无并不是消极的存在。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  </a:t>
            </a:r>
          </a:p>
          <a:p>
            <a:pPr algn="r" indent="0" marL="0">
              <a:buNone/>
            </a:pP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 ——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（任继愈先生的总结）</a:t>
            </a:r>
          </a:p>
          <a:p>
            <a:endParaRPr altLang="en-US" dirty="0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7B4E98-39C3-E972-257D-C575F6A055E0}"/>
              </a:ext>
            </a:extLst>
          </p:cNvPr>
          <p:cNvSpPr txBox="1"/>
          <p:nvPr/>
        </p:nvSpPr>
        <p:spPr>
          <a:xfrm>
            <a:off x="1275907" y="4607441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关键词：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无用为之大用。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无为而治。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万物生于有，有生于无。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324824147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5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45E986-C332-650D-B613-E01C81F6D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03" y="1064602"/>
            <a:ext cx="10762938" cy="1798520"/>
          </a:xfrm>
        </p:spPr>
        <p:txBody>
          <a:bodyPr/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三十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辐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共一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毂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（</a:t>
            </a:r>
            <a:r>
              <a:rPr altLang="zh-CN" dirty="0" err="1" lang="en-US" sz="2800">
                <a:latin charset="-122" panose="02010609060101010101" pitchFamily="49" typeface="仿宋"/>
                <a:ea charset="-122" panose="02010609060101010101" pitchFamily="49" typeface="仿宋"/>
              </a:rPr>
              <a:t>gǔ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），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当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其无，有车之用。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埏埴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(</a:t>
            </a:r>
            <a:r>
              <a:rPr altLang="zh-CN" dirty="0" err="1" lang="en-US" sz="2800">
                <a:latin charset="-122" panose="02010609060101010101" pitchFamily="49" typeface="仿宋"/>
                <a:ea charset="-122" panose="02010609060101010101" pitchFamily="49" typeface="仿宋"/>
              </a:rPr>
              <a:t>shān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 </a:t>
            </a:r>
            <a:r>
              <a:rPr altLang="zh-CN" dirty="0" err="1" lang="en-US" sz="2800">
                <a:latin charset="-122" panose="02010609060101010101" pitchFamily="49" typeface="仿宋"/>
                <a:ea charset="-122" panose="02010609060101010101" pitchFamily="49" typeface="仿宋"/>
              </a:rPr>
              <a:t>zhí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以为器，当其无，有器之用。凿户牖（</a:t>
            </a:r>
            <a:r>
              <a:rPr altLang="zh-CN" dirty="0" err="1" lang="en-US" sz="2800">
                <a:latin charset="-122" panose="02010609060101010101" pitchFamily="49" typeface="仿宋"/>
                <a:ea charset="-122" panose="02010609060101010101" pitchFamily="49" typeface="仿宋"/>
              </a:rPr>
              <a:t>yǒu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）以为室，当其无，有室之用。故有之以为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利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，无之以为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用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。（第十一章）</a:t>
            </a:r>
          </a:p>
          <a:p>
            <a:endParaRPr altLang="en-US" dirty="0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94998E-5882-20BB-9A9C-D0705299A3DB}"/>
              </a:ext>
            </a:extLst>
          </p:cNvPr>
          <p:cNvSpPr txBox="1"/>
          <p:nvPr/>
        </p:nvSpPr>
        <p:spPr>
          <a:xfrm>
            <a:off x="592112" y="2848132"/>
            <a:ext cx="114449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译文：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用三十根辐条制造的一个车轮，当中空的地方可以用来装车轴，这样才有了车的作用。揉和陶土做成器皿，器皿中间必须留出空处，器皿才能发挥盛放物品的作用。建造房屋，有了门窗四壁内的中空部分，才有房屋居住的作用。所以，“有”给人便利，“无”发挥了它的作用。</a:t>
            </a:r>
          </a:p>
        </p:txBody>
      </p:sp>
    </p:spTree>
    <p:extLst>
      <p:ext uri="{BB962C8B-B14F-4D97-AF65-F5344CB8AC3E}">
        <p14:creationId xmlns:p14="http://schemas.microsoft.com/office/powerpoint/2010/main" val="55783724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5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1BADD4-16E4-324A-1D50-7136A70A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 sz="5400">
                <a:latin charset="-122" panose="02010609060101010101" pitchFamily="49" typeface="黑体"/>
                <a:ea charset="-122" panose="02010609060101010101" pitchFamily="49" typeface="黑体"/>
              </a:rPr>
              <a:t>辐与毂</a:t>
            </a:r>
            <a:endParaRPr altLang="en-US" dirty="0" lang="zh-CN"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9F0EDD7-A2A3-131F-CA93-97180939EB96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2093976"/>
            <a:ext cx="5694598" cy="40513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0EDBC3-D020-7119-EC05-ADC9523DDEFA}"/>
              </a:ext>
            </a:extLst>
          </p:cNvPr>
          <p:cNvSpPr txBox="1"/>
          <p:nvPr/>
        </p:nvSpPr>
        <p:spPr>
          <a:xfrm>
            <a:off x="7378701" y="2202519"/>
            <a:ext cx="3991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当其无，有车之用。</a:t>
            </a:r>
            <a:endParaRPr altLang="en-US" dirty="0" lang="zh-CN" sz="28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474860-1BA4-E233-FF00-ACEFADED43A8}"/>
              </a:ext>
            </a:extLst>
          </p:cNvPr>
          <p:cNvSpPr txBox="1"/>
          <p:nvPr/>
        </p:nvSpPr>
        <p:spPr>
          <a:xfrm>
            <a:off x="7493208" y="3506374"/>
            <a:ext cx="4513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故有之以为利，无之以为用。</a:t>
            </a:r>
            <a:endParaRPr altLang="en-US" dirty="0" lang="zh-CN" sz="2800"/>
          </a:p>
        </p:txBody>
      </p:sp>
    </p:spTree>
    <p:extLst>
      <p:ext uri="{BB962C8B-B14F-4D97-AF65-F5344CB8AC3E}">
        <p14:creationId xmlns:p14="http://schemas.microsoft.com/office/powerpoint/2010/main" val="216255360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</p:bld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8053A-EA3C-C168-EE64-62160DB4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无与用的关系：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1965F6-D7A6-BC11-30B8-98CD2A002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故有之以为利，无之以为用。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利是因为用。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有之利是因为无之用。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有之利为表层，无之用为内在。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343013728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DD233-A471-D54E-69ED-E82D7221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76" y="427925"/>
            <a:ext cx="10058400" cy="1609344"/>
          </a:xfrm>
        </p:spPr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用的几层含义：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2C129-C253-D708-4105-C410D66A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08" y="2121408"/>
            <a:ext cx="11055421" cy="4463690"/>
          </a:xfrm>
        </p:spPr>
        <p:txBody>
          <a:bodyPr>
            <a:norm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用有境界的高下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用有大小的分别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无是用的内在原因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三十辐共一毂，当其无，有车之用。埏埴以为器，当其无，有器之用。凿户牖以为室，当其无，有室之用。故有之以为利，无之以为用。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用是对无，也即是道的损害，故无用为之大用。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为学日益，为道日损，损之又损，以至于无为，无为而无不为。取天下常以无事，及其有事，不足以取天下。</a:t>
            </a: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——《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老子</a:t>
            </a: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第四十八章</a:t>
            </a:r>
            <a:endParaRPr altLang="en-US" dirty="0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</p:spTree>
    <p:extLst>
      <p:ext uri="{BB962C8B-B14F-4D97-AF65-F5344CB8AC3E}">
        <p14:creationId xmlns:p14="http://schemas.microsoft.com/office/powerpoint/2010/main" val="4012628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0DD1EA-2BD8-4FFE-52A0-8E2888F6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20" y="1088423"/>
            <a:ext cx="11115206" cy="4050792"/>
          </a:xfrm>
        </p:spPr>
        <p:txBody>
          <a:bodyPr>
            <a:normAutofit/>
          </a:bodyPr>
          <a:lstStyle/>
          <a:p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企者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不立，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跨者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不行，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自见者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不明，自是者不彰，自伐者无功，自矜者不长。其在道也，曰</a:t>
            </a:r>
            <a:r>
              <a:rPr altLang="en-US" dirty="0" lang="zh-CN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余食赘行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，物或恶之。故有道者不处。（第二十四章）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428627-7BDF-E1CC-AC0C-88732AC93540}"/>
              </a:ext>
            </a:extLst>
          </p:cNvPr>
          <p:cNvSpPr txBox="1"/>
          <p:nvPr/>
        </p:nvSpPr>
        <p:spPr>
          <a:xfrm>
            <a:off x="750323" y="3063173"/>
            <a:ext cx="112126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译文：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踮起脚尖的人，不能久立；跨开步子的人，无法行走；主观自断的人，不能自明；自以为是的人，不能彰显；自持其能的人，不能建立功绩；自傲矜持的人，成不了尊长。以道义来评判，以上这些都属残羹剩饭之类，招人厌恶，所以为道之人不会那样去作的。（第二十四章） 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</p:spTree>
    <p:extLst>
      <p:ext uri="{BB962C8B-B14F-4D97-AF65-F5344CB8AC3E}">
        <p14:creationId xmlns:p14="http://schemas.microsoft.com/office/powerpoint/2010/main" val="176062812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5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02135-2E26-D935-E800-F8FE381C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老子趣谈：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8C8340-7F7C-BC1A-AD2F-425B422E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590524" cy="4050792"/>
          </a:xfrm>
        </p:spPr>
        <p:txBody>
          <a:bodyPr>
            <a:normAutofit/>
          </a:bodyPr>
          <a:lstStyle/>
          <a:p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史记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老子韩非列传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关于老子的记载：“老子者，楚苦县厉乡曲仁里人也，姓李氏，名耳，字聃，周守藏室之史也。”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这里司马迁说得非常清楚，老子姓李，名耳，字聃。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426375711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488703-A1F3-498C-A7FB-6928DC7B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 sz="5400">
                <a:solidFill>
                  <a:schemeClr val="tx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余食赘行：</a:t>
            </a:r>
            <a:endParaRPr altLang="en-US" dirty="0" lang="zh-CN">
              <a:solidFill>
                <a:schemeClr val="tx1"/>
              </a:solidFill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5DACE7-8A0B-9974-CB66-E34A7408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067820"/>
          </a:xfrm>
        </p:spPr>
        <p:txBody>
          <a:bodyPr/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曲则全，枉则直，洼则盈，敝则新，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少则得，多则惑。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是以圣人抱一为天下式。</a:t>
            </a:r>
            <a:r>
              <a:rPr altLang="en-US" dirty="0" lang="zh-CN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不自见故明，不自是故彰，不自伐故有功，不自矜故长。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夫唯不争，故天下莫能与之争。古之所谓曲则全者，岂虚言哉！诚全而归之。（二十二章）</a:t>
            </a:r>
          </a:p>
          <a:p>
            <a:endParaRPr altLang="en-US" dirty="0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6E486B-B1C6-7E83-EC49-7FFFA956041F}"/>
              </a:ext>
            </a:extLst>
          </p:cNvPr>
          <p:cNvSpPr txBox="1"/>
          <p:nvPr/>
        </p:nvSpPr>
        <p:spPr>
          <a:xfrm>
            <a:off x="1375144" y="4216660"/>
            <a:ext cx="76129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关键句：夫唯不争，故天下莫能与之争。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不争就是无为。</a:t>
            </a:r>
            <a:endParaRPr altLang="en-US" b="1" dirty="0" lang="zh-CN" sz="2800"/>
          </a:p>
        </p:txBody>
      </p:sp>
    </p:spTree>
    <p:extLst>
      <p:ext uri="{BB962C8B-B14F-4D97-AF65-F5344CB8AC3E}">
        <p14:creationId xmlns:p14="http://schemas.microsoft.com/office/powerpoint/2010/main" val="304861927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5"/>
    </p:bld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D5FC94-FCED-908C-29BC-1C53825F9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212" y="1201134"/>
            <a:ext cx="10058400" cy="1534978"/>
          </a:xfrm>
        </p:spPr>
        <p:txBody>
          <a:bodyPr/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知人者智，自知者明。胜人者有力，自胜者强。知足者富，强行者有志。不失其所者久。死而不亡者寿。（第三十三章）</a:t>
            </a:r>
          </a:p>
          <a:p>
            <a:endParaRPr altLang="en-US" dirty="0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944D8C-86B6-DC76-38DA-52181F3FBBCF}"/>
              </a:ext>
            </a:extLst>
          </p:cNvPr>
          <p:cNvSpPr txBox="1"/>
          <p:nvPr/>
        </p:nvSpPr>
        <p:spPr>
          <a:xfrm>
            <a:off x="1048212" y="2880095"/>
            <a:ext cx="105161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译文：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能了解他人的人聪明，能了解自己的人是智慧。能战胜别人的人是有力量的，能战胜自己的人更加强大而不可战胜。知道满足的人才是富有人，勉强而行的人有志向。不丧失本分的人就能长久，身虽死而“道”犹存的人，才算真正的长寿。</a:t>
            </a:r>
          </a:p>
        </p:txBody>
      </p:sp>
    </p:spTree>
    <p:extLst>
      <p:ext uri="{BB962C8B-B14F-4D97-AF65-F5344CB8AC3E}">
        <p14:creationId xmlns:p14="http://schemas.microsoft.com/office/powerpoint/2010/main" val="350078359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5"/>
    </p:bld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F0ABF-226C-3B46-1DBA-5414D5C6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69" y="-133557"/>
            <a:ext cx="10058400" cy="1609344"/>
          </a:xfrm>
        </p:spPr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王弼注</a:t>
            </a:r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《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老子</a:t>
            </a:r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》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4DAC4F-C8B8-19AE-1B4F-27431247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064" y="1403604"/>
            <a:ext cx="10640639" cy="4050792"/>
          </a:xfrm>
        </p:spPr>
        <p:txBody>
          <a:bodyPr>
            <a:normAutofit lnSpcReduction="10000"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知人者智，自知者明。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注：知人者，智而已矣，未若自知者，超智之上也。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胜人者有力，自胜者强。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注：胜人者，有力而已矣，未若自胜者，无物以损其力。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知足者富，强行者有志。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注：知足者，自不失，故富也。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不失其所者久。死而不亡者寿。（第三十三章）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注：以明自察，量力而行。虽死而生，道不亡乃得全其寿。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endParaRPr altLang="en-US" dirty="0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A2F174-04FC-8EF2-AE3B-63A15F4BA78B}"/>
              </a:ext>
            </a:extLst>
          </p:cNvPr>
          <p:cNvSpPr txBox="1"/>
          <p:nvPr/>
        </p:nvSpPr>
        <p:spPr>
          <a:xfrm>
            <a:off x="177209" y="5399567"/>
            <a:ext cx="115884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黑体"/>
                <a:ea charset="-122" panose="02010609060101010101" pitchFamily="49" typeface="黑体"/>
              </a:rPr>
              <a:t>核心思想：力用于己，无物以损其力，量力而行，还是为道日损的思想，   还是无为。</a:t>
            </a:r>
          </a:p>
        </p:txBody>
      </p:sp>
    </p:spTree>
    <p:extLst>
      <p:ext uri="{BB962C8B-B14F-4D97-AF65-F5344CB8AC3E}">
        <p14:creationId xmlns:p14="http://schemas.microsoft.com/office/powerpoint/2010/main" val="130322061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5"/>
    </p:bld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06EF30-590A-FADC-3B9F-10F3267FA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7473"/>
            <a:ext cx="12192000" cy="2907792"/>
          </a:xfrm>
        </p:spPr>
        <p:txBody>
          <a:bodyPr/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其安易持，其未兆易谋。其脆易泮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(</a:t>
            </a:r>
            <a:r>
              <a:rPr altLang="zh-CN" dirty="0" err="1" lang="en-US" sz="2800">
                <a:latin charset="-122" panose="02010609060101010101" pitchFamily="49" typeface="仿宋"/>
                <a:ea charset="-122" panose="02010609060101010101" pitchFamily="49" typeface="仿宋"/>
              </a:rPr>
              <a:t>pàn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其微易散。为之于未有，治之于未乱。合抱之木，生于毫末；九层之台，起于累土；千里之行，始于足下。为者败之，执者失之。是以圣人无为，故无败，无执，故无失。民之从事，常于几成而败之。慎终如始，则无败事。是以圣人欲不欲，不贵难得之货；学不学，复众人之所过。以辅万物之自然而不敢为。（第六十四章）</a:t>
            </a:r>
          </a:p>
          <a:p>
            <a:endParaRPr altLang="en-US" dirty="0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F130EF-8C93-8E3F-5AB7-6FF26FA6835B}"/>
              </a:ext>
            </a:extLst>
          </p:cNvPr>
          <p:cNvSpPr txBox="1"/>
          <p:nvPr/>
        </p:nvSpPr>
        <p:spPr>
          <a:xfrm>
            <a:off x="69917" y="2456795"/>
            <a:ext cx="120521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译文：安定的局面容易保持和维护，没有迹象的事物容易图谋；脆弱的事物容易消解；细微的事物容易散失；所以做事情要在它尚未发生时就处理妥当；治理国政，要在祸乱产生以前就早做准备。合抱的大树，生长于细小的根芽；九层的高台，是由一筐筐的泥土垒起来的；千里的远行，是从脚下第一步开始走出来的。妄为要失败，强行把持一定会失去。所以圣人不枉为，所以不失败，不强行把持所以不失去。人们做事情的时候，总是在快要成功时失败，所以当事情快要完成的时候，也要像开始时那样慎重，这样就不会失败了。因此，有道的圣人追求人所不追求的，不稀罕难以得到的货物，学习别人所不学习的，补救众人所经常犯的过错。以辅助万物按其自身规律自然发展而不会妄加干预。</a:t>
            </a:r>
          </a:p>
        </p:txBody>
      </p:sp>
    </p:spTree>
    <p:extLst>
      <p:ext uri="{BB962C8B-B14F-4D97-AF65-F5344CB8AC3E}">
        <p14:creationId xmlns:p14="http://schemas.microsoft.com/office/powerpoint/2010/main" val="368483802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grpId="0" spid="5"/>
    </p:bld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521F7-E9C2-226B-765A-37194145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 sz="5400">
                <a:latin charset="-122" panose="02010609060101010101" pitchFamily="49" typeface="黑体"/>
                <a:ea charset="-122" panose="02010609060101010101" pitchFamily="49" typeface="黑体"/>
              </a:rPr>
              <a:t>千里之行，始于足下：</a:t>
            </a:r>
            <a:endParaRPr altLang="en-US" dirty="0" lang="zh-CN"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6D02A7-67E1-2605-C6AC-7CE245004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476266" cy="1609344"/>
          </a:xfrm>
        </p:spPr>
        <p:txBody>
          <a:bodyPr>
            <a:normAutofit/>
          </a:bodyPr>
          <a:lstStyle/>
          <a:p>
            <a:r>
              <a:rPr altLang="en-US" b="0" dirty="0" i="0" lang="zh-CN" sz="2800">
                <a:solidFill>
                  <a:srgbClr val="333333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千里之行，始于足下原指走千里远的路程，是从脚下迈第一步开始的；后多比喻做事的成功在于由小到大、由少到多的逐步积累。</a:t>
            </a:r>
            <a:endParaRPr altLang="en-US" dirty="0" lang="zh-CN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3F45A9B-A6E9-C087-0773-C7D8CADEE4F2}"/>
              </a:ext>
            </a:extLst>
          </p:cNvPr>
          <p:cNvSpPr txBox="1"/>
          <p:nvPr/>
        </p:nvSpPr>
        <p:spPr>
          <a:xfrm>
            <a:off x="1284515" y="325369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关键句：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为之于未有，治之于未乱。</a:t>
            </a:r>
            <a:endParaRPr altLang="en-US" dirty="0" lang="zh-CN" sz="28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9ED7FD-5363-59EE-FA62-DB9DB0218AF3}"/>
              </a:ext>
            </a:extLst>
          </p:cNvPr>
          <p:cNvSpPr txBox="1"/>
          <p:nvPr/>
        </p:nvSpPr>
        <p:spPr>
          <a:xfrm>
            <a:off x="1284515" y="4215733"/>
            <a:ext cx="984373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为者败之，执者失之。是以圣人无为，故无败，无执，故无失。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endParaRPr altLang="en-US" dirty="0" lang="zh-CN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D5496B-B6C1-3FFE-F29B-358BA5104810}"/>
              </a:ext>
            </a:extLst>
          </p:cNvPr>
          <p:cNvSpPr txBox="1"/>
          <p:nvPr/>
        </p:nvSpPr>
        <p:spPr>
          <a:xfrm>
            <a:off x="1262743" y="4956407"/>
            <a:ext cx="87738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慎终如始，则无败事。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欲不欲，不贵难得之货；学不学，复众人之所过。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万物之自然而不敢为。</a:t>
            </a:r>
            <a:endParaRPr altLang="en-US" dirty="0" lang="zh-CN" sz="2800"/>
          </a:p>
        </p:txBody>
      </p:sp>
    </p:spTree>
    <p:extLst>
      <p:ext uri="{BB962C8B-B14F-4D97-AF65-F5344CB8AC3E}">
        <p14:creationId xmlns:p14="http://schemas.microsoft.com/office/powerpoint/2010/main" val="134430091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9"/>
    </p:bld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C33E7B-862F-C2EF-3543-0AACFBAE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 sz="5400">
                <a:latin charset="-122" panose="02010609060101010101" pitchFamily="49" typeface="黑体"/>
                <a:ea charset="-122" panose="02010609060101010101" pitchFamily="49" typeface="黑体"/>
              </a:rPr>
              <a:t>千里之行，始于足下：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7BECDF-2B34-2120-C976-101A949C8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556918"/>
          </a:xfrm>
        </p:spPr>
        <p:txBody>
          <a:bodyPr>
            <a:normAutofit/>
          </a:bodyPr>
          <a:lstStyle/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防患于未然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防微杜渐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慎终如始</a:t>
            </a:r>
            <a:endParaRPr altLang="zh-CN" dirty="0" lang="en-US" sz="32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无为无欲无学</a:t>
            </a:r>
          </a:p>
        </p:txBody>
      </p:sp>
    </p:spTree>
    <p:extLst>
      <p:ext uri="{BB962C8B-B14F-4D97-AF65-F5344CB8AC3E}">
        <p14:creationId xmlns:p14="http://schemas.microsoft.com/office/powerpoint/2010/main" val="286225934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7A3486-08E9-AE3D-DD6C-4B2DA050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1" y="269824"/>
            <a:ext cx="11954657" cy="6041035"/>
          </a:xfrm>
        </p:spPr>
        <p:txBody>
          <a:bodyPr>
            <a:normAutofit lnSpcReduction="10000"/>
          </a:bodyPr>
          <a:lstStyle/>
          <a:p>
            <a:pPr indent="0" marL="0">
              <a:buNone/>
            </a:pPr>
            <a:endParaRPr altLang="zh-CN" dirty="0" lang="en-US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   </a:t>
            </a: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道德经</a:t>
            </a: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像一个永不枯竭的井泉，满载宝藏，放下汲桶，唾手可得。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algn="r" indent="0" marL="0">
              <a:buNone/>
            </a:pP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——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尼采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algn="l" indent="0" marL="0">
              <a:buNone/>
            </a:pPr>
            <a:r>
              <a:rPr altLang="en-US" b="0" dirty="0" i="0" lang="zh-CN" sz="2800">
                <a:solidFill>
                  <a:srgbClr val="19191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    看过</a:t>
            </a:r>
            <a:r>
              <a:rPr altLang="zh-CN" b="0" dirty="0" i="0" lang="en-US" sz="2800">
                <a:solidFill>
                  <a:srgbClr val="19191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b="0" dirty="0" i="0" lang="zh-CN" sz="2800">
                <a:solidFill>
                  <a:srgbClr val="19191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道徳经</a:t>
            </a:r>
            <a:r>
              <a:rPr altLang="zh-CN" b="0" dirty="0" i="0" lang="en-US" sz="2800">
                <a:solidFill>
                  <a:srgbClr val="19191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r>
              <a:rPr altLang="en-US" b="0" dirty="0" i="0" lang="zh-CN" sz="2800">
                <a:solidFill>
                  <a:srgbClr val="19191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的人，第一个反应，便是大笑；接着就开始自嘲似的笑；最后才大悟到这才是目前最需要的教训。老子说：“上士闻道，勤而行之。中士闻道，若存若亡。下士闻道，大笑之。不笑不足以为道。”相信大半读者第一次研读老子的书时，第一个反应便是大笑吧！我敢这么说，并非对诸位有何不敬之意，因为我本身就是如此。因此，那些上智的学者，便由讥笑老子、研究老子，而成今日的哲学先驱，以致老子成了他们终身的朋友。</a:t>
            </a:r>
            <a:endParaRPr altLang="zh-CN" b="0" dirty="0" i="0" lang="en-US" sz="2800">
              <a:solidFill>
                <a:srgbClr val="191919"/>
              </a:solidFill>
              <a:effectLst/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algn="r" indent="0" marL="0">
              <a:buNone/>
            </a:pPr>
            <a:r>
              <a:rPr altLang="zh-CN" b="0" dirty="0" i="0" lang="en-US" sz="2800">
                <a:solidFill>
                  <a:srgbClr val="19191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——</a:t>
            </a:r>
            <a:r>
              <a:rPr altLang="en-US" b="0" dirty="0" i="0" lang="zh-CN" sz="2800">
                <a:solidFill>
                  <a:srgbClr val="19191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林语堂</a:t>
            </a:r>
            <a:r>
              <a:rPr altLang="zh-CN" b="0" dirty="0" i="0" lang="en-US" sz="2800">
                <a:solidFill>
                  <a:srgbClr val="19191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《</a:t>
            </a:r>
            <a:r>
              <a:rPr altLang="en-US" b="0" dirty="0" i="0" lang="zh-CN" sz="2800">
                <a:solidFill>
                  <a:srgbClr val="19191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老子的智慧</a:t>
            </a:r>
            <a:r>
              <a:rPr altLang="zh-CN" b="0" dirty="0" i="0" lang="en-US" sz="2800">
                <a:solidFill>
                  <a:srgbClr val="191919"/>
                </a:solidFill>
                <a:effectLst/>
                <a:latin charset="-122" panose="02010609060101010101" pitchFamily="49" typeface="楷体"/>
                <a:ea charset="-122" panose="02010609060101010101" pitchFamily="49" typeface="楷体"/>
              </a:rPr>
              <a:t>》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    老子之辈，盖其枭雄。老子书五千语，要在不撄人心；以不撄人心故，则必先自致槁木之心，立无为之治；以无为之为化社会，而世即于太平。其术善也。</a:t>
            </a:r>
            <a:endParaRPr altLang="zh-CN" dirty="0" lang="en-US" sz="28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 algn="r" indent="0" marL="0">
              <a:buNone/>
            </a:pPr>
            <a:r>
              <a:rPr altLang="zh-CN" dirty="0" lang="en-US" sz="2800">
                <a:latin charset="-122" panose="02010609060101010101" pitchFamily="49" typeface="楷体"/>
                <a:ea charset="-122" panose="02010609060101010101" pitchFamily="49" typeface="楷体"/>
              </a:rPr>
              <a:t>——</a:t>
            </a:r>
            <a:r>
              <a:rPr altLang="en-US" dirty="0" lang="zh-CN" sz="2800">
                <a:latin charset="-122" panose="02010609060101010101" pitchFamily="49" typeface="楷体"/>
                <a:ea charset="-122" panose="02010609060101010101" pitchFamily="49" typeface="楷体"/>
              </a:rPr>
              <a:t>鲁迅</a:t>
            </a:r>
          </a:p>
        </p:txBody>
      </p:sp>
    </p:spTree>
    <p:extLst>
      <p:ext uri="{BB962C8B-B14F-4D97-AF65-F5344CB8AC3E}">
        <p14:creationId xmlns:p14="http://schemas.microsoft.com/office/powerpoint/2010/main" val="2120895577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FAB52-5949-3B3B-F0D6-C32B912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4892"/>
            <a:ext cx="10058400" cy="1609344"/>
          </a:xfrm>
        </p:spPr>
        <p:txBody>
          <a:bodyPr>
            <a:normAutofit fontScale="90000"/>
          </a:bodyPr>
          <a:lstStyle/>
          <a:p>
            <a:br>
              <a:rPr altLang="zh-CN" dirty="0" lang="en-US" sz="5400">
                <a:latin charset="-122" panose="02010609060101010101" pitchFamily="49" typeface="黑体"/>
                <a:ea charset="-122" panose="02010609060101010101" pitchFamily="49" typeface="黑体"/>
              </a:rPr>
            </a:br>
            <a:r>
              <a:rPr altLang="en-US" dirty="0" lang="zh-CN" sz="5400">
                <a:latin charset="-122" panose="02010609060101010101" pitchFamily="49" typeface="黑体"/>
                <a:ea charset="-122" panose="02010609060101010101" pitchFamily="49" typeface="黑体"/>
              </a:rPr>
              <a:t>老子为什么不叫李子？</a:t>
            </a:r>
            <a:br>
              <a:rPr altLang="zh-CN" dirty="0" lang="en-US" sz="5400">
                <a:latin charset="-122" panose="02010609060101010101" pitchFamily="49" typeface="黑体"/>
                <a:ea charset="-122" panose="02010609060101010101" pitchFamily="49" typeface="黑体"/>
              </a:rPr>
            </a:br>
            <a:endParaRPr altLang="en-US" dirty="0" lang="zh-CN"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C1AF4-1C13-4369-EA65-7E06C0DC5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675585" cy="4050792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先秦文献中，如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礼记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庄子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韩非子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吕氏春秋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等，都称老子为“老子”“老聃（耽）”，没有记载说老子姓李。所以，老子可能真不姓李。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 marL="0">
              <a:buNone/>
            </a:pP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风俗通义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姓氏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也说：“老氏，颛顼子老童之后。”而且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左传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成公十五年记载宋以“老佐为司马”，昭公十四年记载鲁有“司徒老祁”，可见春秋时代确实有“老”这个姓氏。有学者甚至认为，春秋时期可能还没有“李”姓，李姓人物，最早的是见于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战国策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韩非子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的“李悝”“李克”等。所以，按照诸子的称呼惯例，老子姓老的可能性更大。</a:t>
            </a:r>
          </a:p>
        </p:txBody>
      </p:sp>
    </p:spTree>
    <p:extLst>
      <p:ext uri="{BB962C8B-B14F-4D97-AF65-F5344CB8AC3E}">
        <p14:creationId xmlns:p14="http://schemas.microsoft.com/office/powerpoint/2010/main" val="89006565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999AB-C7F1-936D-DE6A-7B1047F6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868A86-817F-69F6-D964-A968AF0A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那么为什么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史记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记载老子叫李耳呢？有一种观点认为，上古时“李”“老”音近，李即由老音转而来。另一种可能，今本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史记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的这段记载并非司马迁原文，而是被窜改过。又如唐司马贞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史记索隐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中提到，他看到有的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史记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版本记载老子“字伯阳”而非“字聃”。可见</a:t>
            </a:r>
            <a:r>
              <a:rPr altLang="en-US" dirty="0" lang="zh-CN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唐代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所见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史记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这段文字版本异文颇多，则今本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史记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所载未必是司马迁原文。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唐高宗乾封元年，老子被封为太上玄元皇帝；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宋真宗大中祥符六年，加号太上老君混元上德皇帝。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1545217028"/>
      </p:ext>
    </p:extLst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4ED42-F841-DC9C-AAC5-0A5837AA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 sz="5400">
                <a:latin charset="-122" panose="02010609060101010101" pitchFamily="49" typeface="黑体"/>
                <a:ea charset="-122" panose="02010609060101010101" pitchFamily="49" typeface="黑体"/>
              </a:rPr>
              <a:t>老聃的“聃”：</a:t>
            </a:r>
            <a:endParaRPr altLang="en-US" dirty="0" lang="zh-CN"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5AB883-C133-EB3A-17D9-C440F979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115603" cy="4050792"/>
          </a:xfrm>
        </p:spPr>
        <p:txBody>
          <a:bodyPr/>
          <a:lstStyle/>
          <a:p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老聃的“聃”字，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说文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说“耳曼也”，就是耳朵长大的意思。相传耳朵长的人长寿，老子据说也长寿，估计耳朵也长，所以被称作“老聃”，“李大耳朵”这个戏称，就是从“聃”字衍生出来的。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266500628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6807D-6C6F-D025-FDBE-37DF0684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《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老子</a:t>
            </a:r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》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9E8EDF-415A-0458-39E8-9C78A8FE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909501" cy="4050792"/>
          </a:xfrm>
        </p:spPr>
        <p:txBody>
          <a:bodyPr>
            <a:normAutofit/>
          </a:bodyPr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老子欲弃官归隐，遂骑青牛西行。到函谷关时，受关令尹喜之请著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道德经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老子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，又名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道德经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或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德道经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，和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易经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论语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被认为是对中国人影响最深远的三部思想巨著。此书共计五千字左右，最初称为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老子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而无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道德经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之名。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后来称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道德经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，并分成八十一章，编为上下两篇，上篇道经三十七章，下篇德经四十四章。全书的思想结构是：道是德的“体”，德是道的“用”。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290282958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E39DDC-3817-54AB-FF31-36CEDC6F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从</a:t>
            </a:r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《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老子</a:t>
            </a:r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》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到</a:t>
            </a:r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《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道德经</a:t>
            </a:r>
            <a:r>
              <a:rPr altLang="zh-CN" dirty="0" lang="en-US">
                <a:latin charset="-122" panose="02010609060101010101" pitchFamily="49" typeface="黑体"/>
                <a:ea charset="-122" panose="02010609060101010101" pitchFamily="49" typeface="黑体"/>
              </a:rPr>
              <a:t>》</a:t>
            </a:r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：</a:t>
            </a: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5C1A96-1FB1-4593-DD35-65DB02B32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西汉时期，开始出现尊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老子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为“经”的情况。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东晋葛洪时，已经将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老子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称为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道德经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。。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据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新唐书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艺文志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记载，唐玄宗天宝元年下诏“号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庄子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为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南华真经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，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列子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为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冲虚真经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  <a:endParaRPr altLang="zh-CN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据南宋杨仲良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续资治通鉴长编纪事本末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记载，北宋末年道君皇帝宋徽宗亲笔批示，要求将“太上老君所著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道德经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》”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改称为“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太上混元上德皇帝道德真经</a:t>
            </a:r>
            <a:r>
              <a:rPr altLang="zh-CN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》”</a:t>
            </a:r>
            <a:r>
              <a:rPr altLang="en-US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以示尊崇。</a:t>
            </a:r>
          </a:p>
          <a:p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305546839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5C8E7-1242-18B2-AAC9-2D07323C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864" y="237295"/>
            <a:ext cx="5569395" cy="1426614"/>
          </a:xfrm>
        </p:spPr>
        <p:txBody>
          <a:bodyPr>
            <a:normAutofit fontScale="90000"/>
          </a:bodyPr>
          <a:lstStyle/>
          <a:p>
            <a:br>
              <a:rPr altLang="en-US" dirty="0" lang="zh-CN"/>
            </a:br>
            <a:endParaRPr altLang="en-US" dirty="0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B36CAA-1380-7688-2D46-AF447B382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1837779"/>
            <a:ext cx="11419367" cy="4489787"/>
          </a:xfrm>
        </p:spPr>
        <p:txBody>
          <a:bodyPr>
            <a:normAutofit lnSpcReduction="10000"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altLang="en-US" dirty="0" lang="zh-CN" sz="2800">
                <a:latin charset="-122" panose="02010609060101010101" pitchFamily="49" typeface="黑体"/>
                <a:ea charset="-122" panose="02010609060101010101" pitchFamily="49" typeface="黑体"/>
              </a:rPr>
              <a:t>老子四章</a:t>
            </a:r>
            <a:endParaRPr altLang="zh-CN" dirty="0" lang="en-US" sz="2800">
              <a:latin charset="-122" panose="02010609060101010101" pitchFamily="49" typeface="黑体"/>
              <a:ea charset="-122" panose="02010609060101010101" pitchFamily="49" typeface="黑体"/>
            </a:endParaRP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600">
                <a:latin charset="-122" panose="02010609060101010101" pitchFamily="49" typeface="仿宋"/>
                <a:ea charset="-122" panose="02010609060101010101" pitchFamily="49" typeface="仿宋"/>
              </a:rPr>
              <a:t>    三十辐共一毂（</a:t>
            </a:r>
            <a:r>
              <a:rPr altLang="zh-CN" dirty="0" err="1" lang="en-US" sz="2600">
                <a:latin charset="-122" panose="02010609060101010101" pitchFamily="49" typeface="仿宋"/>
                <a:ea charset="-122" panose="02010609060101010101" pitchFamily="49" typeface="仿宋"/>
              </a:rPr>
              <a:t>gǔ</a:t>
            </a:r>
            <a:r>
              <a:rPr altLang="en-US" dirty="0" lang="zh-CN" sz="2600">
                <a:latin charset="-122" panose="02010609060101010101" pitchFamily="49" typeface="仿宋"/>
                <a:ea charset="-122" panose="02010609060101010101" pitchFamily="49" typeface="仿宋"/>
              </a:rPr>
              <a:t>），当其无，有车之用。埏埴</a:t>
            </a:r>
            <a:r>
              <a:rPr altLang="zh-CN" dirty="0" lang="en-US" sz="2600">
                <a:latin charset="-122" panose="02010609060101010101" pitchFamily="49" typeface="仿宋"/>
                <a:ea charset="-122" panose="02010609060101010101" pitchFamily="49" typeface="仿宋"/>
              </a:rPr>
              <a:t>(</a:t>
            </a:r>
            <a:r>
              <a:rPr altLang="zh-CN" dirty="0" err="1" lang="en-US" sz="2600">
                <a:latin charset="-122" panose="02010609060101010101" pitchFamily="49" typeface="仿宋"/>
                <a:ea charset="-122" panose="02010609060101010101" pitchFamily="49" typeface="仿宋"/>
              </a:rPr>
              <a:t>shān</a:t>
            </a:r>
            <a:r>
              <a:rPr altLang="zh-CN" dirty="0" lang="en-US" sz="2600">
                <a:latin charset="-122" panose="02010609060101010101" pitchFamily="49" typeface="仿宋"/>
                <a:ea charset="-122" panose="02010609060101010101" pitchFamily="49" typeface="仿宋"/>
              </a:rPr>
              <a:t> </a:t>
            </a:r>
            <a:r>
              <a:rPr altLang="zh-CN" dirty="0" err="1" lang="en-US" sz="2600">
                <a:latin charset="-122" panose="02010609060101010101" pitchFamily="49" typeface="仿宋"/>
                <a:ea charset="-122" panose="02010609060101010101" pitchFamily="49" typeface="仿宋"/>
              </a:rPr>
              <a:t>zhí</a:t>
            </a:r>
            <a:r>
              <a:rPr altLang="zh-CN" dirty="0" lang="en-US" sz="26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2600">
                <a:latin charset="-122" panose="02010609060101010101" pitchFamily="49" typeface="仿宋"/>
                <a:ea charset="-122" panose="02010609060101010101" pitchFamily="49" typeface="仿宋"/>
              </a:rPr>
              <a:t>以为器，当其无，有器之用。凿户牖（</a:t>
            </a:r>
            <a:r>
              <a:rPr altLang="zh-CN" dirty="0" err="1" lang="en-US" sz="2600">
                <a:latin charset="-122" panose="02010609060101010101" pitchFamily="49" typeface="仿宋"/>
                <a:ea charset="-122" panose="02010609060101010101" pitchFamily="49" typeface="仿宋"/>
              </a:rPr>
              <a:t>yǒu</a:t>
            </a:r>
            <a:r>
              <a:rPr altLang="en-US" dirty="0" lang="zh-CN" sz="2600">
                <a:latin charset="-122" panose="02010609060101010101" pitchFamily="49" typeface="仿宋"/>
                <a:ea charset="-122" panose="02010609060101010101" pitchFamily="49" typeface="仿宋"/>
              </a:rPr>
              <a:t>）以为室，当其无，有室之用。故有之以为利，无之以为用。（第十一章）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600">
                <a:latin charset="-122" panose="02010609060101010101" pitchFamily="49" typeface="仿宋"/>
                <a:ea charset="-122" panose="02010609060101010101" pitchFamily="49" typeface="仿宋"/>
              </a:rPr>
              <a:t>    企者不立，跨者不行，自见者不明，自是者不彰，自伐者无功，自矜者不长。其在道也，曰余食赘</a:t>
            </a:r>
            <a:r>
              <a:rPr altLang="zh-CN" dirty="0" lang="en-US" sz="2600">
                <a:latin charset="-122" panose="02010609060101010101" pitchFamily="49" typeface="仿宋"/>
                <a:ea charset="-122" panose="02010609060101010101" pitchFamily="49" typeface="仿宋"/>
              </a:rPr>
              <a:t>(</a:t>
            </a:r>
            <a:r>
              <a:rPr altLang="zh-CN" dirty="0" err="1" lang="en-US" sz="2600">
                <a:latin charset="-122" panose="02010609060101010101" pitchFamily="49" typeface="仿宋"/>
                <a:ea charset="-122" panose="02010609060101010101" pitchFamily="49" typeface="仿宋"/>
              </a:rPr>
              <a:t>zhuì</a:t>
            </a:r>
            <a:r>
              <a:rPr altLang="zh-CN" dirty="0" lang="en-US" sz="26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2600">
                <a:latin charset="-122" panose="02010609060101010101" pitchFamily="49" typeface="仿宋"/>
                <a:ea charset="-122" panose="02010609060101010101" pitchFamily="49" typeface="仿宋"/>
              </a:rPr>
              <a:t>行，物或恶之。故有道者不处。（第二十四章）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600">
                <a:latin charset="-122" panose="02010609060101010101" pitchFamily="49" typeface="仿宋"/>
                <a:ea charset="-122" panose="02010609060101010101" pitchFamily="49" typeface="仿宋"/>
              </a:rPr>
              <a:t>    知人者智，自知者明。胜人者有力，自胜者强。知足者富，强行者有志。不失其所者久。死而不亡者寿。（第三十三章）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dirty="0" lang="zh-CN" sz="2600">
                <a:latin charset="-122" panose="02010609060101010101" pitchFamily="49" typeface="仿宋"/>
                <a:ea charset="-122" panose="02010609060101010101" pitchFamily="49" typeface="仿宋"/>
              </a:rPr>
              <a:t>   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7662F76-21C7-26C6-7E4A-C159FAF2CDA0}"/>
              </a:ext>
            </a:extLst>
          </p:cNvPr>
          <p:cNvSpPr txBox="1">
            <a:spLocks/>
          </p:cNvSpPr>
          <p:nvPr/>
        </p:nvSpPr>
        <p:spPr>
          <a:xfrm>
            <a:off x="587839" y="145930"/>
            <a:ext cx="10058400" cy="1609344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cap="all" kern="1200" sz="540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algn="tl" flip="none" sx="65000" sy="64000" tx="6350" ty="-127000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dirty="0" lang="zh-CN">
                <a:latin charset="-122" panose="02010609060101010101" pitchFamily="49" typeface="黑体"/>
                <a:ea charset="-122" panose="02010609060101010101" pitchFamily="49" typeface="黑体"/>
              </a:rPr>
              <a:t>诵读课文梳理文意</a:t>
            </a:r>
            <a:endParaRPr altLang="en-US" dirty="0" lang="zh-CN"/>
          </a:p>
        </p:txBody>
      </p:sp>
    </p:spTree>
    <p:extLst>
      <p:ext uri="{BB962C8B-B14F-4D97-AF65-F5344CB8AC3E}">
        <p14:creationId xmlns:p14="http://schemas.microsoft.com/office/powerpoint/2010/main" val="257386119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C69F6F-DDD6-46D9-9E07-A7E29D264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223" y="1431852"/>
            <a:ext cx="10476614" cy="4572000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    其安易持，其未兆易谋。其脆易泮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(</a:t>
            </a:r>
            <a:r>
              <a:rPr altLang="zh-CN" dirty="0" err="1" lang="en-US" sz="3200">
                <a:latin charset="-122" panose="02010609060101010101" pitchFamily="49" typeface="仿宋"/>
                <a:ea charset="-122" panose="02010609060101010101" pitchFamily="49" typeface="仿宋"/>
              </a:rPr>
              <a:t>pàn</a:t>
            </a:r>
            <a:r>
              <a:rPr altLang="zh-CN" dirty="0" lang="en-US" sz="3200">
                <a:latin charset="-122" panose="02010609060101010101" pitchFamily="49" typeface="仿宋"/>
                <a:ea charset="-122" panose="02010609060101010101" pitchFamily="49" typeface="仿宋"/>
              </a:rPr>
              <a:t>)</a:t>
            </a:r>
            <a:r>
              <a:rPr altLang="en-US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，其微易散。为之于未有，治之于未乱。合抱之木，生于毫末；九层之台，起于累土；千里之行，始于足下。为者败之，执者失之。是以圣人无为，故无败，无执，故无失。民之从事，常于几成而败之。慎终如始，则无败事。是以圣人欲不欲，不贵难得之货；学不学，复众人之所过。以辅万物之自然而不敢为。（第六十四章）</a:t>
            </a:r>
            <a:endParaRPr altLang="en-US" dirty="0" lang="zh-CN" sz="3200"/>
          </a:p>
        </p:txBody>
      </p:sp>
    </p:spTree>
    <p:extLst>
      <p:ext uri="{BB962C8B-B14F-4D97-AF65-F5344CB8AC3E}">
        <p14:creationId xmlns:p14="http://schemas.microsoft.com/office/powerpoint/2010/main" val="3645820718"/>
      </p:ext>
    </p:extLst>
  </p:cSld>
  <p:clrMapOvr>
    <a:masterClrMapping/>
  </p:clrMapOvr>
</p:sld>
</file>

<file path=ppt/theme/_rels/theme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材纹理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木材纹理</Template>
  <TotalTime>225</TotalTime>
  <Words>2973</Words>
  <Application>Microsoft Office PowerPoint</Application>
  <PresentationFormat>宽屏</PresentationFormat>
  <Paragraphs>120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仿宋</vt:lpstr>
      <vt:lpstr>黑体</vt:lpstr>
      <vt:lpstr>楷体</vt:lpstr>
      <vt:lpstr>Rockwell</vt:lpstr>
      <vt:lpstr>Rockwell Condensed</vt:lpstr>
      <vt:lpstr>Wingdings</vt:lpstr>
      <vt:lpstr>木材纹理</vt:lpstr>
      <vt:lpstr>《老子》四章</vt:lpstr>
      <vt:lpstr>老子趣谈：</vt:lpstr>
      <vt:lpstr> 老子为什么不叫李子？ </vt:lpstr>
      <vt:lpstr>PowerPoint 演示文稿</vt:lpstr>
      <vt:lpstr>老聃的“聃”：</vt:lpstr>
      <vt:lpstr>《老子》：</vt:lpstr>
      <vt:lpstr>从《老子》到《道德经》：</vt:lpstr>
      <vt:lpstr> </vt:lpstr>
      <vt:lpstr>PowerPoint 演示文稿</vt:lpstr>
      <vt:lpstr>0与无</vt:lpstr>
      <vt:lpstr>0与道家的“无”</vt:lpstr>
      <vt:lpstr>零的思想理解道家的无：</vt:lpstr>
      <vt:lpstr>零的思想理解道家的无：</vt:lpstr>
      <vt:lpstr>什么是道家的无？</vt:lpstr>
      <vt:lpstr>PowerPoint 演示文稿</vt:lpstr>
      <vt:lpstr>辐与毂</vt:lpstr>
      <vt:lpstr>无与用的关系：</vt:lpstr>
      <vt:lpstr>用的几层含义：</vt:lpstr>
      <vt:lpstr>PowerPoint 演示文稿</vt:lpstr>
      <vt:lpstr>余食赘行：</vt:lpstr>
      <vt:lpstr>PowerPoint 演示文稿</vt:lpstr>
      <vt:lpstr>王弼注《老子》：</vt:lpstr>
      <vt:lpstr>PowerPoint 演示文稿</vt:lpstr>
      <vt:lpstr>千里之行，始于足下：</vt:lpstr>
      <vt:lpstr>千里之行，始于足下：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2024-09-05T08:13:04Z</dcterms:created>
  <dc:creator>君 孟</dc:creator>
  <cp:lastModifiedBy>君 孟</cp:lastModifiedBy>
  <dcterms:modified xsi:type="dcterms:W3CDTF">2024-09-08T05:50:46Z</dcterms:modified>
  <cp:revision>4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pid="2" fmtid="{D5CDD505-2E9C-101B-9397-08002B2CF9AE}" name="EASTEDU_PRESENTATION_CUSTOM_DATA">
    <vt:lpwstr>1039539654880514048</vt:lpwstr>
  </property>
</Properties>
</file>