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97" r:id="rId4"/>
    <p:sldId id="298" r:id="rId5"/>
    <p:sldId id="257" r:id="rId6"/>
    <p:sldId id="268" r:id="rId7"/>
    <p:sldId id="269" r:id="rId8"/>
    <p:sldId id="293" r:id="rId9"/>
    <p:sldId id="295" r:id="rId10"/>
    <p:sldId id="289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12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772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323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15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70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60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335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495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11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204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6940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936AE6A-D7EC-4533-9369-D50BAC211C1E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9D76981-6ABA-46E7-965A-10CE3B7A97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30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046C50-375A-EA68-D5BF-26806DFDDD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zh-CN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论语</a:t>
            </a:r>
            <a:r>
              <a:rPr altLang="zh-CN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十二章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67A6994-52F4-CF7E-905B-69CFD3545557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endParaRPr altLang="en-US" lang="zh-CN"/>
          </a:p>
        </p:txBody>
      </p:sp>
    </p:spTree>
    <p:extLst>
      <p:ext uri="{BB962C8B-B14F-4D97-AF65-F5344CB8AC3E}">
        <p14:creationId xmlns:p14="http://schemas.microsoft.com/office/powerpoint/2010/main" val="241369137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947DBC-B386-7A0B-7C79-E1A6644D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文与质</a:t>
            </a:r>
            <a:b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</a:br>
            <a:endParaRPr altLang="en-US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A0949D-B670-BD5F-C8C1-08EDE5568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915845"/>
            <a:ext cx="11615142" cy="954946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子曰：“质胜文则野，文胜质则史。文质彬彬，然后君子。”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雍也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165D3FF-E41E-B401-5545-49FA96A83172}"/>
              </a:ext>
            </a:extLst>
          </p:cNvPr>
          <p:cNvSpPr txBox="1"/>
          <p:nvPr/>
        </p:nvSpPr>
        <p:spPr>
          <a:xfrm>
            <a:off x="420914" y="2498811"/>
            <a:ext cx="11064949" cy="257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质，指朴实，自然，无修饰的。文，指文采，经过修饰的。野，此处指粗鲁、鄙野，缺乏文采。史，古注有两个说法，一个是史书，一个是史官，大体的意思是指言词华丽，虚伪、浮夸。彬彬：指文与质的配合很恰当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质说的是天性本真的那种东西。这里的“文”，就是后天的雕饰，一系列礼仪、文化、规则、道理的教育灌输。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8833DBA-9AD7-C824-A035-F08B830C29ED}"/>
              </a:ext>
            </a:extLst>
          </p:cNvPr>
          <p:cNvSpPr txBox="1"/>
          <p:nvPr/>
        </p:nvSpPr>
        <p:spPr>
          <a:xfrm>
            <a:off x="629760" y="5654789"/>
            <a:ext cx="614561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indent="-182880" lvl="0" marL="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中庸</a:t>
            </a:r>
            <a:r>
              <a:rPr altLang="en-US" lang="zh-CN" sz="28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：不偏不倚、无过无不及。</a:t>
            </a:r>
            <a:endParaRPr altLang="en-US" b="0" baseline="0" cap="none" dirty="0" i="0" kern="120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panose="02060603020205020403" typeface="Rockwell"/>
              <a:ea charset="-122" panose="02010601030101010101" pitchFamily="2" typeface="方正姚体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94284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7"/>
      <p:bldP grpId="0" spid="9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77CA37-5994-4351-46BD-81B9A1B16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“人治”主义</a:t>
            </a:r>
            <a:br>
              <a:rPr altLang="en-US" dirty="0" lang="zh-CN"/>
            </a:b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457AC8-040F-4744-03F3-6C20C3CE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590524" cy="2039466"/>
          </a:xfrm>
        </p:spPr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子曰：“见贤思齐焉，见不贤而内自省也。”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子日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譬如为山，未成一篑，止，吾止也。譬如平地。虽覆一篑，进，吾往也。”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子罕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 indent="0" marL="0">
              <a:buNone/>
            </a:pP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86C06CC-F836-D7F9-3AB6-841BCDDB5B69}"/>
              </a:ext>
            </a:extLst>
          </p:cNvPr>
          <p:cNvSpPr txBox="1"/>
          <p:nvPr/>
        </p:nvSpPr>
        <p:spPr>
          <a:xfrm>
            <a:off x="1069848" y="4059612"/>
            <a:ext cx="10590524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儒家的“人治”主义，就是重视人的特殊化，重视人可能的道德发展，重视人的同情心，把人当作可以变化并可以有很复杂的选择主动性和有伦理天性的“人”来管理统治的思想。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57670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28F05-5903-735E-DC65-F6CF34A4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理智、情感、意志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CC6E23-20B3-105A-2645-0CCD05A2B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117978"/>
          </a:xfrm>
        </p:spPr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子日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知者不惑，仁者不忧，勇者不惧。”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子罕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77166FA-E671-BE8C-B005-CF2664D4BD82}"/>
              </a:ext>
            </a:extLst>
          </p:cNvPr>
          <p:cNvSpPr txBox="1"/>
          <p:nvPr/>
        </p:nvSpPr>
        <p:spPr>
          <a:xfrm>
            <a:off x="1119962" y="3079480"/>
            <a:ext cx="9618921" cy="257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心理学家说，人性分智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(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理智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)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、情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(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情感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)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、意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(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意志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)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三方面。伦理学家说，人类的良心，不外由这三方面发动。但各人各有所偏，三者调和极难。孔子说“知仁勇三者，天下之达德”，又说“知者不惑，仁者不忧，勇者不惧”。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知，就是理智的作用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;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仁，就是情感的作用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;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勇，就是意志的作用。</a:t>
            </a:r>
          </a:p>
        </p:txBody>
      </p:sp>
    </p:spTree>
    <p:extLst>
      <p:ext uri="{BB962C8B-B14F-4D97-AF65-F5344CB8AC3E}">
        <p14:creationId xmlns:p14="http://schemas.microsoft.com/office/powerpoint/2010/main" val="36617120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7048D8-3ACD-A510-7250-7C1B6456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43" y="194347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诗三百，五经之首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4B3340-D9E4-29BA-A278-35A05578D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43" y="1995714"/>
            <a:ext cx="11727543" cy="1357086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小子何莫学夫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诗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》?《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诗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可以兴，可以观，可以群，可以怨”。迩之事父，远之事君。多识于鸟兽草木之名。”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阳货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EC99823-F675-9095-83E8-5D2199AB6D40}"/>
              </a:ext>
            </a:extLst>
          </p:cNvPr>
          <p:cNvSpPr txBox="1"/>
          <p:nvPr/>
        </p:nvSpPr>
        <p:spPr>
          <a:xfrm>
            <a:off x="399142" y="2853379"/>
            <a:ext cx="11727543" cy="381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“兴”，“感发意志”，是说诗有引起联想、感化的作用。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孔子非常重视诗歌对人的道德修养的作用。说“兴于诗，立于礼，成于乐。”强调人的修养要从学诗开始。</a:t>
            </a:r>
          </a:p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“观”，“观风俗之盛衰”，都指出诗歌具有反映现实，认识现实的作用。</a:t>
            </a:r>
          </a:p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“群”，“群居相切磋”，是说诗歌有沟通思想感情，彼此激励，相互协调关系的作用。</a:t>
            </a:r>
          </a:p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“怨”，“怨刺上政”，即用诗歌对不良政治进行批评讽谏。是指文学具有批判现实的作用。</a:t>
            </a:r>
          </a:p>
        </p:txBody>
      </p:sp>
    </p:spTree>
    <p:extLst>
      <p:ext uri="{BB962C8B-B14F-4D97-AF65-F5344CB8AC3E}">
        <p14:creationId xmlns:p14="http://schemas.microsoft.com/office/powerpoint/2010/main" val="369800772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80DED-02C4-CBD9-68AD-ED8CD1A05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758" y="-21436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诵读课文，梳理文意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61728C-264F-8E43-5FBE-AD42ACBD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28" y="1609343"/>
            <a:ext cx="11804754" cy="461906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子曰：“君子食无求饱，居无求安，敏于事而慎于言，就有道而正焉。可谓好学也已。” 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学而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子曰：“人而不仁，如礼何？人而不仁，如乐何？”（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八佾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、子曰：“朝闻道，夕死可矣。”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子曰：“君子喻于义，小人喻于利。”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子曰：“见贤思齐焉，见不贤而内自省也。”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子曰：“质胜文则野，文胜质则史。文质彬彬，然后君子。”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雍也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</p:txBody>
      </p:sp>
    </p:spTree>
    <p:extLst>
      <p:ext uri="{BB962C8B-B14F-4D97-AF65-F5344CB8AC3E}">
        <p14:creationId xmlns:p14="http://schemas.microsoft.com/office/powerpoint/2010/main" val="1558507868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799DB0-F03F-08E5-4414-282CFBE9B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57" y="622092"/>
            <a:ext cx="11909685" cy="5943600"/>
          </a:xfrm>
        </p:spPr>
        <p:txBody>
          <a:bodyPr>
            <a:normAutofit fontScale="92500" lnSpcReduction="10000"/>
          </a:bodyPr>
          <a:lstStyle/>
          <a:p>
            <a:r>
              <a:rPr altLang="zh-CN" dirty="0" lang="en-US" sz="3000">
                <a:latin charset="-122" panose="02010609060101010101" pitchFamily="49" typeface="仿宋"/>
                <a:ea charset="-122" panose="02010609060101010101" pitchFamily="49" typeface="仿宋"/>
              </a:rPr>
              <a:t>7.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曾子曰：“士不可以不弘毅，任重而道远。仁以为己任，不亦重乎？死而后已，不亦远乎？”</a:t>
            </a:r>
            <a:r>
              <a:rPr altLang="zh-CN" dirty="0" lang="en-US" sz="30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3000">
                <a:latin charset="-122" panose="02010609060101010101" pitchFamily="49" typeface="仿宋"/>
                <a:ea charset="-122" panose="02010609060101010101" pitchFamily="49" typeface="仿宋"/>
              </a:rPr>
              <a:t>泰伯</a:t>
            </a:r>
            <a:r>
              <a:rPr altLang="zh-CN" dirty="0" lang="en-US" sz="30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  <a:endParaRPr altLang="zh-CN" dirty="0" lang="en-US" sz="30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子日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譬如为山，未成一篑，止，吾止也。譬如平地。虽覆一篑，进，吾往也。”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子罕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子日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知者不惑，仁者不忧，勇者不惧。”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子罕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10.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颜渊问仁。子曰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 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克己复礼为仁。一日克己复礼，天下归仁焉。为仁由己，而由人乎哉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?”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请问其目”。”子曰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非礼勿视，非礼勿听，非礼勿言，非礼勿动。”颜渊曰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回虽不敏，请事斯语矣。”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11.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子贡问曰：“有一言而可以终身行之者乎？”子日：“其‘恕’乎！己所不欲，勿施于人。”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卫灵公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>
              <a:lnSpc>
                <a:spcPct val="110000"/>
              </a:lnSpc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12.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小子何莫学夫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诗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》?《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诗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可以兴，可以观，可以群，可以怨”。迩之事父，远之事君。多识于鸟兽草木之名。”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阳货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endParaRPr altLang="en-US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2347809835"/>
      </p:ext>
    </p:extLst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8CF7B2-B06D-54AC-32FC-3220E22E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24868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重点字词：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DE1A1F-137E-889D-0465-79057004F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733" y="1734212"/>
            <a:ext cx="4119796" cy="4834327"/>
          </a:xfrm>
        </p:spPr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、敏：勤勉。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、就：接近。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、而：如果。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、喻：明白。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、质、文：质朴和华丽。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、野、史：粗野和浮夸。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、弘毅：志向远大。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、篑：盛土的竹筐。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B7D4465-7298-97FF-0FA7-862797A59564}"/>
              </a:ext>
            </a:extLst>
          </p:cNvPr>
          <p:cNvSpPr txBox="1"/>
          <p:nvPr/>
        </p:nvSpPr>
        <p:spPr>
          <a:xfrm>
            <a:off x="6743700" y="1116052"/>
            <a:ext cx="5076043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altLang="zh-CN" dirty="0" lang="en-US"/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、目：细则。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、克己：约束自己。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兴观群怨：是孔子对诗的社会功能的概括。“兴”指的是感发人们的意志，激发感情想；“观”指的是观察风俗的盛衰，总结得失；“群”指促进人与人之间的交流和相互切磋；“怨”则指的是诗歌可以用来批评时政，表达不满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、迩：近。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4245094779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EE6E0D-2366-81DE-EFE4-E9B7B9D03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6" y="420837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道可道，非常道。</a:t>
            </a:r>
            <a:b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</a:br>
            <a:endParaRPr altLang="en-US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163BAF8-741B-20C0-EF89-E9638E2FA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866" y="1672856"/>
            <a:ext cx="11227982" cy="1375144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子曰：“朝闻道，夕死可矣。”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子曰：“人而不仁，如礼何？人而不仁，如乐何？”（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八佾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DAE27CB-4D6C-B172-4B5E-5214E7CC9401}"/>
              </a:ext>
            </a:extLst>
          </p:cNvPr>
          <p:cNvSpPr txBox="1"/>
          <p:nvPr/>
        </p:nvSpPr>
        <p:spPr>
          <a:xfrm>
            <a:off x="506818" y="2911293"/>
            <a:ext cx="11178361" cy="179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道在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《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论语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》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中出现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60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次。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杨伯峻把“道”解释为“真理” ， 一般人把“道”理解为“道理”，但是一般的道理不值得人们为他去死，究竟是什么样的道理值得人们去为它献身呢？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697533B-FF43-E71A-ED07-B1EC6BA00DB4}"/>
              </a:ext>
            </a:extLst>
          </p:cNvPr>
          <p:cNvSpPr txBox="1"/>
          <p:nvPr/>
        </p:nvSpPr>
        <p:spPr>
          <a:xfrm>
            <a:off x="81516" y="5079510"/>
            <a:ext cx="12028967" cy="102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《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易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·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说卦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》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说“立人之道曰仁与义”，儒家的为人之道就是“仁义之道”。</a:t>
            </a:r>
          </a:p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 翻译：早上明白了仁义之道，晚上为它去死也可以。</a:t>
            </a:r>
          </a:p>
        </p:txBody>
      </p:sp>
    </p:spTree>
    <p:extLst>
      <p:ext uri="{BB962C8B-B14F-4D97-AF65-F5344CB8AC3E}">
        <p14:creationId xmlns:p14="http://schemas.microsoft.com/office/powerpoint/2010/main" val="233282551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  <p:bldP grpId="0" spid="7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12CDD9-1C7D-0281-F573-CB6845B83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662" y="449190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君子与小人</a:t>
            </a:r>
            <a:br>
              <a:rPr altLang="zh-CN" dirty="0" lang="en-US">
                <a:latin charset="-122" panose="02010609060101010101" pitchFamily="49" typeface="仿宋"/>
                <a:ea charset="-122" panose="02010609060101010101" pitchFamily="49" typeface="仿宋"/>
              </a:rPr>
            </a:b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B5099C-E389-3230-2DFD-1117CAD57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174" y="1598219"/>
            <a:ext cx="11674549" cy="1711038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子曰：“君子喻于义，小人喻于利。”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子曰：“君子食无求饱，居无求安，敏于事而慎于言，就有道而正焉。可谓好学也已。”（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学而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6B5C7B9-0A5E-B012-EA69-D7911B2DA5B4}"/>
              </a:ext>
            </a:extLst>
          </p:cNvPr>
          <p:cNvSpPr txBox="1"/>
          <p:nvPr/>
        </p:nvSpPr>
        <p:spPr>
          <a:xfrm>
            <a:off x="348174" y="3093831"/>
            <a:ext cx="11183257" cy="1951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喻：明白，通晓，这里译为“懂得”。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小人以外在的东西作标准、作参照，并且主要以利来衡量，其行事时不按义，受物所转。</a:t>
            </a: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君子行事因为按“义以为质”，君子建立起了自己的内心标准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——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义。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F01481-095D-24BD-BB4C-2778D435AD72}"/>
              </a:ext>
            </a:extLst>
          </p:cNvPr>
          <p:cNvSpPr txBox="1"/>
          <p:nvPr/>
        </p:nvSpPr>
        <p:spPr>
          <a:xfrm>
            <a:off x="471715" y="5386992"/>
            <a:ext cx="6096000" cy="102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有德与无德</a:t>
            </a: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当权者与平民</a:t>
            </a:r>
          </a:p>
        </p:txBody>
      </p:sp>
    </p:spTree>
    <p:extLst>
      <p:ext uri="{BB962C8B-B14F-4D97-AF65-F5344CB8AC3E}">
        <p14:creationId xmlns:p14="http://schemas.microsoft.com/office/powerpoint/2010/main" val="340119080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  <p:bldP grpId="0" spid="7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C2343E-5C6F-99FC-A664-7DED8EE70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克己复礼：仁的方法论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E9F7AB-0109-1EE8-B245-C19F866F3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470022" cy="1949849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颜渊问仁。子曰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 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克己复礼为仁。一日克己复礼，天下归仁焉。为仁由己，而由人乎哉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?”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请问其目”。”子曰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非礼勿视，非礼勿听，非礼勿言，非礼勿动。”颜渊曰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回虽不敏，请事斯语矣。”（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颜渊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39EA1CA-F350-CE1F-60AC-813BD8A6E554}"/>
              </a:ext>
            </a:extLst>
          </p:cNvPr>
          <p:cNvSpPr txBox="1"/>
          <p:nvPr/>
        </p:nvSpPr>
        <p:spPr>
          <a:xfrm>
            <a:off x="1378857" y="4098689"/>
            <a:ext cx="6096000" cy="1563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indent="-182880" marL="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defRPr/>
            </a:pPr>
            <a:r>
              <a:rPr altLang="en-US" dirty="0" lang="zh-CN" sz="2800">
                <a:solidFill>
                  <a:prstClr val="black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克己复礼中的内圣与外王</a:t>
            </a:r>
            <a:endParaRPr altLang="zh-CN" dirty="0" lang="en-US" sz="2800">
              <a:solidFill>
                <a:prstClr val="black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复礼外王之学</a:t>
            </a:r>
            <a:endParaRPr altLang="zh-CN" b="0" baseline="0" cap="none" dirty="0" i="0" kern="1200" kumimoji="0" lang="en-US" noProof="0" normalizeH="0" spc="0" strike="noStrike" sz="20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克己内圣之学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94174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DB8A2B-E1DD-09DD-3C7B-0CAEF78F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忠恕之道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68633-AD0E-FB92-8422-368528BB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498375" cy="1463621"/>
          </a:xfrm>
        </p:spPr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子贡问曰：“有一言而可以终身行之者乎？”子日：“其‘恕’乎！己所不欲，勿施于人。”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卫灵公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  <a:p>
            <a:pPr indent="0" marL="0">
              <a:buNone/>
            </a:pP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3561CA8-4976-3CB5-AFAD-E7F14B9F3A21}"/>
              </a:ext>
            </a:extLst>
          </p:cNvPr>
          <p:cNvSpPr txBox="1"/>
          <p:nvPr/>
        </p:nvSpPr>
        <p:spPr>
          <a:xfrm>
            <a:off x="1069847" y="3703982"/>
            <a:ext cx="1036015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“诚”字就可当“忠”字的训诂。毕心尽性自成，拿现在的流行语讲，就是发展个性。从实践方面说，发展个性是必要；从智识方面说，发展个性也是必要。“推”字就是“恕”字的训诂。从实践方面讲，将自己的心推测别人，照样地来待他，就是最简易最高尚的道德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830461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45127B-CDF0-214A-A145-4D61285C6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三重因果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726EC-B147-8BAE-AE5C-98881ACB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344" y="2029259"/>
            <a:ext cx="10058400" cy="1940229"/>
          </a:xfrm>
        </p:spPr>
        <p:txBody>
          <a:bodyPr>
            <a:normAutofit/>
          </a:bodyPr>
          <a:lstStyle/>
          <a:p>
            <a:pPr indent="0" marL="0">
              <a:buNone/>
            </a:pPr>
            <a:endParaRPr altLang="en-US" dirty="0" lang="zh-CN"/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曾子曰：“士不可以不弘毅，任重而道远。仁以为己任，不亦重乎？死而后已，不亦远乎？”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泰伯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》)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C2DB85C-94E4-D913-545C-8CFDF18196FF}"/>
              </a:ext>
            </a:extLst>
          </p:cNvPr>
          <p:cNvSpPr txBox="1"/>
          <p:nvPr/>
        </p:nvSpPr>
        <p:spPr>
          <a:xfrm>
            <a:off x="1325526" y="3969488"/>
            <a:ext cx="6096000" cy="2105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弘毅：弘为大，弘为刚强。毅为毅力。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士为何要弘毅？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任重为何？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  <a:p>
            <a:pPr algn="l" defTabSz="914400" eaLnBrk="1" fontAlgn="auto" hangingPunct="1" indent="-182880" latinLnBrk="0" lvl="0" marL="182880" marR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charset="2" pitchFamily="2" typeface="Wingdings"/>
              <a:buChar char="§"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道远为何？</a:t>
            </a:r>
            <a:endParaRPr altLang="zh-TW" b="0" baseline="0" cap="none" dirty="0" i="0" kern="1200" kumimoji="0" lang="en-US" noProof="0" normalizeH="0" spc="0" strike="noStrike" sz="2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anose="02010609060101010101" pitchFamily="49" typeface="仿宋"/>
              <a:ea charset="-122" panose="02010609060101010101" pitchFamily="49" typeface="仿宋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3805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133</TotalTime>
  <Words>1728</Words>
  <Application>Microsoft Office PowerPoint</Application>
  <PresentationFormat>宽屏</PresentationFormat>
  <Paragraphs>78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仿宋</vt:lpstr>
      <vt:lpstr>黑体</vt:lpstr>
      <vt:lpstr>Rockwell</vt:lpstr>
      <vt:lpstr>Rockwell Condensed</vt:lpstr>
      <vt:lpstr>Wingdings</vt:lpstr>
      <vt:lpstr>木材纹理</vt:lpstr>
      <vt:lpstr>《论语》十二章</vt:lpstr>
      <vt:lpstr>诵读课文，梳理文意</vt:lpstr>
      <vt:lpstr>PowerPoint 演示文稿</vt:lpstr>
      <vt:lpstr>重点字词：</vt:lpstr>
      <vt:lpstr>道可道，非常道。 </vt:lpstr>
      <vt:lpstr>君子与小人 </vt:lpstr>
      <vt:lpstr>克己复礼：仁的方法论</vt:lpstr>
      <vt:lpstr>忠恕之道</vt:lpstr>
      <vt:lpstr>三重因果</vt:lpstr>
      <vt:lpstr>文与质 </vt:lpstr>
      <vt:lpstr>“人治”主义 </vt:lpstr>
      <vt:lpstr>理智、情感、意志</vt:lpstr>
      <vt:lpstr>诗三百，五经之首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2024-08-29T04:18:02Z</dcterms:created>
  <dc:creator>君 孟</dc:creator>
  <cp:lastModifiedBy>君 孟</cp:lastModifiedBy>
  <dcterms:modified xsi:type="dcterms:W3CDTF">2024-09-01T03:59:00Z</dcterms:modified>
  <cp:revision>6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1036973352395591680</vt:lpwstr>
  </property>
</Properties>
</file>