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0" r:id="rId4"/>
    <p:sldId id="258" r:id="rId5"/>
    <p:sldId id="257" r:id="rId6"/>
    <p:sldId id="261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0DA"/>
    <a:srgbClr val="00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A8CD-F5AE-45E1-8C08-E355E06D79C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B053D4-1A0C-4762-A4DE-796AF2FB66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48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A8CD-F5AE-45E1-8C08-E355E06D79C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B053D4-1A0C-4762-A4DE-796AF2FB66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2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A8CD-F5AE-45E1-8C08-E355E06D79C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B053D4-1A0C-4762-A4DE-796AF2FB66F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026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A8CD-F5AE-45E1-8C08-E355E06D79C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B053D4-1A0C-4762-A4DE-796AF2FB66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185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A8CD-F5AE-45E1-8C08-E355E06D79C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B053D4-1A0C-4762-A4DE-796AF2FB66F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0072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A8CD-F5AE-45E1-8C08-E355E06D79C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B053D4-1A0C-4762-A4DE-796AF2FB66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7934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A8CD-F5AE-45E1-8C08-E355E06D79C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53D4-1A0C-4762-A4DE-796AF2FB66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035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A8CD-F5AE-45E1-8C08-E355E06D79C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53D4-1A0C-4762-A4DE-796AF2FB66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67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A8CD-F5AE-45E1-8C08-E355E06D79C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53D4-1A0C-4762-A4DE-796AF2FB66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18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A8CD-F5AE-45E1-8C08-E355E06D79C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B053D4-1A0C-4762-A4DE-796AF2FB66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92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A8CD-F5AE-45E1-8C08-E355E06D79C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B053D4-1A0C-4762-A4DE-796AF2FB66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4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A8CD-F5AE-45E1-8C08-E355E06D79C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B053D4-1A0C-4762-A4DE-796AF2FB66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99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A8CD-F5AE-45E1-8C08-E355E06D79C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53D4-1A0C-4762-A4DE-796AF2FB66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79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A8CD-F5AE-45E1-8C08-E355E06D79C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53D4-1A0C-4762-A4DE-796AF2FB66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41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A8CD-F5AE-45E1-8C08-E355E06D79C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53D4-1A0C-4762-A4DE-796AF2FB66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02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EA8CD-F5AE-45E1-8C08-E355E06D79C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B053D4-1A0C-4762-A4DE-796AF2FB66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18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EA8CD-F5AE-45E1-8C08-E355E06D79CB}" type="datetimeFigureOut">
              <a:rPr lang="zh-CN" altLang="en-US" smtClean="0"/>
              <a:t>2024/9/8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B053D4-1A0C-4762-A4DE-796AF2FB66F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5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zh-CN" altLang="en-US" b="1" dirty="0" smtClean="0"/>
              <a:t>人皆有不忍人之心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zh-CN" b="1" dirty="0" smtClean="0"/>
              <a:t>《</a:t>
            </a:r>
            <a:r>
              <a:rPr lang="zh-CN" altLang="en-US" b="1" dirty="0" smtClean="0"/>
              <a:t>孟子</a:t>
            </a:r>
            <a:r>
              <a:rPr lang="en-US" altLang="zh-CN" b="1" dirty="0" smtClean="0"/>
              <a:t>》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63690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2631" y="230412"/>
            <a:ext cx="1179298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2800" b="1" dirty="0"/>
              <a:t>富贵不能淫，贫贱不能移，威武不能屈。此之谓大丈夫。</a:t>
            </a:r>
          </a:p>
          <a:p>
            <a:pPr indent="457200"/>
            <a:endParaRPr lang="en-US" altLang="zh-CN" sz="2800" b="1" dirty="0" smtClean="0"/>
          </a:p>
          <a:p>
            <a:pPr indent="457200"/>
            <a:r>
              <a:rPr lang="zh-CN" altLang="en-US" sz="2800" b="1" dirty="0" smtClean="0"/>
              <a:t>故</a:t>
            </a:r>
            <a:r>
              <a:rPr lang="zh-CN" altLang="en-US" sz="2800" b="1" dirty="0"/>
              <a:t>天将降大任于是人也，必先苦其心志，劳其筋骨，饿其体肤，空乏其身，行拂乱其所为，所以动心忍性，曾益其所不能。</a:t>
            </a:r>
          </a:p>
          <a:p>
            <a:pPr indent="457200"/>
            <a:endParaRPr lang="en-US" altLang="zh-CN" sz="2800" b="1" dirty="0" smtClean="0"/>
          </a:p>
          <a:p>
            <a:pPr indent="457200"/>
            <a:r>
              <a:rPr lang="zh-CN" altLang="en-US" sz="2800" b="1" dirty="0" smtClean="0"/>
              <a:t>鱼</a:t>
            </a:r>
            <a:r>
              <a:rPr lang="zh-CN" altLang="en-US" sz="2800" b="1" dirty="0"/>
              <a:t>，我所欲也；熊掌，亦我所欲也。二者不可得兼，舍鱼而取熊掌者也。生，亦我所欲也；义，亦我所欲也。二者不可得兼，舍生而取义者也。</a:t>
            </a:r>
          </a:p>
          <a:p>
            <a:pPr indent="457200"/>
            <a:endParaRPr lang="zh-CN" altLang="en-US" sz="2800" b="1" dirty="0"/>
          </a:p>
          <a:p>
            <a:pPr indent="457200"/>
            <a:r>
              <a:rPr lang="zh-CN" altLang="en-US" sz="2800" b="1" dirty="0"/>
              <a:t>梁惠王曰：“寡人之于国也，尽心焉耳矣。河内凶，则移其民于河东，移其粟于河内；河东凶亦然。察邻国之政，无如寡人之用心者。邻国之民不加少，寡人之民不加多，何也？”</a:t>
            </a:r>
          </a:p>
          <a:p>
            <a:r>
              <a:rPr lang="zh-CN" altLang="en-US" sz="2800" b="1" dirty="0"/>
              <a:t>　</a:t>
            </a:r>
            <a:r>
              <a:rPr lang="zh-CN" altLang="en-US" sz="2800" b="1" dirty="0" smtClean="0"/>
              <a:t>孟子</a:t>
            </a:r>
            <a:r>
              <a:rPr lang="zh-CN" altLang="en-US" sz="2800" b="1" dirty="0"/>
              <a:t>对曰：“王好战，请以战喻。填然鼓之，兵刃既接，弃甲曳兵而走。或百步而后止，或五十步而后止。以五十步笑百步，则何如？”</a:t>
            </a:r>
          </a:p>
          <a:p>
            <a:r>
              <a:rPr lang="zh-CN" altLang="en-US" sz="2800" b="1" dirty="0"/>
              <a:t>　</a:t>
            </a:r>
            <a:r>
              <a:rPr lang="zh-CN" altLang="en-US" sz="2800" b="1" dirty="0" smtClean="0"/>
              <a:t>曰</a:t>
            </a:r>
            <a:r>
              <a:rPr lang="zh-CN" altLang="en-US" sz="2800" b="1" dirty="0"/>
              <a:t>：“不可，直不百步耳，是亦走也。”</a:t>
            </a:r>
          </a:p>
          <a:p>
            <a:r>
              <a:rPr lang="zh-CN" altLang="en-US" sz="2800" b="1" dirty="0"/>
              <a:t>　</a:t>
            </a:r>
            <a:r>
              <a:rPr lang="zh-CN" altLang="en-US" sz="2800" b="1" dirty="0" smtClean="0"/>
              <a:t>曰</a:t>
            </a:r>
            <a:r>
              <a:rPr lang="zh-CN" altLang="en-US" sz="2800" b="1" dirty="0"/>
              <a:t>：“王如知此，则无望民之多于邻国也</a:t>
            </a:r>
            <a:r>
              <a:rPr lang="zh-CN" altLang="en-US" sz="2800" b="1" dirty="0" smtClean="0"/>
              <a:t>。</a:t>
            </a:r>
            <a:endParaRPr lang="zh-CN" altLang="en-US" sz="2800" b="1" dirty="0"/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0268341" y="0"/>
            <a:ext cx="1807279" cy="6671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孟子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76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6784" y="120175"/>
            <a:ext cx="1058487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F0F0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齐宣王</a:t>
            </a:r>
            <a:r>
              <a:rPr lang="zh-CN" altLang="en-US" sz="2800" b="1" dirty="0">
                <a:solidFill>
                  <a:srgbClr val="0F0F0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问曰：“齐桓、晋文之事可得闻乎？”</a:t>
            </a:r>
          </a:p>
          <a:p>
            <a:r>
              <a:rPr lang="zh-CN" altLang="en-US" sz="2800" b="1" dirty="0">
                <a:solidFill>
                  <a:srgbClr val="0F0F0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孟子对曰：“仲尼之徒无道桓文之事者，是以后世无传焉，臣未之闻也。无以，则王乎？”</a:t>
            </a:r>
          </a:p>
          <a:p>
            <a:r>
              <a:rPr lang="zh-CN" altLang="en-US" sz="2800" b="1" dirty="0">
                <a:solidFill>
                  <a:srgbClr val="0F0F0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曰：“德何如则可以王矣？”</a:t>
            </a:r>
          </a:p>
          <a:p>
            <a:r>
              <a:rPr lang="zh-CN" altLang="en-US" sz="2800" b="1" dirty="0">
                <a:solidFill>
                  <a:srgbClr val="0F0F0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曰：“保民而王，莫之能御也。”</a:t>
            </a:r>
          </a:p>
          <a:p>
            <a:r>
              <a:rPr lang="zh-CN" altLang="en-US" sz="2800" b="1" dirty="0">
                <a:solidFill>
                  <a:srgbClr val="0F0F0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曰：“若寡人者，可以保民乎哉？”</a:t>
            </a:r>
          </a:p>
          <a:p>
            <a:r>
              <a:rPr lang="zh-CN" altLang="en-US" sz="2800" b="1" dirty="0">
                <a:solidFill>
                  <a:srgbClr val="0F0F0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曰：“可。”</a:t>
            </a:r>
          </a:p>
          <a:p>
            <a:r>
              <a:rPr lang="zh-CN" altLang="en-US" sz="2800" b="1" dirty="0">
                <a:solidFill>
                  <a:srgbClr val="0F0F0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曰：“何由知吾可也？”</a:t>
            </a:r>
          </a:p>
          <a:p>
            <a:r>
              <a:rPr lang="zh-CN" altLang="en-US" sz="2800" b="1" dirty="0">
                <a:solidFill>
                  <a:srgbClr val="0F0F0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曰：“臣闻之胡龁曰：王坐于堂上，有牵牛而过堂下者，王见之，曰：‘牛何之？’对曰：‘将以衅钟。’王曰：‘舍之！吾不忍其觳觫，若无罪而就死地。’对曰：‘然则废衅钟与？’曰：‘何可废也，以羊易之。’不识有诸？”</a:t>
            </a:r>
          </a:p>
          <a:p>
            <a:r>
              <a:rPr lang="zh-CN" altLang="en-US" sz="2800" b="1" dirty="0">
                <a:solidFill>
                  <a:srgbClr val="0F0F0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曰：“有之。”</a:t>
            </a:r>
          </a:p>
          <a:p>
            <a:r>
              <a:rPr lang="zh-CN" altLang="en-US" sz="2800" b="1" dirty="0">
                <a:solidFill>
                  <a:srgbClr val="0F0F0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曰：“是心足以王矣。百姓皆以王为爱也，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臣固知王之不忍也。”</a:t>
            </a:r>
            <a:endParaRPr lang="zh-CN" altLang="en-US" sz="2800" b="1" i="0" u="none" strike="noStrike" dirty="0">
              <a:solidFill>
                <a:srgbClr val="C0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55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3354" y="419063"/>
            <a:ext cx="8911687" cy="1280890"/>
          </a:xfrm>
        </p:spPr>
        <p:txBody>
          <a:bodyPr/>
          <a:lstStyle/>
          <a:p>
            <a:pPr algn="ctr"/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孟子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1090" y="1424248"/>
            <a:ext cx="9775768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《</a:t>
            </a:r>
            <a:r>
              <a:rPr lang="zh-CN" altLang="en-US" sz="3200" b="1" dirty="0"/>
              <a:t>鱼我所欲也</a:t>
            </a:r>
            <a:r>
              <a:rPr lang="en-US" altLang="zh-CN" sz="3200" b="1" dirty="0" smtClean="0"/>
              <a:t>》《</a:t>
            </a:r>
            <a:r>
              <a:rPr lang="zh-CN" altLang="en-US" sz="3200" b="1" dirty="0"/>
              <a:t>生于忧患，死于安乐</a:t>
            </a:r>
            <a:r>
              <a:rPr lang="en-US" altLang="zh-CN" sz="3200" b="1" dirty="0" smtClean="0"/>
              <a:t>》《</a:t>
            </a:r>
            <a:r>
              <a:rPr lang="zh-CN" altLang="en-US" sz="3200" b="1" dirty="0" smtClean="0"/>
              <a:t>寡人之于国也</a:t>
            </a:r>
            <a:r>
              <a:rPr lang="en-US" altLang="zh-CN" sz="3200" b="1" dirty="0" smtClean="0"/>
              <a:t>》《</a:t>
            </a:r>
            <a:r>
              <a:rPr lang="zh-CN" altLang="en-US" sz="3200" b="1" dirty="0"/>
              <a:t>齐桓晋文之</a:t>
            </a:r>
            <a:r>
              <a:rPr lang="zh-CN" altLang="en-US" sz="3200" b="1" dirty="0" smtClean="0"/>
              <a:t>事</a:t>
            </a:r>
            <a:r>
              <a:rPr lang="en-US" altLang="zh-CN" sz="3200" b="1" dirty="0" smtClean="0"/>
              <a:t>》……</a:t>
            </a:r>
          </a:p>
          <a:p>
            <a:pPr marL="0" indent="0">
              <a:buNone/>
            </a:pPr>
            <a:endParaRPr lang="en-US" altLang="zh-CN" sz="3200" b="1" dirty="0" smtClean="0"/>
          </a:p>
          <a:p>
            <a:pPr marL="0" indent="0">
              <a:buNone/>
            </a:pPr>
            <a:r>
              <a:rPr lang="zh-CN" altLang="en-US" sz="40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雄辩：</a:t>
            </a:r>
            <a:endParaRPr lang="en-US" altLang="zh-CN" sz="40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3200" b="1" dirty="0" smtClean="0"/>
              <a:t>气势充沛、感情强烈：对比、排比、比喻、反问等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逻辑性强：类比推理、归纳推理等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3997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1242" y="759230"/>
            <a:ext cx="105183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ea typeface="楷体" panose="02010609060101010101" charset="-122"/>
              </a:rPr>
              <a:t>       </a:t>
            </a:r>
            <a:r>
              <a:rPr lang="zh-CN" altLang="en-US" sz="3200" b="1" dirty="0" smtClean="0">
                <a:ea typeface="楷体" panose="02010609060101010101" charset="-122"/>
              </a:rPr>
              <a:t>人皆有</a:t>
            </a:r>
            <a:r>
              <a:rPr lang="zh-CN" altLang="en-US" sz="3200" b="1" dirty="0" smtClean="0">
                <a:solidFill>
                  <a:srgbClr val="C00000"/>
                </a:solidFill>
                <a:ea typeface="楷体" panose="02010609060101010101" charset="-122"/>
              </a:rPr>
              <a:t>不忍人</a:t>
            </a:r>
            <a:r>
              <a:rPr lang="zh-CN" altLang="en-US" sz="3200" b="1" dirty="0" smtClean="0">
                <a:ea typeface="楷体" panose="02010609060101010101" charset="-122"/>
              </a:rPr>
              <a:t>之心。先王有不忍人之心，斯有不忍人之政矣。以不忍人之心行不忍人之政，治天下可</a:t>
            </a:r>
            <a:r>
              <a:rPr lang="zh-CN" altLang="en-US" sz="3200" b="1" dirty="0">
                <a:solidFill>
                  <a:srgbClr val="C00000"/>
                </a:solidFill>
                <a:ea typeface="楷体" panose="02010609060101010101" charset="-122"/>
              </a:rPr>
              <a:t>运</a:t>
            </a:r>
            <a:r>
              <a:rPr lang="zh-CN" altLang="en-US" sz="3200" b="1" dirty="0" smtClean="0">
                <a:ea typeface="楷体" panose="02010609060101010101" charset="-122"/>
              </a:rPr>
              <a:t>之掌上。</a:t>
            </a:r>
            <a:r>
              <a:rPr lang="zh-CN" altLang="en-US" sz="3200" b="1" dirty="0" smtClean="0">
                <a:solidFill>
                  <a:srgbClr val="9900CC"/>
                </a:solidFill>
                <a:ea typeface="楷体" panose="02010609060101010101" charset="-122"/>
              </a:rPr>
              <a:t>所以</a:t>
            </a:r>
            <a:r>
              <a:rPr lang="zh-CN" altLang="en-US" sz="3200" b="1" dirty="0" smtClean="0">
                <a:ea typeface="楷体" panose="02010609060101010101" charset="-122"/>
              </a:rPr>
              <a:t>谓人皆有不忍人之心者：今人乍见孺子将入于井，皆有</a:t>
            </a:r>
            <a:r>
              <a:rPr lang="zh-CN" altLang="en-US" sz="3200" b="1" dirty="0">
                <a:solidFill>
                  <a:srgbClr val="C00000"/>
                </a:solidFill>
                <a:ea typeface="楷体" panose="02010609060101010101" charset="-122"/>
              </a:rPr>
              <a:t>怵惕恻隐</a:t>
            </a:r>
            <a:r>
              <a:rPr lang="zh-CN" altLang="en-US" sz="3200" b="1" dirty="0" smtClean="0">
                <a:ea typeface="楷体" panose="02010609060101010101" charset="-122"/>
              </a:rPr>
              <a:t>之心；非</a:t>
            </a:r>
            <a:r>
              <a:rPr lang="zh-CN" altLang="en-US" sz="3200" b="1" dirty="0">
                <a:solidFill>
                  <a:srgbClr val="9900CC"/>
                </a:solidFill>
                <a:ea typeface="楷体" panose="02010609060101010101" charset="-122"/>
              </a:rPr>
              <a:t>所以</a:t>
            </a:r>
            <a:r>
              <a:rPr lang="zh-CN" altLang="en-US" sz="3200" b="1" dirty="0">
                <a:solidFill>
                  <a:srgbClr val="C00000"/>
                </a:solidFill>
                <a:ea typeface="楷体" panose="02010609060101010101" charset="-122"/>
              </a:rPr>
              <a:t>内交</a:t>
            </a:r>
            <a:r>
              <a:rPr lang="zh-CN" altLang="en-US" sz="3200" b="1" dirty="0" smtClean="0">
                <a:ea typeface="楷体" panose="02010609060101010101" charset="-122"/>
              </a:rPr>
              <a:t>于</a:t>
            </a:r>
            <a:r>
              <a:rPr lang="zh-CN" altLang="en-US" sz="3200" b="1" dirty="0">
                <a:solidFill>
                  <a:srgbClr val="C00000"/>
                </a:solidFill>
                <a:ea typeface="楷体" panose="02010609060101010101" charset="-122"/>
              </a:rPr>
              <a:t>孺子</a:t>
            </a:r>
            <a:r>
              <a:rPr lang="zh-CN" altLang="en-US" sz="3200" b="1" dirty="0" smtClean="0">
                <a:ea typeface="楷体" panose="02010609060101010101" charset="-122"/>
              </a:rPr>
              <a:t>之父母也，非所以</a:t>
            </a:r>
            <a:r>
              <a:rPr lang="zh-CN" altLang="en-US" sz="3200" b="1" dirty="0">
                <a:solidFill>
                  <a:srgbClr val="C00000"/>
                </a:solidFill>
                <a:ea typeface="楷体" panose="02010609060101010101" charset="-122"/>
              </a:rPr>
              <a:t>要</a:t>
            </a:r>
            <a:r>
              <a:rPr lang="zh-CN" altLang="en-US" sz="3200" b="1" dirty="0" smtClean="0">
                <a:ea typeface="楷体" panose="02010609060101010101" charset="-122"/>
              </a:rPr>
              <a:t>誉乡党朋友也，非恶其声而</a:t>
            </a:r>
            <a:r>
              <a:rPr lang="zh-CN" altLang="en-US" sz="3200" b="1" dirty="0" smtClean="0">
                <a:solidFill>
                  <a:srgbClr val="C00000"/>
                </a:solidFill>
                <a:ea typeface="楷体" panose="02010609060101010101" charset="-122"/>
              </a:rPr>
              <a:t>然</a:t>
            </a:r>
            <a:r>
              <a:rPr lang="zh-CN" altLang="en-US" sz="3200" b="1" dirty="0" smtClean="0">
                <a:ea typeface="楷体" panose="02010609060101010101" charset="-122"/>
              </a:rPr>
              <a:t>也。</a:t>
            </a:r>
            <a:r>
              <a:rPr lang="zh-CN" altLang="en-US" sz="3200" b="1" dirty="0" smtClean="0">
                <a:ea typeface="楷体" panose="02010609060101010101" charset="-122"/>
                <a:sym typeface="+mn-ea"/>
              </a:rPr>
              <a:t>由是观之，无恻隐之心，非人也；无</a:t>
            </a:r>
            <a:r>
              <a:rPr lang="zh-CN" altLang="en-US" sz="3200" b="1" dirty="0">
                <a:solidFill>
                  <a:srgbClr val="C00000"/>
                </a:solidFill>
                <a:ea typeface="楷体" panose="02010609060101010101" charset="-122"/>
                <a:sym typeface="+mn-ea"/>
              </a:rPr>
              <a:t>羞恶</a:t>
            </a:r>
            <a:r>
              <a:rPr lang="zh-CN" altLang="en-US" sz="3200" b="1" dirty="0" smtClean="0">
                <a:ea typeface="楷体" panose="02010609060101010101" charset="-122"/>
                <a:sym typeface="+mn-ea"/>
              </a:rPr>
              <a:t>之心，非人也；无辞让之心，非人也；无是非之心，非人也。</a:t>
            </a:r>
            <a:r>
              <a:rPr lang="zh-CN" altLang="en-US" sz="3200" b="1" dirty="0" smtClean="0">
                <a:ea typeface="楷体" panose="02010609060101010101" charset="-122"/>
              </a:rPr>
              <a:t>恻隐之心，</a:t>
            </a:r>
            <a:r>
              <a:rPr lang="zh-CN" altLang="en-US" sz="3200" b="1" dirty="0" smtClean="0">
                <a:solidFill>
                  <a:srgbClr val="0000CC"/>
                </a:solidFill>
                <a:ea typeface="楷体" panose="02010609060101010101" charset="-122"/>
              </a:rPr>
              <a:t>仁</a:t>
            </a:r>
            <a:r>
              <a:rPr lang="zh-CN" altLang="en-US" sz="3200" b="1" dirty="0" smtClean="0">
                <a:ea typeface="楷体" panose="02010609060101010101" charset="-122"/>
              </a:rPr>
              <a:t>之</a:t>
            </a:r>
            <a:r>
              <a:rPr lang="zh-CN" altLang="en-US" sz="3200" b="1" dirty="0" smtClean="0">
                <a:solidFill>
                  <a:srgbClr val="C00000"/>
                </a:solidFill>
                <a:ea typeface="楷体" panose="02010609060101010101" charset="-122"/>
              </a:rPr>
              <a:t>端</a:t>
            </a:r>
            <a:r>
              <a:rPr lang="zh-CN" altLang="en-US" sz="3200" b="1" dirty="0" smtClean="0">
                <a:ea typeface="楷体" panose="02010609060101010101" charset="-122"/>
              </a:rPr>
              <a:t>也；羞恶之心，</a:t>
            </a:r>
            <a:r>
              <a:rPr lang="zh-CN" altLang="en-US" sz="3200" b="1" dirty="0">
                <a:solidFill>
                  <a:srgbClr val="0000CC"/>
                </a:solidFill>
                <a:ea typeface="楷体" panose="02010609060101010101" charset="-122"/>
              </a:rPr>
              <a:t>义</a:t>
            </a:r>
            <a:r>
              <a:rPr lang="zh-CN" altLang="en-US" sz="3200" b="1" dirty="0" smtClean="0">
                <a:ea typeface="楷体" panose="02010609060101010101" charset="-122"/>
              </a:rPr>
              <a:t>之端也；辞让之心，</a:t>
            </a:r>
            <a:r>
              <a:rPr lang="zh-CN" altLang="en-US" sz="3200" b="1" dirty="0">
                <a:solidFill>
                  <a:srgbClr val="0000CC"/>
                </a:solidFill>
                <a:ea typeface="楷体" panose="02010609060101010101" charset="-122"/>
              </a:rPr>
              <a:t>礼</a:t>
            </a:r>
            <a:r>
              <a:rPr lang="zh-CN" altLang="en-US" sz="3200" b="1" dirty="0" smtClean="0">
                <a:ea typeface="楷体" panose="02010609060101010101" charset="-122"/>
              </a:rPr>
              <a:t>之端也；是非之心，</a:t>
            </a:r>
            <a:r>
              <a:rPr lang="zh-CN" altLang="en-US" sz="3200" b="1" dirty="0">
                <a:solidFill>
                  <a:srgbClr val="0000CC"/>
                </a:solidFill>
                <a:ea typeface="楷体" panose="02010609060101010101" charset="-122"/>
              </a:rPr>
              <a:t>智</a:t>
            </a:r>
            <a:r>
              <a:rPr lang="zh-CN" altLang="en-US" sz="3200" b="1" dirty="0" smtClean="0">
                <a:ea typeface="楷体" panose="02010609060101010101" charset="-122"/>
              </a:rPr>
              <a:t>之端也。人之有是四端也，</a:t>
            </a:r>
            <a:r>
              <a:rPr lang="zh-CN" altLang="en-US" sz="3200" b="1" dirty="0">
                <a:solidFill>
                  <a:srgbClr val="C00000"/>
                </a:solidFill>
                <a:ea typeface="楷体" panose="02010609060101010101" charset="-122"/>
              </a:rPr>
              <a:t>犹</a:t>
            </a:r>
            <a:r>
              <a:rPr lang="zh-CN" altLang="en-US" sz="3200" b="1" dirty="0" smtClean="0">
                <a:ea typeface="楷体" panose="02010609060101010101" charset="-122"/>
              </a:rPr>
              <a:t>其有四体也。有是四端而自谓不能者，自</a:t>
            </a:r>
            <a:r>
              <a:rPr lang="zh-CN" altLang="en-US" sz="3200" b="1" dirty="0">
                <a:solidFill>
                  <a:srgbClr val="C00000"/>
                </a:solidFill>
                <a:ea typeface="楷体" panose="02010609060101010101" charset="-122"/>
              </a:rPr>
              <a:t>贼</a:t>
            </a:r>
            <a:r>
              <a:rPr lang="zh-CN" altLang="en-US" sz="3200" b="1" dirty="0" smtClean="0">
                <a:ea typeface="楷体" panose="02010609060101010101" charset="-122"/>
              </a:rPr>
              <a:t>者也；谓其君不能者，贼其君者也。凡有四端于我者，知皆扩而充之矣，若火之始</a:t>
            </a:r>
            <a:r>
              <a:rPr lang="zh-CN" altLang="en-US" sz="3200" b="1" dirty="0">
                <a:solidFill>
                  <a:srgbClr val="C00000"/>
                </a:solidFill>
                <a:ea typeface="楷体" panose="02010609060101010101" charset="-122"/>
              </a:rPr>
              <a:t>然</a:t>
            </a:r>
            <a:r>
              <a:rPr lang="zh-CN" altLang="en-US" sz="3200" b="1" dirty="0" smtClean="0">
                <a:ea typeface="楷体" panose="02010609060101010101" charset="-122"/>
              </a:rPr>
              <a:t>，泉之始</a:t>
            </a:r>
            <a:r>
              <a:rPr lang="zh-CN" altLang="en-US" sz="3200" b="1" dirty="0">
                <a:solidFill>
                  <a:srgbClr val="C00000"/>
                </a:solidFill>
                <a:ea typeface="楷体" panose="02010609060101010101" charset="-122"/>
              </a:rPr>
              <a:t>达</a:t>
            </a:r>
            <a:r>
              <a:rPr lang="zh-CN" altLang="en-US" sz="3200" b="1" dirty="0" smtClean="0">
                <a:ea typeface="楷体" panose="02010609060101010101" charset="-122"/>
              </a:rPr>
              <a:t>。</a:t>
            </a:r>
            <a:r>
              <a:rPr lang="zh-CN" altLang="en-US" sz="3200" b="1" dirty="0">
                <a:solidFill>
                  <a:srgbClr val="C00000"/>
                </a:solidFill>
                <a:ea typeface="楷体" panose="02010609060101010101" charset="-122"/>
              </a:rPr>
              <a:t>苟</a:t>
            </a:r>
            <a:r>
              <a:rPr lang="zh-CN" altLang="en-US" sz="3200" b="1" dirty="0" smtClean="0">
                <a:ea typeface="楷体" panose="02010609060101010101" charset="-122"/>
              </a:rPr>
              <a:t>能充之，足以</a:t>
            </a:r>
            <a:r>
              <a:rPr lang="zh-CN" altLang="en-US" sz="3200" b="1" dirty="0">
                <a:solidFill>
                  <a:srgbClr val="C00000"/>
                </a:solidFill>
                <a:ea typeface="楷体" panose="02010609060101010101" charset="-122"/>
              </a:rPr>
              <a:t>保</a:t>
            </a:r>
            <a:r>
              <a:rPr lang="zh-CN" altLang="en-US" sz="3200" b="1" dirty="0" smtClean="0">
                <a:ea typeface="楷体" panose="02010609060101010101" charset="-122"/>
              </a:rPr>
              <a:t>四海；苟不充之，不足以事父母。”</a:t>
            </a:r>
            <a:endParaRPr lang="zh-CN" altLang="en-US" sz="3200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xmlns="" id="{638D4257-0DFE-6367-2C69-1BEE9087F667}"/>
              </a:ext>
            </a:extLst>
          </p:cNvPr>
          <p:cNvSpPr txBox="1">
            <a:spLocks/>
          </p:cNvSpPr>
          <p:nvPr/>
        </p:nvSpPr>
        <p:spPr>
          <a:xfrm>
            <a:off x="630368" y="87685"/>
            <a:ext cx="4030301" cy="6327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诵读课文，梳理文意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50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6224" y="714615"/>
            <a:ext cx="801347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a typeface="楷体" panose="02010609060101010101" charset="-122"/>
              </a:rPr>
              <a:t>       </a:t>
            </a:r>
            <a:r>
              <a:rPr lang="zh-CN" altLang="en-US" sz="2800" b="1" dirty="0" smtClean="0">
                <a:ea typeface="楷体" panose="02010609060101010101" charset="-122"/>
              </a:rPr>
              <a:t>人皆有</a:t>
            </a:r>
            <a:r>
              <a:rPr lang="zh-CN" altLang="en-US" sz="2800" b="1" dirty="0" smtClean="0">
                <a:solidFill>
                  <a:srgbClr val="C00000"/>
                </a:solidFill>
                <a:ea typeface="楷体" panose="02010609060101010101" charset="-122"/>
              </a:rPr>
              <a:t>不忍人</a:t>
            </a:r>
            <a:r>
              <a:rPr lang="zh-CN" altLang="en-US" sz="2800" b="1" dirty="0" smtClean="0">
                <a:ea typeface="楷体" panose="02010609060101010101" charset="-122"/>
              </a:rPr>
              <a:t>之心。先王有不忍人之心，斯有不忍人之政矣。以不忍人之心行不忍人之政，治天下可</a:t>
            </a:r>
            <a:r>
              <a:rPr lang="zh-CN" altLang="en-US" sz="2800" b="1" dirty="0">
                <a:solidFill>
                  <a:srgbClr val="C00000"/>
                </a:solidFill>
                <a:ea typeface="楷体" panose="02010609060101010101" charset="-122"/>
              </a:rPr>
              <a:t>运</a:t>
            </a:r>
            <a:r>
              <a:rPr lang="zh-CN" altLang="en-US" sz="2800" b="1" dirty="0" smtClean="0">
                <a:ea typeface="楷体" panose="02010609060101010101" charset="-122"/>
              </a:rPr>
              <a:t>之掌上。</a:t>
            </a:r>
            <a:r>
              <a:rPr lang="zh-CN" altLang="en-US" sz="2800" b="1" dirty="0" smtClean="0">
                <a:solidFill>
                  <a:srgbClr val="9900CC"/>
                </a:solidFill>
                <a:ea typeface="楷体" panose="02010609060101010101" charset="-122"/>
              </a:rPr>
              <a:t>所以</a:t>
            </a:r>
            <a:r>
              <a:rPr lang="zh-CN" altLang="en-US" sz="2800" b="1" dirty="0" smtClean="0">
                <a:ea typeface="楷体" panose="02010609060101010101" charset="-122"/>
              </a:rPr>
              <a:t>谓人皆有不忍人之心者：今人乍见孺子将入于井，皆有</a:t>
            </a:r>
            <a:r>
              <a:rPr lang="zh-CN" altLang="en-US" sz="2800" b="1" dirty="0">
                <a:solidFill>
                  <a:srgbClr val="C00000"/>
                </a:solidFill>
                <a:ea typeface="楷体" panose="02010609060101010101" charset="-122"/>
              </a:rPr>
              <a:t>怵惕恻隐</a:t>
            </a:r>
            <a:r>
              <a:rPr lang="zh-CN" altLang="en-US" sz="2800" b="1" dirty="0" smtClean="0">
                <a:ea typeface="楷体" panose="02010609060101010101" charset="-122"/>
              </a:rPr>
              <a:t>之心；非</a:t>
            </a:r>
            <a:r>
              <a:rPr lang="zh-CN" altLang="en-US" sz="2800" b="1" dirty="0">
                <a:solidFill>
                  <a:srgbClr val="9900CC"/>
                </a:solidFill>
                <a:ea typeface="楷体" panose="02010609060101010101" charset="-122"/>
              </a:rPr>
              <a:t>所以</a:t>
            </a:r>
            <a:r>
              <a:rPr lang="zh-CN" altLang="en-US" sz="2800" b="1" dirty="0">
                <a:solidFill>
                  <a:srgbClr val="C00000"/>
                </a:solidFill>
                <a:ea typeface="楷体" panose="02010609060101010101" charset="-122"/>
              </a:rPr>
              <a:t>内交</a:t>
            </a:r>
            <a:r>
              <a:rPr lang="zh-CN" altLang="en-US" sz="2800" b="1" dirty="0" smtClean="0">
                <a:ea typeface="楷体" panose="02010609060101010101" charset="-122"/>
              </a:rPr>
              <a:t>于</a:t>
            </a:r>
            <a:r>
              <a:rPr lang="zh-CN" altLang="en-US" sz="2800" b="1" dirty="0">
                <a:solidFill>
                  <a:srgbClr val="C00000"/>
                </a:solidFill>
                <a:ea typeface="楷体" panose="02010609060101010101" charset="-122"/>
              </a:rPr>
              <a:t>孺子</a:t>
            </a:r>
            <a:r>
              <a:rPr lang="zh-CN" altLang="en-US" sz="2800" b="1" dirty="0" smtClean="0">
                <a:ea typeface="楷体" panose="02010609060101010101" charset="-122"/>
              </a:rPr>
              <a:t>之父母也，非所以</a:t>
            </a:r>
            <a:r>
              <a:rPr lang="zh-CN" altLang="en-US" sz="2800" b="1" dirty="0">
                <a:solidFill>
                  <a:srgbClr val="C00000"/>
                </a:solidFill>
                <a:ea typeface="楷体" panose="02010609060101010101" charset="-122"/>
              </a:rPr>
              <a:t>要</a:t>
            </a:r>
            <a:r>
              <a:rPr lang="zh-CN" altLang="en-US" sz="2800" b="1" dirty="0" smtClean="0">
                <a:ea typeface="楷体" panose="02010609060101010101" charset="-122"/>
              </a:rPr>
              <a:t>誉乡党朋友也，非恶其声而</a:t>
            </a:r>
            <a:r>
              <a:rPr lang="zh-CN" altLang="en-US" sz="2800" b="1" dirty="0" smtClean="0">
                <a:solidFill>
                  <a:srgbClr val="C00000"/>
                </a:solidFill>
                <a:ea typeface="楷体" panose="02010609060101010101" charset="-122"/>
              </a:rPr>
              <a:t>然</a:t>
            </a:r>
            <a:r>
              <a:rPr lang="zh-CN" altLang="en-US" sz="2800" b="1" dirty="0" smtClean="0">
                <a:ea typeface="楷体" panose="02010609060101010101" charset="-122"/>
              </a:rPr>
              <a:t>也。</a:t>
            </a:r>
            <a:r>
              <a:rPr lang="zh-CN" altLang="en-US" sz="2800" b="1" dirty="0" smtClean="0">
                <a:ea typeface="楷体" panose="02010609060101010101" charset="-122"/>
                <a:sym typeface="+mn-ea"/>
              </a:rPr>
              <a:t>由是观之，无恻隐之心，非人也；无</a:t>
            </a:r>
            <a:r>
              <a:rPr lang="zh-CN" altLang="en-US" sz="2800" b="1" dirty="0">
                <a:solidFill>
                  <a:srgbClr val="C00000"/>
                </a:solidFill>
                <a:ea typeface="楷体" panose="02010609060101010101" charset="-122"/>
                <a:sym typeface="+mn-ea"/>
              </a:rPr>
              <a:t>羞恶</a:t>
            </a:r>
            <a:r>
              <a:rPr lang="zh-CN" altLang="en-US" sz="2800" b="1" dirty="0" smtClean="0">
                <a:ea typeface="楷体" panose="02010609060101010101" charset="-122"/>
                <a:sym typeface="+mn-ea"/>
              </a:rPr>
              <a:t>之心，非人也；无辞让之心，非人也；无是非之心，非人也。</a:t>
            </a:r>
            <a:r>
              <a:rPr lang="zh-CN" altLang="en-US" sz="2800" b="1" dirty="0" smtClean="0">
                <a:ea typeface="楷体" panose="02010609060101010101" charset="-122"/>
              </a:rPr>
              <a:t>恻隐之心，</a:t>
            </a:r>
            <a:r>
              <a:rPr lang="zh-CN" altLang="en-US" sz="2800" b="1" dirty="0" smtClean="0">
                <a:solidFill>
                  <a:srgbClr val="0000CC"/>
                </a:solidFill>
                <a:ea typeface="楷体" panose="02010609060101010101" charset="-122"/>
              </a:rPr>
              <a:t>仁</a:t>
            </a:r>
            <a:r>
              <a:rPr lang="zh-CN" altLang="en-US" sz="2800" b="1" dirty="0" smtClean="0">
                <a:ea typeface="楷体" panose="02010609060101010101" charset="-122"/>
              </a:rPr>
              <a:t>之</a:t>
            </a:r>
            <a:r>
              <a:rPr lang="zh-CN" altLang="en-US" sz="2800" b="1" dirty="0" smtClean="0">
                <a:solidFill>
                  <a:srgbClr val="C00000"/>
                </a:solidFill>
                <a:ea typeface="楷体" panose="02010609060101010101" charset="-122"/>
              </a:rPr>
              <a:t>端</a:t>
            </a:r>
            <a:r>
              <a:rPr lang="zh-CN" altLang="en-US" sz="2800" b="1" dirty="0" smtClean="0">
                <a:ea typeface="楷体" panose="02010609060101010101" charset="-122"/>
              </a:rPr>
              <a:t>也；羞恶之心，</a:t>
            </a:r>
            <a:r>
              <a:rPr lang="zh-CN" altLang="en-US" sz="2800" b="1" dirty="0">
                <a:solidFill>
                  <a:srgbClr val="0000CC"/>
                </a:solidFill>
                <a:ea typeface="楷体" panose="02010609060101010101" charset="-122"/>
              </a:rPr>
              <a:t>义</a:t>
            </a:r>
            <a:r>
              <a:rPr lang="zh-CN" altLang="en-US" sz="2800" b="1" dirty="0" smtClean="0">
                <a:ea typeface="楷体" panose="02010609060101010101" charset="-122"/>
              </a:rPr>
              <a:t>之端也；辞让之心，</a:t>
            </a:r>
            <a:r>
              <a:rPr lang="zh-CN" altLang="en-US" sz="2800" b="1" dirty="0">
                <a:solidFill>
                  <a:srgbClr val="0000CC"/>
                </a:solidFill>
                <a:ea typeface="楷体" panose="02010609060101010101" charset="-122"/>
              </a:rPr>
              <a:t>礼</a:t>
            </a:r>
            <a:r>
              <a:rPr lang="zh-CN" altLang="en-US" sz="2800" b="1" dirty="0" smtClean="0">
                <a:ea typeface="楷体" panose="02010609060101010101" charset="-122"/>
              </a:rPr>
              <a:t>之端也；是非之心，</a:t>
            </a:r>
            <a:r>
              <a:rPr lang="zh-CN" altLang="en-US" sz="2800" b="1" dirty="0">
                <a:solidFill>
                  <a:srgbClr val="0000CC"/>
                </a:solidFill>
                <a:ea typeface="楷体" panose="02010609060101010101" charset="-122"/>
              </a:rPr>
              <a:t>智</a:t>
            </a:r>
            <a:r>
              <a:rPr lang="zh-CN" altLang="en-US" sz="2800" b="1" dirty="0" smtClean="0">
                <a:ea typeface="楷体" panose="02010609060101010101" charset="-122"/>
              </a:rPr>
              <a:t>之端也。人之有是四端也，</a:t>
            </a:r>
            <a:r>
              <a:rPr lang="zh-CN" altLang="en-US" sz="2800" b="1" dirty="0">
                <a:solidFill>
                  <a:srgbClr val="C00000"/>
                </a:solidFill>
                <a:ea typeface="楷体" panose="02010609060101010101" charset="-122"/>
              </a:rPr>
              <a:t>犹</a:t>
            </a:r>
            <a:r>
              <a:rPr lang="zh-CN" altLang="en-US" sz="2800" b="1" dirty="0" smtClean="0">
                <a:ea typeface="楷体" panose="02010609060101010101" charset="-122"/>
              </a:rPr>
              <a:t>其有四体也。有是四端而自谓不能者，自</a:t>
            </a:r>
            <a:r>
              <a:rPr lang="zh-CN" altLang="en-US" sz="2800" b="1" dirty="0">
                <a:solidFill>
                  <a:srgbClr val="C00000"/>
                </a:solidFill>
                <a:ea typeface="楷体" panose="02010609060101010101" charset="-122"/>
              </a:rPr>
              <a:t>贼</a:t>
            </a:r>
            <a:r>
              <a:rPr lang="zh-CN" altLang="en-US" sz="2800" b="1" dirty="0" smtClean="0">
                <a:ea typeface="楷体" panose="02010609060101010101" charset="-122"/>
              </a:rPr>
              <a:t>者也；谓其君不能者，贼其君者也。凡有四端于我者，知皆扩而充之矣，若火之始</a:t>
            </a:r>
            <a:r>
              <a:rPr lang="zh-CN" altLang="en-US" sz="2800" b="1" dirty="0">
                <a:solidFill>
                  <a:srgbClr val="C00000"/>
                </a:solidFill>
                <a:ea typeface="楷体" panose="02010609060101010101" charset="-122"/>
              </a:rPr>
              <a:t>然</a:t>
            </a:r>
            <a:r>
              <a:rPr lang="zh-CN" altLang="en-US" sz="2800" b="1" dirty="0" smtClean="0">
                <a:ea typeface="楷体" panose="02010609060101010101" charset="-122"/>
              </a:rPr>
              <a:t>，泉之始</a:t>
            </a:r>
            <a:r>
              <a:rPr lang="zh-CN" altLang="en-US" sz="2800" b="1" dirty="0">
                <a:solidFill>
                  <a:srgbClr val="C00000"/>
                </a:solidFill>
                <a:ea typeface="楷体" panose="02010609060101010101" charset="-122"/>
              </a:rPr>
              <a:t>达</a:t>
            </a:r>
            <a:r>
              <a:rPr lang="zh-CN" altLang="en-US" sz="2800" b="1" dirty="0" smtClean="0">
                <a:ea typeface="楷体" panose="02010609060101010101" charset="-122"/>
              </a:rPr>
              <a:t>。</a:t>
            </a:r>
            <a:r>
              <a:rPr lang="zh-CN" altLang="en-US" sz="2800" b="1" dirty="0">
                <a:solidFill>
                  <a:srgbClr val="C00000"/>
                </a:solidFill>
                <a:ea typeface="楷体" panose="02010609060101010101" charset="-122"/>
              </a:rPr>
              <a:t>苟</a:t>
            </a:r>
            <a:r>
              <a:rPr lang="zh-CN" altLang="en-US" sz="2800" b="1" dirty="0" smtClean="0">
                <a:ea typeface="楷体" panose="02010609060101010101" charset="-122"/>
              </a:rPr>
              <a:t>能充之，足以</a:t>
            </a:r>
            <a:r>
              <a:rPr lang="zh-CN" altLang="en-US" sz="2800" b="1" dirty="0">
                <a:solidFill>
                  <a:srgbClr val="C00000"/>
                </a:solidFill>
                <a:ea typeface="楷体" panose="02010609060101010101" charset="-122"/>
              </a:rPr>
              <a:t>保</a:t>
            </a:r>
            <a:r>
              <a:rPr lang="zh-CN" altLang="en-US" sz="2800" b="1" dirty="0" smtClean="0">
                <a:ea typeface="楷体" panose="02010609060101010101" charset="-122"/>
              </a:rPr>
              <a:t>四海；苟不充之，不足以事父母。”</a:t>
            </a:r>
            <a:endParaRPr lang="zh-CN" altLang="en-US" sz="2800" dirty="0"/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xmlns="" id="{638D4257-0DFE-6367-2C69-1BEE9087F667}"/>
              </a:ext>
            </a:extLst>
          </p:cNvPr>
          <p:cNvSpPr txBox="1">
            <a:spLocks/>
          </p:cNvSpPr>
          <p:nvPr/>
        </p:nvSpPr>
        <p:spPr>
          <a:xfrm>
            <a:off x="236899" y="0"/>
            <a:ext cx="4451479" cy="7146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诵读课文，梳理文意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638D4257-0DFE-6367-2C69-1BEE9087F667}"/>
              </a:ext>
            </a:extLst>
          </p:cNvPr>
          <p:cNvSpPr txBox="1">
            <a:spLocks/>
          </p:cNvSpPr>
          <p:nvPr/>
        </p:nvSpPr>
        <p:spPr>
          <a:xfrm>
            <a:off x="8639694" y="181894"/>
            <a:ext cx="3413761" cy="50551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核心概念及其关系</a:t>
            </a:r>
            <a:endParaRPr lang="en-US" altLang="zh-CN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不忍人之心</a:t>
            </a:r>
            <a:endParaRPr lang="en-US" altLang="zh-CN" sz="2400" b="1" dirty="0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四心</a:t>
            </a:r>
            <a:r>
              <a:rPr lang="en-US" altLang="zh-CN" sz="2400" b="1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400" b="1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恻隐、羞恶、辞让、是非</a:t>
            </a:r>
            <a:endParaRPr lang="en-US" altLang="zh-CN" sz="2400" b="1" dirty="0" smtClean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四体、四端</a:t>
            </a:r>
            <a:endParaRPr lang="en-US" altLang="zh-CN" sz="24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四德</a:t>
            </a:r>
            <a:r>
              <a:rPr lang="en-US" altLang="zh-CN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4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仁、义、礼、</a:t>
            </a:r>
            <a:r>
              <a:rPr lang="zh-CN" altLang="en-US" sz="2400" b="1" dirty="0" smtClean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智</a:t>
            </a:r>
            <a:endParaRPr lang="en-US" altLang="zh-CN" sz="2400" b="1" dirty="0" smtClean="0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endParaRPr lang="en-US" altLang="zh-CN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</a:t>
            </a:r>
            <a:r>
              <a:rPr lang="zh-CN" altLang="en-US" sz="24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心（四端）的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特点</a:t>
            </a:r>
            <a:endParaRPr lang="en-US" altLang="zh-CN" sz="2400" b="1" dirty="0" smtClean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先天性</a:t>
            </a:r>
            <a:endParaRPr lang="en-US" altLang="zh-CN" sz="24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超功利性</a:t>
            </a:r>
            <a:endParaRPr lang="en-US" altLang="zh-CN" sz="24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可变性</a:t>
            </a:r>
            <a:endParaRPr lang="en-US" altLang="zh-CN" sz="2400" b="1" dirty="0" smtClean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b="1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梳理文章论证思路</a:t>
            </a:r>
          </a:p>
        </p:txBody>
      </p:sp>
    </p:spTree>
    <p:extLst>
      <p:ext uri="{BB962C8B-B14F-4D97-AF65-F5344CB8AC3E}">
        <p14:creationId xmlns:p14="http://schemas.microsoft.com/office/powerpoint/2010/main" val="145609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91242" y="310343"/>
            <a:ext cx="105183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a typeface="楷体" panose="02010609060101010101" charset="-122"/>
              </a:rPr>
              <a:t>    </a:t>
            </a:r>
            <a:r>
              <a:rPr lang="zh-CN" altLang="en-US" sz="2800" b="1" u="sng" dirty="0" smtClean="0">
                <a:ea typeface="楷体" panose="02010609060101010101" charset="-122"/>
              </a:rPr>
              <a:t>人皆有不忍人之心。</a:t>
            </a:r>
            <a:endParaRPr lang="en-US" altLang="zh-CN" sz="2800" b="1" u="sng" dirty="0">
              <a:ea typeface="楷体" panose="02010609060101010101" charset="-122"/>
            </a:endParaRPr>
          </a:p>
          <a:p>
            <a:r>
              <a:rPr lang="en-US" altLang="zh-CN" sz="2800" b="1" dirty="0" smtClean="0">
                <a:ea typeface="楷体" panose="02010609060101010101" charset="-122"/>
              </a:rPr>
              <a:t>    </a:t>
            </a:r>
            <a:r>
              <a:rPr lang="zh-CN" altLang="en-US" sz="2800" b="1" dirty="0" smtClean="0">
                <a:ea typeface="楷体" panose="02010609060101010101" charset="-122"/>
              </a:rPr>
              <a:t>先王有不忍人之心，斯有不忍人之政矣。以不忍人之心行不忍人之政，治天下可</a:t>
            </a:r>
            <a:r>
              <a:rPr lang="zh-CN" altLang="en-US" sz="2800" b="1" dirty="0">
                <a:ea typeface="楷体" panose="02010609060101010101" charset="-122"/>
              </a:rPr>
              <a:t>运</a:t>
            </a:r>
            <a:r>
              <a:rPr lang="zh-CN" altLang="en-US" sz="2800" b="1" dirty="0" smtClean="0">
                <a:ea typeface="楷体" panose="02010609060101010101" charset="-122"/>
              </a:rPr>
              <a:t>之掌上。</a:t>
            </a:r>
            <a:endParaRPr lang="en-US" altLang="zh-CN" sz="2800" b="1" dirty="0" smtClean="0">
              <a:ea typeface="楷体" panose="02010609060101010101" charset="-122"/>
            </a:endParaRPr>
          </a:p>
          <a:p>
            <a:r>
              <a:rPr lang="en-US" altLang="zh-CN" sz="2800" b="1" dirty="0">
                <a:ea typeface="楷体" panose="02010609060101010101" charset="-122"/>
              </a:rPr>
              <a:t> </a:t>
            </a:r>
            <a:r>
              <a:rPr lang="en-US" altLang="zh-CN" sz="2800" b="1" dirty="0" smtClean="0">
                <a:ea typeface="楷体" panose="02010609060101010101" charset="-122"/>
              </a:rPr>
              <a:t>   </a:t>
            </a:r>
            <a:r>
              <a:rPr lang="zh-CN" altLang="en-US" sz="2800" b="1" dirty="0" smtClean="0">
                <a:ea typeface="楷体" panose="02010609060101010101" charset="-122"/>
              </a:rPr>
              <a:t>所以谓人皆有不忍人之心者：今人乍见孺子将入于井，皆有</a:t>
            </a:r>
            <a:r>
              <a:rPr lang="zh-CN" altLang="en-US" sz="2800" b="1" dirty="0">
                <a:ea typeface="楷体" panose="02010609060101010101" charset="-122"/>
              </a:rPr>
              <a:t>怵惕恻隐</a:t>
            </a:r>
            <a:r>
              <a:rPr lang="zh-CN" altLang="en-US" sz="2800" b="1" dirty="0" smtClean="0">
                <a:ea typeface="楷体" panose="02010609060101010101" charset="-122"/>
              </a:rPr>
              <a:t>之心；非</a:t>
            </a:r>
            <a:r>
              <a:rPr lang="zh-CN" altLang="en-US" sz="2800" b="1" dirty="0">
                <a:ea typeface="楷体" panose="02010609060101010101" charset="-122"/>
              </a:rPr>
              <a:t>所以内交</a:t>
            </a:r>
            <a:r>
              <a:rPr lang="zh-CN" altLang="en-US" sz="2800" b="1" dirty="0" smtClean="0">
                <a:ea typeface="楷体" panose="02010609060101010101" charset="-122"/>
              </a:rPr>
              <a:t>于</a:t>
            </a:r>
            <a:r>
              <a:rPr lang="zh-CN" altLang="en-US" sz="2800" b="1" dirty="0">
                <a:ea typeface="楷体" panose="02010609060101010101" charset="-122"/>
              </a:rPr>
              <a:t>孺子</a:t>
            </a:r>
            <a:r>
              <a:rPr lang="zh-CN" altLang="en-US" sz="2800" b="1" dirty="0" smtClean="0">
                <a:ea typeface="楷体" panose="02010609060101010101" charset="-122"/>
              </a:rPr>
              <a:t>之父母也，非所以</a:t>
            </a:r>
            <a:r>
              <a:rPr lang="zh-CN" altLang="en-US" sz="2800" b="1" dirty="0">
                <a:ea typeface="楷体" panose="02010609060101010101" charset="-122"/>
              </a:rPr>
              <a:t>要</a:t>
            </a:r>
            <a:r>
              <a:rPr lang="zh-CN" altLang="en-US" sz="2800" b="1" dirty="0" smtClean="0">
                <a:ea typeface="楷体" panose="02010609060101010101" charset="-122"/>
              </a:rPr>
              <a:t>誉乡党朋友也，非恶其声而然也。</a:t>
            </a:r>
            <a:endParaRPr lang="en-US" altLang="zh-CN" sz="2800" b="1" dirty="0" smtClean="0">
              <a:ea typeface="楷体" panose="02010609060101010101" charset="-122"/>
            </a:endParaRPr>
          </a:p>
          <a:p>
            <a:r>
              <a:rPr lang="en-US" altLang="zh-CN" sz="2800" b="1" dirty="0">
                <a:ea typeface="楷体" panose="02010609060101010101" charset="-122"/>
                <a:sym typeface="+mn-ea"/>
              </a:rPr>
              <a:t> </a:t>
            </a:r>
            <a:r>
              <a:rPr lang="en-US" altLang="zh-CN" sz="2800" b="1" dirty="0" smtClean="0">
                <a:ea typeface="楷体" panose="02010609060101010101" charset="-122"/>
                <a:sym typeface="+mn-ea"/>
              </a:rPr>
              <a:t>   </a:t>
            </a:r>
            <a:r>
              <a:rPr lang="zh-CN" altLang="en-US" sz="2800" b="1" dirty="0" smtClean="0">
                <a:ea typeface="楷体" panose="02010609060101010101" charset="-122"/>
                <a:sym typeface="+mn-ea"/>
              </a:rPr>
              <a:t>由是观之，无恻隐之心，非人也；无</a:t>
            </a:r>
            <a:r>
              <a:rPr lang="zh-CN" altLang="en-US" sz="2800" b="1" dirty="0">
                <a:ea typeface="楷体" panose="02010609060101010101" charset="-122"/>
                <a:sym typeface="+mn-ea"/>
              </a:rPr>
              <a:t>羞恶</a:t>
            </a:r>
            <a:r>
              <a:rPr lang="zh-CN" altLang="en-US" sz="2800" b="1" dirty="0" smtClean="0">
                <a:ea typeface="楷体" panose="02010609060101010101" charset="-122"/>
                <a:sym typeface="+mn-ea"/>
              </a:rPr>
              <a:t>之心，非人也；无辞让之心，非人也；无是非之心，非人也。</a:t>
            </a:r>
            <a:r>
              <a:rPr lang="zh-CN" altLang="en-US" sz="2800" b="1" dirty="0" smtClean="0">
                <a:ea typeface="楷体" panose="02010609060101010101" charset="-122"/>
              </a:rPr>
              <a:t>恻隐之心，仁之端也；羞恶之心，</a:t>
            </a:r>
            <a:r>
              <a:rPr lang="zh-CN" altLang="en-US" sz="2800" b="1" dirty="0">
                <a:ea typeface="楷体" panose="02010609060101010101" charset="-122"/>
              </a:rPr>
              <a:t>义</a:t>
            </a:r>
            <a:r>
              <a:rPr lang="zh-CN" altLang="en-US" sz="2800" b="1" dirty="0" smtClean="0">
                <a:ea typeface="楷体" panose="02010609060101010101" charset="-122"/>
              </a:rPr>
              <a:t>之端也；辞让之心，</a:t>
            </a:r>
            <a:r>
              <a:rPr lang="zh-CN" altLang="en-US" sz="2800" b="1" dirty="0">
                <a:ea typeface="楷体" panose="02010609060101010101" charset="-122"/>
              </a:rPr>
              <a:t>礼</a:t>
            </a:r>
            <a:r>
              <a:rPr lang="zh-CN" altLang="en-US" sz="2800" b="1" dirty="0" smtClean="0">
                <a:ea typeface="楷体" panose="02010609060101010101" charset="-122"/>
              </a:rPr>
              <a:t>之端也；是非之心，</a:t>
            </a:r>
            <a:r>
              <a:rPr lang="zh-CN" altLang="en-US" sz="2800" b="1" dirty="0">
                <a:ea typeface="楷体" panose="02010609060101010101" charset="-122"/>
              </a:rPr>
              <a:t>智</a:t>
            </a:r>
            <a:r>
              <a:rPr lang="zh-CN" altLang="en-US" sz="2800" b="1" dirty="0" smtClean="0">
                <a:ea typeface="楷体" panose="02010609060101010101" charset="-122"/>
              </a:rPr>
              <a:t>之端也。人之有是四端也，</a:t>
            </a:r>
            <a:r>
              <a:rPr lang="zh-CN" altLang="en-US" sz="2800" b="1" dirty="0">
                <a:ea typeface="楷体" panose="02010609060101010101" charset="-122"/>
              </a:rPr>
              <a:t>犹</a:t>
            </a:r>
            <a:r>
              <a:rPr lang="zh-CN" altLang="en-US" sz="2800" b="1" dirty="0" smtClean="0">
                <a:ea typeface="楷体" panose="02010609060101010101" charset="-122"/>
              </a:rPr>
              <a:t>其有四体也。有是四端而自谓不能者，自</a:t>
            </a:r>
            <a:r>
              <a:rPr lang="zh-CN" altLang="en-US" sz="2800" b="1" dirty="0">
                <a:ea typeface="楷体" panose="02010609060101010101" charset="-122"/>
              </a:rPr>
              <a:t>贼</a:t>
            </a:r>
            <a:r>
              <a:rPr lang="zh-CN" altLang="en-US" sz="2800" b="1" dirty="0" smtClean="0">
                <a:ea typeface="楷体" panose="02010609060101010101" charset="-122"/>
              </a:rPr>
              <a:t>者也；谓其君不能者，贼其君者也。凡有四端于我者，知皆扩而充之矣，若火之始</a:t>
            </a:r>
            <a:r>
              <a:rPr lang="zh-CN" altLang="en-US" sz="2800" b="1" dirty="0">
                <a:ea typeface="楷体" panose="02010609060101010101" charset="-122"/>
              </a:rPr>
              <a:t>然</a:t>
            </a:r>
            <a:r>
              <a:rPr lang="zh-CN" altLang="en-US" sz="2800" b="1" dirty="0" smtClean="0">
                <a:ea typeface="楷体" panose="02010609060101010101" charset="-122"/>
              </a:rPr>
              <a:t>，泉之始</a:t>
            </a:r>
            <a:r>
              <a:rPr lang="zh-CN" altLang="en-US" sz="2800" b="1" dirty="0">
                <a:ea typeface="楷体" panose="02010609060101010101" charset="-122"/>
              </a:rPr>
              <a:t>达</a:t>
            </a:r>
            <a:r>
              <a:rPr lang="zh-CN" altLang="en-US" sz="2800" b="1" dirty="0" smtClean="0">
                <a:ea typeface="楷体" panose="02010609060101010101" charset="-122"/>
              </a:rPr>
              <a:t>。</a:t>
            </a:r>
            <a:endParaRPr lang="en-US" altLang="zh-CN" sz="2800" b="1" dirty="0" smtClean="0">
              <a:ea typeface="楷体" panose="02010609060101010101" charset="-122"/>
            </a:endParaRPr>
          </a:p>
          <a:p>
            <a:r>
              <a:rPr lang="en-US" altLang="zh-CN" sz="2800" b="1" dirty="0">
                <a:ea typeface="楷体" panose="02010609060101010101" charset="-122"/>
              </a:rPr>
              <a:t> </a:t>
            </a:r>
            <a:r>
              <a:rPr lang="en-US" altLang="zh-CN" sz="2800" b="1" dirty="0" smtClean="0">
                <a:ea typeface="楷体" panose="02010609060101010101" charset="-122"/>
              </a:rPr>
              <a:t>   </a:t>
            </a:r>
            <a:r>
              <a:rPr lang="zh-CN" altLang="en-US" sz="2800" b="1" dirty="0" smtClean="0">
                <a:ea typeface="楷体" panose="02010609060101010101" charset="-122"/>
              </a:rPr>
              <a:t>苟能充之，足以</a:t>
            </a:r>
            <a:r>
              <a:rPr lang="zh-CN" altLang="en-US" sz="2800" b="1" dirty="0">
                <a:ea typeface="楷体" panose="02010609060101010101" charset="-122"/>
              </a:rPr>
              <a:t>保</a:t>
            </a:r>
            <a:r>
              <a:rPr lang="zh-CN" altLang="en-US" sz="2800" b="1" dirty="0" smtClean="0">
                <a:ea typeface="楷体" panose="02010609060101010101" charset="-122"/>
              </a:rPr>
              <a:t>四海；苟不充之，不足以事父母。”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8706399" y="285126"/>
            <a:ext cx="140935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</a:rPr>
              <a:t>论点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endParaRPr lang="en-US" altLang="zh-CN" sz="2800" b="1" dirty="0" smtClean="0">
              <a:solidFill>
                <a:srgbClr val="C00000"/>
              </a:solidFill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阐释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endParaRPr lang="en-US" altLang="zh-CN" sz="2800" b="1" dirty="0" smtClean="0">
              <a:solidFill>
                <a:srgbClr val="C00000"/>
              </a:solidFill>
            </a:endParaRPr>
          </a:p>
          <a:p>
            <a:endParaRPr lang="en-US" altLang="zh-CN" sz="2800" b="1" dirty="0">
              <a:solidFill>
                <a:srgbClr val="C00000"/>
              </a:solidFill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举例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endParaRPr lang="en-US" altLang="zh-CN" sz="2800" b="1" dirty="0" smtClean="0">
              <a:solidFill>
                <a:srgbClr val="C00000"/>
              </a:solidFill>
            </a:endParaRPr>
          </a:p>
          <a:p>
            <a:endParaRPr lang="en-US" altLang="zh-CN" sz="2800" b="1" dirty="0">
              <a:solidFill>
                <a:srgbClr val="C00000"/>
              </a:solidFill>
            </a:endParaRPr>
          </a:p>
          <a:p>
            <a:endParaRPr lang="en-US" altLang="zh-CN" sz="2800" b="1" dirty="0" smtClean="0">
              <a:solidFill>
                <a:srgbClr val="C00000"/>
              </a:solidFill>
            </a:endParaRPr>
          </a:p>
          <a:p>
            <a:endParaRPr lang="en-US" altLang="zh-CN" sz="2800" b="1" dirty="0">
              <a:solidFill>
                <a:srgbClr val="C00000"/>
              </a:solidFill>
            </a:endParaRPr>
          </a:p>
          <a:p>
            <a:endParaRPr lang="en-US" altLang="zh-CN" sz="2800" b="1" dirty="0" smtClean="0">
              <a:solidFill>
                <a:srgbClr val="C00000"/>
              </a:solidFill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推论</a:t>
            </a:r>
            <a:endParaRPr lang="en-US" altLang="zh-CN" sz="2800" b="1" dirty="0" smtClean="0">
              <a:solidFill>
                <a:srgbClr val="C00000"/>
              </a:solidFill>
            </a:endParaRPr>
          </a:p>
          <a:p>
            <a:endParaRPr lang="en-US" altLang="zh-CN" sz="2800" b="1" dirty="0" smtClean="0">
              <a:solidFill>
                <a:srgbClr val="C00000"/>
              </a:solidFill>
            </a:endParaRPr>
          </a:p>
          <a:p>
            <a:r>
              <a:rPr lang="zh-CN" altLang="en-US" sz="2800" b="1" dirty="0" smtClean="0">
                <a:solidFill>
                  <a:srgbClr val="C00000"/>
                </a:solidFill>
              </a:rPr>
              <a:t>方法论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xmlns="" id="{638D4257-0DFE-6367-2C69-1BEE9087F667}"/>
              </a:ext>
            </a:extLst>
          </p:cNvPr>
          <p:cNvSpPr txBox="1">
            <a:spLocks/>
          </p:cNvSpPr>
          <p:nvPr/>
        </p:nvSpPr>
        <p:spPr>
          <a:xfrm>
            <a:off x="2655903" y="6004209"/>
            <a:ext cx="5374192" cy="14292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论证有没有不合理之处？</a:t>
            </a:r>
            <a:endParaRPr lang="zh-CN" altLang="en-US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058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27" y="0"/>
            <a:ext cx="7526742" cy="16475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878" y="3458069"/>
            <a:ext cx="4136361" cy="32780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127" y="1647543"/>
            <a:ext cx="9196041" cy="20336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483" y="3681205"/>
            <a:ext cx="7418156" cy="21387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5235" y="61910"/>
            <a:ext cx="8010525" cy="6734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042044" y="918912"/>
            <a:ext cx="3149956" cy="5078313"/>
          </a:xfrm>
          <a:prstGeom prst="rect">
            <a:avLst/>
          </a:prstGeom>
          <a:solidFill>
            <a:srgbClr val="EBF0DA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孟子</a:t>
            </a:r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思想体系：</a:t>
            </a:r>
            <a:endParaRPr lang="en-US" altLang="zh-CN" sz="36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endParaRPr lang="en-US" altLang="zh-CN" sz="3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四端说</a:t>
            </a:r>
            <a:endParaRPr lang="en-US" altLang="zh-CN" sz="36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</a:p>
          <a:p>
            <a:pPr algn="ctr"/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四德说</a:t>
            </a:r>
            <a:endParaRPr lang="en-US" altLang="zh-CN" sz="36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</a:p>
          <a:p>
            <a:pPr algn="ctr"/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性善论</a:t>
            </a:r>
            <a:endParaRPr lang="en-US" altLang="zh-CN" sz="3600" b="1" dirty="0" smtClean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</a:p>
          <a:p>
            <a:pPr algn="ctr"/>
            <a:r>
              <a:rPr lang="zh-CN" altLang="en-US" sz="36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仁政论</a:t>
            </a:r>
            <a:endParaRPr lang="zh-CN" altLang="en-US" sz="36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96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3DFD884-E7AD-3086-C461-D4CCC0DF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6823" y="640736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孟子的</a:t>
            </a:r>
            <a:r>
              <a:rPr lang="zh-CN" altLang="en-US" sz="4000" b="1" dirty="0" smtClean="0">
                <a:solidFill>
                  <a:srgbClr val="C0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贡献</a:t>
            </a:r>
            <a:r>
              <a:rPr lang="en-US" altLang="zh-CN" sz="4000" b="1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仁者爱人到不忍人之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心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E26DC53-9F4D-0F6A-020D-B4EA75680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823" y="210589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 smtClean="0">
                <a:latin typeface="仿宋" panose="02010609060101010101" pitchFamily="49" charset="-122"/>
                <a:ea typeface="仿宋" panose="02010609060101010101" pitchFamily="49" charset="-122"/>
              </a:rPr>
              <a:t>一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、补充完整了逻辑链条，前因与后果。</a:t>
            </a:r>
          </a:p>
          <a:p>
            <a:pPr marL="0" indent="0">
              <a:buNone/>
            </a:pP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二、四端说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四德说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性善说</a:t>
            </a:r>
            <a:r>
              <a:rPr lang="en-US" altLang="zh-CN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——</a:t>
            </a: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仁政论</a:t>
            </a:r>
          </a:p>
          <a:p>
            <a:pPr marL="0" indent="0">
              <a:buNone/>
            </a:pPr>
            <a:r>
              <a:rPr lang="zh-CN" altLang="en-US" sz="3200" b="1" dirty="0">
                <a:latin typeface="仿宋" panose="02010609060101010101" pitchFamily="49" charset="-122"/>
                <a:ea typeface="仿宋" panose="02010609060101010101" pitchFamily="49" charset="-122"/>
              </a:rPr>
              <a:t>三、从伦理学到政治学。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8642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1102</TotalTime>
  <Words>1140</Words>
  <Application>Microsoft Office PowerPoint</Application>
  <PresentationFormat>宽屏</PresentationFormat>
  <Paragraphs>78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仿宋</vt:lpstr>
      <vt:lpstr>黑体</vt:lpstr>
      <vt:lpstr>楷体</vt:lpstr>
      <vt:lpstr>宋体</vt:lpstr>
      <vt:lpstr>幼圆</vt:lpstr>
      <vt:lpstr>Arial</vt:lpstr>
      <vt:lpstr>Century Gothic</vt:lpstr>
      <vt:lpstr>Wingdings 3</vt:lpstr>
      <vt:lpstr>丝状</vt:lpstr>
      <vt:lpstr>人皆有不忍人之心</vt:lpstr>
      <vt:lpstr>PowerPoint 演示文稿</vt:lpstr>
      <vt:lpstr>PowerPoint 演示文稿</vt:lpstr>
      <vt:lpstr>《孟子》</vt:lpstr>
      <vt:lpstr>PowerPoint 演示文稿</vt:lpstr>
      <vt:lpstr>PowerPoint 演示文稿</vt:lpstr>
      <vt:lpstr>PowerPoint 演示文稿</vt:lpstr>
      <vt:lpstr>PowerPoint 演示文稿</vt:lpstr>
      <vt:lpstr>孟子的贡献——从仁者爱人到不忍人之心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人皆有不忍人之心</dc:title>
  <dc:creator>lm</dc:creator>
  <cp:lastModifiedBy>lm</cp:lastModifiedBy>
  <cp:revision>22</cp:revision>
  <dcterms:created xsi:type="dcterms:W3CDTF">2024-09-05T07:39:43Z</dcterms:created>
  <dcterms:modified xsi:type="dcterms:W3CDTF">2024-09-08T02:32:26Z</dcterms:modified>
</cp:coreProperties>
</file>