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9" r:id="rId4"/>
    <p:sldId id="258" r:id="rId5"/>
    <p:sldId id="311" r:id="rId6"/>
    <p:sldId id="298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00" r:id="rId15"/>
    <p:sldId id="310" r:id="rId16"/>
    <p:sldId id="301" r:id="rId17"/>
    <p:sldId id="312" r:id="rId18"/>
    <p:sldId id="302" r:id="rId19"/>
    <p:sldId id="259" r:id="rId20"/>
    <p:sldId id="317" r:id="rId21"/>
    <p:sldId id="297" r:id="rId22"/>
    <p:sldId id="287" r:id="rId23"/>
    <p:sldId id="314" r:id="rId24"/>
    <p:sldId id="313" r:id="rId25"/>
    <p:sldId id="315" r:id="rId26"/>
    <p:sldId id="316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slides/slide20.xml" Type="http://schemas.openxmlformats.org/officeDocument/2006/relationships/slide"/><Relationship Id="rId22" Target="slides/slide21.xml" Type="http://schemas.openxmlformats.org/officeDocument/2006/relationships/slide"/><Relationship Id="rId23" Target="slides/slide22.xml" Type="http://schemas.openxmlformats.org/officeDocument/2006/relationships/slide"/><Relationship Id="rId24" Target="slides/slide23.xml" Type="http://schemas.openxmlformats.org/officeDocument/2006/relationships/slide"/><Relationship Id="rId25" Target="slides/slide24.xml" Type="http://schemas.openxmlformats.org/officeDocument/2006/relationships/slide"/><Relationship Id="rId26" Target="slides/slide25.xml" Type="http://schemas.openxmlformats.org/officeDocument/2006/relationships/slide"/><Relationship Id="rId27" Target="slides/slide26.xml" Type="http://schemas.openxmlformats.org/officeDocument/2006/relationships/slide"/><Relationship Id="rId28" Target="presProps.xml" Type="http://schemas.openxmlformats.org/officeDocument/2006/relationships/presProps"/><Relationship Id="rId29" Target="viewProps.xml" Type="http://schemas.openxmlformats.org/officeDocument/2006/relationships/viewProps"/><Relationship Id="rId3" Target="slides/slide2.xml" Type="http://schemas.openxmlformats.org/officeDocument/2006/relationships/slide"/><Relationship Id="rId30" Target="theme/theme1.xml" Type="http://schemas.openxmlformats.org/officeDocument/2006/relationships/theme"/><Relationship Id="rId31" Target="tableStyles.xml" Type="http://schemas.openxmlformats.org/officeDocument/2006/relationships/tableStyles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52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077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956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032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274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452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422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23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653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488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041996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2.png" Type="http://schemas.openxmlformats.org/officeDocument/2006/relationships/image"/><Relationship Id="rId14" Target="../media/hdphoto1.wdp" Type="http://schemas.microsoft.com/office/2007/relationships/hdphoto"/><Relationship Id="rId15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D5D6D4C6-54A2-462A-A430-9732FA56E842}" type="datetimeFigureOut">
              <a:rPr lang="zh-CN" altLang="en-US" smtClean="0"/>
              <a:t>2024/9/14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65DF1F7-7EE2-446E-9A73-2043FC9DCD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37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E2E1DA-10E9-2212-3858-721091404D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     </a:t>
            </a:r>
            <a:r>
              <a:rPr altLang="en-US" b="1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兼 爱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95A0F36-85CE-3866-8886-6D446C6DEE47}"/>
              </a:ext>
            </a:extLst>
          </p:cNvPr>
          <p:cNvSpPr>
            <a:spLocks noGrp="1"/>
          </p:cNvSpPr>
          <p:nvPr>
            <p:ph idx="1" type="subTitle"/>
          </p:nvPr>
        </p:nvSpPr>
        <p:spPr>
          <a:xfrm>
            <a:off x="1069847" y="4389120"/>
            <a:ext cx="8322245" cy="1069848"/>
          </a:xfrm>
        </p:spPr>
        <p:txBody>
          <a:bodyPr>
            <a:normAutofit/>
          </a:bodyPr>
          <a:lstStyle/>
          <a:p>
            <a:r>
              <a:rPr altLang="zh-CN" dirty="0" lang="en-US" sz="2800"/>
              <a:t>                                                                     </a:t>
            </a:r>
            <a:r>
              <a:rPr altLang="zh-CN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——《</a:t>
            </a:r>
            <a:r>
              <a:rPr altLang="en-US" dirty="0" lang="zh-CN" sz="2800">
                <a:latin charset="-122" panose="02010609060101010101" pitchFamily="49" typeface="黑体"/>
                <a:ea charset="-122" panose="02010609060101010101" pitchFamily="49" typeface="黑体"/>
              </a:rPr>
              <a:t>墨子</a:t>
            </a:r>
            <a:r>
              <a:rPr altLang="zh-CN" dirty="0" lang="en-US" sz="2800">
                <a:latin charset="-122" panose="02010609060101010101" pitchFamily="49" typeface="黑体"/>
                <a:ea charset="-122" panose="02010609060101010101" pitchFamily="49" typeface="黑体"/>
              </a:rPr>
              <a:t>》</a:t>
            </a:r>
            <a:endParaRPr altLang="en-US" dirty="0" lang="zh-CN" sz="2800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</p:spTree>
    <p:extLst>
      <p:ext uri="{BB962C8B-B14F-4D97-AF65-F5344CB8AC3E}">
        <p14:creationId xmlns:p14="http://schemas.microsoft.com/office/powerpoint/2010/main" val="2495692672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3D52ED-E6D3-EC94-6048-0D3CB126A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7" y="435014"/>
            <a:ext cx="10058400" cy="1609344"/>
          </a:xfrm>
        </p:spPr>
        <p:txBody>
          <a:bodyPr/>
          <a:lstStyle/>
          <a:p>
            <a:r>
              <a:rPr altLang="en-US" dirty="0" lang="zh-CN" sz="5400">
                <a:latin charset="-122" panose="02010609060101010101" pitchFamily="49" typeface="黑体"/>
                <a:ea charset="-122" panose="02010609060101010101" pitchFamily="49" typeface="黑体"/>
              </a:rPr>
              <a:t>经济基础决定上层建筑</a:t>
            </a:r>
            <a:endParaRPr altLang="en-US" dirty="0" lang="zh-CN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38879C-6392-3987-B609-382C4901E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767733" cy="4050792"/>
          </a:xfrm>
        </p:spPr>
        <p:txBody>
          <a:bodyPr/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兼爱的上层建筑，构建了现实利益的经济基础，让兼爱有了可操作性，这就是“经济基础决定上层建筑。”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有了上层建筑和经济基础，墨子便顺理成章的提出“尚贤”的概念，即“选天下之贤可者，立以为天子”，要求全天下的人选择贤良圣明的人立为天子，次一等的人立为三公，再次一等的人立为诸侯，共同治理天下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通过“尚贤”的概念，墨子便打破天子世袭，把选举权交给人民群众。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5300175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AAB75A-8D65-38D2-1D53-554022EF0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尚同是组织原则：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529D6C-3878-0988-DBA5-A78545F25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377873" cy="4050792"/>
          </a:xfrm>
        </p:spPr>
        <p:txBody>
          <a:bodyPr/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做为尚贤的补充，墨子还提倡尚同。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一旦选举结束，那么自天子以下的人都要服从天子的命令，“上之所是，必皆是之，所非必皆非之”，要求一切行动听指挥，思想上和天子保持一致。（墨家组织的理论根源）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这是墨子的绝对公平主义。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有了以上的理论基础，墨子亲手打造的墨家，便成为战斗力极强的组织，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淮南子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里记载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墨子服役者百八十人，皆可使赴火蹈刃，死不旋踵。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350169140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0D83C0-F2CA-8D76-0D2F-C292A6A65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非命：激发个体主观能动性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B8340BC-894A-8E6D-0CAF-ABBF6A3DD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反驳儒家“畏天命”的说法，墨子主张“非命”。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人的命运并不是天生的，生在什么样的家庭、生在什么样的国家，都不是你自暴自弃的借口，只要你愿意努力奋斗，贫富贵贱都是可以改变的。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非命激发个体的主观能动性，鼓励他们人定胜天。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912018596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BBD6E1-DCEB-2226-FE46-EF720655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完美的墨家：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E5F5E13-0B30-D05D-6967-197C6F5C9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altLang="zh-CN" dirty="0" lang="en-US"/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有思想信仰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兼爱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有利益分配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义利并举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有阶级流通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尚贤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有公平正义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非命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最有活力的组织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尚同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战斗力最强大的团体。</a:t>
            </a:r>
          </a:p>
          <a:p>
            <a:endParaRPr altLang="zh-CN" dirty="0" lang="en-US"/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49044729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BB399A-5E55-6E45-844D-F48D5A143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墨子过于完美</a:t>
            </a:r>
            <a:br>
              <a:rPr altLang="en-US" dirty="0" lang="zh-CN"/>
            </a:br>
            <a:endParaRPr altLang="en-US" dirty="0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B1B68A0-9C4B-9EF3-CAD4-D8B826041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862322" cy="4050792"/>
          </a:xfrm>
        </p:spPr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今墨子独生不歌，死不服，桐棺三寸而无椁，以为法式。以此教人，恐不爱人；以此自行，固不爱己。未败墨子道。虽然，歌而非歌，哭而非哭，乐而非乐，是果类乎？其生也勤，其死也薄，其道大觳。使人忧，使人悲，其行难为也。恐其不可以为圣人之道，反天下之心。天下不堪。墨子虽独能任，奈天下何！离于天下，其去王也远矣！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                                                   ——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庄子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345918740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05DA81-25B8-38E9-8FD7-35A96D9C5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墨子过于完美：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3C5BCD-87E1-2D1F-D267-C23E735B2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576347" cy="4050792"/>
          </a:xfrm>
        </p:spPr>
        <p:txBody>
          <a:bodyPr/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人人都觉得墨家理论崇高伟大，但是没人愿意去做墨者，于是墨家就没了。这就是最本质的原因。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墨家与其说是一个理论的学派，不如说是墨子这个圣人的追随者。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墨子一死，墨家就分崩离析了。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69748457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499500-4115-68B8-B363-6B88CBD54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662" y="315433"/>
            <a:ext cx="10440675" cy="1034902"/>
          </a:xfrm>
        </p:spPr>
        <p:txBody>
          <a:bodyPr>
            <a:normAutofit/>
          </a:bodyPr>
          <a:lstStyle/>
          <a:p>
            <a:r>
              <a:rPr altLang="en-US" dirty="0" lang="zh-CN" sz="4800">
                <a:latin charset="-122" panose="02010609060101010101" pitchFamily="49" typeface="黑体"/>
                <a:ea charset="-122" panose="02010609060101010101" pitchFamily="49" typeface="黑体"/>
              </a:rPr>
              <a:t>诵读课文，梳理文意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2CEE5F-7861-64C0-36C0-60482C2EC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661" y="1451430"/>
            <a:ext cx="10946225" cy="4630056"/>
          </a:xfrm>
        </p:spPr>
        <p:txBody>
          <a:bodyPr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altLang="en-US" dirty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兼爱</a:t>
            </a:r>
            <a:endParaRPr altLang="zh-CN" dirty="0" lang="en-US" sz="3200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pPr algn="ctr" indent="0" marL="0">
              <a:lnSpc>
                <a:spcPct val="150000"/>
              </a:lnSpc>
              <a:buNone/>
            </a:pPr>
            <a:r>
              <a:rPr altLang="en-US" dirty="0" lang="zh-CN" sz="2600">
                <a:latin charset="-122" panose="02010609060101010101" pitchFamily="49" typeface="仿宋"/>
                <a:ea charset="-122" panose="02010609060101010101" pitchFamily="49" typeface="仿宋"/>
              </a:rPr>
              <a:t>墨子</a:t>
            </a:r>
            <a:endParaRPr altLang="zh-CN" dirty="0" lang="en-US" sz="26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lnSpc>
                <a:spcPct val="150000"/>
              </a:lnSpc>
              <a:buNone/>
            </a:pPr>
            <a:r>
              <a:rPr altLang="en-US" dirty="0" lang="zh-CN" sz="2600">
                <a:latin charset="-122" panose="02010609060101010101" pitchFamily="49" typeface="仿宋"/>
                <a:ea charset="-122" panose="02010609060101010101" pitchFamily="49" typeface="仿宋"/>
              </a:rPr>
              <a:t>    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圣人以治天下为事者也，必知乱之所自起，焉能治之；不知乱之所自起，则不能治。譬之如医之</a:t>
            </a:r>
            <a:r>
              <a:rPr altLang="en-US" dirty="0" lang="zh-CN" sz="2800" u="sng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攻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人之疾者然，必知疾之所自起，焉能攻之；不知疾之所自起，则弗能攻。治乱者何独不然？必知乱之所自起，焉能治之；不知乱之所自起，则弗能治。</a:t>
            </a:r>
            <a:endParaRPr altLang="zh-CN" dirty="0" lang="en-US" sz="26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2901010860"/>
      </p:ext>
    </p:extLst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502532E-CBA1-9D35-D9E3-71CE9E839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07" y="99238"/>
            <a:ext cx="12036055" cy="6645348"/>
          </a:xfrm>
        </p:spPr>
        <p:txBody>
          <a:bodyPr>
            <a:normAutofit/>
          </a:bodyPr>
          <a:lstStyle/>
          <a:p>
            <a:pPr indent="0" marL="0">
              <a:lnSpc>
                <a:spcPct val="15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圣人以治天下为事者也，不可不察乱之所自起。</a:t>
            </a:r>
            <a:r>
              <a:rPr altLang="en-US" dirty="0" lang="zh-CN" sz="2800" u="sng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当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察乱何自起？起不相爱。臣子之不孝君父，所谓乱也。子自爱，不爱父，故亏父而自利；弟自爱，不爱兄，故亏兄而自利；臣自爱，不爱君，故亏君而自利。此所谓乱也。</a:t>
            </a:r>
            <a:r>
              <a:rPr altLang="en-US" dirty="0" lang="zh-CN" sz="2800" u="sng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虽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父之不慈子，兄之不慈弟，君之不慈臣，此亦天下之所谓乱也。父自爱也，不爱子，故亏子而自利；兄自爱也，不爱弟，故亏弟而自利；君自爱也，不爱臣，故亏臣而自利。是何也？皆起不相爱。虽至天下之为盗贼者，亦然。盗爱其室，不爱异室，故窃异室以利其室；贼爱其身，不爱人，故贼人以利其身。此何也？皆起不相爱。虽至大夫之相乱</a:t>
            </a:r>
            <a:r>
              <a:rPr altLang="en-US" dirty="0" lang="zh-CN" sz="2800" u="sng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家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、诸侯之相攻国者，亦然。大夫各爱其家，不爱异家，故乱异家以利其家；诸侯各爱其国，不爱异国，故攻异国以利其国。天下之乱物，具此而已矣。</a:t>
            </a:r>
            <a:r>
              <a:rPr altLang="en-US" dirty="0" lang="zh-CN" sz="2800"/>
              <a:t>　　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947119397"/>
      </p:ext>
    </p:extLst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7AF918-E315-9659-9862-B064D3D68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8" y="413657"/>
            <a:ext cx="11640456" cy="5929086"/>
          </a:xfrm>
        </p:spPr>
        <p:txBody>
          <a:bodyPr>
            <a:normAutofit lnSpcReduction="10000"/>
          </a:bodyPr>
          <a:lstStyle/>
          <a:p>
            <a:pPr indent="0" marL="0">
              <a:lnSpc>
                <a:spcPct val="15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察此何自起？皆起不相爱。若使天下兼相爱，爱人若爱其身，犹有不孝者乎？视父兄与君若其身，</a:t>
            </a:r>
            <a:r>
              <a:rPr altLang="en-US" dirty="0" lang="zh-CN" sz="2800" u="sng">
                <a:solidFill>
                  <a:srgbClr val="FF0000"/>
                </a:solidFill>
                <a:latin charset="-122" panose="02010609060101010101" pitchFamily="49" typeface="仿宋"/>
                <a:ea charset="-122" panose="02010609060101010101" pitchFamily="49" typeface="仿宋"/>
              </a:rPr>
              <a:t>恶施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不孝？犹有不慈者乎？视弟子与臣若其身，恶施不慈？故不孝不慈亡有。犹有盗贼乎？视人之室若其室，谁窃？视人身若其身，谁贼？故盗贼有亡。犹有大夫之相乱家、诸侯之相攻国者乎？视人家若其家，谁乱？视人国若其国，谁攻？故大夫之相乱家、诸侯之相攻国者亡有。若使天下兼相爱，国与国不相攻，家与家不相乱，盗贼无有，君臣父子皆能孝慈，若此则天下治。</a:t>
            </a:r>
          </a:p>
          <a:p>
            <a:pPr indent="0" marL="0">
              <a:lnSpc>
                <a:spcPct val="15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故圣人以治天下为事者，恶得不禁恶而劝爱？故天下兼相爱则治，交相恶则乱。故子墨子曰不可以不劝爱人者，此也。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043942303"/>
      </p:ext>
    </p:extLst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E69AA3-671A-C45F-CC88-5F55507CD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文章论证结构：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C50E16-1D45-B4E3-EAF4-BFD9F87DE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提出问题：治天下，知乱之所起。</a:t>
            </a:r>
            <a:endParaRPr altLang="zh-CN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分析问题：乱之所起，自爱而不相爱。</a:t>
            </a:r>
            <a:endParaRPr altLang="zh-CN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解决问题：兼相爱则天下治。</a:t>
            </a:r>
            <a:endParaRPr altLang="zh-CN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1758153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EEE6FC-C874-81B2-A56B-274467BC1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胸中垒块，意难平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8A243E-CAAE-90FE-E3AF-C1E61C7D8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793" y="2322576"/>
            <a:ext cx="10607490" cy="4050792"/>
          </a:xfrm>
        </p:spPr>
        <p:txBody>
          <a:bodyPr/>
          <a:lstStyle/>
          <a:p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中的墨子：</a:t>
            </a:r>
          </a:p>
          <a:p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孟子荀卿列传</a:t>
            </a:r>
            <a:r>
              <a:rPr altLang="zh-CN" b="1" dirty="0" lang="en-US" sz="32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：盖墨翟，宋之大夫，善守御，为节用。或曰并孔子时，或曰在其后。</a:t>
            </a:r>
          </a:p>
          <a:p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共二十四字。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40496578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621194-C254-637F-85CA-443C01E80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论证特点：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736366-18CE-C280-9A5B-76D1BBEF5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一、语言浅显。</a:t>
            </a:r>
            <a:endParaRPr altLang="zh-CN" b="1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二、逻辑严谨。</a:t>
            </a:r>
            <a:endParaRPr altLang="zh-CN" b="1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三、结构严整。</a:t>
            </a:r>
            <a:endParaRPr altLang="zh-CN" b="1" dirty="0" lang="en-US" sz="32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四、反复论说？</a:t>
            </a:r>
          </a:p>
        </p:txBody>
      </p:sp>
    </p:spTree>
    <p:extLst>
      <p:ext uri="{BB962C8B-B14F-4D97-AF65-F5344CB8AC3E}">
        <p14:creationId xmlns:p14="http://schemas.microsoft.com/office/powerpoint/2010/main" val="15243955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C4E227-B01F-6809-8510-17E5DF1C5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2744"/>
            <a:ext cx="10058400" cy="1609344"/>
          </a:xfrm>
        </p:spPr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兼爱：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B41579-75B6-6E31-E0BF-A9F80C048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046" y="1701210"/>
            <a:ext cx="10979888" cy="4690730"/>
          </a:xfrm>
        </p:spPr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强调人我爱之相互性、言爱必含利、且与仁、义等概念密切相关。兼爱更有别于儒家以血缘亲疏为基础的仁爱。兼爱的内涵大致可概括为四点：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（一）兼爱是不受时空限制且对人普遍的爱。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（二）兼爱是富含牺牲精神的爱。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（三）兼爱是视人若己且平等的爱。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（四）兼爱是人我交利的爱。</a:t>
            </a:r>
          </a:p>
        </p:txBody>
      </p:sp>
    </p:spTree>
    <p:extLst>
      <p:ext uri="{BB962C8B-B14F-4D97-AF65-F5344CB8AC3E}">
        <p14:creationId xmlns:p14="http://schemas.microsoft.com/office/powerpoint/2010/main" val="53878672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BD696F-1017-ACCE-1482-7B2F28293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兼爱与仁爱：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04DC2E-10C7-F8E2-E405-16B112CF6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代表孟子仁爱思想的名言，就是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里的那句：“老吾老以及人之老，幼吾幼以及人之幼”。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体现墨子兼爱思想的名言，则是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兼爱中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的“视人之国若视其国，视人之家若视其家，视人之身若视其身”。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关键之处，就在于其中的两个字，孟子用的是“以及”；墨子用的是“若视”。这两个词有什么不同呢？</a:t>
            </a:r>
          </a:p>
        </p:txBody>
      </p:sp>
    </p:spTree>
    <p:extLst>
      <p:ext uri="{BB962C8B-B14F-4D97-AF65-F5344CB8AC3E}">
        <p14:creationId xmlns:p14="http://schemas.microsoft.com/office/powerpoint/2010/main" val="3533343941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5FE3D3-96C4-DF99-E693-F77B6C5F4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307422"/>
            <a:ext cx="10058400" cy="1609344"/>
          </a:xfrm>
        </p:spPr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仁爱：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23E4F6-86C0-E4D4-DC21-73B01CF6A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1916766"/>
            <a:ext cx="10576347" cy="4255434"/>
          </a:xfrm>
        </p:spPr>
        <p:txBody>
          <a:bodyPr>
            <a:normAutofit lnSpcReduction="10000"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的“以及”，意思就是首先要爱自己的亲人，自己的父母子女，然后再推己及人，想到别人也和自己一样，也有父母子女，也有亲人，他们也爱自己的亲人，所以才去爱别人。但是，爱自己的亲人和爱别人的亲人，它是有区别的；爱人和爱物，也是有区别的。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尽心上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中孟子说：“君子之于物也，爱之而弗仁；于民也，仁之而弗亲。亲亲而仁民，仁民而爱物”也就是说，对于万物，只需要爱惜，但不需要用仁德对待，因为它们毕竟不是人。对于老百姓呢，只需要仁德，但不需要亲爱，因为百姓毕竟不是自己的父母。所以孟子的仁爱是有等级的，有先后次序的，越是亲近的人，爱的越深、越多；越是疏远的人，爱的就越浅、越少。并不是平等无差别的爱，有差别，这就是“仁爱”。</a:t>
            </a:r>
          </a:p>
        </p:txBody>
      </p:sp>
    </p:spTree>
    <p:extLst>
      <p:ext uri="{BB962C8B-B14F-4D97-AF65-F5344CB8AC3E}">
        <p14:creationId xmlns:p14="http://schemas.microsoft.com/office/powerpoint/2010/main" val="78225323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1156B0-89AB-029E-3123-81802D38D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兼爱：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1B19FDA-8AA7-DBA7-F714-132FAE64F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455845" cy="4050792"/>
          </a:xfrm>
        </p:spPr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的兼爱用的是“若视”这个词，意思就是直接把别人的国家看成自己的国家；把别人的亲人看成自己的亲人；把别人看成自己。爱自己多少，就要爱别人多少；爱自己父母多少，就要爱别人父母多少，一视同仁，一律平等，分毫不差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这就是“兼爱”。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213249300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0DDA9E-233A-8B26-20DF-FB1DAD623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仁爱还是兼爱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FD0C35C-8BC1-AE34-AFD3-6E3539EEE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597612" cy="4050792"/>
          </a:xfrm>
        </p:spPr>
        <p:txBody>
          <a:bodyPr/>
          <a:lstStyle/>
          <a:p>
            <a:pPr indent="0" marL="0">
              <a:buNone/>
            </a:pP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滕文公上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中，记载了一次孟子和墨子信徒的辩论，这次辩论大家并没有见面，只是隔空喊话。墨子信徒说，你们儒家不是说，古圣先贤爱护人民就像爱护婴儿一样吗？婴儿又都是相同的，可见这还是“兼爱”。孟子就讲了，一个婴儿眼看着要掉进井里了，谁看到都会营救，这跟是谁的孩子没有关系，这是出于人的天性，是人的恻隐之心，而不是什么“兼爱”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50174696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902466-4A50-A2FF-AA75-E5062EA8C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903" y="378307"/>
            <a:ext cx="10058400" cy="1609344"/>
          </a:xfrm>
        </p:spPr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儒墨道：为我、兼爱、仁爱？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0033FF-BB30-0AC0-E941-461FE1BF5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073" y="2121407"/>
            <a:ext cx="10866475" cy="4251961"/>
          </a:xfrm>
        </p:spPr>
        <p:txBody>
          <a:bodyPr>
            <a:normAutofit lnSpcReduction="10000"/>
          </a:bodyPr>
          <a:lstStyle/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滕文公下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有“杨朱、墨翟之言盈天下。天下之言不归杨，则归墨”之说。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对杨墨的主张，孟子说：“杨子取为我，拔一毛而利天下不为也；墨子兼爱，摩顶放踵利天下为之。”（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尽心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上篇）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孟子认为，“杨氏为我，是无君也”，就不为统治阶级服务；“墨氏兼爱，是无父也”（均见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滕文公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下篇）。而无君、无父就是破坏“忠孝”和“仁义”，不合人道，就是禽兽。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孟子认为“杨墨之道不息”，则“孔子之道不著，是邪说诬民充塞仁义也”。而“仁义充塞”，则“率兽食人，人将相食，吾为此惧”（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滕文公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下篇）。</a:t>
            </a:r>
          </a:p>
        </p:txBody>
      </p:sp>
    </p:spTree>
    <p:extLst>
      <p:ext uri="{BB962C8B-B14F-4D97-AF65-F5344CB8AC3E}">
        <p14:creationId xmlns:p14="http://schemas.microsoft.com/office/powerpoint/2010/main" val="155360630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5B2977-377E-3997-83CF-309495C2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793" y="499622"/>
            <a:ext cx="10356255" cy="1609344"/>
          </a:xfrm>
        </p:spPr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墨家曾是显学：</a:t>
            </a:r>
            <a:b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</a:br>
            <a:endParaRPr altLang="en-US" dirty="0" lang="zh-CN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8F70131-56FA-08B9-FF32-A8E568C61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18" y="2016477"/>
            <a:ext cx="11789764" cy="4050792"/>
          </a:xfrm>
        </p:spPr>
        <p:txBody>
          <a:bodyPr>
            <a:normAutofit/>
          </a:bodyPr>
          <a:lstStyle/>
          <a:p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韩非子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里说“世之显学儒墨也”。</a:t>
            </a:r>
            <a:endParaRPr altLang="zh-CN" b="1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吕氏春秋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记载“墨子从属弥众，弟子弥丰，充满天下。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”</a:t>
            </a:r>
            <a:endParaRPr altLang="en-US" b="1" dirty="0" lang="zh-CN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淮南子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里记载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: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墨子服役者百八十人，皆可使赴火蹈刃，死不旋踵。</a:t>
            </a:r>
          </a:p>
          <a:p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孟子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滕文公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》: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“杨朱墨翟之言盈天下，天下之言，不归于杨即归墨”。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750200007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1C7B88-986C-EE2D-44BA-DBAB4ECCD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92" y="427219"/>
            <a:ext cx="11909685" cy="6093502"/>
          </a:xfrm>
        </p:spPr>
        <p:txBody>
          <a:bodyPr>
            <a:normAutofit lnSpcReduction="10000"/>
          </a:bodyPr>
          <a:lstStyle/>
          <a:p>
            <a:pPr algn="ctr" indent="0" marL="0">
              <a:buNone/>
            </a:pPr>
            <a:r>
              <a:rPr altLang="en-US" dirty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墨家原本是一个无敌的存在</a:t>
            </a:r>
            <a:endParaRPr altLang="zh-CN" dirty="0" lang="en-US" sz="3200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pPr algn="ctr" indent="0" marL="0">
              <a:buNone/>
            </a:pPr>
            <a:endParaRPr altLang="en-US" dirty="0" lang="zh-CN" sz="3200">
              <a:latin charset="-122" panose="02010609060101010101" pitchFamily="49" typeface="黑体"/>
              <a:ea charset="-122" panose="02010609060101010101" pitchFamily="49" typeface="黑体"/>
            </a:endParaRPr>
          </a:p>
          <a:p>
            <a:pPr indent="0" marL="0">
              <a:lnSpc>
                <a:spcPct val="10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一、论组织能力，墨家是可以以一派之力硬抗国家战争。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二、论辩论，墨家条理分明逻辑清晰，始终为自己的思想主旨服务，墨家和天下各家辩论也没怂过谁，哪像后世的儒道被外来的和尚怼的哑口无言只敢跟自己说“大辩若讷”“不争乃大争”。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三、论技术，墨家更是降维打击，小孔成像就不说了，墨子别称机械圣，科圣，能工巧匠的代名词鲁班都是墨子的手下败将，并且败得心服口服。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四、论世界观，墨家更是超越时代的伟大，在那个人与人生来不平等是天经地义的时候，墨子就敢喊天下人该爱天下人，应该平等尚贤。</a:t>
            </a:r>
          </a:p>
          <a:p>
            <a:pPr indent="0" marL="0">
              <a:lnSpc>
                <a:spcPct val="100000"/>
              </a:lnSpc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五、墨子还是一个品德超级完美的圣徒式人物了，一生真心是只求奉献不图回报。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094615754"/>
      </p:ext>
    </p:extLst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C9870F-5F8C-F631-0255-B99E32E88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神秘的墨家：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657D16-1B31-97C4-7989-CF3617B14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dirty="0" lang="zh-CN" sz="3200">
                <a:latin charset="-122" panose="02010609060101010101" pitchFamily="49" typeface="仿宋"/>
                <a:ea charset="-122" panose="02010609060101010101" pitchFamily="49" typeface="仿宋"/>
              </a:rPr>
              <a:t>墨家由世之显学到湮没无闻，究竟是何原因？</a:t>
            </a:r>
          </a:p>
        </p:txBody>
      </p:sp>
    </p:spTree>
    <p:extLst>
      <p:ext uri="{BB962C8B-B14F-4D97-AF65-F5344CB8AC3E}">
        <p14:creationId xmlns:p14="http://schemas.microsoft.com/office/powerpoint/2010/main" val="256389103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2F32B1-D354-B7C5-092C-59E1A2BB8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730" y="1871531"/>
            <a:ext cx="2594345" cy="4644356"/>
          </a:xfrm>
        </p:spPr>
        <p:txBody>
          <a:bodyPr>
            <a:normAutofit fontScale="92500" lnSpcReduction="20000"/>
          </a:bodyPr>
          <a:lstStyle/>
          <a:p>
            <a:pPr indent="0" marL="0">
              <a:lnSpc>
                <a:spcPct val="150000"/>
              </a:lnSpc>
              <a:buNone/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1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、兼爱</a:t>
            </a:r>
          </a:p>
          <a:p>
            <a:pPr indent="0" marL="0">
              <a:lnSpc>
                <a:spcPct val="150000"/>
              </a:lnSpc>
              <a:buNone/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2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、非攻</a:t>
            </a:r>
          </a:p>
          <a:p>
            <a:pPr indent="0" marL="0">
              <a:lnSpc>
                <a:spcPct val="150000"/>
              </a:lnSpc>
              <a:buNone/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3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、尚贤</a:t>
            </a:r>
          </a:p>
          <a:p>
            <a:pPr indent="0" marL="0">
              <a:lnSpc>
                <a:spcPct val="150000"/>
              </a:lnSpc>
              <a:buNone/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4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、尚同</a:t>
            </a:r>
          </a:p>
          <a:p>
            <a:pPr indent="0" marL="0">
              <a:lnSpc>
                <a:spcPct val="150000"/>
              </a:lnSpc>
              <a:buNone/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5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、天志</a:t>
            </a:r>
          </a:p>
          <a:p>
            <a:endParaRPr altLang="en-US" dirty="0" lang="zh-CN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87BDE5B-E8AA-39A5-635A-9F8657B3EEF5}"/>
              </a:ext>
            </a:extLst>
          </p:cNvPr>
          <p:cNvSpPr txBox="1"/>
          <p:nvPr/>
        </p:nvSpPr>
        <p:spPr>
          <a:xfrm>
            <a:off x="1134139" y="665938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altLang="en-US" dirty="0" lang="zh-CN" sz="4400">
                <a:latin charset="-122" panose="02010609060101010101" pitchFamily="49" typeface="黑体"/>
                <a:ea charset="-122" panose="02010609060101010101" pitchFamily="49" typeface="黑体"/>
              </a:rPr>
              <a:t>墨子思想：</a:t>
            </a:r>
            <a:r>
              <a:rPr altLang="en-US" dirty="0" lang="zh-CN" sz="3200">
                <a:latin charset="-122" panose="02010609060101010101" pitchFamily="49" typeface="黑体"/>
                <a:ea charset="-122" panose="02010609060101010101" pitchFamily="49" typeface="黑体"/>
              </a:rPr>
              <a:t>墨子十论</a:t>
            </a:r>
            <a:endParaRPr altLang="en-US" dirty="0" lang="zh-CN" sz="4400">
              <a:latin charset="-122" panose="02010609060101010101" pitchFamily="49" typeface="黑体"/>
              <a:ea charset="-122" panose="02010609060101010101" pitchFamily="49" typeface="黑体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01802E5-5A31-D016-DCF7-87B525162060}"/>
              </a:ext>
            </a:extLst>
          </p:cNvPr>
          <p:cNvSpPr txBox="1"/>
          <p:nvPr/>
        </p:nvSpPr>
        <p:spPr>
          <a:xfrm>
            <a:off x="5670699" y="1627351"/>
            <a:ext cx="3289005" cy="4564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6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、明鬼</a:t>
            </a:r>
          </a:p>
          <a:p>
            <a:pPr>
              <a:lnSpc>
                <a:spcPct val="150000"/>
              </a:lnSpc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7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、非命</a:t>
            </a:r>
          </a:p>
          <a:p>
            <a:pPr>
              <a:lnSpc>
                <a:spcPct val="150000"/>
              </a:lnSpc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8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、非乐</a:t>
            </a:r>
          </a:p>
          <a:p>
            <a:pPr>
              <a:lnSpc>
                <a:spcPct val="150000"/>
              </a:lnSpc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9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、节用</a:t>
            </a:r>
          </a:p>
          <a:p>
            <a:pPr>
              <a:lnSpc>
                <a:spcPct val="150000"/>
              </a:lnSpc>
            </a:pPr>
            <a:r>
              <a:rPr altLang="zh-CN" dirty="0" lang="en-US" sz="4000">
                <a:latin charset="-122" panose="02010609060101010101" pitchFamily="49" typeface="仿宋"/>
                <a:ea charset="-122" panose="02010609060101010101" pitchFamily="49" typeface="仿宋"/>
              </a:rPr>
              <a:t>10</a:t>
            </a:r>
            <a:r>
              <a:rPr altLang="en-US" dirty="0" lang="zh-CN" sz="4000">
                <a:latin charset="-122" panose="02010609060101010101" pitchFamily="49" typeface="仿宋"/>
                <a:ea charset="-122" panose="02010609060101010101" pitchFamily="49" typeface="仿宋"/>
              </a:rPr>
              <a:t>、节葬</a:t>
            </a:r>
            <a:endParaRPr altLang="en-US" dirty="0" lang="zh-CN">
              <a:latin charset="-122" panose="02010609060101010101" pitchFamily="49" typeface="仿宋"/>
              <a:ea charset="-122" panose="02010609060101010101" pitchFamily="49" typeface="仿宋"/>
            </a:endParaRPr>
          </a:p>
        </p:txBody>
      </p:sp>
    </p:spTree>
    <p:extLst>
      <p:ext uri="{BB962C8B-B14F-4D97-AF65-F5344CB8AC3E}">
        <p14:creationId xmlns:p14="http://schemas.microsoft.com/office/powerpoint/2010/main" val="152060866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  <p:bldP grpId="0" spid="7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9E432D-D643-CC87-69A8-2EC201CBF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墨子思想的内在逻辑：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F2BA54-75A8-90AA-2D6B-4EEB8CB9B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739380" cy="4050792"/>
          </a:xfrm>
        </p:spPr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墨子是宋国（殷商的后代，兴灭继絶）贵族的后裔，年轻时拜在儒家门下学习礼乐之术。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孔门儒学的终极目标是复古，用周礼治天下，而周礼的核心逻辑是“礼不下庶人，刑不上大夫”。（等级） 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墨子认为“孔学名高实秕糠。”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墨子离开儒家，根据儒家的主张，提出截然相反的一套理论。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13526922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56A2DD-1ED5-E3AF-D45C-2087C85E1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兼爱（无差别之爱）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97DF3C-2661-A6FB-E718-8AEA549BE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576347" cy="4050792"/>
          </a:xfrm>
        </p:spPr>
        <p:txBody>
          <a:bodyPr/>
          <a:lstStyle/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儒家要求仁爱从自身发起，逐渐向外扩散到亲人、宗族、朋友、世人，这是符合人之常情的，但必然造成一个又一个小团体，为了自己的仁爱而攻击兼并其他团体。</a:t>
            </a: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墨子提倡兼爱，“兼爱天下之博大也，譬之日月兼照天下无有私也”。</a:t>
            </a:r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36062229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D05821-9F52-8DDB-3292-D3AE01800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>
                <a:latin charset="-122" panose="02010609060101010101" pitchFamily="49" typeface="黑体"/>
                <a:ea charset="-122" panose="02010609060101010101" pitchFamily="49" typeface="黑体"/>
              </a:rPr>
              <a:t>兼爱即兼利：义利并举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5F1C00-2DD9-F069-2213-80E6ED366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781910" cy="4050792"/>
          </a:xfrm>
        </p:spPr>
        <p:txBody>
          <a:bodyPr/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儒家要求弟子行仁义，但这种道德层面的仁义是脱离现实的，对弟子的素质要求非常高，没有圣人资质是做不到的。</a:t>
            </a: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墨子号召“义利并举”，兼爱即兼利，我爱你就要给你利益，你得到我的利益便要爱我，同时给我利益，最终达到“天下皆得其利”的目的。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99105451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theme/_rels/theme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177</TotalTime>
  <Words>2680</Words>
  <Application>Microsoft Office PowerPoint</Application>
  <PresentationFormat>宽屏</PresentationFormat>
  <Paragraphs>108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2" baseType="lpstr">
      <vt:lpstr>仿宋</vt:lpstr>
      <vt:lpstr>黑体</vt:lpstr>
      <vt:lpstr>Rockwell</vt:lpstr>
      <vt:lpstr>Rockwell Condensed</vt:lpstr>
      <vt:lpstr>Wingdings</vt:lpstr>
      <vt:lpstr>木材纹理</vt:lpstr>
      <vt:lpstr>     兼 爱</vt:lpstr>
      <vt:lpstr>胸中垒块，意难平</vt:lpstr>
      <vt:lpstr>墨家曾是显学： </vt:lpstr>
      <vt:lpstr>PowerPoint 演示文稿</vt:lpstr>
      <vt:lpstr>神秘的墨家：</vt:lpstr>
      <vt:lpstr>PowerPoint 演示文稿</vt:lpstr>
      <vt:lpstr>墨子思想的内在逻辑：</vt:lpstr>
      <vt:lpstr>兼爱（无差别之爱）</vt:lpstr>
      <vt:lpstr>兼爱即兼利：义利并举</vt:lpstr>
      <vt:lpstr>经济基础决定上层建筑</vt:lpstr>
      <vt:lpstr>尚同是组织原则：</vt:lpstr>
      <vt:lpstr>非命：激发个体主观能动性</vt:lpstr>
      <vt:lpstr>完美的墨家：</vt:lpstr>
      <vt:lpstr>墨子过于完美 </vt:lpstr>
      <vt:lpstr>墨子过于完美：</vt:lpstr>
      <vt:lpstr>诵读课文，梳理文意</vt:lpstr>
      <vt:lpstr>PowerPoint 演示文稿</vt:lpstr>
      <vt:lpstr>PowerPoint 演示文稿</vt:lpstr>
      <vt:lpstr>文章论证结构：</vt:lpstr>
      <vt:lpstr>论证特点：</vt:lpstr>
      <vt:lpstr>兼爱：</vt:lpstr>
      <vt:lpstr>兼爱与仁爱：</vt:lpstr>
      <vt:lpstr>仁爱：</vt:lpstr>
      <vt:lpstr>兼爱：</vt:lpstr>
      <vt:lpstr>仁爱还是兼爱</vt:lpstr>
      <vt:lpstr>儒墨道：为我、兼爱、仁爱？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2024-08-29T04:28:59Z</dcterms:created>
  <dc:creator>君 孟</dc:creator>
  <cp:lastModifiedBy>君 孟</cp:lastModifiedBy>
  <dcterms:modified xsi:type="dcterms:W3CDTF">2024-09-14T04:44:51Z</dcterms:modified>
  <cp:revision>4</cp:revi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1041695638658514944</vt:lpwstr>
  </property>
</Properties>
</file>