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wdp" ContentType="image/vnd.ms-photo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97" r:id="rId5"/>
    <p:sldId id="270" r:id="rId6"/>
    <p:sldId id="294" r:id="rId7"/>
    <p:sldId id="298" r:id="rId8"/>
    <p:sldId id="296" r:id="rId9"/>
    <p:sldId id="292" r:id="rId10"/>
    <p:sldId id="299" r:id="rId11"/>
    <p:sldId id="300" r:id="rId12"/>
    <p:sldId id="258" r:id="rId13"/>
    <p:sldId id="291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2" autoAdjust="0"/>
    <p:restoredTop sz="94660"/>
  </p:normalViewPr>
  <p:slideViewPr>
    <p:cSldViewPr snapToGrid="0">
      <p:cViewPr varScale="1">
        <p:scale>
          <a:sx n="85" d="100"/>
          <a:sy n="85" d="100"/>
        </p:scale>
        <p:origin x="84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5" Type="http://schemas.microsoft.com/office/2007/relationships/hdphoto" Target="../media/image4.wdp"/><Relationship Id="rId4" Type="http://schemas.openxmlformats.org/officeDocument/2006/relationships/image" Target="../media/image3.png"/><Relationship Id="rId3" Type="http://schemas.microsoft.com/office/2007/relationships/hdphoto" Target="../media/image2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5" Type="http://schemas.microsoft.com/office/2007/relationships/hdphoto" Target="../media/image4.wdp"/><Relationship Id="rId4" Type="http://schemas.openxmlformats.org/officeDocument/2006/relationships/image" Target="../media/image3.png"/><Relationship Id="rId3" Type="http://schemas.microsoft.com/office/2007/relationships/hdphoto" Target="../media/image2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5" Type="http://schemas.microsoft.com/office/2007/relationships/hdphoto" Target="../media/image4.wdp"/><Relationship Id="rId4" Type="http://schemas.openxmlformats.org/officeDocument/2006/relationships/image" Target="../media/image5.png"/><Relationship Id="rId3" Type="http://schemas.microsoft.com/office/2007/relationships/hdphoto" Target="../media/image2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5" Type="http://schemas.microsoft.com/office/2007/relationships/hdphoto" Target="../media/image4.wdp"/><Relationship Id="rId4" Type="http://schemas.openxmlformats.org/officeDocument/2006/relationships/image" Target="../media/image5.png"/><Relationship Id="rId3" Type="http://schemas.microsoft.com/office/2007/relationships/hdphoto" Target="../media/image2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CF11C-FEFE-4265-A1C3-C45EA5FC86B8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C77EF6E0-B21A-48E8-A7D3-CD8F49FB1B1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CF11C-FEFE-4265-A1C3-C45EA5FC86B8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EF6E0-B21A-48E8-A7D3-CD8F49FB1B1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CF11C-FEFE-4265-A1C3-C45EA5FC86B8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EF6E0-B21A-48E8-A7D3-CD8F49FB1B1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CF11C-FEFE-4265-A1C3-C45EA5FC86B8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EF6E0-B21A-48E8-A7D3-CD8F49FB1B1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281CF11C-FEFE-4265-A1C3-C45EA5FC86B8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zh-CN" altLang="en-US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C77EF6E0-B21A-48E8-A7D3-CD8F49FB1B1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CF11C-FEFE-4265-A1C3-C45EA5FC86B8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EF6E0-B21A-48E8-A7D3-CD8F49FB1B1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CF11C-FEFE-4265-A1C3-C45EA5FC86B8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EF6E0-B21A-48E8-A7D3-CD8F49FB1B1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CF11C-FEFE-4265-A1C3-C45EA5FC86B8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EF6E0-B21A-48E8-A7D3-CD8F49FB1B1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CF11C-FEFE-4265-A1C3-C45EA5FC86B8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EF6E0-B21A-48E8-A7D3-CD8F49FB1B1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CF11C-FEFE-4265-A1C3-C45EA5FC86B8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brightnessContrast bright="-40000" contrast="20000"/>
                        </a14:imgEffect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EF6E0-B21A-48E8-A7D3-CD8F49FB1B1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CF11C-FEFE-4265-A1C3-C45EA5FC86B8}" type="datetimeFigureOut">
              <a:rPr lang="zh-CN" altLang="en-US" smtClean="0"/>
            </a:fld>
            <a:endParaRPr lang="zh-CN" alt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brightnessContrast bright="-40000" contrast="20000"/>
                        </a14:imgEffect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EF6E0-B21A-48E8-A7D3-CD8F49FB1B1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5" Type="http://schemas.openxmlformats.org/officeDocument/2006/relationships/theme" Target="../theme/theme1.xml"/><Relationship Id="rId14" Type="http://schemas.openxmlformats.org/officeDocument/2006/relationships/image" Target="../media/image3.png"/><Relationship Id="rId13" Type="http://schemas.microsoft.com/office/2007/relationships/hdphoto" Target="../media/image4.wdp"/><Relationship Id="rId12" Type="http://schemas.openxmlformats.org/officeDocument/2006/relationships/image" Target="../media/image5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281CF11C-FEFE-4265-A1C3-C45EA5FC86B8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3">
                        <a14:imgEffect>
                          <a14:brightnessContrast bright="-40000" contrast="20000"/>
                        </a14:imgEffect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C77EF6E0-B21A-48E8-A7D3-CD8F49FB1B1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89992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275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99995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/>
              <a:t>     </a:t>
            </a:r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大学之道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en-US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——《</a:t>
            </a:r>
            <a:r>
              <a:rPr lang="zh-CN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礼记</a:t>
            </a:r>
            <a:r>
              <a:rPr lang="en-US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》</a:t>
            </a:r>
            <a:endParaRPr lang="zh-CN" altLang="en-US" sz="3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格至诚正：</a:t>
            </a:r>
            <a:endParaRPr lang="zh-CN" altLang="en-US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69848" y="2121408"/>
            <a:ext cx="10058400" cy="1176428"/>
          </a:xfrm>
        </p:spPr>
        <p:txBody>
          <a:bodyPr>
            <a:normAutofit/>
          </a:bodyPr>
          <a:lstStyle/>
          <a:p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格物至知诚意正心。</a:t>
            </a:r>
            <a:endParaRPr lang="en-US" altLang="zh-CN" sz="28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格致诚正是由外而内的功夫。</a:t>
            </a:r>
            <a:endParaRPr lang="en-US" altLang="zh-CN" sz="28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zh-CN" altLang="en-US" sz="2800" dirty="0"/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内圣与外王：</a:t>
            </a:r>
            <a:endParaRPr lang="zh-CN" altLang="en-US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2800" b="1" dirty="0">
                <a:latin typeface="仿宋" panose="02010609060101010101" pitchFamily="49" charset="-122"/>
                <a:ea typeface="仿宋" panose="02010609060101010101" pitchFamily="49" charset="-122"/>
              </a:rPr>
              <a:t>内圣：格至诚正</a:t>
            </a:r>
            <a:endParaRPr lang="en-US" altLang="zh-CN" sz="2800" b="1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r>
              <a:rPr lang="zh-CN" altLang="en-US" sz="2800" b="1" dirty="0">
                <a:latin typeface="仿宋" panose="02010609060101010101" pitchFamily="49" charset="-122"/>
                <a:ea typeface="仿宋" panose="02010609060101010101" pitchFamily="49" charset="-122"/>
              </a:rPr>
              <a:t>外王：修齐治平</a:t>
            </a:r>
            <a:endParaRPr lang="zh-CN" altLang="en-US" sz="2800" b="1" dirty="0"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大学之道：三纲八目</a:t>
            </a:r>
            <a:endParaRPr lang="zh-CN" altLang="en-US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90385" y="2368745"/>
            <a:ext cx="10058400" cy="3065189"/>
          </a:xfrm>
        </p:spPr>
        <p:txBody>
          <a:bodyPr/>
          <a:lstStyle/>
          <a:p>
            <a:r>
              <a:rPr lang="zh-CN" altLang="en-US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三纲：明明德，亲民，止于至善。</a:t>
            </a:r>
            <a:endParaRPr lang="en-US" altLang="zh-CN" sz="3200" b="1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r>
              <a:rPr lang="zh-CN" altLang="en-US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八目：修齐治平，格至诚正。</a:t>
            </a:r>
            <a:endParaRPr lang="en-US" altLang="zh-CN" sz="3200" b="1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r>
              <a:rPr lang="zh-CN" altLang="en-US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目标与路径：三纲是目标，八目是路径。</a:t>
            </a:r>
            <a:endParaRPr lang="en-US" altLang="zh-CN" sz="3200" b="1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r>
              <a:rPr lang="zh-CN" altLang="en-US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修身是其中重要的枢纽，承上启下。</a:t>
            </a:r>
            <a:endParaRPr lang="zh-CN" altLang="en-US" sz="3200" b="1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endParaRPr lang="en-US" altLang="zh-CN" sz="3200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endParaRPr lang="zh-CN" altLang="en-US" sz="2800" dirty="0"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大学之路：</a:t>
            </a:r>
            <a:endParaRPr lang="zh-CN" altLang="en-US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2800" dirty="0">
                <a:latin typeface="仿宋" panose="02010609060101010101" pitchFamily="49" charset="-122"/>
                <a:ea typeface="仿宋" panose="02010609060101010101" pitchFamily="49" charset="-122"/>
              </a:rPr>
              <a:t>《</a:t>
            </a:r>
            <a:r>
              <a:rPr lang="zh-CN" altLang="en-US" sz="2800" dirty="0">
                <a:latin typeface="仿宋" panose="02010609060101010101" pitchFamily="49" charset="-122"/>
                <a:ea typeface="仿宋" panose="02010609060101010101" pitchFamily="49" charset="-122"/>
              </a:rPr>
              <a:t>大学</a:t>
            </a:r>
            <a:r>
              <a:rPr lang="en-US" altLang="zh-CN" sz="2800" dirty="0">
                <a:latin typeface="仿宋" panose="02010609060101010101" pitchFamily="49" charset="-122"/>
                <a:ea typeface="仿宋" panose="02010609060101010101" pitchFamily="49" charset="-122"/>
              </a:rPr>
              <a:t>》</a:t>
            </a:r>
            <a:r>
              <a:rPr lang="zh-CN" altLang="en-US" sz="2800" dirty="0">
                <a:latin typeface="仿宋" panose="02010609060101010101" pitchFamily="49" charset="-122"/>
                <a:ea typeface="仿宋" panose="02010609060101010101" pitchFamily="49" charset="-122"/>
              </a:rPr>
              <a:t>原是</a:t>
            </a:r>
            <a:r>
              <a:rPr lang="en-US" altLang="zh-CN" sz="2800" dirty="0">
                <a:latin typeface="仿宋" panose="02010609060101010101" pitchFamily="49" charset="-122"/>
                <a:ea typeface="仿宋" panose="02010609060101010101" pitchFamily="49" charset="-122"/>
              </a:rPr>
              <a:t>《</a:t>
            </a:r>
            <a:r>
              <a:rPr lang="zh-CN" altLang="en-US" sz="2800" dirty="0">
                <a:latin typeface="仿宋" panose="02010609060101010101" pitchFamily="49" charset="-122"/>
                <a:ea typeface="仿宋" panose="02010609060101010101" pitchFamily="49" charset="-122"/>
              </a:rPr>
              <a:t>小戴礼记</a:t>
            </a:r>
            <a:r>
              <a:rPr lang="en-US" altLang="zh-CN" sz="2800" dirty="0">
                <a:latin typeface="仿宋" panose="02010609060101010101" pitchFamily="49" charset="-122"/>
                <a:ea typeface="仿宋" panose="02010609060101010101" pitchFamily="49" charset="-122"/>
              </a:rPr>
              <a:t>》</a:t>
            </a:r>
            <a:r>
              <a:rPr lang="zh-CN" altLang="en-US" sz="2800" dirty="0">
                <a:latin typeface="仿宋" panose="02010609060101010101" pitchFamily="49" charset="-122"/>
                <a:ea typeface="仿宋" panose="02010609060101010101" pitchFamily="49" charset="-122"/>
              </a:rPr>
              <a:t>第四十二篇，相传为春秋战国时期曾子所作，实为秦汉时儒家作品。</a:t>
            </a:r>
            <a:endParaRPr lang="zh-CN" altLang="en-US" sz="2800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r>
              <a:rPr lang="zh-CN" altLang="en-US" sz="2800" dirty="0">
                <a:latin typeface="仿宋" panose="02010609060101010101" pitchFamily="49" charset="-122"/>
                <a:ea typeface="仿宋" panose="02010609060101010101" pitchFamily="49" charset="-122"/>
              </a:rPr>
              <a:t>经北宋程颢、程颐竭力尊崇，南宋朱熹又作</a:t>
            </a:r>
            <a:r>
              <a:rPr lang="en-US" altLang="zh-CN" sz="2800" dirty="0">
                <a:latin typeface="仿宋" panose="02010609060101010101" pitchFamily="49" charset="-122"/>
                <a:ea typeface="仿宋" panose="02010609060101010101" pitchFamily="49" charset="-122"/>
              </a:rPr>
              <a:t>《</a:t>
            </a:r>
            <a:r>
              <a:rPr lang="zh-CN" altLang="en-US" sz="2800" dirty="0">
                <a:latin typeface="仿宋" panose="02010609060101010101" pitchFamily="49" charset="-122"/>
                <a:ea typeface="仿宋" panose="02010609060101010101" pitchFamily="49" charset="-122"/>
              </a:rPr>
              <a:t>大学章句</a:t>
            </a:r>
            <a:r>
              <a:rPr lang="en-US" altLang="zh-CN" sz="2800" dirty="0">
                <a:latin typeface="仿宋" panose="02010609060101010101" pitchFamily="49" charset="-122"/>
                <a:ea typeface="仿宋" panose="02010609060101010101" pitchFamily="49" charset="-122"/>
              </a:rPr>
              <a:t>》</a:t>
            </a:r>
            <a:r>
              <a:rPr lang="zh-CN" altLang="en-US" sz="2800" dirty="0">
                <a:latin typeface="仿宋" panose="02010609060101010101" pitchFamily="49" charset="-122"/>
                <a:ea typeface="仿宋" panose="02010609060101010101" pitchFamily="49" charset="-122"/>
              </a:rPr>
              <a:t>，最终和</a:t>
            </a:r>
            <a:r>
              <a:rPr lang="en-US" altLang="zh-CN" sz="2800" dirty="0">
                <a:latin typeface="仿宋" panose="02010609060101010101" pitchFamily="49" charset="-122"/>
                <a:ea typeface="仿宋" panose="02010609060101010101" pitchFamily="49" charset="-122"/>
              </a:rPr>
              <a:t>《</a:t>
            </a:r>
            <a:r>
              <a:rPr lang="zh-CN" altLang="en-US" sz="2800" dirty="0">
                <a:latin typeface="仿宋" panose="02010609060101010101" pitchFamily="49" charset="-122"/>
                <a:ea typeface="仿宋" panose="02010609060101010101" pitchFamily="49" charset="-122"/>
              </a:rPr>
              <a:t>中庸</a:t>
            </a:r>
            <a:r>
              <a:rPr lang="en-US" altLang="zh-CN" sz="2800" dirty="0">
                <a:latin typeface="仿宋" panose="02010609060101010101" pitchFamily="49" charset="-122"/>
                <a:ea typeface="仿宋" panose="02010609060101010101" pitchFamily="49" charset="-122"/>
              </a:rPr>
              <a:t>》《</a:t>
            </a:r>
            <a:r>
              <a:rPr lang="zh-CN" altLang="en-US" sz="2800" dirty="0">
                <a:latin typeface="仿宋" panose="02010609060101010101" pitchFamily="49" charset="-122"/>
                <a:ea typeface="仿宋" panose="02010609060101010101" pitchFamily="49" charset="-122"/>
              </a:rPr>
              <a:t>论语</a:t>
            </a:r>
            <a:r>
              <a:rPr lang="en-US" altLang="zh-CN" sz="2800" dirty="0">
                <a:latin typeface="仿宋" panose="02010609060101010101" pitchFamily="49" charset="-122"/>
                <a:ea typeface="仿宋" panose="02010609060101010101" pitchFamily="49" charset="-122"/>
              </a:rPr>
              <a:t>》《</a:t>
            </a:r>
            <a:r>
              <a:rPr lang="zh-CN" altLang="en-US" sz="2800" dirty="0">
                <a:latin typeface="仿宋" panose="02010609060101010101" pitchFamily="49" charset="-122"/>
                <a:ea typeface="仿宋" panose="02010609060101010101" pitchFamily="49" charset="-122"/>
              </a:rPr>
              <a:t>孟子</a:t>
            </a:r>
            <a:r>
              <a:rPr lang="en-US" altLang="zh-CN" sz="2800" dirty="0">
                <a:latin typeface="仿宋" panose="02010609060101010101" pitchFamily="49" charset="-122"/>
                <a:ea typeface="仿宋" panose="02010609060101010101" pitchFamily="49" charset="-122"/>
              </a:rPr>
              <a:t>》</a:t>
            </a:r>
            <a:r>
              <a:rPr lang="zh-CN" altLang="en-US" sz="2800" dirty="0">
                <a:latin typeface="仿宋" panose="02010609060101010101" pitchFamily="49" charset="-122"/>
                <a:ea typeface="仿宋" panose="02010609060101010101" pitchFamily="49" charset="-122"/>
              </a:rPr>
              <a:t>并称“四书”。宋、元以后，</a:t>
            </a:r>
            <a:r>
              <a:rPr lang="en-US" altLang="zh-CN" sz="2800" dirty="0">
                <a:latin typeface="仿宋" panose="02010609060101010101" pitchFamily="49" charset="-122"/>
                <a:ea typeface="仿宋" panose="02010609060101010101" pitchFamily="49" charset="-122"/>
              </a:rPr>
              <a:t>《</a:t>
            </a:r>
            <a:r>
              <a:rPr lang="zh-CN" altLang="en-US" sz="2800" dirty="0">
                <a:latin typeface="仿宋" panose="02010609060101010101" pitchFamily="49" charset="-122"/>
                <a:ea typeface="仿宋" panose="02010609060101010101" pitchFamily="49" charset="-122"/>
              </a:rPr>
              <a:t>大学</a:t>
            </a:r>
            <a:r>
              <a:rPr lang="en-US" altLang="zh-CN" sz="2800" dirty="0">
                <a:latin typeface="仿宋" panose="02010609060101010101" pitchFamily="49" charset="-122"/>
                <a:ea typeface="仿宋" panose="02010609060101010101" pitchFamily="49" charset="-122"/>
              </a:rPr>
              <a:t>》</a:t>
            </a:r>
            <a:r>
              <a:rPr lang="zh-CN" altLang="en-US" sz="2800" dirty="0">
                <a:latin typeface="仿宋" panose="02010609060101010101" pitchFamily="49" charset="-122"/>
                <a:ea typeface="仿宋" panose="02010609060101010101" pitchFamily="49" charset="-122"/>
              </a:rPr>
              <a:t>成为学校官定的教科书和科举考试的必读书，对中国古代教育产生了极大的影响。</a:t>
            </a:r>
            <a:endParaRPr lang="zh-CN" altLang="en-US" sz="2800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r>
              <a:rPr lang="en-US" altLang="zh-CN" sz="2800" dirty="0">
                <a:latin typeface="仿宋" panose="02010609060101010101" pitchFamily="49" charset="-122"/>
                <a:ea typeface="仿宋" panose="02010609060101010101" pitchFamily="49" charset="-122"/>
              </a:rPr>
              <a:t>《</a:t>
            </a:r>
            <a:r>
              <a:rPr lang="zh-CN" altLang="en-US" sz="2800" dirty="0">
                <a:latin typeface="仿宋" panose="02010609060101010101" pitchFamily="49" charset="-122"/>
                <a:ea typeface="仿宋" panose="02010609060101010101" pitchFamily="49" charset="-122"/>
              </a:rPr>
              <a:t>大学</a:t>
            </a:r>
            <a:r>
              <a:rPr lang="en-US" altLang="zh-CN" sz="2800" dirty="0">
                <a:latin typeface="仿宋" panose="02010609060101010101" pitchFamily="49" charset="-122"/>
                <a:ea typeface="仿宋" panose="02010609060101010101" pitchFamily="49" charset="-122"/>
              </a:rPr>
              <a:t>》</a:t>
            </a:r>
            <a:r>
              <a:rPr lang="zh-CN" altLang="en-US" sz="2800" dirty="0">
                <a:latin typeface="仿宋" panose="02010609060101010101" pitchFamily="49" charset="-122"/>
                <a:ea typeface="仿宋" panose="02010609060101010101" pitchFamily="49" charset="-122"/>
              </a:rPr>
              <a:t>中重要的概念修身、齐家、治国、平天下，对做人、处事、治国等有深刻的启迪性。</a:t>
            </a:r>
            <a:endParaRPr lang="zh-CN" altLang="en-US" sz="2800" dirty="0"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368" y="87684"/>
            <a:ext cx="10058400" cy="1429229"/>
          </a:xfrm>
        </p:spPr>
        <p:txBody>
          <a:bodyPr>
            <a:normAutofit/>
          </a:bodyPr>
          <a:lstStyle/>
          <a:p>
            <a:r>
              <a:rPr lang="zh-CN" altLang="en-US" sz="4800" dirty="0">
                <a:latin typeface="黑体" panose="02010609060101010101" pitchFamily="49" charset="-122"/>
                <a:ea typeface="黑体" panose="02010609060101010101" pitchFamily="49" charset="-122"/>
              </a:rPr>
              <a:t>诵读课文，梳理文意</a:t>
            </a:r>
            <a:endParaRPr lang="zh-CN" altLang="en-US" sz="48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19739" y="1573619"/>
            <a:ext cx="11752521" cy="5139991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     </a:t>
            </a:r>
            <a:r>
              <a:rPr lang="zh-CN" altLang="en-US" sz="2800" b="1" dirty="0">
                <a:latin typeface="仿宋" panose="02010609060101010101" pitchFamily="49" charset="-122"/>
                <a:ea typeface="仿宋" panose="02010609060101010101" pitchFamily="49" charset="-122"/>
              </a:rPr>
              <a:t>大学之道，在明明德，在亲民，在止于至善。</a:t>
            </a:r>
            <a:endParaRPr lang="zh-CN" altLang="en-US" sz="2800" b="1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zh-CN" altLang="en-US" sz="2800" b="1" dirty="0">
                <a:latin typeface="仿宋" panose="02010609060101010101" pitchFamily="49" charset="-122"/>
                <a:ea typeface="仿宋" panose="02010609060101010101" pitchFamily="49" charset="-122"/>
              </a:rPr>
              <a:t>    知止而后有定，定而后能静，静而后能安，安而后能虑，虑而后能得。物有本末，事有终始。知所先后，则近道矣。</a:t>
            </a:r>
            <a:endParaRPr lang="zh-CN" altLang="en-US" sz="2800" b="1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zh-CN" altLang="en-US" sz="2800" b="1" dirty="0">
                <a:latin typeface="仿宋" panose="02010609060101010101" pitchFamily="49" charset="-122"/>
                <a:ea typeface="仿宋" panose="02010609060101010101" pitchFamily="49" charset="-122"/>
              </a:rPr>
              <a:t>    古之欲明明德于天下者，先治其国。欲治其国者，先齐其家。欲齐其家者，先修其身。欲修其身者，先正其心。欲正其心者，先诚其意。欲诚其意者，先致其知。致知在格物。</a:t>
            </a:r>
            <a:endParaRPr lang="en-US" altLang="zh-CN" sz="2800" b="1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en-US" altLang="zh-CN" sz="2800" b="1" dirty="0">
                <a:latin typeface="仿宋" panose="02010609060101010101" pitchFamily="49" charset="-122"/>
                <a:ea typeface="仿宋" panose="02010609060101010101" pitchFamily="49" charset="-122"/>
              </a:rPr>
              <a:t>    </a:t>
            </a:r>
            <a:r>
              <a:rPr lang="zh-CN" altLang="en-US" sz="2800" b="1" dirty="0">
                <a:latin typeface="仿宋" panose="02010609060101010101" pitchFamily="49" charset="-122"/>
                <a:ea typeface="仿宋" panose="02010609060101010101" pitchFamily="49" charset="-122"/>
              </a:rPr>
              <a:t>物格而后知至，知至而后意诚，意诚而后心正，心正而后身修，身修而后家齐，家齐而后国治，国治而后天下平。</a:t>
            </a:r>
            <a:endParaRPr lang="en-US" altLang="zh-CN" sz="2800" b="1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zh-CN" altLang="en-US" sz="2800" b="1" dirty="0">
                <a:latin typeface="仿宋" panose="02010609060101010101" pitchFamily="49" charset="-122"/>
                <a:ea typeface="仿宋" panose="02010609060101010101" pitchFamily="49" charset="-122"/>
              </a:rPr>
              <a:t>    自天子已至庶人，壹是皆以修身为本。</a:t>
            </a:r>
            <a:endParaRPr lang="zh-CN" altLang="en-US" sz="2800" b="1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0" indent="0">
              <a:buNone/>
            </a:pPr>
            <a:endParaRPr lang="zh-CN" altLang="en-US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79982" y="1576699"/>
            <a:ext cx="11071108" cy="11215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大学之道，在明明德，在亲民，在</a:t>
            </a:r>
            <a:r>
              <a:rPr lang="zh-CN" altLang="en-US" sz="3200" b="1" u="sng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止于</a:t>
            </a:r>
            <a:r>
              <a:rPr lang="zh-CN" altLang="en-US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至善。</a:t>
            </a:r>
            <a:endParaRPr lang="en-US" altLang="zh-CN" sz="3200" b="1" dirty="0"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57832" y="2787296"/>
            <a:ext cx="11676336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</a:rPr>
              <a:t>、大学之道：大学的宗旨，大学的最终目的。</a:t>
            </a:r>
            <a:endParaRPr lang="zh-CN" altLang="en-US" sz="24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</a:rPr>
              <a:t>、道：本指道路，在这里指的是规律和原则。</a:t>
            </a:r>
            <a:endParaRPr lang="zh-CN" altLang="en-US" sz="24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</a:rPr>
              <a:t>3</a:t>
            </a: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</a:rPr>
              <a:t>、明明德：第一个“明”是动词，彰显、发扬之意。第二个“明”是形容词，含有高尚、光辉的意思。</a:t>
            </a:r>
            <a:endParaRPr lang="zh-CN" altLang="en-US" sz="24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</a:rPr>
              <a:t>4</a:t>
            </a: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</a:rPr>
              <a:t>、亲民：一说是“新民”，使人弃旧图新，弃恶扬善。引导、教化人民之意。</a:t>
            </a:r>
            <a:endParaRPr lang="zh-CN" altLang="en-US" sz="24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</a:rPr>
              <a:t>5</a:t>
            </a: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</a:rPr>
              <a:t>、止：必至于是而不迁。（朱熹）</a:t>
            </a:r>
            <a:endParaRPr lang="zh-CN" altLang="en-US" sz="24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</a:rPr>
              <a:t>6</a:t>
            </a: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</a:rPr>
              <a:t>、至善：事理当然之极。（朱熹）</a:t>
            </a:r>
            <a:endParaRPr lang="zh-CN" altLang="en-US" sz="2400" b="1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33278" y="426183"/>
            <a:ext cx="149295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释义：</a:t>
            </a:r>
            <a:endParaRPr lang="zh-CN" altLang="en-US" sz="28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大学与小学</a:t>
            </a:r>
            <a:br>
              <a:rPr lang="zh-CN" altLang="en-US" dirty="0"/>
            </a:b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7501" y="2093976"/>
            <a:ext cx="10058400" cy="4050792"/>
          </a:xfrm>
        </p:spPr>
        <p:txBody>
          <a:bodyPr>
            <a:normAutofit/>
          </a:bodyPr>
          <a:lstStyle/>
          <a:p>
            <a:r>
              <a:rPr lang="zh-CN" altLang="en-US" sz="2800" b="1" dirty="0">
                <a:latin typeface="仿宋" panose="02010609060101010101" pitchFamily="49" charset="-122"/>
                <a:ea typeface="仿宋" panose="02010609060101010101" pitchFamily="49" charset="-122"/>
              </a:rPr>
              <a:t>大学：在古代其含义有两种：“博学”之态；与“小学”相对的“大人之学”。</a:t>
            </a:r>
            <a:endParaRPr lang="en-US" altLang="zh-CN" sz="2800" b="1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r>
              <a:rPr lang="zh-CN" altLang="en-US" sz="2800" b="1" dirty="0">
                <a:latin typeface="仿宋" panose="02010609060101010101" pitchFamily="49" charset="-122"/>
                <a:ea typeface="仿宋" panose="02010609060101010101" pitchFamily="49" charset="-122"/>
              </a:rPr>
              <a:t>小学：古代儿童八岁上小学，主要学习“洒扫、应对、进退、礼乐射御书数”之类的文化课和基本的礼节。</a:t>
            </a:r>
            <a:endParaRPr lang="en-US" altLang="zh-CN" sz="2800" b="1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r>
              <a:rPr lang="zh-CN" altLang="en-US" sz="2800" b="1" dirty="0">
                <a:latin typeface="仿宋" panose="02010609060101010101" pitchFamily="49" charset="-122"/>
                <a:ea typeface="仿宋" panose="02010609060101010101" pitchFamily="49" charset="-122"/>
              </a:rPr>
              <a:t>十五岁后可进入大学，开始学习伦理、政治、哲学等“穷理正心，修己治人”的学问。</a:t>
            </a:r>
            <a:endParaRPr lang="zh-CN" altLang="en-US" sz="2800" b="1" dirty="0"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64915" y="1712926"/>
            <a:ext cx="10532539" cy="1716074"/>
          </a:xfrm>
        </p:spPr>
        <p:txBody>
          <a:bodyPr/>
          <a:lstStyle/>
          <a:p>
            <a:pPr marL="0" indent="0">
              <a:buNone/>
            </a:pPr>
            <a:r>
              <a:rPr lang="zh-CN" altLang="en-US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知止而后有定，定而后能静，静而后能安，安而后能虑，虑而后能得。物有本末，事有终始。知所先后，则近道矣。</a:t>
            </a:r>
            <a:endParaRPr lang="zh-CN" altLang="en-US" sz="3200" b="1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endParaRPr lang="zh-CN" altLang="en-US" dirty="0"/>
          </a:p>
        </p:txBody>
      </p:sp>
      <p:sp>
        <p:nvSpPr>
          <p:cNvPr id="5" name="文本框 4"/>
          <p:cNvSpPr txBox="1"/>
          <p:nvPr/>
        </p:nvSpPr>
        <p:spPr>
          <a:xfrm>
            <a:off x="1179757" y="3548363"/>
            <a:ext cx="6897349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800" b="1" dirty="0">
                <a:latin typeface="宋体" panose="02010600030101010101" pitchFamily="2" charset="-122"/>
                <a:ea typeface="宋体" panose="02010600030101010101" pitchFamily="2" charset="-122"/>
              </a:rPr>
              <a:t>知止：明确目标所在。</a:t>
            </a:r>
            <a:endParaRPr lang="en-US" altLang="zh-CN" sz="28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sz="2800" b="1" dirty="0">
                <a:latin typeface="宋体" panose="02010600030101010101" pitchFamily="2" charset="-122"/>
                <a:ea typeface="宋体" panose="02010600030101010101" pitchFamily="2" charset="-122"/>
              </a:rPr>
              <a:t>定：志向坚定。</a:t>
            </a:r>
            <a:endParaRPr lang="en-US" altLang="zh-CN" sz="28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sz="2800" b="1" dirty="0">
                <a:latin typeface="宋体" panose="02010600030101010101" pitchFamily="2" charset="-122"/>
                <a:ea typeface="宋体" panose="02010600030101010101" pitchFamily="2" charset="-122"/>
              </a:rPr>
              <a:t>静：心不妄动。</a:t>
            </a:r>
            <a:endParaRPr lang="zh-CN" altLang="en-US" sz="28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sz="2800" b="1" dirty="0">
                <a:latin typeface="宋体" panose="02010600030101010101" pitchFamily="2" charset="-122"/>
                <a:ea typeface="宋体" panose="02010600030101010101" pitchFamily="2" charset="-122"/>
              </a:rPr>
              <a:t>安：所处而安。</a:t>
            </a:r>
            <a:endParaRPr lang="zh-CN" altLang="en-US" sz="28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sz="2800" b="1" dirty="0">
                <a:latin typeface="宋体" panose="02010600030101010101" pitchFamily="2" charset="-122"/>
                <a:ea typeface="宋体" panose="02010600030101010101" pitchFamily="2" charset="-122"/>
              </a:rPr>
              <a:t>虑：处事精详。</a:t>
            </a:r>
            <a:endParaRPr lang="zh-CN" altLang="en-US" sz="28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sz="2800" b="1" dirty="0">
                <a:latin typeface="宋体" panose="02010600030101010101" pitchFamily="2" charset="-122"/>
                <a:ea typeface="宋体" panose="02010600030101010101" pitchFamily="2" charset="-122"/>
              </a:rPr>
              <a:t>得：得到成果。</a:t>
            </a:r>
            <a:endParaRPr lang="zh-CN" altLang="en-US" b="1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33278" y="426183"/>
            <a:ext cx="149295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释义：</a:t>
            </a:r>
            <a:endParaRPr lang="zh-CN" altLang="en-US" sz="28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48882" y="1454048"/>
            <a:ext cx="10790421" cy="20686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3200" dirty="0">
                <a:latin typeface="仿宋" panose="02010609060101010101" pitchFamily="49" charset="-122"/>
                <a:ea typeface="仿宋" panose="02010609060101010101" pitchFamily="49" charset="-122"/>
              </a:rPr>
              <a:t>古之欲</a:t>
            </a:r>
            <a:r>
              <a:rPr lang="zh-CN" altLang="en-US" sz="3200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明明德</a:t>
            </a:r>
            <a:r>
              <a:rPr lang="zh-CN" altLang="en-US" sz="3200" dirty="0">
                <a:latin typeface="仿宋" panose="02010609060101010101" pitchFamily="49" charset="-122"/>
                <a:ea typeface="仿宋" panose="02010609060101010101" pitchFamily="49" charset="-122"/>
              </a:rPr>
              <a:t>于天下者，先治其国。欲治其国者，先齐其家。欲齐其家者，先修其身。欲修其身者，先正其心。欲正其心者，先诚其意。欲诚其意者，先致其知。致知在格物。</a:t>
            </a:r>
            <a:endParaRPr lang="en-US" altLang="zh-CN" sz="3200" dirty="0"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700789" y="3522690"/>
            <a:ext cx="10886608" cy="22485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齐家：将自己家庭或家族的事务安排管理得井井有条，人与人之间的关系和谐，家业繁荣的意思。</a:t>
            </a:r>
            <a:endParaRPr lang="zh-CN" altLang="en-US" sz="28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修身：修炼自己的品行和人格。</a:t>
            </a:r>
            <a:endParaRPr lang="zh-CN" altLang="en-US" sz="28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致知：让自己得到知识和智慧。</a:t>
            </a:r>
            <a:endParaRPr lang="zh-CN" altLang="en-US" sz="28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格物：研究、认识世间万物。</a:t>
            </a:r>
            <a:endParaRPr lang="zh-CN" altLang="en-US" sz="2800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33278" y="426183"/>
            <a:ext cx="149295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释义：</a:t>
            </a:r>
            <a:endParaRPr lang="zh-CN" altLang="en-US" sz="28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12032" y="2638269"/>
            <a:ext cx="10845384" cy="330907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2800" dirty="0">
                <a:latin typeface="仿宋" panose="02010609060101010101" pitchFamily="49" charset="-122"/>
                <a:ea typeface="仿宋" panose="02010609060101010101" pitchFamily="49" charset="-122"/>
              </a:rPr>
              <a:t>修齐治平，修是根本，齐治是过程，平是终极目标。</a:t>
            </a:r>
            <a:endParaRPr lang="en-US" altLang="zh-CN" sz="2800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0" indent="0">
              <a:buNone/>
            </a:pPr>
            <a:r>
              <a:rPr lang="zh-CN" altLang="en-US" sz="2800" dirty="0">
                <a:latin typeface="仿宋" panose="02010609060101010101" pitchFamily="49" charset="-122"/>
                <a:ea typeface="仿宋" panose="02010609060101010101" pitchFamily="49" charset="-122"/>
              </a:rPr>
              <a:t>修齐治平是由内而外的功夫。</a:t>
            </a:r>
            <a:endParaRPr lang="en-US" altLang="zh-CN" sz="2800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0" indent="0">
              <a:buNone/>
            </a:pPr>
            <a:r>
              <a:rPr lang="zh-CN" altLang="en-US" sz="2800" dirty="0">
                <a:latin typeface="仿宋" panose="02010609060101010101" pitchFamily="49" charset="-122"/>
                <a:ea typeface="仿宋" panose="02010609060101010101" pitchFamily="49" charset="-122"/>
              </a:rPr>
              <a:t>先由外而内，使自身不断完善，再由内而外，使天下“止于至善”。</a:t>
            </a:r>
            <a:endParaRPr lang="zh-CN" altLang="en-US" sz="2800" dirty="0"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90939" y="910652"/>
            <a:ext cx="10058400" cy="1609344"/>
          </a:xfrm>
        </p:spPr>
        <p:txBody>
          <a:bodyPr/>
          <a:lstStyle/>
          <a:p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修齐治平：</a:t>
            </a:r>
            <a:br>
              <a:rPr lang="zh-CN" altLang="en-US" dirty="0"/>
            </a:b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71993" y="1719545"/>
            <a:ext cx="10912840" cy="2143293"/>
          </a:xfrm>
        </p:spPr>
        <p:txBody>
          <a:bodyPr/>
          <a:lstStyle/>
          <a:p>
            <a:pPr marL="0" indent="0">
              <a:buNone/>
            </a:pPr>
            <a:r>
              <a:rPr lang="zh-CN" altLang="en-US" sz="2800" b="1" dirty="0">
                <a:latin typeface="仿宋" panose="02010609060101010101" pitchFamily="49" charset="-122"/>
                <a:ea typeface="仿宋" panose="02010609060101010101" pitchFamily="49" charset="-122"/>
              </a:rPr>
              <a:t>物格而后知至，知至而后意诚，意诚而后心正，心正而后身修，身修而后家齐，家齐而后国治，国治而后天下平。</a:t>
            </a:r>
            <a:endParaRPr lang="zh-CN" altLang="en-US" sz="2800" b="1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0" indent="0">
              <a:buNone/>
            </a:pPr>
            <a:r>
              <a:rPr lang="zh-CN" altLang="en-US" sz="2800" b="1" dirty="0">
                <a:latin typeface="仿宋" panose="02010609060101010101" pitchFamily="49" charset="-122"/>
                <a:ea typeface="仿宋" panose="02010609060101010101" pitchFamily="49" charset="-122"/>
              </a:rPr>
              <a:t>自天子已至庶人，一是皆以修身为本。</a:t>
            </a:r>
            <a:endParaRPr lang="zh-CN" altLang="en-US" sz="2800" b="1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endParaRPr lang="zh-CN" altLang="en-US" dirty="0"/>
          </a:p>
        </p:txBody>
      </p:sp>
      <p:sp>
        <p:nvSpPr>
          <p:cNvPr id="5" name="文本框 4"/>
          <p:cNvSpPr txBox="1"/>
          <p:nvPr/>
        </p:nvSpPr>
        <p:spPr>
          <a:xfrm>
            <a:off x="897537" y="3862838"/>
            <a:ext cx="748946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庶人：普通百姓。</a:t>
            </a:r>
            <a:endParaRPr lang="zh-CN" altLang="en-US" sz="28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壹是皆以修身为本：壹是，全部都是之意。</a:t>
            </a:r>
            <a:endParaRPr lang="zh-CN" altLang="en-US" sz="2800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33278" y="503828"/>
            <a:ext cx="149295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释义：</a:t>
            </a:r>
            <a:endParaRPr lang="zh-CN" altLang="en-US" sz="28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jpeg"/></Relationships>
</file>

<file path=ppt/theme/theme1.xml><?xml version="1.0" encoding="utf-8"?>
<a:theme xmlns:a="http://schemas.openxmlformats.org/drawingml/2006/main" name="木材纹理">
  <a:themeElements>
    <a:clrScheme name="木材纹理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木材纹理">
      <a:majorFont>
        <a:latin typeface="Rockwell Condensed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木材纹理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木材纹理</Template>
  <TotalTime>0</TotalTime>
  <Words>1296</Words>
  <Application>WPS 演示</Application>
  <PresentationFormat>宽屏</PresentationFormat>
  <Paragraphs>94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4" baseType="lpstr">
      <vt:lpstr>Arial</vt:lpstr>
      <vt:lpstr>宋体</vt:lpstr>
      <vt:lpstr>Wingdings</vt:lpstr>
      <vt:lpstr>黑体</vt:lpstr>
      <vt:lpstr>仿宋</vt:lpstr>
      <vt:lpstr>Rockwell Condensed</vt:lpstr>
      <vt:lpstr>微软雅黑</vt:lpstr>
      <vt:lpstr>Arial Unicode MS</vt:lpstr>
      <vt:lpstr>方正姚体</vt:lpstr>
      <vt:lpstr>Rockwell</vt:lpstr>
      <vt:lpstr>Calibri</vt:lpstr>
      <vt:lpstr>木材纹理</vt:lpstr>
      <vt:lpstr>     大学之道</vt:lpstr>
      <vt:lpstr>大学之路：</vt:lpstr>
      <vt:lpstr>诵读课文，梳理文意</vt:lpstr>
      <vt:lpstr>PowerPoint 演示文稿</vt:lpstr>
      <vt:lpstr>大学与小学 </vt:lpstr>
      <vt:lpstr>PowerPoint 演示文稿</vt:lpstr>
      <vt:lpstr>PowerPoint 演示文稿</vt:lpstr>
      <vt:lpstr>修齐治平： </vt:lpstr>
      <vt:lpstr>PowerPoint 演示文稿</vt:lpstr>
      <vt:lpstr>格至诚正：</vt:lpstr>
      <vt:lpstr>内圣与外王：</vt:lpstr>
      <vt:lpstr>大学之道：三纲八目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君 孟</dc:creator>
  <cp:lastModifiedBy>深海微蓝</cp:lastModifiedBy>
  <cp:revision>5</cp:revision>
  <dcterms:created xsi:type="dcterms:W3CDTF">2024-08-29T04:21:00Z</dcterms:created>
  <dcterms:modified xsi:type="dcterms:W3CDTF">2024-09-04T00:14:22Z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EASTEDU_PRESENTATION_CUSTOM_DATA">
    <vt:lpwstr>1037749534124789760</vt:lpwstr>
  </property>
  <property fmtid="{D5CDD505-2E9C-101B-9397-08002B2CF9AE}" pid="3" name="ICV">
    <vt:lpwstr>6D81EC2A20514E2CA594FB11F6F08788_13</vt:lpwstr>
  </property>
  <property fmtid="{D5CDD505-2E9C-101B-9397-08002B2CF9AE}" pid="4" name="KSOProductBuildVer">
    <vt:lpwstr>2052-12.1.0.17857</vt:lpwstr>
  </property>
</Properties>
</file>