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inkml+xml" PartName="/ppt/ink/ink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16" r:id="rId2"/>
    <p:sldId id="410" r:id="rId3"/>
    <p:sldId id="309" r:id="rId4"/>
    <p:sldId id="522" r:id="rId5"/>
    <p:sldId id="262" r:id="rId6"/>
    <p:sldId id="265" r:id="rId7"/>
    <p:sldId id="527" r:id="rId8"/>
    <p:sldId id="411" r:id="rId9"/>
    <p:sldId id="259" r:id="rId10"/>
    <p:sldId id="272" r:id="rId11"/>
    <p:sldId id="274" r:id="rId12"/>
    <p:sldId id="300" r:id="rId13"/>
    <p:sldId id="277" r:id="rId14"/>
    <p:sldId id="276" r:id="rId15"/>
    <p:sldId id="278" r:id="rId16"/>
    <p:sldId id="290" r:id="rId17"/>
    <p:sldId id="279" r:id="rId18"/>
    <p:sldId id="280" r:id="rId19"/>
    <p:sldId id="271" r:id="rId20"/>
    <p:sldId id="296" r:id="rId21"/>
    <p:sldId id="261" r:id="rId22"/>
    <p:sldId id="298" r:id="rId23"/>
    <p:sldId id="257" r:id="rId24"/>
    <p:sldId id="415" r:id="rId25"/>
    <p:sldId id="414" r:id="rId26"/>
    <p:sldId id="413" r:id="rId27"/>
    <p:sldId id="519" r:id="rId28"/>
    <p:sldId id="301" r:id="rId29"/>
    <p:sldId id="518" r:id="rId30"/>
    <p:sldId id="260" r:id="rId31"/>
    <p:sldId id="510" r:id="rId32"/>
    <p:sldId id="511" r:id="rId33"/>
    <p:sldId id="331" r:id="rId34"/>
    <p:sldId id="264" r:id="rId35"/>
    <p:sldId id="263" r:id="rId36"/>
    <p:sldId id="266" r:id="rId37"/>
    <p:sldId id="291" r:id="rId38"/>
    <p:sldId id="324" r:id="rId39"/>
    <p:sldId id="326" r:id="rId40"/>
    <p:sldId id="521" r:id="rId41"/>
    <p:sldId id="329" r:id="rId42"/>
    <p:sldId id="295" r:id="rId43"/>
    <p:sldId id="528" r:id="rId44"/>
    <p:sldId id="297" r:id="rId45"/>
    <p:sldId id="514" r:id="rId46"/>
    <p:sldId id="270"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52"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slides/slide46.xml" Type="http://schemas.openxmlformats.org/officeDocument/2006/relationships/slide"/><Relationship Id="rId48" Target="notesMasters/notesMaster1.xml" Type="http://schemas.openxmlformats.org/officeDocument/2006/relationships/notesMaster"/><Relationship Id="rId49" Target="presProps.xml" Type="http://schemas.openxmlformats.org/officeDocument/2006/relationships/presProps"/><Relationship Id="rId5" Target="slides/slide4.xml" Type="http://schemas.openxmlformats.org/officeDocument/2006/relationships/slide"/><Relationship Id="rId50" Target="viewProps.xml" Type="http://schemas.openxmlformats.org/officeDocument/2006/relationships/viewProps"/><Relationship Id="rId51" Target="theme/theme1.xml" Type="http://schemas.openxmlformats.org/officeDocument/2006/relationships/theme"/><Relationship Id="rId52" Target="tableStyles.xml" Type="http://schemas.openxmlformats.org/officeDocument/2006/relationships/tableStyles"/><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04T14:06:43"/>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4B60B-BF65-46FE-86AA-ECA75A189A2E}" type="datetimeFigureOut">
              <a:rPr lang="zh-CN" altLang="en-US" smtClean="0"/>
              <a:t>2024/11/14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83CEF-1B50-40AC-80A1-ABA08A8A8C04}" type="slidenum">
              <a:rPr lang="zh-CN" altLang="en-US" smtClean="0"/>
              <a:t>‹#›</a:t>
            </a:fld>
            <a:endParaRPr lang="zh-CN" altLang="en-US"/>
          </a:p>
        </p:txBody>
      </p:sp>
    </p:spTree>
    <p:extLst>
      <p:ext uri="{BB962C8B-B14F-4D97-AF65-F5344CB8AC3E}">
        <p14:creationId xmlns:p14="http://schemas.microsoft.com/office/powerpoint/2010/main" val="174637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tags/tag14.xml" Type="http://schemas.openxmlformats.org/officeDocument/2006/relationships/tags"/><Relationship Id="rId2" Target="../tags/tag15.xml" Type="http://schemas.openxmlformats.org/officeDocument/2006/relationships/tags"/><Relationship Id="rId3" Target="../tags/tag16.xml" Type="http://schemas.openxmlformats.org/officeDocument/2006/relationships/tags"/><Relationship Id="rId4" Target="../notesMasters/notesMaster1.xml" Type="http://schemas.openxmlformats.org/officeDocument/2006/relationships/notesMaster"/><Relationship Id="rId5"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tags/tag61.xml" Type="http://schemas.openxmlformats.org/officeDocument/2006/relationships/tags"/><Relationship Id="rId2" Target="../tags/tag62.xml" Type="http://schemas.openxmlformats.org/officeDocument/2006/relationships/tags"/><Relationship Id="rId3" Target="../tags/tag63.xml" Type="http://schemas.openxmlformats.org/officeDocument/2006/relationships/tags"/><Relationship Id="rId4" Target="../notesMasters/notesMaster1.xml" Type="http://schemas.openxmlformats.org/officeDocument/2006/relationships/notesMaster"/><Relationship Id="rId5" Target="../slides/slide42.xml" Type="http://schemas.openxmlformats.org/officeDocument/2006/relationships/slide"/></Relationships>
</file>

<file path=ppt/notesSlides/_rels/notesSlide3.xml.rels><?xml version="1.0" encoding="UTF-8" standalone="yes"?><Relationships xmlns="http://schemas.openxmlformats.org/package/2006/relationships"><Relationship Id="rId1" Target="../tags/tag69.xml" Type="http://schemas.openxmlformats.org/officeDocument/2006/relationships/tags"/><Relationship Id="rId2" Target="../tags/tag70.xml" Type="http://schemas.openxmlformats.org/officeDocument/2006/relationships/tags"/><Relationship Id="rId3" Target="../tags/tag71.xml" Type="http://schemas.openxmlformats.org/officeDocument/2006/relationships/tags"/><Relationship Id="rId4" Target="../notesMasters/notesMaster1.xml" Type="http://schemas.openxmlformats.org/officeDocument/2006/relationships/notesMaster"/><Relationship Id="rId5" Target="../slides/slide43.xml" Type="http://schemas.openxmlformats.org/officeDocument/2006/relationships/slide"/></Relationships>
</file>

<file path=ppt/notesSlides/_rels/notesSlide4.xml.rels><?xml version="1.0" encoding="UTF-8" standalone="yes"?><Relationships xmlns="http://schemas.openxmlformats.org/package/2006/relationships"><Relationship Id="rId1" Target="../tags/tag77.xml" Type="http://schemas.openxmlformats.org/officeDocument/2006/relationships/tags"/><Relationship Id="rId2" Target="../tags/tag78.xml" Type="http://schemas.openxmlformats.org/officeDocument/2006/relationships/tags"/><Relationship Id="rId3" Target="../tags/tag79.xml" Type="http://schemas.openxmlformats.org/officeDocument/2006/relationships/tags"/><Relationship Id="rId4" Target="../notesMasters/notesMaster1.xml" Type="http://schemas.openxmlformats.org/officeDocument/2006/relationships/notesMaster"/><Relationship Id="rId5" Target="../slides/slide44.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idx="2"/>
            <p:custDataLst>
              <p:tags r:id="rId1"/>
            </p:custDataLst>
          </p:nvPr>
        </p:nvSpPr>
        <p:spPr>
          <a:xfrm>
            <a:off x="685800" y="1143000"/>
            <a:ext cx="5486400" cy="3086100"/>
          </a:xfrm>
          <a:noFill/>
          <a:ln w="12700">
            <a:miter lim="800000"/>
          </a:ln>
        </p:spPr>
      </p:sp>
      <p:sp>
        <p:nvSpPr>
          <p:cNvPr id="28675" name="备注占位符 2"/>
          <p:cNvSpPr>
            <a:spLocks noGrp="1"/>
          </p:cNvSpPr>
          <p:nvPr>
            <p:ph type="body" idx="3"/>
            <p:custDataLst>
              <p:tags r:id="rId2"/>
            </p:custDataLst>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anose="02010600030101010101" charset="-122"/>
                <a:ea typeface="等线" panose="02010600030101010101"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anose="02010600030101010101" charset="-122"/>
                <a:ea typeface="等线" panose="02010600030101010101"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anose="02010600030101010101" charset="-122"/>
                <a:ea typeface="等线" panose="02010600030101010101"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anose="02010600030101010101" charset="-122"/>
                <a:ea typeface="等线" panose="02010600030101010101"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anose="02010600030101010101" charset="-122"/>
                <a:ea typeface="等线" panose="02010600030101010101" charset="-122"/>
              </a:defRPr>
            </a:lvl5pPr>
          </a:lstStyle>
          <a:p>
            <a:pPr marL="0" lvl="0" indent="0" eaLnBrk="1" hangingPunct="1"/>
            <a:endParaRPr lang="zh-CN" altLang="en-US"/>
          </a:p>
        </p:txBody>
      </p:sp>
      <p:sp>
        <p:nvSpPr>
          <p:cNvPr id="28676" name="灯片编号占位符 3"/>
          <p:cNvSpPr txBox="1">
            <a:spLocks noGrp="1"/>
          </p:cNvSpPr>
          <p:nvPr>
            <p:ph type="sldNum"/>
            <p:custDataLst>
              <p:tags r:id="rId3"/>
            </p:custDataLst>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阿里巴巴普惠体 L"/>
                <a:ea typeface="阿里巴巴普惠体 M"/>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阿里巴巴普惠体 L"/>
                <a:ea typeface="阿里巴巴普惠体 M"/>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阿里巴巴普惠体 L"/>
                <a:ea typeface="阿里巴巴普惠体 M"/>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阿里巴巴普惠体 L"/>
                <a:ea typeface="阿里巴巴普惠体 M"/>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阿里巴巴普惠体 L"/>
                <a:ea typeface="阿里巴巴普惠体 M"/>
              </a:defRPr>
            </a:lvl5pPr>
          </a:lstStyle>
          <a:p>
            <a:pPr marL="0" lvl="0" indent="0" algn="r" eaLnBrk="1" hangingPunct="1"/>
            <a:fld id="{BBC4E3CF-E20E-43FF-95BB-E385ECE0603D}" type="slidenum">
              <a:rPr lang="zh-CN" altLang="en-US" sz="1200">
                <a:latin typeface="等线" panose="02010600030101010101" charset="-122"/>
                <a:ea typeface="等线" panose="02010600030101010101" charset="-122"/>
              </a:rPr>
              <a:t>2</a:t>
            </a:fld>
            <a:endParaRPr lang="zh-CN" altLang="en-US" sz="1200">
              <a:latin typeface="等线" panose="02010600030101010101" charset="-122"/>
              <a:ea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68263" y="746125"/>
            <a:ext cx="6624637" cy="3727450"/>
          </a:xfrm>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69317DAB-34F4-4679-99B2-045FAEBCE2C0}" type="slidenum">
              <a:rPr lang="zh-CN" altLang="en-US" smtClean="0"/>
              <a:t>42</a:t>
            </a:fld>
            <a:endParaRPr lang="zh-CN" altLang="en-US"/>
          </a:p>
        </p:txBody>
      </p:sp>
    </p:spTree>
    <p:extLst>
      <p:ext uri="{BB962C8B-B14F-4D97-AF65-F5344CB8AC3E}">
        <p14:creationId xmlns:p14="http://schemas.microsoft.com/office/powerpoint/2010/main" val="208740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68263" y="746125"/>
            <a:ext cx="6624637" cy="3727450"/>
          </a:xfrm>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69317DAB-34F4-4679-99B2-045FAEBCE2C0}" type="slidenum">
              <a:rPr lang="zh-CN" altLang="en-US" smtClean="0"/>
              <a:t>43</a:t>
            </a:fld>
            <a:endParaRPr lang="zh-CN" altLang="en-US"/>
          </a:p>
        </p:txBody>
      </p:sp>
    </p:spTree>
    <p:extLst>
      <p:ext uri="{BB962C8B-B14F-4D97-AF65-F5344CB8AC3E}">
        <p14:creationId xmlns:p14="http://schemas.microsoft.com/office/powerpoint/2010/main" val="29150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68263" y="746125"/>
            <a:ext cx="6624637" cy="3727450"/>
          </a:xfrm>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69317DAB-34F4-4679-99B2-045FAEBCE2C0}" type="slidenum">
              <a:rPr lang="zh-CN" altLang="en-US" smtClean="0"/>
              <a:t>44</a:t>
            </a:fld>
            <a:endParaRPr lang="zh-CN" altLang="en-US"/>
          </a:p>
        </p:txBody>
      </p:sp>
    </p:spTree>
    <p:extLst>
      <p:ext uri="{BB962C8B-B14F-4D97-AF65-F5344CB8AC3E}">
        <p14:creationId xmlns:p14="http://schemas.microsoft.com/office/powerpoint/2010/main" val="283393764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tags/tag1.xml" Type="http://schemas.openxmlformats.org/officeDocument/2006/relationships/tags"/><Relationship Id="rId2" Target="../tags/tag2.xml" Type="http://schemas.openxmlformats.org/officeDocument/2006/relationships/tags"/><Relationship Id="rId3" Target="../tags/tag3.xml" Type="http://schemas.openxmlformats.org/officeDocument/2006/relationships/tags"/><Relationship Id="rId4" Target="../tags/tag4.xml" Type="http://schemas.openxmlformats.org/officeDocument/2006/relationships/tags"/><Relationship Id="rId5"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168083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80965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4197003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7982" y="365127"/>
            <a:ext cx="10512863" cy="1325563"/>
          </a:xfrm>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a:xfrm>
            <a:off x="837983" y="6356352"/>
            <a:ext cx="2742485" cy="365125"/>
          </a:xfrm>
        </p:spPr>
        <p:txBody>
          <a:bodyPr/>
          <a:lstStyle/>
          <a:p>
            <a:fld id="{263DB197-84B0-484E-9C0F-88358ECCB797}" type="datetimeFigureOut">
              <a:rPr lang="zh-CN" altLang="en-US" smtClean="0"/>
              <a:t>2024/11/14</a:t>
            </a:fld>
            <a:endParaRPr lang="zh-CN" altLang="en-US"/>
          </a:p>
        </p:txBody>
      </p:sp>
      <p:sp>
        <p:nvSpPr>
          <p:cNvPr id="4" name="页脚占位符 3"/>
          <p:cNvSpPr>
            <a:spLocks noGrp="1"/>
          </p:cNvSpPr>
          <p:nvPr>
            <p:ph type="ftr" sz="quarter" idx="11"/>
            <p:custDataLst>
              <p:tags r:id="rId3"/>
            </p:custDataLst>
          </p:nvPr>
        </p:nvSpPr>
        <p:spPr>
          <a:xfrm>
            <a:off x="4037549" y="6356352"/>
            <a:ext cx="4113729"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08359" y="6356352"/>
            <a:ext cx="2742485"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755514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20100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293804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87678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312935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422634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271800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210917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0DAE56-1EE1-4123-BD7D-39B25B202114}" type="datetimeFigureOut">
              <a:rPr lang="zh-CN" altLang="en-US" smtClean="0"/>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35279124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14" Target="../media/image1.jp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DAE56-1EE1-4123-BD7D-39B25B202114}" type="datetimeFigureOut">
              <a:rPr lang="zh-CN" altLang="en-US" smtClean="0"/>
              <a:t>2024/11/14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2F0BB-2ADA-44D1-B56D-28FB10EE119F}" type="slidenum">
              <a:rPr lang="zh-CN" altLang="en-US" smtClean="0"/>
              <a:t>‹#›</a:t>
            </a:fld>
            <a:endParaRPr lang="zh-CN" altLang="en-US"/>
          </a:p>
        </p:txBody>
      </p:sp>
    </p:spTree>
    <p:extLst>
      <p:ext uri="{BB962C8B-B14F-4D97-AF65-F5344CB8AC3E}">
        <p14:creationId xmlns:p14="http://schemas.microsoft.com/office/powerpoint/2010/main" val="386358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tags/tag5.xml" Type="http://schemas.openxmlformats.org/officeDocument/2006/relationships/tags"/><Relationship Id="rId2" Target="../slideLayouts/slideLayout1.xml" Type="http://schemas.openxmlformats.org/officeDocument/2006/relationships/slideLayout"/><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tags/tag21.xml" Type="http://schemas.openxmlformats.org/officeDocument/2006/relationships/tags"/><Relationship Id="rId2" Target="../tags/tag22.xml" Type="http://schemas.openxmlformats.org/officeDocument/2006/relationships/tags"/><Relationship Id="rId3" Target="../tags/tag23.xml" Type="http://schemas.openxmlformats.org/officeDocument/2006/relationships/tags"/><Relationship Id="rId4"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tags/tag24.xml" Type="http://schemas.openxmlformats.org/officeDocument/2006/relationships/tags"/><Relationship Id="rId2" Target="../tags/tag25.xml" Type="http://schemas.openxmlformats.org/officeDocument/2006/relationships/tags"/><Relationship Id="rId3" Target="../slideLayouts/slideLayout1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tags/tag26.xml" Type="http://schemas.openxmlformats.org/officeDocument/2006/relationships/tags"/><Relationship Id="rId2" Target="../tags/tag27.xml" Type="http://schemas.openxmlformats.org/officeDocument/2006/relationships/tags"/><Relationship Id="rId3" Target="../slideLayouts/slideLayout12.xml" Type="http://schemas.openxmlformats.org/officeDocument/2006/relationships/slideLayout"/><Relationship Id="rId4"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tags/tag28.xml" Type="http://schemas.openxmlformats.org/officeDocument/2006/relationships/tags"/><Relationship Id="rId2" Target="../slideLayouts/slideLayout12.xml" Type="http://schemas.openxmlformats.org/officeDocument/2006/relationships/slideLayout"/></Relationships>
</file>

<file path=ppt/slides/_rels/slide15.xml.rels><?xml version="1.0" encoding="UTF-8" standalone="yes"?><Relationships xmlns="http://schemas.openxmlformats.org/package/2006/relationships"><Relationship Id="rId1" Target="../tags/tag29.xml" Type="http://schemas.openxmlformats.org/officeDocument/2006/relationships/tags"/><Relationship Id="rId2" Target="../slideLayouts/slideLayout12.xml" Type="http://schemas.openxmlformats.org/officeDocument/2006/relationships/slideLayout"/></Relationships>
</file>

<file path=ppt/slides/_rels/slide16.xml.rels><?xml version="1.0" encoding="UTF-8" standalone="yes"?><Relationships xmlns="http://schemas.openxmlformats.org/package/2006/relationships"><Relationship Id="rId1" Target="../tags/tag30.xml" Type="http://schemas.openxmlformats.org/officeDocument/2006/relationships/tags"/><Relationship Id="rId2" Target="../slideLayouts/slideLayout12.xml" Type="http://schemas.openxmlformats.org/officeDocument/2006/relationships/slideLayout"/></Relationships>
</file>

<file path=ppt/slides/_rels/slide17.xml.rels><?xml version="1.0" encoding="UTF-8" standalone="yes"?><Relationships xmlns="http://schemas.openxmlformats.org/package/2006/relationships"><Relationship Id="rId1" Target="../tags/tag31.xml" Type="http://schemas.openxmlformats.org/officeDocument/2006/relationships/tags"/><Relationship Id="rId2" Target="../slideLayouts/slideLayout12.xml" Type="http://schemas.openxmlformats.org/officeDocument/2006/relationships/slideLayout"/></Relationships>
</file>

<file path=ppt/slides/_rels/slide18.xml.rels><?xml version="1.0" encoding="UTF-8" standalone="yes"?><Relationships xmlns="http://schemas.openxmlformats.org/package/2006/relationships"><Relationship Id="rId1" Target="../tags/tag32.xml" Type="http://schemas.openxmlformats.org/officeDocument/2006/relationships/tags"/><Relationship Id="rId2" Target="../slideLayouts/slideLayout12.xml" Type="http://schemas.openxmlformats.org/officeDocument/2006/relationships/slideLayout"/></Relationships>
</file>

<file path=ppt/slides/_rels/slide19.xml.rels><?xml version="1.0" encoding="UTF-8" standalone="yes"?><Relationships xmlns="http://schemas.openxmlformats.org/package/2006/relationships"><Relationship Id="rId1" Target="../tags/tag33.xml" Type="http://schemas.openxmlformats.org/officeDocument/2006/relationships/tags"/><Relationship Id="rId2" Target="../tags/tag34.xml" Type="http://schemas.openxmlformats.org/officeDocument/2006/relationships/tags"/><Relationship Id="rId3" Target="../tags/tag35.xml" Type="http://schemas.openxmlformats.org/officeDocument/2006/relationships/tags"/><Relationship Id="rId4" Target="../tags/tag36.xml" Type="http://schemas.openxmlformats.org/officeDocument/2006/relationships/tags"/><Relationship Id="rId5" Target="../tags/tag37.xml" Type="http://schemas.openxmlformats.org/officeDocument/2006/relationships/tags"/><Relationship Id="rId6" Target="../tags/tag38.xml" Type="http://schemas.openxmlformats.org/officeDocument/2006/relationships/tags"/><Relationship Id="rId7" Target="../slideLayouts/slideLayout2.xml" Type="http://schemas.openxmlformats.org/officeDocument/2006/relationships/slideLayout"/><Relationship Id="rId8" Target="../media/image5.png" Type="http://schemas.openxmlformats.org/officeDocument/2006/relationships/image"/><Relationship Id="rId9"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tags/tag6.xml" Type="http://schemas.openxmlformats.org/officeDocument/2006/relationships/tags"/><Relationship Id="rId10" Target="../notesSlides/notesSlide1.xml" Type="http://schemas.openxmlformats.org/officeDocument/2006/relationships/notesSlide"/><Relationship Id="rId2" Target="../tags/tag7.xml" Type="http://schemas.openxmlformats.org/officeDocument/2006/relationships/tags"/><Relationship Id="rId3" Target="../tags/tag8.xml" Type="http://schemas.openxmlformats.org/officeDocument/2006/relationships/tags"/><Relationship Id="rId4" Target="../tags/tag9.xml" Type="http://schemas.openxmlformats.org/officeDocument/2006/relationships/tags"/><Relationship Id="rId5" Target="../tags/tag10.xml" Type="http://schemas.openxmlformats.org/officeDocument/2006/relationships/tags"/><Relationship Id="rId6" Target="../tags/tag11.xml" Type="http://schemas.openxmlformats.org/officeDocument/2006/relationships/tags"/><Relationship Id="rId7" Target="../tags/tag12.xml" Type="http://schemas.openxmlformats.org/officeDocument/2006/relationships/tags"/><Relationship Id="rId8" Target="../tags/tag13.xml" Type="http://schemas.openxmlformats.org/officeDocument/2006/relationships/tags"/><Relationship Id="rId9"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tags/tag39.xml" Type="http://schemas.openxmlformats.org/officeDocument/2006/relationships/tags"/><Relationship Id="rId2"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tags/tag40.xml" Type="http://schemas.openxmlformats.org/officeDocument/2006/relationships/tags"/><Relationship Id="rId2" Target="../tags/tag41.xml" Type="http://schemas.openxmlformats.org/officeDocument/2006/relationships/tags"/><Relationship Id="rId3" Target="../tags/tag42.xml" Type="http://schemas.openxmlformats.org/officeDocument/2006/relationships/tags"/><Relationship Id="rId4" Target="../tags/tag43.xml" Type="http://schemas.openxmlformats.org/officeDocument/2006/relationships/tags"/><Relationship Id="rId5" Target="../slideLayouts/slideLayout2.xml" Type="http://schemas.openxmlformats.org/officeDocument/2006/relationships/slideLayout"/></Relationships>
</file>

<file path=ppt/slides/_rels/slide31.xml.rels><?xml version="1.0" encoding="UTF-8" standalone="yes"?><Relationships xmlns="http://schemas.openxmlformats.org/package/2006/relationships"><Relationship Id="rId1" Target="../tags/tag44.xml" Type="http://schemas.openxmlformats.org/officeDocument/2006/relationships/tags"/><Relationship Id="rId2" Target="../tags/tag45.xml" Type="http://schemas.openxmlformats.org/officeDocument/2006/relationships/tags"/><Relationship Id="rId3" Target="../tags/tag46.xml" Type="http://schemas.openxmlformats.org/officeDocument/2006/relationships/tags"/><Relationship Id="rId4" Target="../tags/tag47.xml" Type="http://schemas.openxmlformats.org/officeDocument/2006/relationships/tags"/><Relationship Id="rId5" Target="../slideLayouts/slideLayout12.xml" Type="http://schemas.openxmlformats.org/officeDocument/2006/relationships/slideLayout"/></Relationships>
</file>

<file path=ppt/slides/_rels/slide32.xml.rels><?xml version="1.0" encoding="UTF-8" standalone="yes"?><Relationships xmlns="http://schemas.openxmlformats.org/package/2006/relationships"><Relationship Id="rId1" Target="../tags/tag48.xml" Type="http://schemas.openxmlformats.org/officeDocument/2006/relationships/tags"/><Relationship Id="rId2" Target="../tags/tag49.xml" Type="http://schemas.openxmlformats.org/officeDocument/2006/relationships/tags"/><Relationship Id="rId3" Target="../tags/tag50.xml" Type="http://schemas.openxmlformats.org/officeDocument/2006/relationships/tags"/><Relationship Id="rId4" Target="../tags/tag51.xml" Type="http://schemas.openxmlformats.org/officeDocument/2006/relationships/tags"/><Relationship Id="rId5" Target="../tags/tag52.xml" Type="http://schemas.openxmlformats.org/officeDocument/2006/relationships/tags"/><Relationship Id="rId6" Target="../tags/tag53.xml" Type="http://schemas.openxmlformats.org/officeDocument/2006/relationships/tags"/><Relationship Id="rId7" Target="../tags/tag54.xml" Type="http://schemas.openxmlformats.org/officeDocument/2006/relationships/tags"/><Relationship Id="rId8" Target="../slideLayouts/slideLayout12.xml" Type="http://schemas.openxmlformats.org/officeDocument/2006/relationships/slideLayout"/><Relationship Id="rId9" Target="../media/image7.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tags/tag17.xml" Type="http://schemas.openxmlformats.org/officeDocument/2006/relationships/tags"/><Relationship Id="rId2" Target="../slideLayouts/slideLayout7.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2.xml.rels><?xml version="1.0" encoding="UTF-8" standalone="yes"?><Relationships xmlns="http://schemas.openxmlformats.org/package/2006/relationships"><Relationship Id="rId1" Target="../tags/tag55.xml" Type="http://schemas.openxmlformats.org/officeDocument/2006/relationships/tags"/><Relationship Id="rId2" Target="../tags/tag56.xml" Type="http://schemas.openxmlformats.org/officeDocument/2006/relationships/tags"/><Relationship Id="rId3" Target="../tags/tag57.xml" Type="http://schemas.openxmlformats.org/officeDocument/2006/relationships/tags"/><Relationship Id="rId4" Target="../tags/tag58.xml" Type="http://schemas.openxmlformats.org/officeDocument/2006/relationships/tags"/><Relationship Id="rId5" Target="../tags/tag59.xml" Type="http://schemas.openxmlformats.org/officeDocument/2006/relationships/tags"/><Relationship Id="rId6" Target="../tags/tag60.xml" Type="http://schemas.openxmlformats.org/officeDocument/2006/relationships/tags"/><Relationship Id="rId7" Target="../slideLayouts/slideLayout1.xml" Type="http://schemas.openxmlformats.org/officeDocument/2006/relationships/slideLayout"/><Relationship Id="rId8" Target="../notesSlides/notesSlide2.xml" Type="http://schemas.openxmlformats.org/officeDocument/2006/relationships/notesSlide"/></Relationships>
</file>

<file path=ppt/slides/_rels/slide43.xml.rels><?xml version="1.0" encoding="UTF-8" standalone="yes"?><Relationships xmlns="http://schemas.openxmlformats.org/package/2006/relationships"><Relationship Id="rId1" Target="../tags/tag64.xml" Type="http://schemas.openxmlformats.org/officeDocument/2006/relationships/tags"/><Relationship Id="rId2" Target="../tags/tag65.xml" Type="http://schemas.openxmlformats.org/officeDocument/2006/relationships/tags"/><Relationship Id="rId3" Target="../tags/tag66.xml" Type="http://schemas.openxmlformats.org/officeDocument/2006/relationships/tags"/><Relationship Id="rId4" Target="../tags/tag67.xml" Type="http://schemas.openxmlformats.org/officeDocument/2006/relationships/tags"/><Relationship Id="rId5" Target="../tags/tag68.xml" Type="http://schemas.openxmlformats.org/officeDocument/2006/relationships/tags"/><Relationship Id="rId6" Target="../slideLayouts/slideLayout1.xml" Type="http://schemas.openxmlformats.org/officeDocument/2006/relationships/slideLayout"/><Relationship Id="rId7" Target="../notesSlides/notesSlide3.xml" Type="http://schemas.openxmlformats.org/officeDocument/2006/relationships/notesSlide"/></Relationships>
</file>

<file path=ppt/slides/_rels/slide44.xml.rels><?xml version="1.0" encoding="UTF-8" standalone="yes"?><Relationships xmlns="http://schemas.openxmlformats.org/package/2006/relationships"><Relationship Id="rId1" Target="../tags/tag72.xml" Type="http://schemas.openxmlformats.org/officeDocument/2006/relationships/tags"/><Relationship Id="rId2" Target="../tags/tag73.xml" Type="http://schemas.openxmlformats.org/officeDocument/2006/relationships/tags"/><Relationship Id="rId3" Target="../tags/tag74.xml" Type="http://schemas.openxmlformats.org/officeDocument/2006/relationships/tags"/><Relationship Id="rId4" Target="../tags/tag75.xml" Type="http://schemas.openxmlformats.org/officeDocument/2006/relationships/tags"/><Relationship Id="rId5" Target="../tags/tag76.xml" Type="http://schemas.openxmlformats.org/officeDocument/2006/relationships/tags"/><Relationship Id="rId6" Target="../slideLayouts/slideLayout1.xml" Type="http://schemas.openxmlformats.org/officeDocument/2006/relationships/slideLayout"/><Relationship Id="rId7" Target="../notesSlides/notesSlide4.xml" Type="http://schemas.openxmlformats.org/officeDocument/2006/relationships/notesSlide"/></Relationships>
</file>

<file path=ppt/slides/_rels/slide45.xml.rels><?xml version="1.0" encoding="UTF-8" standalone="yes"?><Relationships xmlns="http://schemas.openxmlformats.org/package/2006/relationships"><Relationship Id="rId1" Target="../tags/tag80.xml" Type="http://schemas.openxmlformats.org/officeDocument/2006/relationships/tags"/><Relationship Id="rId10" Target="../slideLayouts/slideLayout2.xml" Type="http://schemas.openxmlformats.org/officeDocument/2006/relationships/slideLayout"/><Relationship Id="rId2" Target="../tags/tag81.xml" Type="http://schemas.openxmlformats.org/officeDocument/2006/relationships/tags"/><Relationship Id="rId3" Target="../tags/tag82.xml" Type="http://schemas.openxmlformats.org/officeDocument/2006/relationships/tags"/><Relationship Id="rId4" Target="../tags/tag83.xml" Type="http://schemas.openxmlformats.org/officeDocument/2006/relationships/tags"/><Relationship Id="rId5" Target="../tags/tag84.xml" Type="http://schemas.openxmlformats.org/officeDocument/2006/relationships/tags"/><Relationship Id="rId6" Target="../tags/tag85.xml" Type="http://schemas.openxmlformats.org/officeDocument/2006/relationships/tags"/><Relationship Id="rId7" Target="../tags/tag86.xml" Type="http://schemas.openxmlformats.org/officeDocument/2006/relationships/tags"/><Relationship Id="rId8" Target="../tags/tag87.xml" Type="http://schemas.openxmlformats.org/officeDocument/2006/relationships/tags"/><Relationship Id="rId9" Target="../tags/tag88.xml" Type="http://schemas.openxmlformats.org/officeDocument/2006/relationships/tags"/></Relationships>
</file>

<file path=ppt/slides/_rels/slide46.xml.rels><?xml version="1.0" encoding="UTF-8" standalone="yes"?><Relationships xmlns="http://schemas.openxmlformats.org/package/2006/relationships"><Relationship Id="rId1" Target="../tags/tag89.xml" Type="http://schemas.openxmlformats.org/officeDocument/2006/relationships/tags"/><Relationship Id="rId10" Target="../tags/tag98.xml" Type="http://schemas.openxmlformats.org/officeDocument/2006/relationships/tags"/><Relationship Id="rId11" Target="../tags/tag99.xml" Type="http://schemas.openxmlformats.org/officeDocument/2006/relationships/tags"/><Relationship Id="rId12" Target="../tags/tag100.xml" Type="http://schemas.openxmlformats.org/officeDocument/2006/relationships/tags"/><Relationship Id="rId13" Target="../tags/tag101.xml" Type="http://schemas.openxmlformats.org/officeDocument/2006/relationships/tags"/><Relationship Id="rId14" Target="../slideLayouts/slideLayout2.xml" Type="http://schemas.openxmlformats.org/officeDocument/2006/relationships/slideLayout"/><Relationship Id="rId15" Target="../media/image9.png" Type="http://schemas.openxmlformats.org/officeDocument/2006/relationships/image"/><Relationship Id="rId2" Target="../tags/tag90.xml" Type="http://schemas.openxmlformats.org/officeDocument/2006/relationships/tags"/><Relationship Id="rId3" Target="../tags/tag91.xml" Type="http://schemas.openxmlformats.org/officeDocument/2006/relationships/tags"/><Relationship Id="rId4" Target="../tags/tag92.xml" Type="http://schemas.openxmlformats.org/officeDocument/2006/relationships/tags"/><Relationship Id="rId5" Target="../tags/tag93.xml" Type="http://schemas.openxmlformats.org/officeDocument/2006/relationships/tags"/><Relationship Id="rId6" Target="../tags/tag94.xml" Type="http://schemas.openxmlformats.org/officeDocument/2006/relationships/tags"/><Relationship Id="rId7" Target="../tags/tag95.xml" Type="http://schemas.openxmlformats.org/officeDocument/2006/relationships/tags"/><Relationship Id="rId8" Target="../tags/tag96.xml" Type="http://schemas.openxmlformats.org/officeDocument/2006/relationships/tags"/><Relationship Id="rId9" Target="../tags/tag97.xml" Type="http://schemas.openxmlformats.org/officeDocument/2006/relationships/tags"/></Relationships>
</file>

<file path=ppt/slides/_rels/slide5.xml.rels><?xml version="1.0" encoding="UTF-8" standalone="yes"?><Relationships xmlns="http://schemas.openxmlformats.org/package/2006/relationships"><Relationship Id="rId1" Target="../tags/tag18.xml" Type="http://schemas.openxmlformats.org/officeDocument/2006/relationships/tags"/><Relationship Id="rId2"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tags/tag19.xml" Type="http://schemas.openxmlformats.org/officeDocument/2006/relationships/tags"/><Relationship Id="rId2"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tags/tag20.xml" Type="http://schemas.openxmlformats.org/officeDocument/2006/relationships/tags"/><Relationship Id="rId2" Target="../slideLayouts/slideLayout7.xml" Type="http://schemas.openxmlformats.org/officeDocument/2006/relationships/slideLayout"/><Relationship Id="rId3" Target="../ink/ink1.xml" Type="http://schemas.openxmlformats.org/officeDocument/2006/relationships/customXml"/><Relationship Id="rId4"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22C91E-00CF-4F3C-B6CB-8653818C776E}"/>
              </a:ext>
            </a:extLst>
          </p:cNvPr>
          <p:cNvSpPr>
            <a:spLocks noGrp="1"/>
          </p:cNvSpPr>
          <p:nvPr>
            <p:ph type="ctrTitle"/>
          </p:nvPr>
        </p:nvSpPr>
        <p:spPr>
          <a:xfrm>
            <a:off x="1674319" y="2564905"/>
            <a:ext cx="7772400" cy="1470025"/>
          </a:xfrm>
        </p:spPr>
        <p:txBody>
          <a:bodyPr>
            <a:normAutofit/>
          </a:bodyPr>
          <a:lstStyle/>
          <a:p>
            <a:r>
              <a:rPr altLang="en-US" b="1" dirty="0" lang="zh-CN" sz="5400">
                <a:latin charset="-122" panose="02010609060101010101" pitchFamily="49" typeface="黑体"/>
                <a:ea charset="-122" panose="02010609060101010101" pitchFamily="49" typeface="黑体"/>
              </a:rPr>
              <a:t>发现生活与学习中的逻辑</a:t>
            </a:r>
          </a:p>
        </p:txBody>
      </p:sp>
      <p:sp>
        <p:nvSpPr>
          <p:cNvPr id="3" name="副标题 2">
            <a:extLst>
              <a:ext uri="{FF2B5EF4-FFF2-40B4-BE49-F238E27FC236}">
                <a16:creationId xmlns:a16="http://schemas.microsoft.com/office/drawing/2014/main" id="{B722BFEB-D942-8831-B10F-4EEBA91E3D1D}"/>
              </a:ext>
            </a:extLst>
          </p:cNvPr>
          <p:cNvSpPr>
            <a:spLocks noGrp="1"/>
          </p:cNvSpPr>
          <p:nvPr>
            <p:ph idx="1" type="subTitle"/>
          </p:nvPr>
        </p:nvSpPr>
        <p:spPr/>
        <p:txBody>
          <a:bodyPr/>
          <a:lstStyle/>
          <a:p>
            <a:endParaRPr altLang="en-US" dirty="0" lang="zh-CN"/>
          </a:p>
        </p:txBody>
      </p:sp>
      <p:pic>
        <p:nvPicPr>
          <p:cNvPr id="4" name="图片 3">
            <a:extLst>
              <a:ext uri="{FF2B5EF4-FFF2-40B4-BE49-F238E27FC236}">
                <a16:creationId xmlns:a16="http://schemas.microsoft.com/office/drawing/2014/main" id="{2C29856C-C66E-51D0-970A-76B6F9C10E75}"/>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rot="590660">
            <a:off x="9485154" y="1736901"/>
            <a:ext cx="731198" cy="3587864"/>
          </a:xfrm>
          <a:prstGeom prst="rect">
            <a:avLst/>
          </a:prstGeom>
        </p:spPr>
      </p:pic>
    </p:spTree>
    <p:extLst>
      <p:ext uri="{BB962C8B-B14F-4D97-AF65-F5344CB8AC3E}">
        <p14:creationId xmlns:p14="http://schemas.microsoft.com/office/powerpoint/2010/main" val="4253208938"/>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Google Shape;756;p43"/>
          <p:cNvSpPr txBox="1">
            <a:spLocks noGrp="1"/>
          </p:cNvSpPr>
          <p:nvPr>
            <p:custDataLst>
              <p:tags r:id="rId1"/>
            </p:custDataLst>
          </p:nvPr>
        </p:nvSpPr>
        <p:spPr>
          <a:xfrm>
            <a:off x="2689052" y="244649"/>
            <a:ext cx="5856432" cy="1218392"/>
          </a:xfrm>
          <a:prstGeom prst="rect">
            <a:avLst/>
          </a:prstGeom>
          <a:noFill/>
          <a:ln>
            <a:noFill/>
          </a:ln>
        </p:spPr>
        <p:txBody>
          <a:bodyPr anchor="ctr" anchorCtr="0" bIns="121900" lIns="121900" rIns="121900" tIns="121900" wrap="square">
            <a:noAutofit/>
          </a:bodyPr>
          <a:lstStyle>
            <a:defPPr algn="l" lvl="0" marR="0" rtl="0">
              <a:lnSpc>
                <a:spcPct val="100000"/>
              </a:lnSpc>
              <a:spcBef>
                <a:spcPct val="0"/>
              </a:spcBef>
              <a:spcAft>
                <a:spcPct val="0"/>
              </a:spcAft>
            </a:defPPr>
            <a:lvl1pPr algn="ctr" indent="-423545" lvl="0" marL="609600" marR="0" rtl="0">
              <a:lnSpc>
                <a:spcPct val="115000"/>
              </a:lnSpc>
              <a:spcBef>
                <a:spcPct val="0"/>
              </a:spcBef>
              <a:spcAft>
                <a:spcPct val="0"/>
              </a:spcAft>
              <a:buClr>
                <a:schemeClr val="accent6"/>
              </a:buClr>
              <a:buSzPts val="2000"/>
              <a:buFont panose="02000506000000020003" typeface="Fresca"/>
              <a:buNone/>
              <a:defRPr b="1" cap="none" i="0" strike="noStrike" sz="2935" u="none">
                <a:solidFill>
                  <a:schemeClr val="accent6"/>
                </a:solidFill>
                <a:latin charset="0" panose="030804020302050B0404" typeface="Freestyle Script"/>
                <a:ea charset="0" panose="030804020302050B0404" typeface="Freestyle Script"/>
                <a:cs charset="0" panose="030804020302050B0404" typeface="Freestyle Script"/>
                <a:sym charset="0" panose="030804020302050B0404" typeface="Freestyle Script"/>
              </a:defRPr>
            </a:lvl1pPr>
            <a:lvl2pPr algn="ctr" indent="-423545" lvl="1" marL="1219200" marR="0" rtl="0">
              <a:lnSpc>
                <a:spcPct val="115000"/>
              </a:lnSpc>
              <a:spcBef>
                <a:spcPct val="0"/>
              </a:spcBef>
              <a:spcAft>
                <a:spcPct val="0"/>
              </a:spcAft>
              <a:buClr>
                <a:schemeClr val="accent3"/>
              </a:buClr>
              <a:buSzPts val="1400"/>
              <a:buFont panose="020B0503050203000203" typeface="IBM Plex Sans"/>
              <a:buNone/>
              <a:defRPr b="1" cap="none" i="0" strike="noStrike" sz="1865" u="none">
                <a:solidFill>
                  <a:schemeClr val="accent3"/>
                </a:solidFill>
                <a:latin panose="020B0503050203000203" typeface="IBM Plex Sans"/>
                <a:ea panose="020B0503050203000203" typeface="IBM Plex Sans"/>
                <a:cs panose="020B0503050203000203" typeface="IBM Plex Sans"/>
                <a:sym panose="020B0503050203000203" typeface="IBM Plex Sans"/>
              </a:defRPr>
            </a:lvl2pPr>
            <a:lvl3pPr algn="ctr" indent="-423545" lvl="2" marL="1828800" marR="0" rtl="0">
              <a:lnSpc>
                <a:spcPct val="115000"/>
              </a:lnSpc>
              <a:spcBef>
                <a:spcPct val="0"/>
              </a:spcBef>
              <a:spcAft>
                <a:spcPct val="0"/>
              </a:spcAft>
              <a:buClr>
                <a:schemeClr val="accent3"/>
              </a:buClr>
              <a:buSzPts val="1400"/>
              <a:buFont panose="020B0503050203000203" typeface="IBM Plex Sans"/>
              <a:buNone/>
              <a:defRPr b="1" cap="none" i="0" strike="noStrike" sz="1865" u="none">
                <a:solidFill>
                  <a:schemeClr val="accent3"/>
                </a:solidFill>
                <a:latin panose="020B0503050203000203" typeface="IBM Plex Sans"/>
                <a:ea panose="020B0503050203000203" typeface="IBM Plex Sans"/>
                <a:cs panose="020B0503050203000203" typeface="IBM Plex Sans"/>
                <a:sym panose="020B0503050203000203" typeface="IBM Plex Sans"/>
              </a:defRPr>
            </a:lvl3pPr>
            <a:lvl4pPr algn="ctr" indent="-423545" lvl="3" marL="2438400" marR="0" rtl="0">
              <a:lnSpc>
                <a:spcPct val="115000"/>
              </a:lnSpc>
              <a:spcBef>
                <a:spcPct val="0"/>
              </a:spcBef>
              <a:spcAft>
                <a:spcPct val="0"/>
              </a:spcAft>
              <a:buClr>
                <a:schemeClr val="accent3"/>
              </a:buClr>
              <a:buSzPts val="1400"/>
              <a:buFont panose="020B0503050203000203" typeface="IBM Plex Sans"/>
              <a:buNone/>
              <a:defRPr b="1" cap="none" i="0" strike="noStrike" sz="1865" u="none">
                <a:solidFill>
                  <a:schemeClr val="accent3"/>
                </a:solidFill>
                <a:latin panose="020B0503050203000203" typeface="IBM Plex Sans"/>
                <a:ea panose="020B0503050203000203" typeface="IBM Plex Sans"/>
                <a:cs panose="020B0503050203000203" typeface="IBM Plex Sans"/>
                <a:sym panose="020B0503050203000203" typeface="IBM Plex Sans"/>
              </a:defRPr>
            </a:lvl4pPr>
            <a:lvl5pPr algn="ctr" indent="-423545" lvl="4" marL="3048000" marR="0" rtl="0">
              <a:lnSpc>
                <a:spcPct val="115000"/>
              </a:lnSpc>
              <a:spcBef>
                <a:spcPct val="0"/>
              </a:spcBef>
              <a:spcAft>
                <a:spcPct val="0"/>
              </a:spcAft>
              <a:buClr>
                <a:schemeClr val="accent3"/>
              </a:buClr>
              <a:buSzPts val="1400"/>
              <a:buFont panose="020B0503050203000203" typeface="IBM Plex Sans"/>
              <a:buNone/>
              <a:defRPr b="1" cap="none" i="0" strike="noStrike" sz="1865" u="none">
                <a:solidFill>
                  <a:schemeClr val="accent3"/>
                </a:solidFill>
                <a:latin panose="020B0503050203000203" typeface="IBM Plex Sans"/>
                <a:ea panose="020B0503050203000203" typeface="IBM Plex Sans"/>
                <a:cs panose="020B0503050203000203" typeface="IBM Plex Sans"/>
                <a:sym panose="020B0503050203000203" typeface="IBM Plex Sans"/>
              </a:defRPr>
            </a:lvl5pPr>
            <a:lvl6pPr algn="ctr" indent="-423545" lvl="5" marL="3657600" marR="0" rtl="0">
              <a:lnSpc>
                <a:spcPct val="115000"/>
              </a:lnSpc>
              <a:spcBef>
                <a:spcPct val="0"/>
              </a:spcBef>
              <a:spcAft>
                <a:spcPct val="0"/>
              </a:spcAft>
              <a:buClr>
                <a:schemeClr val="accent3"/>
              </a:buClr>
              <a:buSzPts val="1400"/>
              <a:buFont panose="020B0503050203000203" typeface="IBM Plex Sans"/>
              <a:buNone/>
              <a:defRPr b="1" cap="none" i="0" strike="noStrike" sz="1865" u="none">
                <a:solidFill>
                  <a:schemeClr val="accent3"/>
                </a:solidFill>
                <a:latin panose="020B0503050203000203" typeface="IBM Plex Sans"/>
                <a:ea panose="020B0503050203000203" typeface="IBM Plex Sans"/>
                <a:cs panose="020B0503050203000203" typeface="IBM Plex Sans"/>
                <a:sym panose="020B0503050203000203" typeface="IBM Plex Sans"/>
              </a:defRPr>
            </a:lvl6pPr>
            <a:lvl7pPr algn="ctr" indent="-423545" lvl="6" marL="4267200" marR="0" rtl="0">
              <a:lnSpc>
                <a:spcPct val="115000"/>
              </a:lnSpc>
              <a:spcBef>
                <a:spcPct val="0"/>
              </a:spcBef>
              <a:spcAft>
                <a:spcPct val="0"/>
              </a:spcAft>
              <a:buClr>
                <a:schemeClr val="accent3"/>
              </a:buClr>
              <a:buSzPts val="1400"/>
              <a:buFont panose="020B0503050203000203" typeface="IBM Plex Sans"/>
              <a:buNone/>
              <a:defRPr b="1" cap="none" i="0" strike="noStrike" sz="1865" u="none">
                <a:solidFill>
                  <a:schemeClr val="accent3"/>
                </a:solidFill>
                <a:latin panose="020B0503050203000203" typeface="IBM Plex Sans"/>
                <a:ea panose="020B0503050203000203" typeface="IBM Plex Sans"/>
                <a:cs panose="020B0503050203000203" typeface="IBM Plex Sans"/>
                <a:sym panose="020B0503050203000203" typeface="IBM Plex Sans"/>
              </a:defRPr>
            </a:lvl7pPr>
            <a:lvl8pPr algn="ctr" indent="-423545" lvl="7" marL="4876800" marR="0" rtl="0">
              <a:lnSpc>
                <a:spcPct val="115000"/>
              </a:lnSpc>
              <a:spcBef>
                <a:spcPct val="0"/>
              </a:spcBef>
              <a:spcAft>
                <a:spcPct val="0"/>
              </a:spcAft>
              <a:buClr>
                <a:schemeClr val="accent3"/>
              </a:buClr>
              <a:buSzPts val="1400"/>
              <a:buFont typeface="Arial"/>
              <a:buNone/>
              <a:defRPr b="1" cap="none" i="0" strike="noStrike" sz="1865" u="none">
                <a:solidFill>
                  <a:schemeClr val="accent3"/>
                </a:solidFill>
                <a:latin typeface="Arial"/>
                <a:ea typeface="Arial"/>
                <a:cs typeface="Arial"/>
                <a:sym typeface="Arial"/>
              </a:defRPr>
            </a:lvl8pPr>
            <a:lvl9pPr algn="ctr" indent="-423545" lvl="8" marL="5486400" marR="0" rtl="0">
              <a:lnSpc>
                <a:spcPct val="115000"/>
              </a:lnSpc>
              <a:spcBef>
                <a:spcPct val="427000"/>
              </a:spcBef>
              <a:spcAft>
                <a:spcPts val="1600"/>
              </a:spcAft>
              <a:buClr>
                <a:schemeClr val="dk2"/>
              </a:buClr>
              <a:buSzPts val="1400"/>
              <a:buFont typeface="Arial"/>
              <a:buNone/>
              <a:defRPr b="1" cap="none" i="0" strike="noStrike" sz="1865" u="none">
                <a:solidFill>
                  <a:schemeClr val="dk2"/>
                </a:solidFill>
                <a:latin typeface="Arial"/>
                <a:ea typeface="Arial"/>
                <a:cs typeface="Arial"/>
                <a:sym typeface="Arial"/>
              </a:defRPr>
            </a:lvl9pPr>
          </a:lstStyle>
          <a:p>
            <a:pPr algn="ctr" indent="0" lvl="0" marL="0" rtl="0">
              <a:spcBef>
                <a:spcPct val="0"/>
              </a:spcBef>
              <a:spcAft>
                <a:spcPct val="0"/>
              </a:spcAft>
              <a:buNone/>
            </a:pPr>
            <a:r>
              <a:rPr b="0" dirty="0" err="1" lang="en-GB" sz="4400">
                <a:solidFill>
                  <a:schemeClr val="tx1"/>
                </a:solidFill>
                <a:latin charset="-122" panose="02010609060101010101" pitchFamily="49" typeface="黑体"/>
                <a:ea charset="-122" panose="02010609060101010101" pitchFamily="49" typeface="黑体"/>
                <a:cs charset="-122" panose="00020600040101010101" typeface="汉仪黑方简"/>
              </a:rPr>
              <a:t>了解</a:t>
            </a:r>
            <a:r>
              <a:rPr b="0" dirty="0" lang="en-GB" sz="4400">
                <a:solidFill>
                  <a:schemeClr val="tx1"/>
                </a:solidFill>
                <a:latin charset="-122" panose="02010609060101010101" pitchFamily="49" typeface="黑体"/>
                <a:ea charset="-122" panose="02010609060101010101" pitchFamily="49" typeface="黑体"/>
                <a:cs charset="-122" panose="00020600040101010101" typeface="汉仪黑方简"/>
              </a:rPr>
              <a:t>“</a:t>
            </a:r>
            <a:r>
              <a:rPr altLang="en-GB" b="0" dirty="0" lang="zh-CN" sz="4400">
                <a:solidFill>
                  <a:schemeClr val="tx1"/>
                </a:solidFill>
                <a:latin charset="-122" panose="02010609060101010101" pitchFamily="49" typeface="黑体"/>
                <a:ea charset="-122" panose="02010609060101010101" pitchFamily="49" typeface="黑体"/>
                <a:cs charset="-122" panose="00020600040101010101" typeface="汉仪黑方简"/>
              </a:rPr>
              <a:t>推理</a:t>
            </a:r>
            <a:r>
              <a:rPr b="0" dirty="0" lang="en-GB" sz="4400">
                <a:solidFill>
                  <a:schemeClr val="tx1"/>
                </a:solidFill>
                <a:latin charset="-122" panose="02010609060101010101" pitchFamily="49" typeface="黑体"/>
                <a:ea charset="-122" panose="02010609060101010101" pitchFamily="49" typeface="黑体"/>
                <a:cs charset="-122" panose="00020600040101010101" typeface="汉仪黑方简"/>
              </a:rPr>
              <a:t>”</a:t>
            </a:r>
          </a:p>
        </p:txBody>
      </p:sp>
      <p:sp>
        <p:nvSpPr>
          <p:cNvPr id="6" name="内容占位符 2"/>
          <p:cNvSpPr>
            <a:spLocks noGrp="1"/>
          </p:cNvSpPr>
          <p:nvPr>
            <p:custDataLst>
              <p:tags r:id="rId2"/>
            </p:custDataLst>
          </p:nvPr>
        </p:nvSpPr>
        <p:spPr>
          <a:xfrm>
            <a:off x="0" y="1315720"/>
            <a:ext cx="12282805" cy="1068070"/>
          </a:xfrm>
          <a:prstGeom prst="rect">
            <a:avLst/>
          </a:prstGeom>
        </p:spPr>
        <p:txBody>
          <a:bodyPr bIns="45720" lIns="91440" rIns="91440" rtlCol="0" tIns="45720" vert="horz"/>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hangingPunct="0" indent="0">
              <a:lnSpc>
                <a:spcPct val="150000"/>
              </a:lnSpc>
              <a:buNone/>
            </a:pPr>
            <a:r>
              <a:rPr altLang="zh-CN" dirty="0" lang="en-US" sz="3200">
                <a:latin charset="-122" panose="02010600040101010101" typeface="华文中宋"/>
                <a:ea charset="-122" panose="02010600040101010101" typeface="华文中宋"/>
                <a:cs charset="-122" panose="02010600040101010101" typeface="华文中宋"/>
                <a:sym charset="-122" panose="02010600040101010101" typeface="华文中宋"/>
              </a:rPr>
              <a:t>    </a:t>
            </a:r>
            <a:r>
              <a:rPr altLang="en-US" dirty="0" lang="zh-CN" sz="3200">
                <a:solidFill>
                  <a:srgbClr val="C00000"/>
                </a:solidFill>
                <a:latin charset="-122" panose="02010600040101010101" typeface="华文中宋"/>
                <a:ea charset="-122" panose="02010600040101010101" typeface="华文中宋"/>
                <a:cs charset="-122" panose="02010600040101010101" typeface="华文中宋"/>
                <a:sym charset="-122" panose="02010600040101010101" typeface="华文中宋"/>
              </a:rPr>
              <a:t>推理就是从一个或几个已知的前提推出新结论的过程。</a:t>
            </a:r>
          </a:p>
          <a:p>
            <a:pPr fontAlgn="auto" hangingPunct="0" indent="0">
              <a:lnSpc>
                <a:spcPct val="150000"/>
              </a:lnSpc>
              <a:buNone/>
            </a:pPr>
            <a:r>
              <a:rPr dirty="0" lang="en-US" sz="3200">
                <a:latin charset="-122" panose="02000000000000000000" typeface="方正宋刻本秀楷_GBK"/>
                <a:ea charset="-122" panose="02000000000000000000" typeface="方正宋刻本秀楷_GBK"/>
                <a:cs charset="-122" panose="02000000000000000000" typeface="方正宋刻本秀楷_GBK"/>
                <a:sym typeface="+mn-ea"/>
              </a:rPr>
              <a:t>   </a:t>
            </a:r>
            <a:endParaRPr altLang="en-US" dirty="0" lang="zh-CN" sz="3200">
              <a:solidFill>
                <a:srgbClr val="C00000"/>
              </a:solidFill>
              <a:latin charset="-122" panose="02010600040101010101" typeface="华文中宋"/>
              <a:ea charset="-122" panose="02010600040101010101" typeface="华文中宋"/>
              <a:cs charset="-122" panose="02010600040101010101" typeface="华文中宋"/>
              <a:sym charset="-122" panose="02010600040101010101" typeface="华文中宋"/>
            </a:endParaRPr>
          </a:p>
        </p:txBody>
      </p:sp>
      <p:sp>
        <p:nvSpPr>
          <p:cNvPr id="7" name="文本框 6"/>
          <p:cNvSpPr txBox="1"/>
          <p:nvPr>
            <p:custDataLst>
              <p:tags r:id="rId3"/>
            </p:custDataLst>
          </p:nvPr>
        </p:nvSpPr>
        <p:spPr>
          <a:xfrm>
            <a:off x="721360" y="2499360"/>
            <a:ext cx="11255375" cy="1815882"/>
          </a:xfrm>
          <a:prstGeom prst="rect">
            <a:avLst/>
          </a:prstGeom>
        </p:spPr>
        <p:txBody>
          <a:bodyPr wrap="square">
            <a:spAutoFit/>
            <a:extLst>
              <a:ext uri="{4A0BC546-FE56-4ADE-93B0-CB8AF2F6F144}">
                <wpsdc:textFrameExt xmlns:a14="http://schemas.microsoft.com/office/drawing/2010/main" xmlns:m="http://schemas.openxmlformats.org/officeDocument/2006/math" xmlns:mc="http://schemas.openxmlformats.org/markup-compatibility/2006" xmlns:p14="http://schemas.microsoft.com/office/powerpoint/2010/main" xmlns:p15="http://schemas.microsoft.com/office/powerpoint/2012/main" xmlns:p159="http://schemas.microsoft.com/office/powerpoint/2015/09/main" xmlns:w="http://schemas.openxmlformats.org/wordprocessingml/2006/main" xmlns:wp="http://schemas.openxmlformats.org/drawingml/2006/wordprocessingDrawing" xmlns:wpsdc="http://www.wps.cn/officeDocument/2022/drawingmlCustomData" type="text"/>
              </a:ext>
            </a:extLst>
          </a:bodyPr>
          <a:lstStyle/>
          <a:p>
            <a:pPr algn="l"/>
            <a:r>
              <a:rPr altLang="en-US" dirty="0" lang="zh-CN" sz="2800">
                <a:latin charset="-122" panose="02010600040101010101" typeface="华文中宋"/>
                <a:ea charset="-122" panose="02010600040101010101" typeface="华文中宋"/>
                <a:cs charset="-122" panose="02010600040101010101" typeface="华文中宋"/>
                <a:sym charset="-122" panose="02010600040101010101" typeface="华文中宋"/>
              </a:rPr>
              <a:t>推理常用语言标志词</a:t>
            </a:r>
            <a:endParaRPr altLang="zh-CN" dirty="0" lang="en-US" sz="2800">
              <a:latin charset="-122" panose="02010600040101010101" typeface="华文中宋"/>
              <a:ea charset="-122" panose="02010600040101010101" typeface="华文中宋"/>
              <a:cs charset="-122" panose="02010600040101010101" typeface="华文中宋"/>
              <a:sym charset="-122" panose="02010600040101010101" typeface="华文中宋"/>
            </a:endParaRPr>
          </a:p>
          <a:p>
            <a:pPr algn="l"/>
            <a:endParaRPr altLang="en-US" dirty="0" lang="zh-CN" sz="2800">
              <a:latin charset="-122" panose="02010600040101010101" typeface="华文中宋"/>
              <a:ea charset="-122" panose="02010600040101010101" typeface="华文中宋"/>
              <a:cs charset="-122" panose="02010600040101010101" typeface="华文中宋"/>
              <a:sym charset="-122" panose="02010600040101010101" typeface="华文中宋"/>
            </a:endParaRPr>
          </a:p>
          <a:p>
            <a:pPr algn="l"/>
            <a:r>
              <a:rPr altLang="en-US" dirty="0" lang="zh-CN" sz="2800">
                <a:latin charset="-122" panose="02010600040101010101" typeface="华文中宋"/>
                <a:ea charset="-122" panose="02010600040101010101" typeface="华文中宋"/>
                <a:cs charset="-122" panose="02010600040101010101" typeface="华文中宋"/>
                <a:sym charset="-122" panose="02010600040101010101" typeface="华文中宋"/>
              </a:rPr>
              <a:t>前提：因为、由于、假设、鉴于……</a:t>
            </a:r>
          </a:p>
          <a:p>
            <a:pPr algn="l"/>
            <a:r>
              <a:rPr altLang="en-US" dirty="0" lang="zh-CN" sz="2800">
                <a:latin charset="-122" panose="02010600040101010101" typeface="华文中宋"/>
                <a:ea charset="-122" panose="02010600040101010101" typeface="华文中宋"/>
                <a:cs charset="-122" panose="02010600040101010101" typeface="华文中宋"/>
                <a:sym charset="-122" panose="02010600040101010101" typeface="华文中宋"/>
              </a:rPr>
              <a:t>结论：因此、所以、于是、由此、可见……</a:t>
            </a:r>
          </a:p>
        </p:txBody>
      </p:sp>
    </p:spTree>
    <p:extLst>
      <p:ext uri="{BB962C8B-B14F-4D97-AF65-F5344CB8AC3E}">
        <p14:creationId xmlns:p14="http://schemas.microsoft.com/office/powerpoint/2010/main" val="50604085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
                                            <p:txEl>
                                              <p:pRg end="0" st="0"/>
                                            </p:txEl>
                                          </p:spTgt>
                                        </p:tgtEl>
                                        <p:attrNameLst>
                                          <p:attrName>style.visibility</p:attrName>
                                        </p:attrNameLst>
                                      </p:cBhvr>
                                      <p:to>
                                        <p:strVal val="visible"/>
                                      </p:to>
                                    </p:set>
                                    <p:animEffect filter="fade" transition="in">
                                      <p:cBhvr>
                                        <p:cTn dur="500" id="7"/>
                                        <p:tgtEl>
                                          <p:spTgt spid="5">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6">
                                            <p:txEl>
                                              <p:pRg end="0" st="0"/>
                                            </p:txEl>
                                          </p:spTgt>
                                        </p:tgtEl>
                                        <p:attrNameLst>
                                          <p:attrName>style.visibility</p:attrName>
                                        </p:attrNameLst>
                                      </p:cBhvr>
                                      <p:to>
                                        <p:strVal val="visible"/>
                                      </p:to>
                                    </p:set>
                                    <p:animEffect filter="fade" transition="in">
                                      <p:cBhvr>
                                        <p:cTn dur="1000" id="12"/>
                                        <p:tgtEl>
                                          <p:spTgt spid="6">
                                            <p:txEl>
                                              <p:pRg end="0" st="0"/>
                                            </p:txEl>
                                          </p:spTgt>
                                        </p:tgtEl>
                                      </p:cBhvr>
                                    </p:animEffect>
                                    <p:anim calcmode="lin" valueType="num">
                                      <p:cBhvr>
                                        <p:cTn dur="1000" fill="hold" id="13"/>
                                        <p:tgtEl>
                                          <p:spTgt spid="6">
                                            <p:txEl>
                                              <p:pRg end="0" st="0"/>
                                            </p:txEl>
                                          </p:spTgt>
                                        </p:tgtEl>
                                        <p:attrNameLst>
                                          <p:attrName>ppt_x</p:attrName>
                                        </p:attrNameLst>
                                      </p:cBhvr>
                                      <p:tavLst>
                                        <p:tav tm="0">
                                          <p:val>
                                            <p:strVal val="#ppt_x"/>
                                          </p:val>
                                        </p:tav>
                                        <p:tav tm="100000">
                                          <p:val>
                                            <p:strVal val="#ppt_x"/>
                                          </p:val>
                                        </p:tav>
                                      </p:tavLst>
                                    </p:anim>
                                    <p:anim calcmode="lin" valueType="num">
                                      <p:cBhvr>
                                        <p:cTn dur="1000" fill="hold" id="14"/>
                                        <p:tgtEl>
                                          <p:spTgt spid="6">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42" presetSubtype="0">
                                  <p:stCondLst>
                                    <p:cond delay="0"/>
                                  </p:stCondLst>
                                  <p:childTnLst>
                                    <p:set>
                                      <p:cBhvr>
                                        <p:cTn dur="1" fill="hold" id="18">
                                          <p:stCondLst>
                                            <p:cond delay="0"/>
                                          </p:stCondLst>
                                        </p:cTn>
                                        <p:tgtEl>
                                          <p:spTgt spid="6">
                                            <p:txEl>
                                              <p:pRg end="1" st="1"/>
                                            </p:txEl>
                                          </p:spTgt>
                                        </p:tgtEl>
                                        <p:attrNameLst>
                                          <p:attrName>style.visibility</p:attrName>
                                        </p:attrNameLst>
                                      </p:cBhvr>
                                      <p:to>
                                        <p:strVal val="visible"/>
                                      </p:to>
                                    </p:set>
                                    <p:animEffect filter="fade" transition="in">
                                      <p:cBhvr>
                                        <p:cTn dur="1000" id="19"/>
                                        <p:tgtEl>
                                          <p:spTgt spid="6">
                                            <p:txEl>
                                              <p:pRg end="1" st="1"/>
                                            </p:txEl>
                                          </p:spTgt>
                                        </p:tgtEl>
                                      </p:cBhvr>
                                    </p:animEffect>
                                    <p:anim calcmode="lin" valueType="num">
                                      <p:cBhvr>
                                        <p:cTn dur="1000" fill="hold" id="20"/>
                                        <p:tgtEl>
                                          <p:spTgt spid="6">
                                            <p:txEl>
                                              <p:pRg end="1" st="1"/>
                                            </p:txEl>
                                          </p:spTgt>
                                        </p:tgtEl>
                                        <p:attrNameLst>
                                          <p:attrName>ppt_x</p:attrName>
                                        </p:attrNameLst>
                                      </p:cBhvr>
                                      <p:tavLst>
                                        <p:tav tm="0">
                                          <p:val>
                                            <p:strVal val="#ppt_x"/>
                                          </p:val>
                                        </p:tav>
                                        <p:tav tm="100000">
                                          <p:val>
                                            <p:strVal val="#ppt_x"/>
                                          </p:val>
                                        </p:tav>
                                      </p:tavLst>
                                    </p:anim>
                                    <p:anim calcmode="lin" valueType="num">
                                      <p:cBhvr>
                                        <p:cTn dur="1000" fill="hold" id="21"/>
                                        <p:tgtEl>
                                          <p:spTgt spid="6">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47" presetSubtype="0">
                                  <p:stCondLst>
                                    <p:cond delay="0"/>
                                  </p:stCondLst>
                                  <p:childTnLst>
                                    <p:set>
                                      <p:cBhvr>
                                        <p:cTn dur="1" fill="hold" id="25">
                                          <p:stCondLst>
                                            <p:cond delay="0"/>
                                          </p:stCondLst>
                                        </p:cTn>
                                        <p:tgtEl>
                                          <p:spTgt spid="7"/>
                                        </p:tgtEl>
                                        <p:attrNameLst>
                                          <p:attrName>style.visibility</p:attrName>
                                        </p:attrNameLst>
                                      </p:cBhvr>
                                      <p:to>
                                        <p:strVal val="visible"/>
                                      </p:to>
                                    </p:set>
                                    <p:animEffect filter="fade" transition="in">
                                      <p:cBhvr>
                                        <p:cTn dur="1000" id="26"/>
                                        <p:tgtEl>
                                          <p:spTgt spid="7"/>
                                        </p:tgtEl>
                                      </p:cBhvr>
                                    </p:animEffect>
                                    <p:anim calcmode="lin" valueType="num">
                                      <p:cBhvr>
                                        <p:cTn dur="1000" fill="hold" id="27"/>
                                        <p:tgtEl>
                                          <p:spTgt spid="7"/>
                                        </p:tgtEl>
                                        <p:attrNameLst>
                                          <p:attrName>ppt_x</p:attrName>
                                        </p:attrNameLst>
                                      </p:cBhvr>
                                      <p:tavLst>
                                        <p:tav tm="0">
                                          <p:val>
                                            <p:strVal val="#ppt_x"/>
                                          </p:val>
                                        </p:tav>
                                        <p:tav tm="100000">
                                          <p:val>
                                            <p:strVal val="#ppt_x"/>
                                          </p:val>
                                        </p:tav>
                                      </p:tavLst>
                                    </p:anim>
                                    <p:anim calcmode="lin" valueType="num">
                                      <p:cBhvr>
                                        <p:cTn dur="1000" fill="hold" id="28"/>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
      <p:bldP grpId="0" spid="7"/>
    </p:bld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 name="标题 15"/>
          <p:cNvSpPr>
            <a:spLocks noGrp="1"/>
          </p:cNvSpPr>
          <p:nvPr>
            <p:ph type="title"/>
            <p:custDataLst>
              <p:tags r:id="rId1"/>
            </p:custDataLst>
          </p:nvPr>
        </p:nvSpPr>
        <p:spPr>
          <a:xfrm>
            <a:off x="3431704" y="764704"/>
            <a:ext cx="4801895" cy="717120"/>
          </a:xfrm>
        </p:spPr>
        <p:txBody>
          <a:bodyPr>
            <a:normAutofit fontScale="90000"/>
            <a:scene3d>
              <a:camera prst="orthographicFront"/>
              <a:lightRig dir="t" rig="threePt"/>
            </a:scene3d>
          </a:bodyPr>
          <a:lstStyle/>
          <a:p>
            <a:r>
              <a:rPr altLang="en-US" b="1" dirty="0" lang="zh-CN">
                <a:solidFill>
                  <a:schemeClr val="tx1"/>
                </a:solidFill>
                <a:latin charset="-122" panose="02010609060101010101" pitchFamily="49" typeface="黑体"/>
                <a:ea charset="-122" panose="02010609060101010101" pitchFamily="49" typeface="黑体"/>
              </a:rPr>
              <a:t>常见的推理形式</a:t>
            </a:r>
          </a:p>
        </p:txBody>
      </p:sp>
      <p:sp>
        <p:nvSpPr>
          <p:cNvPr id="17" name="文本框 16"/>
          <p:cNvSpPr txBox="1"/>
          <p:nvPr>
            <p:custDataLst>
              <p:tags r:id="rId2"/>
            </p:custDataLst>
          </p:nvPr>
        </p:nvSpPr>
        <p:spPr>
          <a:xfrm>
            <a:off x="1288780" y="1916832"/>
            <a:ext cx="10598199" cy="3894208"/>
          </a:xfrm>
          <a:prstGeom prst="rect">
            <a:avLst/>
          </a:prstGeom>
          <a:noFill/>
          <a:extLst>
            <a:ext uri="{909E8E84-426E-40DD-AFC4-6F175D3DCCD1}">
              <a14:hiddenFill xmlns:a14="http://schemas.microsoft.com/office/drawing/2010/main">
                <a:solidFill>
                  <a:schemeClr val="bg1"/>
                </a:solidFill>
              </a14:hiddenFill>
            </a:ext>
          </a:extLst>
        </p:spPr>
        <p:txBody>
          <a:bodyPr rtlCol="0" wrap="square">
            <a:spAutoFit/>
          </a:bodyPr>
          <a:lstStyle/>
          <a:p>
            <a:pPr>
              <a:lnSpc>
                <a:spcPct val="150000"/>
              </a:lnSpc>
            </a:pPr>
            <a:r>
              <a:rPr altLang="en-US" b="1" dirty="0" lang="zh-CN" sz="2800">
                <a:latin typeface="微软雅黑"/>
                <a:ea typeface="微软雅黑"/>
                <a:cs charset="-122" panose="020B0503020204020204" typeface="微软雅黑"/>
                <a:sym typeface="+mn-ea"/>
              </a:rPr>
              <a:t>一、</a:t>
            </a:r>
            <a:r>
              <a:rPr altLang="en-US" b="1" dirty="0" lang="zh-CN" sz="2800" u="sng">
                <a:latin typeface="微软雅黑"/>
                <a:ea typeface="微软雅黑"/>
                <a:cs charset="-122" panose="020B0503020204020204" typeface="微软雅黑"/>
              </a:rPr>
              <a:t>演绎推理</a:t>
            </a:r>
            <a:r>
              <a:rPr altLang="en-US" b="1" dirty="0" lang="zh-CN" sz="2800">
                <a:solidFill>
                  <a:schemeClr val="bg2">
                    <a:lumMod val="25000"/>
                  </a:schemeClr>
                </a:solidFill>
                <a:latin typeface="微软雅黑"/>
                <a:ea typeface="微软雅黑"/>
                <a:cs charset="-122" panose="020B0503020204020204" typeface="微软雅黑"/>
              </a:rPr>
              <a:t>（</a:t>
            </a:r>
            <a:r>
              <a:rPr altLang="en-US" b="1" dirty="0" lang="zh-CN" sz="2800" u="sng">
                <a:solidFill>
                  <a:srgbClr val="1F2DA8"/>
                </a:solidFill>
                <a:latin typeface="微软雅黑"/>
                <a:ea typeface="微软雅黑"/>
                <a:cs charset="-122" panose="020B0503020204020204" typeface="微软雅黑"/>
                <a:sym typeface="+mn-ea"/>
              </a:rPr>
              <a:t>从一般推出个别</a:t>
            </a:r>
            <a:r>
              <a:rPr altLang="en-US" b="1" dirty="0" lang="zh-CN" sz="2800">
                <a:solidFill>
                  <a:schemeClr val="bg2">
                    <a:lumMod val="25000"/>
                  </a:schemeClr>
                </a:solidFill>
                <a:latin typeface="微软雅黑"/>
                <a:ea typeface="微软雅黑"/>
                <a:cs charset="-122" panose="020B0503020204020204" typeface="微软雅黑"/>
                <a:sym typeface="+mn-ea"/>
              </a:rPr>
              <a:t>）</a:t>
            </a:r>
            <a:endParaRPr altLang="en-US" b="1" dirty="0" lang="zh-CN" sz="2800">
              <a:solidFill>
                <a:srgbClr val="FF0000"/>
              </a:solidFill>
              <a:latin typeface="微软雅黑"/>
              <a:ea typeface="微软雅黑"/>
              <a:cs charset="-122" panose="020B0503020204020204" typeface="微软雅黑"/>
            </a:endParaRPr>
          </a:p>
          <a:p>
            <a:pPr>
              <a:lnSpc>
                <a:spcPct val="150000"/>
              </a:lnSpc>
            </a:pPr>
            <a:r>
              <a:rPr altLang="en-US" b="1" dirty="0" lang="zh-CN" sz="2800">
                <a:solidFill>
                  <a:srgbClr val="FF0000"/>
                </a:solidFill>
                <a:latin typeface="微软雅黑"/>
                <a:ea typeface="微软雅黑"/>
                <a:cs charset="-122" panose="020B0503020204020204" typeface="微软雅黑"/>
              </a:rPr>
              <a:t>    </a:t>
            </a:r>
            <a:r>
              <a:rPr altLang="zh-CN" b="1" dirty="0" lang="en-US" sz="2800">
                <a:solidFill>
                  <a:srgbClr val="C00000"/>
                </a:solidFill>
                <a:latin typeface="微软雅黑"/>
                <a:ea typeface="微软雅黑"/>
                <a:cs charset="-122" panose="020B0503020204020204" typeface="微软雅黑"/>
              </a:rPr>
              <a:t>1</a:t>
            </a:r>
            <a:r>
              <a:rPr altLang="en-US" b="1" dirty="0" lang="zh-CN" sz="2800">
                <a:solidFill>
                  <a:srgbClr val="C00000"/>
                </a:solidFill>
                <a:latin typeface="微软雅黑"/>
                <a:ea typeface="微软雅黑"/>
                <a:cs charset="-122" panose="020B0503020204020204" typeface="微软雅黑"/>
              </a:rPr>
              <a:t>、</a:t>
            </a:r>
            <a:r>
              <a:rPr altLang="en-US" b="1" dirty="0" lang="zh-CN" sz="2800">
                <a:solidFill>
                  <a:srgbClr val="C00000"/>
                </a:solidFill>
                <a:latin typeface="微软雅黑"/>
                <a:ea typeface="微软雅黑"/>
                <a:cs charset="-122" panose="020B0503020204020204" typeface="微软雅黑"/>
                <a:sym typeface="+mn-ea"/>
              </a:rPr>
              <a:t>三段论推理</a:t>
            </a:r>
            <a:r>
              <a:rPr altLang="zh-CN" b="1" dirty="0" lang="en-US" sz="2800">
                <a:solidFill>
                  <a:srgbClr val="C00000"/>
                </a:solidFill>
                <a:latin typeface="微软雅黑"/>
                <a:ea typeface="微软雅黑"/>
                <a:cs charset="-122" panose="020B0503020204020204" typeface="微软雅黑"/>
                <a:sym typeface="+mn-ea"/>
              </a:rPr>
              <a:t>             2</a:t>
            </a:r>
            <a:r>
              <a:rPr altLang="en-US" b="1" dirty="0" lang="zh-CN" sz="2800">
                <a:solidFill>
                  <a:srgbClr val="C00000"/>
                </a:solidFill>
                <a:latin typeface="微软雅黑"/>
                <a:ea typeface="微软雅黑"/>
                <a:cs charset="-122" panose="020B0503020204020204" typeface="微软雅黑"/>
                <a:sym typeface="+mn-ea"/>
              </a:rPr>
              <a:t>、假言推理（充分、必要）</a:t>
            </a:r>
            <a:r>
              <a:rPr altLang="zh-CN" b="1" dirty="0" lang="en-US" sz="2800">
                <a:solidFill>
                  <a:srgbClr val="C00000"/>
                </a:solidFill>
                <a:latin typeface="微软雅黑"/>
                <a:ea typeface="微软雅黑"/>
                <a:cs charset="-122" panose="020B0503020204020204" typeface="微软雅黑"/>
                <a:sym typeface="+mn-ea"/>
              </a:rPr>
              <a:t>  </a:t>
            </a:r>
            <a:endParaRPr altLang="en-US" b="1" dirty="0" lang="zh-CN" sz="2800">
              <a:solidFill>
                <a:srgbClr val="C00000"/>
              </a:solidFill>
              <a:latin typeface="微软雅黑"/>
              <a:ea typeface="微软雅黑"/>
              <a:cs charset="-122" panose="020B0503020204020204" typeface="微软雅黑"/>
              <a:sym typeface="+mn-ea"/>
            </a:endParaRPr>
          </a:p>
          <a:p>
            <a:pPr algn="l">
              <a:lnSpc>
                <a:spcPct val="150000"/>
              </a:lnSpc>
              <a:buClrTx/>
              <a:buSzTx/>
              <a:buFontTx/>
            </a:pPr>
            <a:r>
              <a:rPr altLang="en-US" b="1" dirty="0" lang="zh-CN" sz="2800">
                <a:latin typeface="微软雅黑"/>
                <a:ea typeface="微软雅黑"/>
                <a:cs charset="-122" panose="020B0503020204020204" typeface="微软雅黑"/>
                <a:sym typeface="+mn-ea"/>
              </a:rPr>
              <a:t>二、</a:t>
            </a:r>
            <a:r>
              <a:rPr altLang="en-US" b="1" dirty="0" lang="zh-CN" sz="2800" u="sng">
                <a:latin typeface="微软雅黑"/>
                <a:ea typeface="微软雅黑"/>
                <a:cs charset="-122" panose="020B0503020204020204" typeface="微软雅黑"/>
                <a:sym typeface="+mn-ea"/>
              </a:rPr>
              <a:t>归纳推理</a:t>
            </a:r>
            <a:r>
              <a:rPr altLang="en-US" b="1" dirty="0" lang="zh-CN" sz="2800">
                <a:solidFill>
                  <a:schemeClr val="bg2">
                    <a:lumMod val="25000"/>
                  </a:schemeClr>
                </a:solidFill>
                <a:latin typeface="微软雅黑"/>
                <a:ea typeface="微软雅黑"/>
                <a:cs charset="-122" panose="020B0503020204020204" typeface="微软雅黑"/>
                <a:sym typeface="+mn-ea"/>
              </a:rPr>
              <a:t>（</a:t>
            </a:r>
            <a:r>
              <a:rPr altLang="en-US" b="1" dirty="0" lang="zh-CN" sz="2800" u="sng">
                <a:solidFill>
                  <a:srgbClr val="1F2DA8"/>
                </a:solidFill>
                <a:latin typeface="微软雅黑"/>
                <a:ea typeface="微软雅黑"/>
                <a:cs charset="-122" panose="020B0503020204020204" typeface="微软雅黑"/>
                <a:sym typeface="+mn-ea"/>
              </a:rPr>
              <a:t>从个别推出一般</a:t>
            </a:r>
            <a:r>
              <a:rPr altLang="en-US" b="1" dirty="0" lang="zh-CN" sz="2800">
                <a:solidFill>
                  <a:schemeClr val="bg2">
                    <a:lumMod val="25000"/>
                  </a:schemeClr>
                </a:solidFill>
                <a:latin typeface="微软雅黑"/>
                <a:ea typeface="微软雅黑"/>
                <a:cs charset="-122" panose="020B0503020204020204" typeface="微软雅黑"/>
                <a:sym typeface="+mn-ea"/>
              </a:rPr>
              <a:t>）</a:t>
            </a:r>
            <a:endParaRPr altLang="en-US" b="1" dirty="0" lang="zh-CN" sz="2800">
              <a:solidFill>
                <a:srgbClr val="FF0000"/>
              </a:solidFill>
              <a:latin typeface="微软雅黑"/>
              <a:ea typeface="微软雅黑"/>
              <a:cs charset="-122" panose="020B0503020204020204" typeface="微软雅黑"/>
              <a:sym typeface="+mn-ea"/>
            </a:endParaRPr>
          </a:p>
          <a:p>
            <a:pPr>
              <a:lnSpc>
                <a:spcPct val="150000"/>
              </a:lnSpc>
            </a:pPr>
            <a:r>
              <a:rPr altLang="en-US" b="1" dirty="0" lang="zh-CN" sz="2800">
                <a:solidFill>
                  <a:srgbClr val="FF0000"/>
                </a:solidFill>
                <a:latin typeface="微软雅黑"/>
                <a:ea typeface="微软雅黑"/>
                <a:cs charset="-122" panose="020B0503020204020204" typeface="微软雅黑"/>
                <a:sym typeface="+mn-ea"/>
              </a:rPr>
              <a:t>    </a:t>
            </a:r>
            <a:r>
              <a:rPr altLang="zh-CN" b="1" dirty="0" lang="en-US" sz="2800">
                <a:solidFill>
                  <a:srgbClr val="C00000"/>
                </a:solidFill>
                <a:latin typeface="微软雅黑"/>
                <a:ea typeface="微软雅黑"/>
                <a:cs charset="-122" panose="020B0503020204020204" typeface="微软雅黑"/>
                <a:sym typeface="+mn-ea"/>
              </a:rPr>
              <a:t>1</a:t>
            </a:r>
            <a:r>
              <a:rPr altLang="en-US" b="1" dirty="0" lang="zh-CN" sz="2800">
                <a:solidFill>
                  <a:srgbClr val="C00000"/>
                </a:solidFill>
                <a:latin typeface="微软雅黑"/>
                <a:ea typeface="微软雅黑"/>
                <a:cs charset="-122" panose="020B0503020204020204" typeface="微软雅黑"/>
                <a:sym typeface="+mn-ea"/>
              </a:rPr>
              <a:t>、完全归纳推理   </a:t>
            </a:r>
          </a:p>
          <a:p>
            <a:pPr>
              <a:lnSpc>
                <a:spcPct val="150000"/>
              </a:lnSpc>
            </a:pPr>
            <a:r>
              <a:rPr altLang="en-US" b="1" dirty="0" lang="zh-CN" sz="2800">
                <a:solidFill>
                  <a:srgbClr val="C00000"/>
                </a:solidFill>
                <a:latin typeface="微软雅黑"/>
                <a:ea typeface="微软雅黑"/>
                <a:cs charset="-122" panose="020B0503020204020204" typeface="微软雅黑"/>
                <a:sym typeface="+mn-ea"/>
              </a:rPr>
              <a:t> </a:t>
            </a:r>
            <a:r>
              <a:rPr altLang="zh-CN" b="1" dirty="0" lang="en-US" sz="2800">
                <a:solidFill>
                  <a:srgbClr val="C00000"/>
                </a:solidFill>
                <a:latin typeface="微软雅黑"/>
                <a:ea typeface="微软雅黑"/>
                <a:cs charset="-122" panose="020B0503020204020204" typeface="微软雅黑"/>
                <a:sym typeface="+mn-ea"/>
              </a:rPr>
              <a:t>  </a:t>
            </a:r>
            <a:r>
              <a:rPr altLang="en-US" b="1" dirty="0" lang="zh-CN" sz="2800">
                <a:solidFill>
                  <a:srgbClr val="C00000"/>
                </a:solidFill>
                <a:latin typeface="微软雅黑"/>
                <a:ea typeface="微软雅黑"/>
                <a:cs charset="-122" panose="020B0503020204020204" typeface="微软雅黑"/>
                <a:sym typeface="+mn-ea"/>
              </a:rPr>
              <a:t> </a:t>
            </a:r>
            <a:r>
              <a:rPr altLang="zh-CN" b="1" dirty="0" lang="en-US" sz="2800">
                <a:solidFill>
                  <a:srgbClr val="C00000"/>
                </a:solidFill>
                <a:latin typeface="微软雅黑"/>
                <a:ea typeface="微软雅黑"/>
                <a:cs charset="-122" panose="020B0503020204020204" typeface="微软雅黑"/>
                <a:sym typeface="+mn-ea"/>
              </a:rPr>
              <a:t>2</a:t>
            </a:r>
            <a:r>
              <a:rPr altLang="en-US" b="1" dirty="0" lang="zh-CN" sz="2800">
                <a:solidFill>
                  <a:srgbClr val="C00000"/>
                </a:solidFill>
                <a:latin typeface="微软雅黑"/>
                <a:ea typeface="微软雅黑"/>
                <a:cs charset="-122" panose="020B0503020204020204" typeface="微软雅黑"/>
                <a:sym typeface="+mn-ea"/>
              </a:rPr>
              <a:t>、不完全归纳推理</a:t>
            </a:r>
            <a:endParaRPr altLang="en-US" b="1" dirty="0" lang="zh-CN" sz="2800">
              <a:solidFill>
                <a:srgbClr val="C00000"/>
              </a:solidFill>
              <a:latin typeface="微软雅黑"/>
              <a:ea typeface="微软雅黑"/>
              <a:cs charset="-122" panose="020B0503020204020204" typeface="微软雅黑"/>
            </a:endParaRPr>
          </a:p>
          <a:p>
            <a:pPr>
              <a:lnSpc>
                <a:spcPct val="150000"/>
              </a:lnSpc>
            </a:pPr>
            <a:r>
              <a:rPr altLang="en-US" b="1" dirty="0" lang="zh-CN" sz="2800">
                <a:latin typeface="微软雅黑"/>
                <a:ea typeface="微软雅黑"/>
                <a:cs charset="-122" panose="020B0503020204020204" typeface="微软雅黑"/>
                <a:sym typeface="+mn-ea"/>
              </a:rPr>
              <a:t>三、</a:t>
            </a:r>
            <a:r>
              <a:rPr altLang="en-US" b="1" dirty="0" lang="zh-CN" sz="2800" u="sng">
                <a:latin typeface="微软雅黑"/>
                <a:ea typeface="微软雅黑"/>
                <a:cs charset="-122" panose="020B0503020204020204" typeface="微软雅黑"/>
                <a:sym typeface="+mn-ea"/>
              </a:rPr>
              <a:t>类比推理</a:t>
            </a:r>
            <a:r>
              <a:rPr altLang="en-US" b="1" dirty="0" lang="zh-CN" sz="2800">
                <a:solidFill>
                  <a:schemeClr val="bg2">
                    <a:lumMod val="25000"/>
                  </a:schemeClr>
                </a:solidFill>
                <a:latin typeface="微软雅黑"/>
                <a:ea typeface="微软雅黑"/>
                <a:cs charset="-122" panose="020B0503020204020204" typeface="微软雅黑"/>
                <a:sym typeface="+mn-ea"/>
              </a:rPr>
              <a:t>（</a:t>
            </a:r>
            <a:r>
              <a:rPr altLang="en-US" b="1" dirty="0" lang="zh-CN" sz="2800" u="sng">
                <a:solidFill>
                  <a:srgbClr val="1F2DA8"/>
                </a:solidFill>
                <a:latin typeface="微软雅黑"/>
                <a:ea typeface="微软雅黑"/>
                <a:cs charset="-122" panose="020B0503020204020204" typeface="微软雅黑"/>
                <a:sym typeface="+mn-ea"/>
              </a:rPr>
              <a:t>从一个个别到另一个个别</a:t>
            </a:r>
            <a:r>
              <a:rPr altLang="en-US" b="1" dirty="0" lang="zh-CN" sz="2800">
                <a:solidFill>
                  <a:schemeClr val="bg2">
                    <a:lumMod val="25000"/>
                  </a:schemeClr>
                </a:solidFill>
                <a:latin typeface="微软雅黑"/>
                <a:ea typeface="微软雅黑"/>
                <a:cs charset="-122" panose="020B0503020204020204" typeface="微软雅黑"/>
                <a:sym typeface="+mn-ea"/>
              </a:rPr>
              <a:t>）</a:t>
            </a:r>
            <a:endParaRPr altLang="en-US" b="1" dirty="0" lang="zh-CN" sz="2800">
              <a:solidFill>
                <a:schemeClr val="bg2">
                  <a:lumMod val="25000"/>
                </a:schemeClr>
              </a:solidFill>
              <a:latin typeface="微软雅黑"/>
              <a:ea typeface="微软雅黑"/>
              <a:cs charset="-122" panose="020B0503020204020204" typeface="微软雅黑"/>
            </a:endParaRPr>
          </a:p>
        </p:txBody>
      </p:sp>
    </p:spTree>
    <p:extLst>
      <p:ext uri="{BB962C8B-B14F-4D97-AF65-F5344CB8AC3E}">
        <p14:creationId xmlns:p14="http://schemas.microsoft.com/office/powerpoint/2010/main" val="3343666882"/>
      </p:ext>
    </p:extLst>
  </p:cSld>
  <p:clrMapOvr>
    <a:masterClrMapping/>
  </p:clrMapOvr>
  <p:transition/>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矩形 1"/>
          <p:cNvSpPr/>
          <p:nvPr/>
        </p:nvSpPr>
        <p:spPr>
          <a:xfrm>
            <a:off x="1269075" y="1008372"/>
            <a:ext cx="10058401" cy="2959977"/>
          </a:xfrm>
          <a:prstGeom prst="rect">
            <a:avLst/>
          </a:prstGeom>
        </p:spPr>
        <p:txBody>
          <a:bodyPr wrap="square">
            <a:spAutoFit/>
          </a:bodyPr>
          <a:lstStyle/>
          <a:p>
            <a:pPr>
              <a:lnSpc>
                <a:spcPct val="150000"/>
              </a:lnSpc>
            </a:pPr>
            <a:r>
              <a:rPr altLang="en-US" b="1" dirty="0" lang="zh-CN" sz="3200">
                <a:latin typeface="微软雅黑"/>
                <a:ea typeface="微软雅黑"/>
                <a:cs charset="-122" panose="020B0503020204020204" typeface="微软雅黑"/>
                <a:sym typeface="+mn-ea"/>
              </a:rPr>
              <a:t>一、</a:t>
            </a:r>
            <a:r>
              <a:rPr altLang="en-US" b="1" dirty="0" lang="zh-CN" sz="3200" u="sng">
                <a:latin typeface="微软雅黑"/>
                <a:ea typeface="微软雅黑"/>
                <a:cs charset="-122" panose="020B0503020204020204" typeface="微软雅黑"/>
              </a:rPr>
              <a:t>演绎推理</a:t>
            </a:r>
            <a:r>
              <a:rPr altLang="en-US" b="1" dirty="0" lang="zh-CN" sz="3200">
                <a:solidFill>
                  <a:schemeClr val="bg2">
                    <a:lumMod val="25000"/>
                  </a:schemeClr>
                </a:solidFill>
                <a:latin typeface="微软雅黑"/>
                <a:ea typeface="微软雅黑"/>
                <a:cs charset="-122" panose="020B0503020204020204" typeface="微软雅黑"/>
              </a:rPr>
              <a:t>（</a:t>
            </a:r>
            <a:r>
              <a:rPr altLang="en-US" b="1" dirty="0" lang="zh-CN" sz="3200" u="sng">
                <a:solidFill>
                  <a:srgbClr val="1F2DA8"/>
                </a:solidFill>
                <a:latin typeface="微软雅黑"/>
                <a:ea typeface="微软雅黑"/>
                <a:cs charset="-122" panose="020B0503020204020204" typeface="微软雅黑"/>
                <a:sym typeface="+mn-ea"/>
              </a:rPr>
              <a:t>从一般推出个别</a:t>
            </a:r>
            <a:r>
              <a:rPr altLang="en-US" b="1" dirty="0" lang="zh-CN" sz="3200">
                <a:solidFill>
                  <a:schemeClr val="bg2">
                    <a:lumMod val="25000"/>
                  </a:schemeClr>
                </a:solidFill>
                <a:latin typeface="微软雅黑"/>
                <a:ea typeface="微软雅黑"/>
                <a:cs charset="-122" panose="020B0503020204020204" typeface="微软雅黑"/>
                <a:sym typeface="+mn-ea"/>
              </a:rPr>
              <a:t>）</a:t>
            </a:r>
            <a:endParaRPr altLang="en-US" b="1" dirty="0" lang="zh-CN" sz="3200">
              <a:solidFill>
                <a:srgbClr val="FF0000"/>
              </a:solidFill>
              <a:latin typeface="微软雅黑"/>
              <a:ea typeface="微软雅黑"/>
              <a:cs charset="-122" panose="020B0503020204020204" typeface="微软雅黑"/>
            </a:endParaRPr>
          </a:p>
          <a:p>
            <a:pPr>
              <a:lnSpc>
                <a:spcPct val="150000"/>
              </a:lnSpc>
            </a:pPr>
            <a:r>
              <a:rPr altLang="en-US" b="1" dirty="0" lang="zh-CN" sz="3200">
                <a:solidFill>
                  <a:srgbClr val="FF0000"/>
                </a:solidFill>
                <a:latin typeface="微软雅黑"/>
                <a:ea typeface="微软雅黑"/>
                <a:cs charset="-122" panose="020B0503020204020204" typeface="微软雅黑"/>
              </a:rPr>
              <a:t>    </a:t>
            </a:r>
            <a:r>
              <a:rPr altLang="zh-CN" b="1" dirty="0" lang="en-US" sz="3200">
                <a:solidFill>
                  <a:srgbClr val="C00000"/>
                </a:solidFill>
                <a:latin typeface="微软雅黑"/>
                <a:ea typeface="微软雅黑"/>
                <a:cs charset="-122" panose="020B0503020204020204" typeface="微软雅黑"/>
              </a:rPr>
              <a:t>1</a:t>
            </a:r>
            <a:r>
              <a:rPr altLang="en-US" b="1" dirty="0" lang="zh-CN" sz="3200">
                <a:solidFill>
                  <a:srgbClr val="C00000"/>
                </a:solidFill>
                <a:latin typeface="微软雅黑"/>
                <a:ea typeface="微软雅黑"/>
                <a:cs charset="-122" panose="020B0503020204020204" typeface="微软雅黑"/>
              </a:rPr>
              <a:t>、</a:t>
            </a:r>
            <a:r>
              <a:rPr altLang="en-US" b="1" dirty="0" lang="zh-CN" sz="3200">
                <a:solidFill>
                  <a:srgbClr val="C00000"/>
                </a:solidFill>
                <a:latin typeface="微软雅黑"/>
                <a:ea typeface="微软雅黑"/>
                <a:cs charset="-122" panose="020B0503020204020204" typeface="微软雅黑"/>
                <a:sym typeface="+mn-ea"/>
              </a:rPr>
              <a:t>三段论推理</a:t>
            </a:r>
            <a:r>
              <a:rPr altLang="zh-CN" b="1" dirty="0" lang="en-US" sz="3200">
                <a:solidFill>
                  <a:srgbClr val="C00000"/>
                </a:solidFill>
                <a:latin typeface="微软雅黑"/>
                <a:ea typeface="微软雅黑"/>
                <a:cs charset="-122" panose="020B0503020204020204" typeface="微软雅黑"/>
                <a:sym typeface="+mn-ea"/>
              </a:rPr>
              <a:t>             </a:t>
            </a:r>
          </a:p>
          <a:p>
            <a:pPr>
              <a:lnSpc>
                <a:spcPct val="150000"/>
              </a:lnSpc>
            </a:pPr>
            <a:r>
              <a:rPr altLang="zh-CN" b="1" dirty="0" lang="en-US" sz="3200">
                <a:solidFill>
                  <a:srgbClr val="C00000"/>
                </a:solidFill>
                <a:latin typeface="微软雅黑"/>
                <a:ea typeface="微软雅黑"/>
                <a:cs charset="-122" panose="020B0503020204020204" typeface="微软雅黑"/>
                <a:sym typeface="+mn-ea"/>
              </a:rPr>
              <a:t>    2</a:t>
            </a:r>
            <a:r>
              <a:rPr altLang="en-US" b="1" dirty="0" lang="zh-CN" sz="3200">
                <a:solidFill>
                  <a:srgbClr val="C00000"/>
                </a:solidFill>
                <a:latin typeface="微软雅黑"/>
                <a:ea typeface="微软雅黑"/>
                <a:cs charset="-122" panose="020B0503020204020204" typeface="微软雅黑"/>
                <a:sym typeface="+mn-ea"/>
              </a:rPr>
              <a:t>、假言推理（充分、必要）</a:t>
            </a:r>
            <a:r>
              <a:rPr altLang="zh-CN" b="1" dirty="0" lang="en-US" sz="3200">
                <a:solidFill>
                  <a:srgbClr val="C00000"/>
                </a:solidFill>
                <a:latin typeface="微软雅黑"/>
                <a:ea typeface="微软雅黑"/>
                <a:cs charset="-122" panose="020B0503020204020204" typeface="微软雅黑"/>
                <a:sym typeface="+mn-ea"/>
              </a:rPr>
              <a:t>  </a:t>
            </a:r>
          </a:p>
          <a:p>
            <a:pPr>
              <a:lnSpc>
                <a:spcPct val="150000"/>
              </a:lnSpc>
            </a:pPr>
            <a:r>
              <a:rPr altLang="zh-CN" b="1" dirty="0" lang="en-US" sz="3200">
                <a:solidFill>
                  <a:srgbClr val="C00000"/>
                </a:solidFill>
                <a:latin typeface="微软雅黑"/>
                <a:ea typeface="微软雅黑"/>
                <a:cs charset="-122" panose="020B0503020204020204" typeface="微软雅黑"/>
                <a:sym typeface="+mn-ea"/>
              </a:rPr>
              <a:t>   </a:t>
            </a:r>
            <a:endParaRPr altLang="en-US" b="1" dirty="0" lang="zh-CN" sz="3200">
              <a:solidFill>
                <a:srgbClr val="C00000"/>
              </a:solidFill>
              <a:latin typeface="微软雅黑"/>
              <a:ea typeface="微软雅黑"/>
              <a:cs charset="-122" panose="020B0503020204020204" typeface="微软雅黑"/>
              <a:sym typeface="+mn-ea"/>
            </a:endParaRPr>
          </a:p>
        </p:txBody>
      </p:sp>
    </p:spTree>
    <p:extLst>
      <p:ext uri="{BB962C8B-B14F-4D97-AF65-F5344CB8AC3E}">
        <p14:creationId xmlns:p14="http://schemas.microsoft.com/office/powerpoint/2010/main" val="1256625815"/>
      </p:ext>
    </p:extLst>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35360" y="692696"/>
            <a:ext cx="11778088" cy="4770537"/>
          </a:xfrm>
          <a:prstGeom prst="rect">
            <a:avLst/>
          </a:prstGeom>
          <a:ln>
            <a:noFill/>
          </a:ln>
        </p:spPr>
        <p:style>
          <a:lnRef idx="2">
            <a:schemeClr val="accent1"/>
          </a:lnRef>
          <a:fillRef idx="1">
            <a:schemeClr val="lt1"/>
          </a:fillRef>
          <a:effectRef idx="0">
            <a:schemeClr val="accent1"/>
          </a:effectRef>
          <a:fontRef idx="minor">
            <a:schemeClr val="dk1"/>
          </a:fontRef>
        </p:style>
        <p:txBody>
          <a:bodyPr anchor="t" rtlCol="0" wrap="square">
            <a:spAutoFit/>
          </a:bodyPr>
          <a:lstStyle/>
          <a:p>
            <a:pPr algn="ctr"/>
            <a:r>
              <a:rPr altLang="en-US" b="1" dirty="0" lang="zh-CN" sz="4000">
                <a:solidFill>
                  <a:srgbClr val="C00000"/>
                </a:solidFill>
                <a:effectLst>
                  <a:outerShdw algn="ctr" blurRad="38100" dir="5400000" dist="25400" rotWithShape="0">
                    <a:srgbClr val="6E747A">
                      <a:alpha val="43000"/>
                      <a:alpha val="43000"/>
                    </a:srgbClr>
                  </a:outerShdw>
                </a:effectLst>
                <a:latin charset="-122" panose="02010600030101010101" pitchFamily="2" typeface="宋体"/>
                <a:ea charset="-122" panose="02010600030101010101" pitchFamily="2" typeface="宋体"/>
                <a:cs charset="-122" panose="02010600030101010101" pitchFamily="2" typeface="宋体"/>
              </a:rPr>
              <a:t>1.三段论推理</a:t>
            </a:r>
            <a:endParaRPr altLang="zh-CN" b="1" dirty="0" lang="en-US" sz="4000">
              <a:solidFill>
                <a:srgbClr val="C00000"/>
              </a:solidFill>
              <a:effectLst>
                <a:outerShdw algn="ctr" blurRad="38100" dir="5400000" dist="25400" rotWithShape="0">
                  <a:srgbClr val="6E747A">
                    <a:alpha val="43000"/>
                    <a:alpha val="43000"/>
                  </a:srgbClr>
                </a:outerShdw>
              </a:effectLst>
              <a:latin charset="-122" panose="02010600030101010101" pitchFamily="2" typeface="宋体"/>
              <a:ea charset="-122" panose="02010600030101010101" pitchFamily="2" typeface="宋体"/>
              <a:cs charset="-122" panose="02010600030101010101" pitchFamily="2" typeface="宋体"/>
            </a:endParaRPr>
          </a:p>
          <a:p>
            <a:pPr algn="ctr"/>
            <a:endParaRPr altLang="en-US" b="1" dirty="0" lang="zh-CN" sz="4000">
              <a:solidFill>
                <a:srgbClr val="C00000"/>
              </a:solidFill>
              <a:effectLst>
                <a:outerShdw algn="ctr" blurRad="38100" dir="5400000" dist="25400" rotWithShape="0">
                  <a:srgbClr val="6E747A">
                    <a:alpha val="43000"/>
                    <a:alpha val="43000"/>
                  </a:srgbClr>
                </a:outerShdw>
              </a:effectLst>
              <a:latin charset="-122" panose="02010600030101010101" pitchFamily="2" typeface="宋体"/>
              <a:ea charset="-122" panose="02010600030101010101" pitchFamily="2" typeface="宋体"/>
              <a:cs charset="-122" panose="02010600030101010101" pitchFamily="2" typeface="宋体"/>
            </a:endParaRPr>
          </a:p>
          <a:p>
            <a:pPr>
              <a:lnSpc>
                <a:spcPct val="100000"/>
              </a:lnSpc>
            </a:pPr>
            <a:r>
              <a:rPr altLang="en-US" b="1" dirty="0" lang="zh-CN" sz="2800">
                <a:latin charset="-122" panose="02010600030101010101" pitchFamily="2" typeface="宋体"/>
                <a:ea charset="-122" panose="02010600030101010101" pitchFamily="2" typeface="宋体"/>
                <a:cs charset="-122" panose="02010600030101010101" pitchFamily="2" typeface="宋体"/>
              </a:rPr>
              <a:t>一个“三段论”就是一个包含有大前提、小前提和结论三部分的论证。</a:t>
            </a:r>
          </a:p>
          <a:p>
            <a:pPr>
              <a:lnSpc>
                <a:spcPct val="100000"/>
              </a:lnSpc>
            </a:pPr>
            <a:r>
              <a:rPr altLang="en-US" b="1" dirty="0" lang="zh-CN" sz="2800">
                <a:solidFill>
                  <a:srgbClr val="0000CC"/>
                </a:solidFill>
                <a:latin charset="-122" panose="02010609060101010101" typeface="楷体"/>
                <a:ea charset="-122" panose="02010609060101010101" typeface="楷体"/>
                <a:cs charset="-122" panose="02010609060101010101" typeface="楷体"/>
              </a:rPr>
              <a:t>凡人都会死。（大前提）</a:t>
            </a:r>
          </a:p>
          <a:p>
            <a:pPr>
              <a:lnSpc>
                <a:spcPct val="100000"/>
              </a:lnSpc>
            </a:pPr>
            <a:r>
              <a:rPr altLang="en-US" b="1" dirty="0" lang="zh-CN" sz="2800">
                <a:solidFill>
                  <a:srgbClr val="0000CC"/>
                </a:solidFill>
                <a:latin charset="-122" panose="02010609060101010101" typeface="楷体"/>
                <a:ea charset="-122" panose="02010609060101010101" typeface="楷体"/>
                <a:cs charset="-122" panose="02010609060101010101" typeface="楷体"/>
              </a:rPr>
              <a:t>苏格拉底是人。（小前提）</a:t>
            </a:r>
          </a:p>
          <a:p>
            <a:pPr>
              <a:lnSpc>
                <a:spcPct val="100000"/>
              </a:lnSpc>
            </a:pPr>
            <a:r>
              <a:rPr altLang="en-US" b="1" dirty="0" lang="zh-CN" sz="2800">
                <a:solidFill>
                  <a:srgbClr val="0000CC"/>
                </a:solidFill>
                <a:latin charset="-122" panose="02010609060101010101" typeface="楷体"/>
                <a:ea charset="-122" panose="02010609060101010101" typeface="楷体"/>
                <a:cs charset="-122" panose="02010609060101010101" typeface="楷体"/>
              </a:rPr>
              <a:t>所以，苏格拉底是会死的。（结论）</a:t>
            </a:r>
          </a:p>
          <a:p>
            <a:pPr>
              <a:lnSpc>
                <a:spcPct val="100000"/>
              </a:lnSpc>
            </a:pPr>
            <a:endParaRPr altLang="zh-CN" b="1" dirty="0" lang="en-US" sz="2800">
              <a:latin charset="-122" panose="02010600030101010101" pitchFamily="2" typeface="宋体"/>
              <a:ea charset="-122" panose="02010600030101010101" pitchFamily="2" typeface="宋体"/>
              <a:cs charset="-122" panose="02010600030101010101" pitchFamily="2" typeface="宋体"/>
            </a:endParaRPr>
          </a:p>
          <a:p>
            <a:pPr>
              <a:lnSpc>
                <a:spcPct val="100000"/>
              </a:lnSpc>
            </a:pPr>
            <a:r>
              <a:rPr altLang="en-US" b="1" dirty="0" lang="zh-CN" sz="2800">
                <a:latin charset="-122" panose="02010600030101010101" pitchFamily="2" typeface="宋体"/>
                <a:ea charset="-122" panose="02010600030101010101" pitchFamily="2" typeface="宋体"/>
                <a:cs charset="-122" panose="02010600030101010101" pitchFamily="2" typeface="宋体"/>
              </a:rPr>
              <a:t>三段论推理也是一种最常用的推理形式，其基本规则是：</a:t>
            </a:r>
            <a:endParaRPr altLang="zh-CN" b="1" dirty="0" lang="en-US" sz="2800">
              <a:latin charset="-122" panose="02010600030101010101" pitchFamily="2" typeface="宋体"/>
              <a:ea charset="-122" panose="02010600030101010101" pitchFamily="2" typeface="宋体"/>
              <a:cs charset="-122" panose="02010600030101010101" pitchFamily="2" typeface="宋体"/>
            </a:endParaRPr>
          </a:p>
          <a:p>
            <a:pPr>
              <a:lnSpc>
                <a:spcPct val="100000"/>
              </a:lnSpc>
            </a:pPr>
            <a:r>
              <a:rPr altLang="en-US" b="1" dirty="0" lang="zh-CN" sz="2800">
                <a:latin charset="-122" panose="02010600030101010101" pitchFamily="2" typeface="宋体"/>
                <a:ea charset="-122" panose="02010600030101010101" pitchFamily="2" typeface="宋体"/>
                <a:cs charset="-122" panose="02010600030101010101" pitchFamily="2" typeface="宋体"/>
              </a:rPr>
              <a:t>（1）只能有三个概念；（2）每个概念分别在两个判断中出现；</a:t>
            </a:r>
            <a:endParaRPr altLang="zh-CN" b="1" dirty="0" lang="en-US" sz="2800">
              <a:latin charset="-122" panose="02010600030101010101" pitchFamily="2" typeface="宋体"/>
              <a:ea charset="-122" panose="02010600030101010101" pitchFamily="2" typeface="宋体"/>
              <a:cs charset="-122" panose="02010600030101010101" pitchFamily="2" typeface="宋体"/>
            </a:endParaRPr>
          </a:p>
          <a:p>
            <a:pPr>
              <a:lnSpc>
                <a:spcPct val="100000"/>
              </a:lnSpc>
            </a:pPr>
            <a:r>
              <a:rPr altLang="en-US" b="1" dirty="0" lang="zh-CN" sz="2800">
                <a:latin charset="-122" panose="02010600030101010101" pitchFamily="2" typeface="宋体"/>
                <a:ea charset="-122" panose="02010600030101010101" pitchFamily="2" typeface="宋体"/>
                <a:cs charset="-122" panose="02010600030101010101" pitchFamily="2" typeface="宋体"/>
              </a:rPr>
              <a:t>（3）大前提是一般性的结论，小前提是一个特殊陈述。</a:t>
            </a:r>
          </a:p>
        </p:txBody>
      </p:sp>
      <p:pic>
        <p:nvPicPr>
          <p:cNvPr id="2" name="Picture 2"/>
          <p:cNvPicPr>
            <a:picLocks noChangeAspect="1"/>
          </p:cNvPicPr>
          <p:nvPr>
            <p:custDataLst>
              <p:tags r:id="rId2"/>
            </p:custDataLst>
          </p:nvPr>
        </p:nvPicPr>
        <p:blipFill>
          <a:blip r:embed="rId4"/>
          <a:stretch>
            <a:fillRect/>
          </a:stretch>
        </p:blipFill>
        <p:spPr>
          <a:xfrm flipH="1">
            <a:off x="10335109" y="12520725"/>
            <a:ext cx="0" cy="0"/>
          </a:xfrm>
          <a:prstGeom prst="rect">
            <a:avLst/>
          </a:prstGeom>
          <a:ln>
            <a:noFill/>
          </a:ln>
        </p:spPr>
      </p:pic>
    </p:spTree>
    <p:extLst>
      <p:ext uri="{BB962C8B-B14F-4D97-AF65-F5344CB8AC3E}">
        <p14:creationId xmlns:p14="http://schemas.microsoft.com/office/powerpoint/2010/main" val="422193143"/>
      </p:ext>
    </p:extLst>
  </p:cSld>
  <p:clrMapOvr>
    <a:masterClrMapping/>
  </p:clrMapOvr>
  <p:transition/>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06956" y="772633"/>
            <a:ext cx="11778088" cy="4708981"/>
          </a:xfrm>
          <a:prstGeom prst="rect">
            <a:avLst/>
          </a:prstGeom>
          <a:ln>
            <a:noFill/>
          </a:ln>
        </p:spPr>
        <p:style>
          <a:lnRef idx="2">
            <a:schemeClr val="accent1"/>
          </a:lnRef>
          <a:fillRef idx="1">
            <a:schemeClr val="lt1"/>
          </a:fillRef>
          <a:effectRef idx="0">
            <a:schemeClr val="accent1"/>
          </a:effectRef>
          <a:fontRef idx="minor">
            <a:schemeClr val="dk1"/>
          </a:fontRef>
        </p:style>
        <p:txBody>
          <a:bodyPr anchor="t" rtlCol="0" wrap="square">
            <a:spAutoFit/>
          </a:bodyPr>
          <a:lstStyle/>
          <a:p>
            <a:pPr>
              <a:lnSpc>
                <a:spcPct val="100000"/>
              </a:lnSpc>
            </a:pPr>
            <a:r>
              <a:rPr altLang="en-US" b="1" dirty="0" lang="zh-CN" sz="2800">
                <a:latin charset="-122" panose="02010600030101010101" pitchFamily="2" typeface="宋体"/>
                <a:ea charset="-122" panose="02010600030101010101" pitchFamily="2" typeface="宋体"/>
                <a:cs charset="-122" panose="02010600030101010101" pitchFamily="2" typeface="宋体"/>
              </a:rPr>
              <a:t>在具体的语言表述中，人们常常把“三段论”中的某些部分（或是大前提，或是小前提，或是结论）省去不说。如：</a:t>
            </a:r>
            <a:endParaRPr altLang="zh-CN" b="1" dirty="0" lang="en-US" sz="3200">
              <a:latin charset="-122" panose="02010609060101010101" typeface="楷体"/>
              <a:ea charset="-122" panose="02010609060101010101" typeface="楷体"/>
              <a:cs charset="-122" panose="02010609060101010101" typeface="楷体"/>
            </a:endParaRPr>
          </a:p>
          <a:p>
            <a:pPr>
              <a:lnSpc>
                <a:spcPct val="100000"/>
              </a:lnSpc>
            </a:pPr>
            <a:r>
              <a:rPr altLang="en-US" b="1" dirty="0" lang="zh-CN" sz="3200">
                <a:latin charset="-122" panose="02010609060101010101" typeface="楷体"/>
                <a:ea charset="-122" panose="02010609060101010101" typeface="楷体"/>
                <a:cs charset="-122" panose="02010609060101010101" typeface="楷体"/>
              </a:rPr>
              <a:t>①你是中文系的学生，你应当学好中国文学史。</a:t>
            </a:r>
            <a:endParaRPr altLang="zh-CN" b="1" dirty="0" lang="en-US" sz="3200">
              <a:latin charset="-122" panose="02010609060101010101" typeface="楷体"/>
              <a:ea charset="-122" panose="02010609060101010101" typeface="楷体"/>
              <a:cs charset="-122" panose="02010609060101010101" typeface="楷体"/>
            </a:endParaRPr>
          </a:p>
          <a:p>
            <a:pPr>
              <a:lnSpc>
                <a:spcPct val="100000"/>
              </a:lnSpc>
            </a:pPr>
            <a:r>
              <a:rPr altLang="en-US" b="1" dirty="0" lang="zh-CN" sz="2800">
                <a:latin charset="-122" panose="02010609060101010101" pitchFamily="49" typeface="仿宋"/>
                <a:ea charset="-122" panose="02010609060101010101" pitchFamily="49" typeface="仿宋"/>
                <a:cs charset="-122" panose="02010609060101010101" typeface="楷体"/>
              </a:rPr>
              <a:t>（省略了大前提“凡是中文系的学生都应该学好中国文学史”）</a:t>
            </a:r>
          </a:p>
          <a:p>
            <a:pPr>
              <a:lnSpc>
                <a:spcPct val="100000"/>
              </a:lnSpc>
            </a:pPr>
            <a:endParaRPr altLang="zh-CN" b="1" dirty="0" lang="en-US" sz="3200">
              <a:latin charset="-122" panose="02010609060101010101" typeface="楷体"/>
              <a:ea charset="-122" panose="02010609060101010101" typeface="楷体"/>
              <a:cs charset="-122" panose="02010609060101010101" typeface="楷体"/>
            </a:endParaRPr>
          </a:p>
          <a:p>
            <a:pPr>
              <a:lnSpc>
                <a:spcPct val="100000"/>
              </a:lnSpc>
            </a:pPr>
            <a:r>
              <a:rPr altLang="en-US" b="1" dirty="0" lang="zh-CN" sz="3200">
                <a:latin charset="-122" panose="02010609060101010101" typeface="楷体"/>
                <a:ea charset="-122" panose="02010609060101010101" typeface="楷体"/>
                <a:cs charset="-122" panose="02010609060101010101" typeface="楷体"/>
              </a:rPr>
              <a:t>②我是学生，所以我应该遵守校规。</a:t>
            </a:r>
            <a:endParaRPr altLang="zh-CN" b="1" dirty="0" lang="en-US" sz="3200">
              <a:latin charset="-122" panose="02010609060101010101" typeface="楷体"/>
              <a:ea charset="-122" panose="02010609060101010101" typeface="楷体"/>
              <a:cs charset="-122" panose="02010609060101010101" typeface="楷体"/>
            </a:endParaRPr>
          </a:p>
          <a:p>
            <a:r>
              <a:rPr altLang="en-US" b="1" dirty="0" lang="zh-CN" sz="2800">
                <a:latin charset="-122" panose="02010609060101010101" pitchFamily="49" typeface="仿宋"/>
                <a:ea charset="-122" panose="02010609060101010101" pitchFamily="49" typeface="仿宋"/>
                <a:cs charset="-122" panose="02010609060101010101" typeface="楷体"/>
              </a:rPr>
              <a:t>（省略大前提“学生应该遵守校规”）</a:t>
            </a:r>
          </a:p>
          <a:p>
            <a:pPr>
              <a:lnSpc>
                <a:spcPct val="100000"/>
              </a:lnSpc>
            </a:pPr>
            <a:endParaRPr altLang="zh-CN" b="1" dirty="0" lang="en-US" sz="3200">
              <a:latin charset="-122" panose="02010609060101010101" typeface="楷体"/>
              <a:ea charset="-122" panose="02010609060101010101" typeface="楷体"/>
              <a:cs charset="-122" panose="02010609060101010101" typeface="楷体"/>
            </a:endParaRPr>
          </a:p>
          <a:p>
            <a:pPr>
              <a:lnSpc>
                <a:spcPct val="100000"/>
              </a:lnSpc>
            </a:pPr>
            <a:r>
              <a:rPr altLang="en-US" b="1" dirty="0" lang="zh-CN" sz="3200">
                <a:latin charset="-122" panose="02010609060101010101" typeface="楷体"/>
                <a:ea charset="-122" panose="02010609060101010101" typeface="楷体"/>
                <a:cs charset="-122" panose="02010609060101010101" typeface="楷体"/>
              </a:rPr>
              <a:t>③企业都要为社会创造社会价值，民营企业也不例外。</a:t>
            </a:r>
            <a:endParaRPr altLang="zh-CN" b="1" dirty="0" lang="en-US" sz="3200">
              <a:latin charset="-122" panose="02010609060101010101" typeface="楷体"/>
              <a:ea charset="-122" panose="02010609060101010101" typeface="楷体"/>
              <a:cs charset="-122" panose="02010609060101010101" typeface="楷体"/>
            </a:endParaRPr>
          </a:p>
          <a:p>
            <a:r>
              <a:rPr altLang="en-US" b="1" dirty="0" lang="zh-CN" sz="2800">
                <a:latin charset="-122" panose="02010609060101010101" pitchFamily="49" typeface="仿宋"/>
                <a:ea charset="-122" panose="02010609060101010101" pitchFamily="49" typeface="仿宋"/>
                <a:cs charset="-122" panose="02010609060101010101" typeface="楷体"/>
              </a:rPr>
              <a:t>（省略了小前提“民营企业也是企业”）</a:t>
            </a:r>
          </a:p>
        </p:txBody>
      </p:sp>
    </p:spTree>
    <p:extLst>
      <p:ext uri="{BB962C8B-B14F-4D97-AF65-F5344CB8AC3E}">
        <p14:creationId xmlns:p14="http://schemas.microsoft.com/office/powerpoint/2010/main" val="1015679445"/>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bg/>
                                          </p:spTgt>
                                        </p:tgtEl>
                                        <p:attrNameLst>
                                          <p:attrName>style.visibility</p:attrName>
                                        </p:attrNameLst>
                                      </p:cBhvr>
                                      <p:to>
                                        <p:strVal val="visible"/>
                                      </p:to>
                                    </p:set>
                                    <p:animEffect filter="fade" transition="in">
                                      <p:cBhvr>
                                        <p:cTn dur="1000" id="7"/>
                                        <p:tgtEl>
                                          <p:spTgt spid="3">
                                            <p:bg/>
                                          </p:spTgt>
                                        </p:tgtEl>
                                      </p:cBhvr>
                                    </p:animEffect>
                                    <p:anim calcmode="lin" valueType="num">
                                      <p:cBhvr>
                                        <p:cTn dur="1000" fill="hold" id="8"/>
                                        <p:tgtEl>
                                          <p:spTgt spid="3">
                                            <p:bg/>
                                          </p:spTgt>
                                        </p:tgtEl>
                                        <p:attrNameLst>
                                          <p:attrName>ppt_x</p:attrName>
                                        </p:attrNameLst>
                                      </p:cBhvr>
                                      <p:tavLst>
                                        <p:tav tm="0">
                                          <p:val>
                                            <p:strVal val="#ppt_x"/>
                                          </p:val>
                                        </p:tav>
                                        <p:tav tm="100000">
                                          <p:val>
                                            <p:strVal val="#ppt_x"/>
                                          </p:val>
                                        </p:tav>
                                      </p:tavLst>
                                    </p:anim>
                                    <p:anim calcmode="lin" valueType="num">
                                      <p:cBhvr>
                                        <p:cTn dur="1000" fill="hold" id="9"/>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3">
                                            <p:txEl>
                                              <p:pRg end="0" st="0"/>
                                            </p:txEl>
                                          </p:spTgt>
                                        </p:tgtEl>
                                        <p:attrNameLst>
                                          <p:attrName>style.visibility</p:attrName>
                                        </p:attrNameLst>
                                      </p:cBhvr>
                                      <p:to>
                                        <p:strVal val="visible"/>
                                      </p:to>
                                    </p:set>
                                    <p:animEffect filter="fade" transition="in">
                                      <p:cBhvr>
                                        <p:cTn dur="1000" id="14"/>
                                        <p:tgtEl>
                                          <p:spTgt spid="3">
                                            <p:txEl>
                                              <p:pRg end="0" st="0"/>
                                            </p:txEl>
                                          </p:spTgt>
                                        </p:tgtEl>
                                      </p:cBhvr>
                                    </p:animEffect>
                                    <p:anim calcmode="lin" valueType="num">
                                      <p:cBhvr>
                                        <p:cTn dur="1000" fill="hold" id="15"/>
                                        <p:tgtEl>
                                          <p:spTgt spid="3">
                                            <p:txEl>
                                              <p:pRg end="0" st="0"/>
                                            </p:txEl>
                                          </p:spTgt>
                                        </p:tgtEl>
                                        <p:attrNameLst>
                                          <p:attrName>ppt_x</p:attrName>
                                        </p:attrNameLst>
                                      </p:cBhvr>
                                      <p:tavLst>
                                        <p:tav tm="0">
                                          <p:val>
                                            <p:strVal val="#ppt_x"/>
                                          </p:val>
                                        </p:tav>
                                        <p:tav tm="100000">
                                          <p:val>
                                            <p:strVal val="#ppt_x"/>
                                          </p:val>
                                        </p:tav>
                                      </p:tavLst>
                                    </p:anim>
                                    <p:anim calcmode="lin" valueType="num">
                                      <p:cBhvr>
                                        <p:cTn dur="1000" fill="hold" id="16"/>
                                        <p:tgtEl>
                                          <p:spTgt spid="3">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3">
                                            <p:txEl>
                                              <p:pRg end="1" st="1"/>
                                            </p:txEl>
                                          </p:spTgt>
                                        </p:tgtEl>
                                        <p:attrNameLst>
                                          <p:attrName>style.visibility</p:attrName>
                                        </p:attrNameLst>
                                      </p:cBhvr>
                                      <p:to>
                                        <p:strVal val="visible"/>
                                      </p:to>
                                    </p:set>
                                    <p:animEffect filter="fade" transition="in">
                                      <p:cBhvr>
                                        <p:cTn dur="1000" id="21"/>
                                        <p:tgtEl>
                                          <p:spTgt spid="3">
                                            <p:txEl>
                                              <p:pRg end="1" st="1"/>
                                            </p:txEl>
                                          </p:spTgt>
                                        </p:tgtEl>
                                      </p:cBhvr>
                                    </p:animEffect>
                                    <p:anim calcmode="lin" valueType="num">
                                      <p:cBhvr>
                                        <p:cTn dur="1000" fill="hold" id="22"/>
                                        <p:tgtEl>
                                          <p:spTgt spid="3">
                                            <p:txEl>
                                              <p:pRg end="1" st="1"/>
                                            </p:txEl>
                                          </p:spTgt>
                                        </p:tgtEl>
                                        <p:attrNameLst>
                                          <p:attrName>ppt_x</p:attrName>
                                        </p:attrNameLst>
                                      </p:cBhvr>
                                      <p:tavLst>
                                        <p:tav tm="0">
                                          <p:val>
                                            <p:strVal val="#ppt_x"/>
                                          </p:val>
                                        </p:tav>
                                        <p:tav tm="100000">
                                          <p:val>
                                            <p:strVal val="#ppt_x"/>
                                          </p:val>
                                        </p:tav>
                                      </p:tavLst>
                                    </p:anim>
                                    <p:anim calcmode="lin" valueType="num">
                                      <p:cBhvr>
                                        <p:cTn dur="1000" fill="hold" id="23"/>
                                        <p:tgtEl>
                                          <p:spTgt spid="3">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3">
                                            <p:txEl>
                                              <p:pRg end="2" st="2"/>
                                            </p:txEl>
                                          </p:spTgt>
                                        </p:tgtEl>
                                        <p:attrNameLst>
                                          <p:attrName>style.visibility</p:attrName>
                                        </p:attrNameLst>
                                      </p:cBhvr>
                                      <p:to>
                                        <p:strVal val="visible"/>
                                      </p:to>
                                    </p:set>
                                    <p:animEffect filter="fade" transition="in">
                                      <p:cBhvr>
                                        <p:cTn dur="1000" id="28"/>
                                        <p:tgtEl>
                                          <p:spTgt spid="3">
                                            <p:txEl>
                                              <p:pRg end="2" st="2"/>
                                            </p:txEl>
                                          </p:spTgt>
                                        </p:tgtEl>
                                      </p:cBhvr>
                                    </p:animEffect>
                                    <p:anim calcmode="lin" valueType="num">
                                      <p:cBhvr>
                                        <p:cTn dur="1000" fill="hold" id="29"/>
                                        <p:tgtEl>
                                          <p:spTgt spid="3">
                                            <p:txEl>
                                              <p:pRg end="2" st="2"/>
                                            </p:txEl>
                                          </p:spTgt>
                                        </p:tgtEl>
                                        <p:attrNameLst>
                                          <p:attrName>ppt_x</p:attrName>
                                        </p:attrNameLst>
                                      </p:cBhvr>
                                      <p:tavLst>
                                        <p:tav tm="0">
                                          <p:val>
                                            <p:strVal val="#ppt_x"/>
                                          </p:val>
                                        </p:tav>
                                        <p:tav tm="100000">
                                          <p:val>
                                            <p:strVal val="#ppt_x"/>
                                          </p:val>
                                        </p:tav>
                                      </p:tavLst>
                                    </p:anim>
                                    <p:anim calcmode="lin" valueType="num">
                                      <p:cBhvr>
                                        <p:cTn dur="1000" fill="hold" id="30"/>
                                        <p:tgtEl>
                                          <p:spTgt spid="3">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3">
                                            <p:txEl>
                                              <p:pRg end="4" st="4"/>
                                            </p:txEl>
                                          </p:spTgt>
                                        </p:tgtEl>
                                        <p:attrNameLst>
                                          <p:attrName>style.visibility</p:attrName>
                                        </p:attrNameLst>
                                      </p:cBhvr>
                                      <p:to>
                                        <p:strVal val="visible"/>
                                      </p:to>
                                    </p:set>
                                    <p:animEffect filter="fade" transition="in">
                                      <p:cBhvr>
                                        <p:cTn dur="1000" id="35"/>
                                        <p:tgtEl>
                                          <p:spTgt spid="3">
                                            <p:txEl>
                                              <p:pRg end="4" st="4"/>
                                            </p:txEl>
                                          </p:spTgt>
                                        </p:tgtEl>
                                      </p:cBhvr>
                                    </p:animEffect>
                                    <p:anim calcmode="lin" valueType="num">
                                      <p:cBhvr>
                                        <p:cTn dur="1000" fill="hold" id="36"/>
                                        <p:tgtEl>
                                          <p:spTgt spid="3">
                                            <p:txEl>
                                              <p:pRg end="4" st="4"/>
                                            </p:txEl>
                                          </p:spTgt>
                                        </p:tgtEl>
                                        <p:attrNameLst>
                                          <p:attrName>ppt_x</p:attrName>
                                        </p:attrNameLst>
                                      </p:cBhvr>
                                      <p:tavLst>
                                        <p:tav tm="0">
                                          <p:val>
                                            <p:strVal val="#ppt_x"/>
                                          </p:val>
                                        </p:tav>
                                        <p:tav tm="100000">
                                          <p:val>
                                            <p:strVal val="#ppt_x"/>
                                          </p:val>
                                        </p:tav>
                                      </p:tavLst>
                                    </p:anim>
                                    <p:anim calcmode="lin" valueType="num">
                                      <p:cBhvr>
                                        <p:cTn dur="1000" fill="hold" id="37"/>
                                        <p:tgtEl>
                                          <p:spTgt spid="3">
                                            <p:txEl>
                                              <p:pRg end="4" st="4"/>
                                            </p:txEl>
                                          </p:spTgt>
                                        </p:tgtEl>
                                        <p:attrNameLst>
                                          <p:attrName>ppt_y</p:attrName>
                                        </p:attrNameLst>
                                      </p:cBhvr>
                                      <p:tavLst>
                                        <p:tav tm="0">
                                          <p:val>
                                            <p:strVal val="#ppt_y+.1"/>
                                          </p:val>
                                        </p:tav>
                                        <p:tav tm="100000">
                                          <p:val>
                                            <p:strVal val="#ppt_y"/>
                                          </p:val>
                                        </p:tav>
                                      </p:tavLst>
                                    </p:anim>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3">
                                            <p:txEl>
                                              <p:pRg end="5" st="5"/>
                                            </p:txEl>
                                          </p:spTgt>
                                        </p:tgtEl>
                                        <p:attrNameLst>
                                          <p:attrName>style.visibility</p:attrName>
                                        </p:attrNameLst>
                                      </p:cBhvr>
                                      <p:to>
                                        <p:strVal val="visible"/>
                                      </p:to>
                                    </p:set>
                                    <p:animEffect filter="fade" transition="in">
                                      <p:cBhvr>
                                        <p:cTn dur="1000" id="42"/>
                                        <p:tgtEl>
                                          <p:spTgt spid="3">
                                            <p:txEl>
                                              <p:pRg end="5" st="5"/>
                                            </p:txEl>
                                          </p:spTgt>
                                        </p:tgtEl>
                                      </p:cBhvr>
                                    </p:animEffect>
                                    <p:anim calcmode="lin" valueType="num">
                                      <p:cBhvr>
                                        <p:cTn dur="1000" fill="hold" id="43"/>
                                        <p:tgtEl>
                                          <p:spTgt spid="3">
                                            <p:txEl>
                                              <p:pRg end="5" st="5"/>
                                            </p:txEl>
                                          </p:spTgt>
                                        </p:tgtEl>
                                        <p:attrNameLst>
                                          <p:attrName>ppt_x</p:attrName>
                                        </p:attrNameLst>
                                      </p:cBhvr>
                                      <p:tavLst>
                                        <p:tav tm="0">
                                          <p:val>
                                            <p:strVal val="#ppt_x"/>
                                          </p:val>
                                        </p:tav>
                                        <p:tav tm="100000">
                                          <p:val>
                                            <p:strVal val="#ppt_x"/>
                                          </p:val>
                                        </p:tav>
                                      </p:tavLst>
                                    </p:anim>
                                    <p:anim calcmode="lin" valueType="num">
                                      <p:cBhvr>
                                        <p:cTn dur="1000" fill="hold" id="44"/>
                                        <p:tgtEl>
                                          <p:spTgt spid="3">
                                            <p:txEl>
                                              <p:pRg end="5" st="5"/>
                                            </p:txEl>
                                          </p:spTgt>
                                        </p:tgtEl>
                                        <p:attrNameLst>
                                          <p:attrName>ppt_y</p:attrName>
                                        </p:attrNameLst>
                                      </p:cBhvr>
                                      <p:tavLst>
                                        <p:tav tm="0">
                                          <p:val>
                                            <p:strVal val="#ppt_y+.1"/>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3">
                                            <p:txEl>
                                              <p:pRg end="7" st="7"/>
                                            </p:txEl>
                                          </p:spTgt>
                                        </p:tgtEl>
                                        <p:attrNameLst>
                                          <p:attrName>style.visibility</p:attrName>
                                        </p:attrNameLst>
                                      </p:cBhvr>
                                      <p:to>
                                        <p:strVal val="visible"/>
                                      </p:to>
                                    </p:set>
                                    <p:animEffect filter="fade" transition="in">
                                      <p:cBhvr>
                                        <p:cTn dur="1000" id="49"/>
                                        <p:tgtEl>
                                          <p:spTgt spid="3">
                                            <p:txEl>
                                              <p:pRg end="7" st="7"/>
                                            </p:txEl>
                                          </p:spTgt>
                                        </p:tgtEl>
                                      </p:cBhvr>
                                    </p:animEffect>
                                    <p:anim calcmode="lin" valueType="num">
                                      <p:cBhvr>
                                        <p:cTn dur="1000" fill="hold" id="50"/>
                                        <p:tgtEl>
                                          <p:spTgt spid="3">
                                            <p:txEl>
                                              <p:pRg end="7" st="7"/>
                                            </p:txEl>
                                          </p:spTgt>
                                        </p:tgtEl>
                                        <p:attrNameLst>
                                          <p:attrName>ppt_x</p:attrName>
                                        </p:attrNameLst>
                                      </p:cBhvr>
                                      <p:tavLst>
                                        <p:tav tm="0">
                                          <p:val>
                                            <p:strVal val="#ppt_x"/>
                                          </p:val>
                                        </p:tav>
                                        <p:tav tm="100000">
                                          <p:val>
                                            <p:strVal val="#ppt_x"/>
                                          </p:val>
                                        </p:tav>
                                      </p:tavLst>
                                    </p:anim>
                                    <p:anim calcmode="lin" valueType="num">
                                      <p:cBhvr>
                                        <p:cTn dur="1000" fill="hold" id="51"/>
                                        <p:tgtEl>
                                          <p:spTgt spid="3">
                                            <p:txEl>
                                              <p:pRg end="7" st="7"/>
                                            </p:txEl>
                                          </p:spTgt>
                                        </p:tgtEl>
                                        <p:attrNameLst>
                                          <p:attrName>ppt_y</p:attrName>
                                        </p:attrNameLst>
                                      </p:cBhvr>
                                      <p:tavLst>
                                        <p:tav tm="0">
                                          <p:val>
                                            <p:strVal val="#ppt_y+.1"/>
                                          </p:val>
                                        </p:tav>
                                        <p:tav tm="100000">
                                          <p:val>
                                            <p:strVal val="#ppt_y"/>
                                          </p:val>
                                        </p:tav>
                                      </p:tavLst>
                                    </p:anim>
                                  </p:childTnLst>
                                </p:cTn>
                              </p:par>
                            </p:childTnLst>
                          </p:cTn>
                        </p:par>
                      </p:childTnLst>
                    </p:cTn>
                  </p:par>
                  <p:par>
                    <p:cTn fill="hold" id="52">
                      <p:stCondLst>
                        <p:cond delay="indefinite"/>
                      </p:stCondLst>
                      <p:childTnLst>
                        <p:par>
                          <p:cTn fill="hold" id="53">
                            <p:stCondLst>
                              <p:cond delay="0"/>
                            </p:stCondLst>
                            <p:childTnLst>
                              <p:par>
                                <p:cTn fill="hold" grpId="0" id="54" nodeType="clickEffect" presetClass="entr" presetID="42" presetSubtype="0">
                                  <p:stCondLst>
                                    <p:cond delay="0"/>
                                  </p:stCondLst>
                                  <p:childTnLst>
                                    <p:set>
                                      <p:cBhvr>
                                        <p:cTn dur="1" fill="hold" id="55">
                                          <p:stCondLst>
                                            <p:cond delay="0"/>
                                          </p:stCondLst>
                                        </p:cTn>
                                        <p:tgtEl>
                                          <p:spTgt spid="3">
                                            <p:txEl>
                                              <p:pRg end="8" st="8"/>
                                            </p:txEl>
                                          </p:spTgt>
                                        </p:tgtEl>
                                        <p:attrNameLst>
                                          <p:attrName>style.visibility</p:attrName>
                                        </p:attrNameLst>
                                      </p:cBhvr>
                                      <p:to>
                                        <p:strVal val="visible"/>
                                      </p:to>
                                    </p:set>
                                    <p:animEffect filter="fade" transition="in">
                                      <p:cBhvr>
                                        <p:cTn dur="1000" id="56"/>
                                        <p:tgtEl>
                                          <p:spTgt spid="3">
                                            <p:txEl>
                                              <p:pRg end="8" st="8"/>
                                            </p:txEl>
                                          </p:spTgt>
                                        </p:tgtEl>
                                      </p:cBhvr>
                                    </p:animEffect>
                                    <p:anim calcmode="lin" valueType="num">
                                      <p:cBhvr>
                                        <p:cTn dur="1000" fill="hold" id="57"/>
                                        <p:tgtEl>
                                          <p:spTgt spid="3">
                                            <p:txEl>
                                              <p:pRg end="8" st="8"/>
                                            </p:txEl>
                                          </p:spTgt>
                                        </p:tgtEl>
                                        <p:attrNameLst>
                                          <p:attrName>ppt_x</p:attrName>
                                        </p:attrNameLst>
                                      </p:cBhvr>
                                      <p:tavLst>
                                        <p:tav tm="0">
                                          <p:val>
                                            <p:strVal val="#ppt_x"/>
                                          </p:val>
                                        </p:tav>
                                        <p:tav tm="100000">
                                          <p:val>
                                            <p:strVal val="#ppt_x"/>
                                          </p:val>
                                        </p:tav>
                                      </p:tavLst>
                                    </p:anim>
                                    <p:anim calcmode="lin" valueType="num">
                                      <p:cBhvr>
                                        <p:cTn dur="1000" fill="hold" id="58"/>
                                        <p:tgtEl>
                                          <p:spTgt spid="3">
                                            <p:txEl>
                                              <p:pRg end="8" st="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3"/>
    </p:bld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06956" y="908720"/>
            <a:ext cx="11778088" cy="3477875"/>
          </a:xfrm>
          <a:prstGeom prst="rect">
            <a:avLst/>
          </a:prstGeom>
          <a:ln>
            <a:noFill/>
          </a:ln>
        </p:spPr>
        <p:style>
          <a:lnRef idx="2">
            <a:schemeClr val="accent1"/>
          </a:lnRef>
          <a:fillRef idx="1">
            <a:schemeClr val="lt1"/>
          </a:fillRef>
          <a:effectRef idx="0">
            <a:schemeClr val="accent1"/>
          </a:effectRef>
          <a:fontRef idx="minor">
            <a:schemeClr val="dk1"/>
          </a:fontRef>
        </p:style>
        <p:txBody>
          <a:bodyPr anchor="t" rtlCol="0" wrap="square">
            <a:spAutoFit/>
          </a:bodyPr>
          <a:lstStyle/>
          <a:p>
            <a:pPr algn="ctr">
              <a:lnSpc>
                <a:spcPct val="100000"/>
              </a:lnSpc>
            </a:pPr>
            <a:r>
              <a:rPr altLang="en-US" b="1" dirty="0" lang="zh-CN" sz="3200">
                <a:solidFill>
                  <a:srgbClr val="C00000"/>
                </a:solidFill>
                <a:latin typeface="+mn-ea"/>
                <a:cs charset="-122" panose="02010609060101010101" typeface="楷体"/>
              </a:rPr>
              <a:t>下面的推理成立吗？</a:t>
            </a:r>
            <a:endParaRPr altLang="zh-CN" b="1" dirty="0" lang="en-US" sz="3200">
              <a:solidFill>
                <a:srgbClr val="C00000"/>
              </a:solidFill>
              <a:latin typeface="+mn-ea"/>
              <a:cs charset="-122" panose="02010609060101010101" typeface="楷体"/>
            </a:endParaRPr>
          </a:p>
          <a:p>
            <a:pPr algn="ctr">
              <a:lnSpc>
                <a:spcPct val="100000"/>
              </a:lnSpc>
            </a:pPr>
            <a:endParaRPr altLang="zh-CN" b="1" dirty="0" lang="en-US" sz="3200">
              <a:solidFill>
                <a:srgbClr val="C00000"/>
              </a:solidFill>
              <a:latin typeface="+mn-ea"/>
              <a:cs charset="-122" panose="02010609060101010101" typeface="楷体"/>
            </a:endParaRPr>
          </a:p>
          <a:p>
            <a:pPr marL="152400">
              <a:buSzPct val="60000"/>
            </a:pPr>
            <a:r>
              <a:rPr altLang="en-US" b="1" dirty="0" lang="zh-CN" sz="3200">
                <a:latin charset="-122" panose="02010609060101010101" pitchFamily="49" typeface="楷体"/>
                <a:ea charset="-122" panose="02010609060101010101" pitchFamily="49" typeface="楷体"/>
                <a:cs charset="-122" panose="02010600040101010101" typeface="华文中宋"/>
              </a:rPr>
              <a:t>努力学习就会排名上升，我很努力学习，所以，我应该排名上升。</a:t>
            </a:r>
          </a:p>
          <a:p>
            <a:pPr>
              <a:lnSpc>
                <a:spcPct val="100000"/>
              </a:lnSpc>
            </a:pPr>
            <a:endParaRPr altLang="en-US" b="1" dirty="0" lang="zh-CN" sz="3200">
              <a:latin charset="-122" panose="02010609060101010101" typeface="楷体"/>
              <a:ea charset="-122" panose="02010609060101010101" typeface="楷体"/>
              <a:cs charset="-122" panose="02010609060101010101" typeface="楷体"/>
            </a:endParaRPr>
          </a:p>
          <a:p>
            <a:pPr>
              <a:lnSpc>
                <a:spcPct val="100000"/>
              </a:lnSpc>
            </a:pPr>
            <a:r>
              <a:rPr altLang="en-US" b="1" dirty="0" lang="zh-CN" sz="2800">
                <a:solidFill>
                  <a:srgbClr val="000000"/>
                </a:solidFill>
                <a:latin charset="-122" panose="02010609060101010101" pitchFamily="49" typeface="仿宋"/>
                <a:ea charset="-122" panose="02010609060101010101" pitchFamily="49" typeface="仿宋"/>
                <a:cs charset="-122" panose="02010600030101010101" pitchFamily="2" typeface="宋体"/>
              </a:rPr>
              <a:t>【分析】前提“</a:t>
            </a:r>
            <a:r>
              <a:rPr altLang="en-US" b="1" dirty="0" lang="zh-CN" sz="2800">
                <a:solidFill>
                  <a:srgbClr val="000000"/>
                </a:solidFill>
                <a:latin charset="-122" panose="02010609060101010101" pitchFamily="49" typeface="仿宋"/>
                <a:ea charset="-122" panose="02010609060101010101" pitchFamily="49" typeface="仿宋"/>
                <a:cs charset="-122" panose="02010600040101010101" typeface="华文中宋"/>
              </a:rPr>
              <a:t>努力学习就会排名上升</a:t>
            </a:r>
            <a:r>
              <a:rPr altLang="en-US" b="1" dirty="0" lang="zh-CN" sz="2800">
                <a:solidFill>
                  <a:srgbClr val="000000"/>
                </a:solidFill>
                <a:latin charset="-122" panose="02010609060101010101" pitchFamily="49" typeface="仿宋"/>
                <a:ea charset="-122" panose="02010609060101010101" pitchFamily="49" typeface="仿宋"/>
                <a:cs charset="-122" panose="02010600030101010101" pitchFamily="2" typeface="宋体"/>
              </a:rPr>
              <a:t>”是虚假命题。</a:t>
            </a:r>
          </a:p>
          <a:p>
            <a:pPr>
              <a:lnSpc>
                <a:spcPct val="100000"/>
              </a:lnSpc>
            </a:pPr>
            <a:endParaRPr altLang="zh-CN" b="1" dirty="0" lang="en-US" sz="3200">
              <a:latin charset="-122" panose="02010609060101010101" typeface="楷体"/>
              <a:ea charset="-122" panose="02010609060101010101" typeface="楷体"/>
              <a:cs charset="-122" panose="02010609060101010101" typeface="楷体"/>
            </a:endParaRPr>
          </a:p>
          <a:p>
            <a:pPr>
              <a:lnSpc>
                <a:spcPct val="100000"/>
              </a:lnSpc>
            </a:pPr>
            <a:r>
              <a:rPr altLang="en-US" b="1" dirty="0" lang="zh-CN" sz="3200">
                <a:solidFill>
                  <a:srgbClr val="0000CC"/>
                </a:solidFill>
                <a:latin charset="-122" panose="02010609060101010101" pitchFamily="49" typeface="黑体"/>
                <a:ea charset="-122" panose="02010609060101010101" pitchFamily="49" typeface="黑体"/>
                <a:cs charset="-122" panose="02010609060101010101" typeface="楷体"/>
              </a:rPr>
              <a:t>规则一：</a:t>
            </a:r>
            <a:r>
              <a:rPr altLang="en-US" b="1" dirty="0" lang="zh-CN" sz="3200">
                <a:solidFill>
                  <a:srgbClr val="0000CC"/>
                </a:solidFill>
                <a:latin charset="-122" panose="02010609060101010101" pitchFamily="49" typeface="黑体"/>
                <a:ea charset="-122" panose="02010609060101010101" pitchFamily="49" typeface="黑体"/>
                <a:cs charset="-122" panose="02010600030101010101" pitchFamily="2" typeface="宋体"/>
              </a:rPr>
              <a:t>“三段论”，前提必须正确</a:t>
            </a:r>
            <a:endParaRPr altLang="en-US" b="1" dirty="0" lang="zh-CN" sz="3200">
              <a:solidFill>
                <a:srgbClr val="0000CC"/>
              </a:solidFill>
              <a:latin charset="-122" panose="02010609060101010101" pitchFamily="49" typeface="黑体"/>
              <a:ea charset="-122" panose="02010609060101010101" pitchFamily="49" typeface="黑体"/>
              <a:cs charset="-122" panose="02010609060101010101" typeface="楷体"/>
            </a:endParaRPr>
          </a:p>
        </p:txBody>
      </p:sp>
    </p:spTree>
    <p:extLst>
      <p:ext uri="{BB962C8B-B14F-4D97-AF65-F5344CB8AC3E}">
        <p14:creationId xmlns:p14="http://schemas.microsoft.com/office/powerpoint/2010/main" val="136871063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additive="base">
                                        <p:cTn dur="500" fill="hold" id="7"/>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3">
                                            <p:txEl>
                                              <p:pRg end="2" st="2"/>
                                            </p:txEl>
                                          </p:spTgt>
                                        </p:tgtEl>
                                        <p:attrNameLst>
                                          <p:attrName>style.visibility</p:attrName>
                                        </p:attrNameLst>
                                      </p:cBhvr>
                                      <p:to>
                                        <p:strVal val="visible"/>
                                      </p:to>
                                    </p:set>
                                    <p:anim calcmode="lin" valueType="num">
                                      <p:cBhvr additive="base">
                                        <p:cTn dur="500" fill="hold" id="13"/>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3">
                                            <p:txEl>
                                              <p:pRg end="4" st="4"/>
                                            </p:txEl>
                                          </p:spTgt>
                                        </p:tgtEl>
                                        <p:attrNameLst>
                                          <p:attrName>style.visibility</p:attrName>
                                        </p:attrNameLst>
                                      </p:cBhvr>
                                      <p:to>
                                        <p:strVal val="visible"/>
                                      </p:to>
                                    </p:set>
                                    <p:anim calcmode="lin" valueType="num">
                                      <p:cBhvr additive="base">
                                        <p:cTn dur="500" fill="hold" id="19"/>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3">
                                            <p:txEl>
                                              <p:pRg end="6" st="6"/>
                                            </p:txEl>
                                          </p:spTgt>
                                        </p:tgtEl>
                                        <p:attrNameLst>
                                          <p:attrName>style.visibility</p:attrName>
                                        </p:attrNameLst>
                                      </p:cBhvr>
                                      <p:to>
                                        <p:strVal val="visible"/>
                                      </p:to>
                                    </p:set>
                                    <p:anim calcmode="lin" valueType="num">
                                      <p:cBhvr additive="base">
                                        <p:cTn dur="500" fill="hold" id="25"/>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06957" y="308001"/>
            <a:ext cx="11778088" cy="4154727"/>
          </a:xfrm>
          <a:prstGeom prst="rect">
            <a:avLst/>
          </a:prstGeom>
          <a:ln>
            <a:noFill/>
          </a:ln>
        </p:spPr>
        <p:style>
          <a:lnRef idx="2">
            <a:schemeClr val="accent1"/>
          </a:lnRef>
          <a:fillRef idx="1">
            <a:schemeClr val="lt1"/>
          </a:fillRef>
          <a:effectRef idx="0">
            <a:schemeClr val="accent1"/>
          </a:effectRef>
          <a:fontRef idx="minor">
            <a:schemeClr val="dk1"/>
          </a:fontRef>
        </p:style>
        <p:txBody>
          <a:bodyPr anchor="t" rtlCol="0" wrap="square">
            <a:spAutoFit/>
          </a:bodyPr>
          <a:lstStyle/>
          <a:p>
            <a:pPr algn="ctr">
              <a:lnSpc>
                <a:spcPct val="100000"/>
              </a:lnSpc>
            </a:pPr>
            <a:r>
              <a:rPr altLang="en-US" b="1" dirty="0" lang="zh-CN" sz="3200">
                <a:solidFill>
                  <a:srgbClr val="C00000"/>
                </a:solidFill>
                <a:latin typeface="+mn-ea"/>
                <a:cs charset="-122" panose="02010609060101010101" typeface="楷体"/>
              </a:rPr>
              <a:t>下面的推理成立吗？</a:t>
            </a:r>
            <a:endParaRPr altLang="zh-CN" b="1" dirty="0" lang="en-US" sz="3200">
              <a:solidFill>
                <a:srgbClr val="C00000"/>
              </a:solidFill>
              <a:latin typeface="+mn-ea"/>
              <a:cs charset="-122" panose="02010609060101010101" typeface="楷体"/>
            </a:endParaRPr>
          </a:p>
          <a:p>
            <a:pPr algn="ctr">
              <a:lnSpc>
                <a:spcPct val="100000"/>
              </a:lnSpc>
            </a:pPr>
            <a:endParaRPr altLang="zh-CN" b="1" dirty="0" lang="en-US" sz="3200">
              <a:solidFill>
                <a:srgbClr val="C00000"/>
              </a:solidFill>
              <a:latin typeface="+mn-ea"/>
              <a:cs charset="-122" panose="02010609060101010101" typeface="楷体"/>
            </a:endParaRPr>
          </a:p>
          <a:p>
            <a:pPr>
              <a:lnSpc>
                <a:spcPct val="100000"/>
              </a:lnSpc>
            </a:pPr>
            <a:r>
              <a:rPr altLang="en-US" b="1" dirty="0" lang="zh-CN" sz="3200">
                <a:latin charset="-122" panose="02010609060101010101" typeface="楷体"/>
                <a:ea charset="-122" panose="02010609060101010101" typeface="楷体"/>
                <a:cs charset="-122" panose="02010609060101010101" typeface="楷体"/>
              </a:rPr>
              <a:t>中国人是有志气的，他是中国人，所以，他是有志气的。</a:t>
            </a:r>
          </a:p>
          <a:p>
            <a:pPr>
              <a:lnSpc>
                <a:spcPct val="100000"/>
              </a:lnSpc>
            </a:pPr>
            <a:endParaRPr altLang="zh-CN" b="1" dirty="0" lang="en-US" sz="2400">
              <a:solidFill>
                <a:schemeClr val="accent1"/>
              </a:solidFill>
              <a:latin charset="-122" panose="02010609060101010101" pitchFamily="49" typeface="仿宋"/>
              <a:ea charset="-122" panose="02010609060101010101" pitchFamily="49" typeface="仿宋"/>
              <a:cs charset="-122" panose="02010600030101010101" pitchFamily="2" typeface="宋体"/>
            </a:endParaRPr>
          </a:p>
          <a:p>
            <a:pPr>
              <a:lnSpc>
                <a:spcPct val="100000"/>
              </a:lnSpc>
            </a:pPr>
            <a:r>
              <a:rPr altLang="en-US" b="1" dirty="0" lang="zh-CN" sz="2400">
                <a:solidFill>
                  <a:schemeClr val="tx1"/>
                </a:solidFill>
                <a:latin charset="-122" panose="02010609060101010101" pitchFamily="49" typeface="仿宋"/>
                <a:ea charset="-122" panose="02010609060101010101" pitchFamily="49" typeface="仿宋"/>
                <a:cs charset="-122" panose="02010600030101010101" pitchFamily="2" typeface="宋体"/>
              </a:rPr>
              <a:t>【分析】两个“中国人”不是同一个概念：前一个是集合概念，后一个是具体概念。构成集合体“中国人”的个别对象“他”，不必然具有集合体“中国人”的性质，所以不能推出“他是有志气的”。</a:t>
            </a:r>
          </a:p>
          <a:p>
            <a:pPr>
              <a:lnSpc>
                <a:spcPct val="100000"/>
              </a:lnSpc>
            </a:pPr>
            <a:endParaRPr altLang="zh-CN" b="1" dirty="0" lang="en-US" sz="3200">
              <a:latin charset="-122" panose="02010609060101010101" typeface="楷体"/>
              <a:ea charset="-122" panose="02010609060101010101" typeface="楷体"/>
              <a:cs charset="-122" panose="02010609060101010101" typeface="楷体"/>
            </a:endParaRPr>
          </a:p>
          <a:p>
            <a:pPr>
              <a:lnSpc>
                <a:spcPct val="100000"/>
              </a:lnSpc>
            </a:pPr>
            <a:r>
              <a:rPr altLang="en-US" b="1" dirty="0" lang="zh-CN" sz="3200">
                <a:solidFill>
                  <a:srgbClr val="0000CC"/>
                </a:solidFill>
                <a:latin charset="-122" panose="02010609060101010101" pitchFamily="49" typeface="黑体"/>
                <a:ea charset="-122" panose="02010609060101010101" pitchFamily="49" typeface="黑体"/>
                <a:cs charset="-122" panose="02010600030101010101" pitchFamily="2" typeface="宋体"/>
              </a:rPr>
              <a:t>规则二：一个三段论中相同概念意思相同。（同一律）</a:t>
            </a:r>
          </a:p>
        </p:txBody>
      </p:sp>
    </p:spTree>
    <p:extLst>
      <p:ext uri="{BB962C8B-B14F-4D97-AF65-F5344CB8AC3E}">
        <p14:creationId xmlns:p14="http://schemas.microsoft.com/office/powerpoint/2010/main" val="2954224432"/>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additive="base">
                                        <p:cTn dur="500" fill="hold" id="7"/>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3">
                                            <p:txEl>
                                              <p:pRg end="2" st="2"/>
                                            </p:txEl>
                                          </p:spTgt>
                                        </p:tgtEl>
                                        <p:attrNameLst>
                                          <p:attrName>style.visibility</p:attrName>
                                        </p:attrNameLst>
                                      </p:cBhvr>
                                      <p:to>
                                        <p:strVal val="visible"/>
                                      </p:to>
                                    </p:set>
                                    <p:anim calcmode="lin" valueType="num">
                                      <p:cBhvr additive="base">
                                        <p:cTn dur="500" fill="hold" id="13"/>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3">
                                            <p:txEl>
                                              <p:pRg end="4" st="4"/>
                                            </p:txEl>
                                          </p:spTgt>
                                        </p:tgtEl>
                                        <p:attrNameLst>
                                          <p:attrName>style.visibility</p:attrName>
                                        </p:attrNameLst>
                                      </p:cBhvr>
                                      <p:to>
                                        <p:strVal val="visible"/>
                                      </p:to>
                                    </p:set>
                                    <p:anim calcmode="lin" valueType="num">
                                      <p:cBhvr additive="base">
                                        <p:cTn dur="500" fill="hold" id="19"/>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3">
                                            <p:txEl>
                                              <p:pRg end="6" st="6"/>
                                            </p:txEl>
                                          </p:spTgt>
                                        </p:tgtEl>
                                        <p:attrNameLst>
                                          <p:attrName>style.visibility</p:attrName>
                                        </p:attrNameLst>
                                      </p:cBhvr>
                                      <p:to>
                                        <p:strVal val="visible"/>
                                      </p:to>
                                    </p:set>
                                    <p:anim calcmode="lin" valueType="num">
                                      <p:cBhvr additive="base">
                                        <p:cTn dur="500" fill="hold" id="25"/>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5400" y="764704"/>
            <a:ext cx="11013041" cy="4462247"/>
          </a:xfrm>
          <a:prstGeom prst="rect">
            <a:avLst/>
          </a:prstGeom>
          <a:ln>
            <a:noFill/>
          </a:ln>
        </p:spPr>
        <p:style>
          <a:lnRef idx="2">
            <a:schemeClr val="accent1"/>
          </a:lnRef>
          <a:fillRef idx="1">
            <a:schemeClr val="lt1"/>
          </a:fillRef>
          <a:effectRef idx="0">
            <a:schemeClr val="accent1"/>
          </a:effectRef>
          <a:fontRef idx="minor">
            <a:schemeClr val="dk1"/>
          </a:fontRef>
        </p:style>
        <p:txBody>
          <a:bodyPr anchor="t" rtlCol="0" wrap="square">
            <a:spAutoFit/>
          </a:bodyPr>
          <a:lstStyle/>
          <a:p>
            <a:pPr algn="ctr"/>
            <a:r>
              <a:rPr altLang="en-US" b="1" dirty="0" lang="zh-CN" sz="3599">
                <a:solidFill>
                  <a:srgbClr val="C00000"/>
                </a:solidFill>
                <a:latin typeface="+mn-ea"/>
                <a:cs charset="-122" panose="02010609060101010101" typeface="楷体"/>
              </a:rPr>
              <a:t>下面的推理成立吗？</a:t>
            </a:r>
            <a:endParaRPr altLang="zh-CN" b="1" dirty="0" lang="en-US" sz="3599">
              <a:solidFill>
                <a:srgbClr val="C00000"/>
              </a:solidFill>
              <a:latin typeface="+mn-ea"/>
              <a:cs charset="-122" panose="02010609060101010101" typeface="楷体"/>
            </a:endParaRPr>
          </a:p>
          <a:p>
            <a:pPr indent="-571500" marL="571500">
              <a:lnSpc>
                <a:spcPct val="100000"/>
              </a:lnSpc>
              <a:buFont charset="0" panose="020B0604020202020204" pitchFamily="34" typeface="Arial"/>
              <a:buChar char="•"/>
            </a:pPr>
            <a:endParaRPr altLang="zh-CN" b="1" dirty="0" lang="en-US" sz="3599">
              <a:latin charset="-122" panose="02010609060101010101" typeface="楷体"/>
              <a:ea charset="-122" panose="02010609060101010101" typeface="楷体"/>
              <a:cs charset="-122" panose="02010609060101010101" typeface="楷体"/>
            </a:endParaRPr>
          </a:p>
          <a:p>
            <a:pPr>
              <a:lnSpc>
                <a:spcPct val="100000"/>
              </a:lnSpc>
            </a:pPr>
            <a:r>
              <a:rPr altLang="en-US" b="1" dirty="0" lang="zh-CN" sz="3599">
                <a:latin charset="-122" panose="02010609060101010101" typeface="楷体"/>
                <a:ea charset="-122" panose="02010609060101010101" typeface="楷体"/>
                <a:cs charset="-122" panose="02010609060101010101" typeface="楷体"/>
              </a:rPr>
              <a:t>凡金属都是导电的，水是导电的，所以，水是金属。</a:t>
            </a:r>
          </a:p>
          <a:p>
            <a:r>
              <a:rPr altLang="en-US" b="1" dirty="0" lang="zh-CN" sz="2800">
                <a:solidFill>
                  <a:schemeClr val="tx1"/>
                </a:solidFill>
                <a:latin charset="-122" panose="02010609060101010101" pitchFamily="49" typeface="仿宋"/>
                <a:ea charset="-122" panose="02010609060101010101" pitchFamily="49" typeface="仿宋"/>
                <a:cs charset="-122" panose="02010600030101010101" pitchFamily="2" typeface="宋体"/>
              </a:rPr>
              <a:t>【分析】两个前提中的“导电的”这个概念，不能包括全部的对象。即大前提中的“导电的”指“凡金属”，小提前中的指“水”，而“金属”与“水”都只是有这个特点，却不能彼此代替。</a:t>
            </a:r>
            <a:endParaRPr altLang="zh-CN" b="1" dirty="0" lang="en-US" sz="2800">
              <a:solidFill>
                <a:schemeClr val="tx1"/>
              </a:solidFill>
              <a:latin charset="-122" panose="02010609060101010101" pitchFamily="49" typeface="仿宋"/>
              <a:ea charset="-122" panose="02010609060101010101" pitchFamily="49" typeface="仿宋"/>
              <a:cs charset="-122" panose="02010600030101010101" pitchFamily="2" typeface="宋体"/>
            </a:endParaRPr>
          </a:p>
          <a:p>
            <a:endParaRPr altLang="zh-CN" b="1" dirty="0" lang="en-US" sz="2800">
              <a:solidFill>
                <a:schemeClr val="tx1"/>
              </a:solidFill>
              <a:latin charset="-122" panose="02010609060101010101" pitchFamily="49" typeface="仿宋"/>
              <a:ea charset="-122" panose="02010609060101010101" pitchFamily="49" typeface="仿宋"/>
              <a:cs charset="-122" panose="02010600030101010101" pitchFamily="2" typeface="宋体"/>
            </a:endParaRPr>
          </a:p>
          <a:p>
            <a:r>
              <a:rPr altLang="en-US" b="1" dirty="0" lang="zh-CN" sz="2800">
                <a:solidFill>
                  <a:srgbClr val="0000CC"/>
                </a:solidFill>
                <a:latin charset="-122" panose="02010609060101010101" pitchFamily="49" typeface="黑体"/>
                <a:ea charset="-122" panose="02010609060101010101" pitchFamily="49" typeface="黑体"/>
                <a:cs charset="-122" panose="02010600030101010101" pitchFamily="2" typeface="宋体"/>
              </a:rPr>
              <a:t>规则三：一个三段论中相同概念要代表全部（叫“周延”）</a:t>
            </a:r>
          </a:p>
          <a:p>
            <a:pPr>
              <a:lnSpc>
                <a:spcPct val="100000"/>
              </a:lnSpc>
            </a:pPr>
            <a:endParaRPr altLang="en-US" b="1" dirty="0" lang="zh-CN" sz="3599">
              <a:solidFill>
                <a:schemeClr val="accent1"/>
              </a:solidFill>
              <a:latin charset="-122" panose="02010600030101010101" pitchFamily="2" typeface="宋体"/>
              <a:ea charset="-122" panose="02010600030101010101" pitchFamily="2" typeface="宋体"/>
              <a:cs charset="-122" panose="02010600030101010101" pitchFamily="2" typeface="宋体"/>
            </a:endParaRPr>
          </a:p>
        </p:txBody>
      </p:sp>
    </p:spTree>
    <p:extLst>
      <p:ext uri="{BB962C8B-B14F-4D97-AF65-F5344CB8AC3E}">
        <p14:creationId xmlns:p14="http://schemas.microsoft.com/office/powerpoint/2010/main" val="313891269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p:stCondLst>
                              <p:cond delay="0"/>
                            </p:stCondLst>
                            <p:childTnLst>
                              <p:par>
                                <p:cTn fill="hold" id="5" nodeType="withEffect" presetClass="entr" presetID="2" presetSubtype="4">
                                  <p:stCondLst>
                                    <p:cond delay="0"/>
                                  </p:stCondLst>
                                  <p:childTnLst>
                                    <p:set>
                                      <p:cBhvr>
                                        <p:cTn dur="1" fill="hold" id="6">
                                          <p:stCondLst>
                                            <p:cond delay="0"/>
                                          </p:stCondLst>
                                        </p:cTn>
                                        <p:tgtEl>
                                          <p:spTgt spid="3">
                                            <p:txEl>
                                              <p:pRg end="2" st="2"/>
                                            </p:txEl>
                                          </p:spTgt>
                                        </p:tgtEl>
                                        <p:attrNameLst>
                                          <p:attrName>style.visibility</p:attrName>
                                        </p:attrNameLst>
                                      </p:cBhvr>
                                      <p:to>
                                        <p:strVal val="visible"/>
                                      </p:to>
                                    </p:set>
                                    <p:anim calcmode="lin" valueType="num">
                                      <p:cBhvr additive="base">
                                        <p:cTn dur="500" fill="hold" id="7"/>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2" st="2"/>
                                            </p:txEl>
                                          </p:spTgt>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
                                            <p:txEl>
                                              <p:pRg end="0" st="0"/>
                                            </p:txEl>
                                          </p:spTgt>
                                        </p:tgtEl>
                                        <p:attrNameLst>
                                          <p:attrName>style.visibility</p:attrName>
                                        </p:attrNameLst>
                                      </p:cBhvr>
                                      <p:to>
                                        <p:strVal val="visible"/>
                                      </p:to>
                                    </p:set>
                                    <p:anim calcmode="lin" valueType="num">
                                      <p:cBhvr additive="base">
                                        <p:cTn dur="500" fill="hold" id="11"/>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2"/>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 presetSubtype="4">
                                  <p:stCondLst>
                                    <p:cond delay="0"/>
                                  </p:stCondLst>
                                  <p:childTnLst>
                                    <p:set>
                                      <p:cBhvr>
                                        <p:cTn dur="1" fill="hold" id="16">
                                          <p:stCondLst>
                                            <p:cond delay="0"/>
                                          </p:stCondLst>
                                        </p:cTn>
                                        <p:tgtEl>
                                          <p:spTgt spid="3">
                                            <p:txEl>
                                              <p:pRg end="3" st="3"/>
                                            </p:txEl>
                                          </p:spTgt>
                                        </p:tgtEl>
                                        <p:attrNameLst>
                                          <p:attrName>style.visibility</p:attrName>
                                        </p:attrNameLst>
                                      </p:cBhvr>
                                      <p:to>
                                        <p:strVal val="visible"/>
                                      </p:to>
                                    </p:set>
                                    <p:anim calcmode="lin" valueType="num">
                                      <p:cBhvr additive="base">
                                        <p:cTn dur="500" fill="hold" id="17"/>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2" presetSubtype="4">
                                  <p:stCondLst>
                                    <p:cond delay="0"/>
                                  </p:stCondLst>
                                  <p:childTnLst>
                                    <p:set>
                                      <p:cBhvr>
                                        <p:cTn dur="1" fill="hold" id="22">
                                          <p:stCondLst>
                                            <p:cond delay="0"/>
                                          </p:stCondLst>
                                        </p:cTn>
                                        <p:tgtEl>
                                          <p:spTgt spid="3">
                                            <p:txEl>
                                              <p:pRg end="5" st="5"/>
                                            </p:txEl>
                                          </p:spTgt>
                                        </p:tgtEl>
                                        <p:attrNameLst>
                                          <p:attrName>style.visibility</p:attrName>
                                        </p:attrNameLst>
                                      </p:cBhvr>
                                      <p:to>
                                        <p:strVal val="visible"/>
                                      </p:to>
                                    </p:set>
                                    <p:anim calcmode="lin" valueType="num">
                                      <p:cBhvr additive="base">
                                        <p:cTn dur="500" fill="hold" id="23"/>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06956" y="404664"/>
            <a:ext cx="11778088" cy="2862322"/>
          </a:xfrm>
          <a:prstGeom prst="rect">
            <a:avLst/>
          </a:prstGeom>
          <a:ln>
            <a:noFill/>
          </a:ln>
        </p:spPr>
        <p:style>
          <a:lnRef idx="2">
            <a:schemeClr val="accent1"/>
          </a:lnRef>
          <a:fillRef idx="1">
            <a:schemeClr val="lt1"/>
          </a:fillRef>
          <a:effectRef idx="0">
            <a:schemeClr val="accent1"/>
          </a:effectRef>
          <a:fontRef idx="minor">
            <a:schemeClr val="dk1"/>
          </a:fontRef>
        </p:style>
        <p:txBody>
          <a:bodyPr anchor="t" rtlCol="0" wrap="square">
            <a:spAutoFit/>
          </a:bodyPr>
          <a:lstStyle/>
          <a:p>
            <a:pPr algn="ctr"/>
            <a:r>
              <a:rPr altLang="en-US" b="1" dirty="0" lang="zh-CN" sz="3600">
                <a:solidFill>
                  <a:srgbClr val="C00000"/>
                </a:solidFill>
                <a:effectLst>
                  <a:outerShdw algn="ctr" blurRad="38100" dir="5400000" dist="25400" rotWithShape="0">
                    <a:srgbClr val="6E747A">
                      <a:alpha val="43000"/>
                      <a:alpha val="43000"/>
                    </a:srgbClr>
                  </a:outerShdw>
                </a:effectLst>
                <a:latin charset="-122" panose="02010600030101010101" pitchFamily="2" typeface="宋体"/>
                <a:ea charset="-122" panose="02010600030101010101" pitchFamily="2" typeface="宋体"/>
                <a:cs charset="-122" panose="02010600030101010101" pitchFamily="2" typeface="宋体"/>
              </a:rPr>
              <a:t>2. 充分条件和必要条件推理</a:t>
            </a:r>
          </a:p>
          <a:p>
            <a:pPr>
              <a:lnSpc>
                <a:spcPct val="100000"/>
              </a:lnSpc>
            </a:pPr>
            <a:endParaRPr altLang="en-US" b="1" dirty="0" lang="zh-CN" sz="3200">
              <a:solidFill>
                <a:schemeClr val="accent1"/>
              </a:solidFill>
              <a:effectLst>
                <a:outerShdw algn="ctr" blurRad="38100" dir="5400000" dist="25400" rotWithShape="0">
                  <a:srgbClr val="6E747A">
                    <a:alpha val="43000"/>
                    <a:alpha val="43000"/>
                  </a:srgbClr>
                </a:outerShdw>
              </a:effectLst>
              <a:latin charset="-122" panose="02010600030101010101" pitchFamily="2" typeface="宋体"/>
              <a:ea charset="-122" panose="02010600030101010101" pitchFamily="2" typeface="宋体"/>
              <a:cs charset="-122" panose="02010600030101010101" pitchFamily="2" typeface="宋体"/>
            </a:endParaRPr>
          </a:p>
          <a:p>
            <a:pPr>
              <a:lnSpc>
                <a:spcPct val="100000"/>
              </a:lnSpc>
            </a:pPr>
            <a:r>
              <a:rPr altLang="en-US" b="1" dirty="0" lang="zh-CN" sz="2800" u="sng">
                <a:latin charset="-122" panose="02010609060101010101" pitchFamily="49" typeface="黑体"/>
                <a:ea charset="-122" panose="02010609060101010101" pitchFamily="49" typeface="黑体"/>
                <a:cs charset="-122" panose="02010609060101010101" typeface="楷体"/>
              </a:rPr>
              <a:t>充分条件推理：</a:t>
            </a:r>
            <a:r>
              <a:rPr altLang="en-US" b="1" dirty="0" lang="zh-CN" sz="2800">
                <a:latin typeface="+mn-ea"/>
                <a:cs charset="-122" panose="02010609060101010101" typeface="楷体"/>
              </a:rPr>
              <a:t>有了这个条件，就一定可以推出结果。表示充分条件的关联词“只要……就……”</a:t>
            </a:r>
          </a:p>
          <a:p>
            <a:pPr>
              <a:lnSpc>
                <a:spcPct val="100000"/>
              </a:lnSpc>
            </a:pPr>
            <a:r>
              <a:rPr altLang="en-US" b="1" dirty="0" lang="zh-CN" sz="2800" u="sng">
                <a:latin charset="-122" panose="02010609060101010101" pitchFamily="49" typeface="黑体"/>
                <a:ea charset="-122" panose="02010609060101010101" pitchFamily="49" typeface="黑体"/>
                <a:cs charset="-122" panose="02010609060101010101" typeface="楷体"/>
              </a:rPr>
              <a:t>必要条件推理：</a:t>
            </a:r>
            <a:r>
              <a:rPr altLang="en-US" b="1" dirty="0" lang="zh-CN" sz="2800">
                <a:latin typeface="+mn-ea"/>
                <a:cs charset="-122" panose="02010609060101010101" typeface="楷体"/>
              </a:rPr>
              <a:t>推出结果得有一个必要条件，否则就不成立。表达必要条件的关联词“只有……才……”“除非……才……”</a:t>
            </a:r>
          </a:p>
        </p:txBody>
      </p:sp>
      <p:sp>
        <p:nvSpPr>
          <p:cNvPr id="2" name="矩形 1"/>
          <p:cNvSpPr/>
          <p:nvPr/>
        </p:nvSpPr>
        <p:spPr>
          <a:xfrm>
            <a:off x="335360" y="3717032"/>
            <a:ext cx="11937076" cy="2246769"/>
          </a:xfrm>
          <a:prstGeom prst="rect">
            <a:avLst/>
          </a:prstGeom>
        </p:spPr>
        <p:txBody>
          <a:bodyPr wrap="square">
            <a:spAutoFit/>
          </a:bodyPr>
          <a:lstStyle/>
          <a:p>
            <a:r>
              <a:rPr altLang="en-US" b="1" dirty="0" lang="zh-CN" sz="2800">
                <a:latin charset="-122" panose="02010609060101010101" typeface="楷体"/>
                <a:ea charset="-122" panose="02010609060101010101" typeface="楷体"/>
                <a:cs charset="-122" panose="02010609060101010101" typeface="楷体"/>
              </a:rPr>
              <a:t>判断案例：</a:t>
            </a:r>
            <a:endParaRPr altLang="zh-CN" b="1" dirty="0" lang="en-US" sz="2800">
              <a:latin charset="-122" panose="02010609060101010101" typeface="楷体"/>
              <a:ea charset="-122" panose="02010609060101010101" typeface="楷体"/>
              <a:cs charset="-122" panose="02010609060101010101" typeface="楷体"/>
            </a:endParaRPr>
          </a:p>
          <a:p>
            <a:r>
              <a:rPr altLang="en-US" b="1" dirty="0" lang="zh-CN" sz="2800">
                <a:latin charset="-122" panose="02010609060101010101" typeface="楷体"/>
                <a:ea charset="-122" panose="02010609060101010101" typeface="楷体"/>
                <a:cs charset="-122" panose="02010609060101010101" typeface="楷体"/>
              </a:rPr>
              <a:t>从遗传学的分离律观点看，纯种水稻品种的第二代是不会有分离的，只有杂种第二代才会出现分离现象。今年它的后代既然发生分离，那么可以断定去年发现的性状优异稻株是一株“天然杂交稻”的杂种第一代。</a:t>
            </a:r>
            <a:r>
              <a:rPr altLang="en-US" b="1" dirty="0" lang="zh-CN" sz="2800">
                <a:latin charset="-122" panose="02010609060101010101" typeface="楷体"/>
                <a:ea charset="-122" panose="02010609060101010101" typeface="楷体"/>
                <a:cs charset="-122" panose="02010609060101010101" typeface="楷体"/>
                <a:sym typeface="+mn-ea"/>
              </a:rPr>
              <a:t>（《喜看稻菽千重浪——记首届国家最高科技奖获得者袁隆平》）</a:t>
            </a:r>
          </a:p>
        </p:txBody>
      </p:sp>
    </p:spTree>
    <p:extLst>
      <p:ext uri="{BB962C8B-B14F-4D97-AF65-F5344CB8AC3E}">
        <p14:creationId xmlns:p14="http://schemas.microsoft.com/office/powerpoint/2010/main" val="3119275883"/>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矩形 3"/>
          <p:cNvSpPr/>
          <p:nvPr>
            <p:custDataLst>
              <p:tags r:id="rId1"/>
            </p:custDataLst>
          </p:nvPr>
        </p:nvSpPr>
        <p:spPr>
          <a:xfrm>
            <a:off x="1271464" y="1612420"/>
            <a:ext cx="9433048" cy="1930337"/>
          </a:xfrm>
          <a:prstGeom prst="rect">
            <a:avLst/>
          </a:prstGeom>
        </p:spPr>
        <p:txBody>
          <a:bodyPr wrap="square">
            <a:spAutoFit/>
          </a:bodyPr>
          <a:lstStyle/>
          <a:p>
            <a:pPr algn="just">
              <a:lnSpc>
                <a:spcPct val="150000"/>
              </a:lnSpc>
            </a:pPr>
            <a:r>
              <a:rPr altLang="en-US" b="1" dirty="0" lang="zh-CN" sz="2800">
                <a:solidFill>
                  <a:srgbClr val="FF0000"/>
                </a:solidFill>
                <a:latin charset="-122" panose="02010609060101010101" pitchFamily="49" typeface="黑体"/>
                <a:ea charset="-122" panose="02010609060101010101" pitchFamily="49" typeface="黑体"/>
              </a:rPr>
              <a:t>内容</a:t>
            </a:r>
            <a:r>
              <a:rPr altLang="en-US" b="1" dirty="0" lang="zh-CN" sz="2800">
                <a:latin charset="-122" panose="02010609060101010101" pitchFamily="49" typeface="黑体"/>
                <a:ea charset="-122" panose="02010609060101010101" pitchFamily="49" typeface="黑体"/>
              </a:rPr>
              <a:t>：同一对象在同一时间内、同一条件下之所以具有某种同一性质，是因为具有充分的根据。即“所以有</a:t>
            </a:r>
            <a:r>
              <a:rPr altLang="zh-CN" b="1" dirty="0" lang="en-US" sz="2800">
                <a:latin charset="-122" panose="02010609060101010101" pitchFamily="49" typeface="黑体"/>
                <a:ea charset="-122" panose="02010609060101010101" pitchFamily="49" typeface="黑体"/>
              </a:rPr>
              <a:t>B</a:t>
            </a:r>
            <a:r>
              <a:rPr altLang="en-US" b="1" dirty="0" lang="zh-CN" sz="2800">
                <a:latin charset="-122" panose="02010609060101010101" pitchFamily="49" typeface="黑体"/>
                <a:ea charset="-122" panose="02010609060101010101" pitchFamily="49" typeface="黑体"/>
              </a:rPr>
              <a:t>，是因为有</a:t>
            </a:r>
            <a:r>
              <a:rPr altLang="zh-CN" b="1" dirty="0" lang="en-US" sz="2800">
                <a:latin charset="-122" panose="02010609060101010101" pitchFamily="49" typeface="黑体"/>
                <a:ea charset="-122" panose="02010609060101010101" pitchFamily="49" typeface="黑体"/>
              </a:rPr>
              <a:t>A”</a:t>
            </a:r>
            <a:r>
              <a:rPr altLang="en-US" b="1" dirty="0" lang="zh-CN" sz="2800">
                <a:latin charset="-122" panose="02010609060101010101" pitchFamily="49" typeface="黑体"/>
                <a:ea charset="-122" panose="02010609060101010101" pitchFamily="49" typeface="黑体"/>
              </a:rPr>
              <a:t>或“</a:t>
            </a:r>
            <a:r>
              <a:rPr altLang="zh-CN" b="1" dirty="0" lang="en-US" sz="2800">
                <a:latin charset="-122" panose="02010609060101010101" pitchFamily="49" typeface="黑体"/>
                <a:ea charset="-122" panose="02010609060101010101" pitchFamily="49" typeface="黑体"/>
              </a:rPr>
              <a:t>B</a:t>
            </a:r>
            <a:r>
              <a:rPr altLang="en-US" b="1" dirty="0" lang="zh-CN" sz="2800">
                <a:latin charset="-122" panose="02010609060101010101" pitchFamily="49" typeface="黑体"/>
                <a:ea charset="-122" panose="02010609060101010101" pitchFamily="49" typeface="黑体"/>
              </a:rPr>
              <a:t>真，因为</a:t>
            </a:r>
            <a:r>
              <a:rPr altLang="zh-CN" b="1" dirty="0" lang="en-US" sz="2800">
                <a:latin charset="-122" panose="02010609060101010101" pitchFamily="49" typeface="黑体"/>
                <a:ea charset="-122" panose="02010609060101010101" pitchFamily="49" typeface="黑体"/>
              </a:rPr>
              <a:t>A</a:t>
            </a:r>
            <a:r>
              <a:rPr altLang="en-US" b="1" dirty="0" lang="zh-CN" sz="2800">
                <a:latin charset="-122" panose="02010609060101010101" pitchFamily="49" typeface="黑体"/>
                <a:ea charset="-122" panose="02010609060101010101" pitchFamily="49" typeface="黑体"/>
              </a:rPr>
              <a:t>真，并且</a:t>
            </a:r>
            <a:r>
              <a:rPr altLang="zh-CN" b="1" dirty="0" lang="en-US" sz="2800">
                <a:latin charset="-122" panose="02010609060101010101" pitchFamily="49" typeface="黑体"/>
                <a:ea charset="-122" panose="02010609060101010101" pitchFamily="49" typeface="黑体"/>
              </a:rPr>
              <a:t>A</a:t>
            </a:r>
            <a:r>
              <a:rPr altLang="en-US" b="1" dirty="0" lang="zh-CN" sz="2800">
                <a:latin charset="-122" panose="02010609060101010101" pitchFamily="49" typeface="黑体"/>
                <a:ea charset="-122" panose="02010609060101010101" pitchFamily="49" typeface="黑体"/>
              </a:rPr>
              <a:t>能推出</a:t>
            </a:r>
            <a:r>
              <a:rPr altLang="zh-CN" b="1" dirty="0" lang="en-US" sz="2800">
                <a:latin charset="-122" panose="02010609060101010101" pitchFamily="49" typeface="黑体"/>
                <a:ea charset="-122" panose="02010609060101010101" pitchFamily="49" typeface="黑体"/>
              </a:rPr>
              <a:t>B”</a:t>
            </a:r>
            <a:r>
              <a:rPr altLang="en-US" b="1" dirty="0" lang="zh-CN" sz="2800">
                <a:latin charset="-122" panose="02010609060101010101" pitchFamily="49" typeface="黑体"/>
                <a:ea charset="-122" panose="02010609060101010101" pitchFamily="49" typeface="黑体"/>
              </a:rPr>
              <a:t>。</a:t>
            </a:r>
          </a:p>
        </p:txBody>
      </p:sp>
      <p:grpSp>
        <p:nvGrpSpPr>
          <p:cNvPr id="5" name="组合 4"/>
          <p:cNvGrpSpPr/>
          <p:nvPr>
            <p:custDataLst>
              <p:tags r:id="rId2"/>
            </p:custDataLst>
          </p:nvPr>
        </p:nvGrpSpPr>
        <p:grpSpPr>
          <a:xfrm>
            <a:off x="2159120" y="-289709"/>
            <a:ext cx="2568728" cy="1908392"/>
            <a:chOff x="611560" y="294739"/>
            <a:chExt cx="2283302" cy="1510253"/>
          </a:xfrm>
        </p:grpSpPr>
        <p:pic>
          <p:nvPicPr>
            <p:cNvPr id="2" name="图片 1"/>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11560" y="294739"/>
              <a:ext cx="2283302" cy="1510253"/>
            </a:xfrm>
            <a:prstGeom prst="rect">
              <a:avLst/>
            </a:prstGeom>
          </p:spPr>
        </p:pic>
        <p:sp>
          <p:nvSpPr>
            <p:cNvPr id="3" name="矩形 2"/>
            <p:cNvSpPr/>
            <p:nvPr>
              <p:custDataLst>
                <p:tags r:id="rId6"/>
              </p:custDataLst>
            </p:nvPr>
          </p:nvSpPr>
          <p:spPr>
            <a:xfrm>
              <a:off x="781861" y="715885"/>
              <a:ext cx="1877138" cy="504640"/>
            </a:xfrm>
            <a:prstGeom prst="rect">
              <a:avLst/>
            </a:prstGeom>
          </p:spPr>
          <p:txBody>
            <a:bodyPr wrap="square">
              <a:spAutoFit/>
            </a:bodyPr>
            <a:lstStyle/>
            <a:p>
              <a:pPr algn="ctr">
                <a:lnSpc>
                  <a:spcPct val="150000"/>
                </a:lnSpc>
              </a:pPr>
              <a:r>
                <a:rPr altLang="en-US" b="1" dirty="0" lang="zh-CN" sz="2800">
                  <a:latin charset="-122" panose="02010609060101010101" pitchFamily="49" typeface="黑体"/>
                  <a:ea charset="-122" panose="02010609060101010101" pitchFamily="49" typeface="黑体"/>
                </a:rPr>
                <a:t>充足理由律</a:t>
              </a:r>
            </a:p>
          </p:txBody>
        </p:sp>
      </p:grpSp>
      <p:sp>
        <p:nvSpPr>
          <p:cNvPr id="6" name="矩形 5"/>
          <p:cNvSpPr/>
          <p:nvPr>
            <p:custDataLst>
              <p:tags r:id="rId3"/>
            </p:custDataLst>
          </p:nvPr>
        </p:nvSpPr>
        <p:spPr>
          <a:xfrm>
            <a:off x="911424" y="3429000"/>
            <a:ext cx="7302007" cy="2221762"/>
          </a:xfrm>
          <a:prstGeom prst="rect">
            <a:avLst/>
          </a:prstGeom>
        </p:spPr>
        <p:txBody>
          <a:bodyPr wrap="square">
            <a:spAutoFit/>
          </a:bodyPr>
          <a:lstStyle/>
          <a:p>
            <a:pPr algn="just">
              <a:lnSpc>
                <a:spcPct val="150000"/>
              </a:lnSpc>
            </a:pPr>
            <a:r>
              <a:rPr altLang="en-US" b="1" dirty="0" lang="zh-CN" sz="2400">
                <a:latin charset="-122" panose="02010609060101010101" pitchFamily="49" typeface="黑体"/>
                <a:ea charset="-122" panose="02010609060101010101" pitchFamily="49" typeface="黑体"/>
              </a:rPr>
              <a:t>    </a:t>
            </a:r>
            <a:r>
              <a:rPr altLang="en-US" b="1" dirty="0" lang="zh-CN" sz="2400">
                <a:solidFill>
                  <a:srgbClr val="FF0000"/>
                </a:solidFill>
                <a:latin charset="-122" panose="02010609060101010101" pitchFamily="49" typeface="黑体"/>
                <a:ea charset="-122" panose="02010609060101010101" pitchFamily="49" typeface="黑体"/>
              </a:rPr>
              <a:t>要求</a:t>
            </a:r>
            <a:r>
              <a:rPr altLang="en-US" b="1" dirty="0" lang="zh-CN" sz="2400">
                <a:latin charset="-122" panose="02010609060101010101" pitchFamily="49" typeface="黑体"/>
                <a:ea charset="-122" panose="02010609060101010101" pitchFamily="49" typeface="黑体"/>
              </a:rPr>
              <a:t>：</a:t>
            </a:r>
            <a:endParaRPr altLang="zh-CN" b="1" dirty="0" lang="en-US" sz="2400">
              <a:latin charset="-122" panose="02010609060101010101" pitchFamily="49" typeface="黑体"/>
              <a:ea charset="-122" panose="02010609060101010101" pitchFamily="49" typeface="黑体"/>
            </a:endParaRPr>
          </a:p>
          <a:p>
            <a:pPr algn="just" indent="457200">
              <a:lnSpc>
                <a:spcPct val="150000"/>
              </a:lnSpc>
            </a:pPr>
            <a:r>
              <a:rPr altLang="en-US" b="1" dirty="0" lang="zh-CN" sz="2400">
                <a:latin charset="-122" panose="02010609060101010101" pitchFamily="49" typeface="黑体"/>
                <a:ea charset="-122" panose="02010609060101010101" pitchFamily="49" typeface="黑体"/>
              </a:rPr>
              <a:t>①理由必须真实</a:t>
            </a:r>
            <a:r>
              <a:rPr altLang="zh-CN" b="1" dirty="0" lang="en-US" sz="2400">
                <a:latin charset="-122" panose="02010609060101010101" pitchFamily="49" typeface="黑体"/>
                <a:ea charset="-122" panose="02010609060101010101" pitchFamily="49" typeface="黑体"/>
              </a:rPr>
              <a:t>;</a:t>
            </a:r>
          </a:p>
          <a:p>
            <a:pPr algn="just" indent="457200">
              <a:lnSpc>
                <a:spcPct val="150000"/>
              </a:lnSpc>
            </a:pPr>
            <a:r>
              <a:rPr altLang="zh-CN" b="1" dirty="0" lang="en-US" sz="2400">
                <a:latin charset="-122" panose="02010609060101010101" pitchFamily="49" typeface="黑体"/>
                <a:ea charset="-122" panose="02010609060101010101" pitchFamily="49" typeface="黑体"/>
              </a:rPr>
              <a:t>②</a:t>
            </a:r>
            <a:r>
              <a:rPr altLang="en-US" b="1" dirty="0" lang="zh-CN" sz="2400">
                <a:latin charset="-122" panose="02010609060101010101" pitchFamily="49" typeface="黑体"/>
                <a:ea charset="-122" panose="02010609060101010101" pitchFamily="49" typeface="黑体"/>
              </a:rPr>
              <a:t>理由与推断之间，要有必然的联系</a:t>
            </a:r>
            <a:r>
              <a:rPr altLang="zh-CN" b="1" dirty="0" lang="en-US" sz="2400">
                <a:latin charset="-122" panose="02010609060101010101" pitchFamily="49" typeface="黑体"/>
                <a:ea charset="-122" panose="02010609060101010101" pitchFamily="49" typeface="黑体"/>
              </a:rPr>
              <a:t>;</a:t>
            </a:r>
          </a:p>
          <a:p>
            <a:pPr algn="just" indent="457200">
              <a:lnSpc>
                <a:spcPct val="150000"/>
              </a:lnSpc>
            </a:pPr>
            <a:r>
              <a:rPr altLang="zh-CN" b="1" dirty="0" lang="en-US" sz="2400">
                <a:latin charset="-122" panose="02010609060101010101" pitchFamily="49" typeface="黑体"/>
                <a:ea charset="-122" panose="02010609060101010101" pitchFamily="49" typeface="黑体"/>
              </a:rPr>
              <a:t>③</a:t>
            </a:r>
            <a:r>
              <a:rPr altLang="en-US" b="1" dirty="0" lang="zh-CN" sz="2400">
                <a:latin charset="-122" panose="02010609060101010101" pitchFamily="49" typeface="黑体"/>
                <a:ea charset="-122" panose="02010609060101010101" pitchFamily="49" typeface="黑体"/>
              </a:rPr>
              <a:t>理由必须充足。</a:t>
            </a:r>
          </a:p>
        </p:txBody>
      </p:sp>
      <p:pic>
        <p:nvPicPr>
          <p:cNvPr id="7" name="图片 6"/>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rot="590660">
            <a:off x="9493674" y="1277244"/>
            <a:ext cx="731198" cy="3587864"/>
          </a:xfrm>
          <a:prstGeom prst="rect">
            <a:avLst/>
          </a:prstGeom>
        </p:spPr>
      </p:pic>
      <p:sp>
        <p:nvSpPr>
          <p:cNvPr id="8" name="文本框 7">
            <a:extLst>
              <a:ext uri="{FF2B5EF4-FFF2-40B4-BE49-F238E27FC236}">
                <a16:creationId xmlns:a16="http://schemas.microsoft.com/office/drawing/2014/main" id="{1DBE9835-D8F4-F476-F2DA-D4353BF7D689}"/>
              </a:ext>
            </a:extLst>
          </p:cNvPr>
          <p:cNvSpPr txBox="1"/>
          <p:nvPr/>
        </p:nvSpPr>
        <p:spPr>
          <a:xfrm>
            <a:off x="1466083" y="5784542"/>
            <a:ext cx="6192688" cy="830997"/>
          </a:xfrm>
          <a:prstGeom prst="rect">
            <a:avLst/>
          </a:prstGeom>
          <a:noFill/>
        </p:spPr>
        <p:txBody>
          <a:bodyPr rtlCol="0" wrap="square">
            <a:spAutoFit/>
          </a:bodyPr>
          <a:lstStyle/>
          <a:p>
            <a:r>
              <a:rPr altLang="zh-CN" b="1" dirty="0" lang="zh-CN" sz="2400">
                <a:latin charset="-122" panose="02010609060101010101" pitchFamily="49" typeface="黑体"/>
                <a:ea charset="-122" panose="02010609060101010101" pitchFamily="49" typeface="黑体"/>
              </a:rPr>
              <a:t>违反“充足理由律”</a:t>
            </a:r>
            <a:r>
              <a:rPr altLang="zh-CN" b="1" dirty="0" lang="en-US" sz="2400">
                <a:latin charset="-122" panose="02010609060101010101" pitchFamily="49" typeface="黑体"/>
                <a:ea charset="-122" panose="02010609060101010101" pitchFamily="49" typeface="黑体"/>
              </a:rPr>
              <a:t>——</a:t>
            </a:r>
            <a:r>
              <a:rPr altLang="zh-CN" b="1" dirty="0" lang="zh-CN" sz="2400">
                <a:latin charset="-122" panose="02010609060101010101" pitchFamily="49" typeface="黑体"/>
                <a:ea charset="-122" panose="02010609060101010101" pitchFamily="49" typeface="黑体"/>
              </a:rPr>
              <a:t>“强加因果”</a:t>
            </a:r>
          </a:p>
          <a:p>
            <a:endParaRPr altLang="en-US" b="1" dirty="0" lang="zh-CN" sz="240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500" id="1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650" name="文本框 15"/>
          <p:cNvSpPr txBox="1"/>
          <p:nvPr>
            <p:custDataLst>
              <p:tags r:id="rId1"/>
            </p:custDataLst>
          </p:nvPr>
        </p:nvSpPr>
        <p:spPr>
          <a:xfrm>
            <a:off x="1842137" y="1486378"/>
            <a:ext cx="7889081" cy="3593741"/>
          </a:xfrm>
          <a:prstGeom prst="rect">
            <a:avLst/>
          </a:prstGeom>
          <a:noFill/>
        </p:spPr>
        <p:txBody>
          <a:bodyPr>
            <a:spAutoFit/>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eaLnBrk="1" hangingPunct="1">
              <a:lnSpc>
                <a:spcPct val="120000"/>
              </a:lnSpc>
            </a:pPr>
            <a:r>
              <a:rPr altLang="zh-CN" b="1" dirty="0" lang="en-US" sz="2400">
                <a:solidFill>
                  <a:srgbClr val="C00000"/>
                </a:solidFill>
                <a:latin charset="-122" panose="02000000000000000000" typeface="方正粗黑宋简体"/>
                <a:ea charset="-122" panose="02000000000000000000" typeface="方正粗黑宋简体"/>
              </a:rPr>
              <a:t>    </a:t>
            </a:r>
            <a:r>
              <a:rPr altLang="en-US" b="1" dirty="0" lang="zh-CN" sz="2400">
                <a:solidFill>
                  <a:srgbClr val="C00000"/>
                </a:solidFill>
                <a:latin charset="-122" panose="02000000000000000000" typeface="方正粗黑宋简体"/>
                <a:ea charset="-122" panose="02000000000000000000" typeface="方正粗黑宋简体"/>
              </a:rPr>
              <a:t>下列话语中的“逻辑”是指什么</a:t>
            </a:r>
            <a:r>
              <a:rPr altLang="zh-CN" b="1" dirty="0" lang="en-US" sz="2400">
                <a:solidFill>
                  <a:srgbClr val="C00000"/>
                </a:solidFill>
                <a:latin charset="-122" panose="02000000000000000000" typeface="方正粗黑宋简体"/>
                <a:ea charset="-122" panose="02000000000000000000" typeface="方正粗黑宋简体"/>
              </a:rPr>
              <a:t>?</a:t>
            </a:r>
            <a:endParaRPr altLang="zh-CN" b="1" dirty="0" lang="en-US" sz="2400">
              <a:solidFill>
                <a:srgbClr val="C00000"/>
              </a:solidFill>
              <a:latin charset="-122" panose="02010609060101010101" typeface="黑体"/>
              <a:ea charset="-122" panose="02010609060101010101" typeface="黑体"/>
            </a:endParaRPr>
          </a:p>
          <a:p>
            <a:pPr eaLnBrk="1" hangingPunct="1" indent="-257175" marL="257175">
              <a:lnSpc>
                <a:spcPct val="120000"/>
              </a:lnSpc>
              <a:buFont charset="2" panose="05000000000000000000" pitchFamily="2" typeface="Wingdings"/>
              <a:buChar char="u"/>
            </a:pPr>
            <a:r>
              <a:rPr altLang="en-US" b="1" dirty="0" lang="zh-CN" sz="2100">
                <a:latin charset="-122" panose="02010609060101010101" typeface="黑体"/>
                <a:ea charset="-122" panose="02010609060101010101" typeface="黑体"/>
              </a:rPr>
              <a:t>生物界遵循优胜劣汰、适者生存的</a:t>
            </a:r>
            <a:r>
              <a:rPr altLang="en-US" b="1" dirty="0" lang="zh-CN" sz="2100" u="sng">
                <a:solidFill>
                  <a:srgbClr val="7030A0"/>
                </a:solidFill>
                <a:latin charset="-122" panose="02000000000000000000" typeface="方正粗黑宋简体"/>
                <a:ea charset="-122" panose="02000000000000000000" typeface="方正粗黑宋简体"/>
              </a:rPr>
              <a:t>逻辑</a:t>
            </a:r>
            <a:r>
              <a:rPr altLang="en-US" b="1" dirty="0" lang="zh-CN" sz="2100">
                <a:latin charset="-122" panose="02010609060101010101" typeface="黑体"/>
                <a:ea charset="-122" panose="02010609060101010101" typeface="黑体"/>
              </a:rPr>
              <a:t>。</a:t>
            </a:r>
            <a:endParaRPr altLang="zh-CN" b="1" dirty="0" lang="en-US" sz="2100">
              <a:latin charset="-122" panose="02010609060101010101" typeface="黑体"/>
              <a:ea charset="-122" panose="02010609060101010101" typeface="黑体"/>
            </a:endParaRPr>
          </a:p>
          <a:p>
            <a:pPr eaLnBrk="1" hangingPunct="1" indent="-257175" marL="257175">
              <a:lnSpc>
                <a:spcPct val="120000"/>
              </a:lnSpc>
              <a:buFont charset="2" panose="05000000000000000000" pitchFamily="2" typeface="Wingdings"/>
              <a:buChar char="u"/>
            </a:pPr>
            <a:r>
              <a:rPr altLang="en-US" b="1" dirty="0" lang="zh-CN" sz="2100">
                <a:latin charset="-122" panose="02010609060101010101" typeface="黑体"/>
                <a:ea charset="-122" panose="02010609060101010101" typeface="黑体"/>
              </a:rPr>
              <a:t>我很难相信平行宇宙那一套</a:t>
            </a:r>
            <a:r>
              <a:rPr altLang="en-US" b="1" dirty="0" lang="zh-CN" sz="2100" u="sng">
                <a:solidFill>
                  <a:srgbClr val="7030A0"/>
                </a:solidFill>
                <a:latin charset="-122" panose="02000000000000000000" typeface="方正粗黑宋简体"/>
                <a:ea charset="-122" panose="02000000000000000000" typeface="方正粗黑宋简体"/>
              </a:rPr>
              <a:t>逻辑</a:t>
            </a:r>
            <a:r>
              <a:rPr altLang="en-US" b="1" dirty="0" lang="zh-CN" sz="2100">
                <a:latin charset="-122" panose="02010609060101010101" typeface="黑体"/>
                <a:ea charset="-122" panose="02010609060101010101" typeface="黑体"/>
              </a:rPr>
              <a:t>。</a:t>
            </a:r>
            <a:endParaRPr altLang="zh-CN" b="1" dirty="0" lang="en-US" sz="2100">
              <a:latin charset="-122" panose="02010609060101010101" typeface="黑体"/>
              <a:ea charset="-122" panose="02010609060101010101" typeface="黑体"/>
            </a:endParaRPr>
          </a:p>
          <a:p>
            <a:pPr eaLnBrk="1" hangingPunct="1" indent="-257175" marL="257175">
              <a:lnSpc>
                <a:spcPct val="120000"/>
              </a:lnSpc>
              <a:buFont charset="2" panose="05000000000000000000" pitchFamily="2" typeface="Wingdings"/>
              <a:buChar char="u"/>
            </a:pPr>
            <a:r>
              <a:rPr altLang="en-US" b="1" dirty="0" lang="zh-CN" sz="2100">
                <a:latin charset="-122" panose="02010609060101010101" typeface="黑体"/>
                <a:ea charset="-122" panose="02010609060101010101" typeface="黑体"/>
              </a:rPr>
              <a:t>他说的这番话完全不合</a:t>
            </a:r>
            <a:r>
              <a:rPr altLang="en-US" b="1" dirty="0" lang="zh-CN" sz="2100" u="sng">
                <a:solidFill>
                  <a:srgbClr val="7030A0"/>
                </a:solidFill>
                <a:latin charset="-122" panose="02000000000000000000" typeface="方正粗黑宋简体"/>
                <a:ea charset="-122" panose="02000000000000000000" typeface="方正粗黑宋简体"/>
              </a:rPr>
              <a:t>逻辑</a:t>
            </a:r>
            <a:r>
              <a:rPr altLang="en-US" b="1" dirty="0" lang="zh-CN" sz="2100">
                <a:latin charset="-122" panose="02010609060101010101" typeface="黑体"/>
                <a:ea charset="-122" panose="02010609060101010101" typeface="黑体"/>
              </a:rPr>
              <a:t>。</a:t>
            </a:r>
            <a:endParaRPr altLang="zh-CN" b="1" dirty="0" lang="en-US" sz="2100">
              <a:latin charset="-122" panose="02010609060101010101" typeface="黑体"/>
              <a:ea charset="-122" panose="02010609060101010101" typeface="黑体"/>
            </a:endParaRPr>
          </a:p>
          <a:p>
            <a:pPr eaLnBrk="1" hangingPunct="1" indent="-257175" marL="257175">
              <a:lnSpc>
                <a:spcPct val="120000"/>
              </a:lnSpc>
              <a:buFont charset="2" panose="05000000000000000000" pitchFamily="2" typeface="Wingdings"/>
              <a:buChar char="u"/>
            </a:pPr>
            <a:r>
              <a:rPr altLang="en-US" b="1" dirty="0" lang="zh-CN" sz="2100">
                <a:latin charset="-122" panose="02010609060101010101" typeface="黑体"/>
                <a:ea charset="-122" panose="02010609060101010101" typeface="黑体"/>
              </a:rPr>
              <a:t>福尔摩斯精通</a:t>
            </a:r>
            <a:r>
              <a:rPr altLang="en-US" b="1" dirty="0" lang="zh-CN" sz="2100" u="sng">
                <a:solidFill>
                  <a:srgbClr val="7030A0"/>
                </a:solidFill>
                <a:latin charset="-122" panose="02000000000000000000" typeface="方正粗黑宋简体"/>
                <a:ea charset="-122" panose="02000000000000000000" typeface="方正粗黑宋简体"/>
              </a:rPr>
              <a:t>逻辑</a:t>
            </a:r>
            <a:r>
              <a:rPr altLang="en-US" b="1" dirty="0" lang="zh-CN" sz="2100">
                <a:latin charset="-122" panose="02010609060101010101" typeface="黑体"/>
                <a:ea charset="-122" panose="02010609060101010101" typeface="黑体"/>
              </a:rPr>
              <a:t>。</a:t>
            </a:r>
            <a:endParaRPr altLang="zh-CN" b="1" dirty="0" lang="en-US" sz="2100">
              <a:latin charset="-122" panose="02010609060101010101" typeface="黑体"/>
              <a:ea charset="-122" panose="02010609060101010101" typeface="黑体"/>
            </a:endParaRPr>
          </a:p>
          <a:p>
            <a:pPr eaLnBrk="1" hangingPunct="1" indent="-257175" marL="257175">
              <a:lnSpc>
                <a:spcPct val="120000"/>
              </a:lnSpc>
              <a:buFont charset="2" panose="05000000000000000000" pitchFamily="2" typeface="Wingdings"/>
              <a:buChar char="u"/>
            </a:pPr>
            <a:r>
              <a:rPr altLang="en-US" b="1" dirty="0" lang="zh-CN" sz="2100" u="sng">
                <a:solidFill>
                  <a:srgbClr val="7030A0"/>
                </a:solidFill>
                <a:latin charset="-122" panose="02000000000000000000" typeface="方正粗黑宋简体"/>
                <a:ea charset="-122" panose="02000000000000000000" typeface="方正粗黑宋简体"/>
              </a:rPr>
              <a:t>逻辑</a:t>
            </a:r>
            <a:r>
              <a:rPr altLang="en-US" b="1" dirty="0" lang="zh-CN" sz="2100">
                <a:latin charset="-122" panose="02010609060101010101" typeface="黑体"/>
                <a:ea charset="-122" panose="02010609060101010101" typeface="黑体"/>
              </a:rPr>
              <a:t>是一门独立的学问，大家都要学一点儿。</a:t>
            </a:r>
            <a:endParaRPr altLang="zh-CN" b="1" dirty="0" lang="en-US" sz="2100">
              <a:latin charset="-122" panose="02010609060101010101" typeface="黑体"/>
              <a:ea charset="-122" panose="02010609060101010101" typeface="黑体"/>
            </a:endParaRPr>
          </a:p>
          <a:p>
            <a:pPr eaLnBrk="1" hangingPunct="1" indent="-257175" marL="257175">
              <a:lnSpc>
                <a:spcPct val="120000"/>
              </a:lnSpc>
              <a:buFont charset="2" panose="05000000000000000000" pitchFamily="2" typeface="Wingdings"/>
              <a:buChar char="u"/>
            </a:pPr>
            <a:endParaRPr altLang="zh-CN" b="1" dirty="0" lang="en-US" sz="2400">
              <a:latin charset="-122" panose="02010609060101010101" typeface="黑体"/>
              <a:ea charset="-122" panose="02010609060101010101" typeface="黑体"/>
            </a:endParaRPr>
          </a:p>
          <a:p>
            <a:pPr eaLnBrk="1" hangingPunct="1">
              <a:lnSpc>
                <a:spcPct val="120000"/>
              </a:lnSpc>
            </a:pPr>
            <a:endParaRPr altLang="en-US" b="1" dirty="0" lang="zh-CN" sz="2100" u="sng">
              <a:solidFill>
                <a:srgbClr val="7030A0"/>
              </a:solidFill>
              <a:latin charset="-122" panose="02000000000000000000" typeface="方正粗黑宋简体"/>
              <a:ea charset="-122" panose="02000000000000000000" typeface="方正粗黑宋简体"/>
            </a:endParaRPr>
          </a:p>
          <a:p>
            <a:pPr eaLnBrk="1" hangingPunct="1">
              <a:lnSpc>
                <a:spcPct val="120000"/>
              </a:lnSpc>
            </a:pPr>
            <a:endParaRPr altLang="en-US" b="1" dirty="0" lang="zh-CN">
              <a:solidFill>
                <a:srgbClr val="C00000"/>
              </a:solidFill>
              <a:latin charset="-122" panose="02010609060101010101" typeface="黑体"/>
              <a:ea charset="-122" panose="02010609060101010101" typeface="黑体"/>
            </a:endParaRPr>
          </a:p>
        </p:txBody>
      </p:sp>
      <p:sp>
        <p:nvSpPr>
          <p:cNvPr id="27651" name="文本框 17"/>
          <p:cNvSpPr/>
          <p:nvPr>
            <p:custDataLst>
              <p:tags r:id="rId2"/>
            </p:custDataLst>
          </p:nvPr>
        </p:nvSpPr>
        <p:spPr>
          <a:xfrm>
            <a:off x="7260431" y="1988344"/>
            <a:ext cx="4572000" cy="415498"/>
          </a:xfrm>
          <a:prstGeom prst="rect">
            <a:avLst/>
          </a:prstGeom>
          <a:noFill/>
          <a:ln>
            <a:noFill/>
            <a:miter lim="800000"/>
          </a:ln>
        </p:spPr>
        <p:txBody>
          <a:bodyPr>
            <a:spAutoFit/>
          </a:bodyPr>
          <a:lstStyle>
            <a:lvl1pPr algn="l" defTabSz="914400" eaLnBrk="0" fontAlgn="base" hangingPunct="0" indent="-228600" marL="228600" rtl="0">
              <a:lnSpc>
                <a:spcPct val="90000"/>
              </a:lnSpc>
              <a:spcBef>
                <a:spcPts val="1000"/>
              </a:spcBef>
              <a:spcAft>
                <a:spcPct val="0"/>
              </a:spcAft>
              <a:buClrTx/>
              <a:buSzTx/>
              <a:buFont charset="0" panose="020B0604020202020204" pitchFamily="34" typeface="Arial"/>
              <a:buChar char="•"/>
              <a:defRPr altLang="en-US" b="0" baseline="0" i="0" kern="1200" kumimoji="0" lang="zh-CN" sz="2800" u="none">
                <a:solidFill>
                  <a:schemeClr val="tx1"/>
                </a:solidFill>
                <a:latin typeface="+mn-lt"/>
                <a:ea typeface="+mn-ea"/>
                <a:cs typeface="+mn-cs"/>
              </a:defRPr>
            </a:lvl1pPr>
            <a:lvl2pPr algn="l" defTabSz="914400" eaLnBrk="0" fontAlgn="base" hangingPunct="0" indent="-228600" marL="685800" rtl="0">
              <a:lnSpc>
                <a:spcPct val="90000"/>
              </a:lnSpc>
              <a:spcBef>
                <a:spcPts val="500"/>
              </a:spcBef>
              <a:spcAft>
                <a:spcPct val="0"/>
              </a:spcAft>
              <a:buClrTx/>
              <a:buSzTx/>
              <a:buFont charset="0" panose="020B0604020202020204" pitchFamily="34" typeface="Arial"/>
              <a:buChar char="•"/>
              <a:defRPr altLang="en-US" b="0" baseline="0" i="0" kern="1200" kumimoji="0" lang="zh-CN" sz="2400" u="none">
                <a:solidFill>
                  <a:schemeClr val="tx1"/>
                </a:solidFill>
                <a:latin typeface="+mn-lt"/>
                <a:ea typeface="+mn-ea"/>
                <a:cs typeface="+mn-cs"/>
              </a:defRPr>
            </a:lvl2pPr>
            <a:lvl3pPr algn="l" defTabSz="914400" eaLnBrk="0" fontAlgn="base" hangingPunct="0" indent="-228600" marL="1143000" rtl="0">
              <a:lnSpc>
                <a:spcPct val="90000"/>
              </a:lnSpc>
              <a:spcBef>
                <a:spcPts val="500"/>
              </a:spcBef>
              <a:spcAft>
                <a:spcPct val="0"/>
              </a:spcAft>
              <a:buClrTx/>
              <a:buSzTx/>
              <a:buFont charset="0" panose="020B0604020202020204" pitchFamily="34" typeface="Arial"/>
              <a:buChar char="•"/>
              <a:defRPr altLang="en-US" b="0" baseline="0" i="0" kern="1200" kumimoji="0" lang="zh-CN" sz="2000" u="none">
                <a:solidFill>
                  <a:schemeClr val="tx1"/>
                </a:solidFill>
                <a:latin typeface="+mn-lt"/>
                <a:ea typeface="+mn-ea"/>
                <a:cs typeface="+mn-cs"/>
              </a:defRPr>
            </a:lvl3pPr>
            <a:lvl4pPr algn="l" defTabSz="914400" eaLnBrk="0" fontAlgn="base" hangingPunct="0" indent="-228600" marL="16002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4pPr>
            <a:lvl5pPr algn="l" defTabSz="914400" eaLnBrk="0" fontAlgn="base" hangingPunct="0" indent="-228600" marL="20574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9pPr>
          </a:lstStyle>
          <a:p>
            <a:pPr eaLnBrk="1" hangingPunct="1" indent="0" marL="0">
              <a:lnSpc>
                <a:spcPct val="100000"/>
              </a:lnSpc>
              <a:spcBef>
                <a:spcPct val="0"/>
              </a:spcBef>
              <a:buNone/>
            </a:pPr>
            <a:r>
              <a:rPr altLang="zh-CN" b="1" lang="en-US" sz="2100">
                <a:solidFill>
                  <a:srgbClr val="1D41D5"/>
                </a:solidFill>
                <a:latin charset="-122" panose="02000000000000000000" typeface="方正粗黑宋简体"/>
                <a:ea charset="-122" panose="02000000000000000000" typeface="方正粗黑宋简体"/>
              </a:rPr>
              <a:t>(</a:t>
            </a:r>
            <a:r>
              <a:rPr altLang="en-US" b="1" lang="zh-CN" sz="2100">
                <a:solidFill>
                  <a:srgbClr val="1D41D5"/>
                </a:solidFill>
                <a:latin charset="-122" panose="02000000000000000000" typeface="方正粗黑宋简体"/>
                <a:ea charset="-122" panose="02000000000000000000" typeface="方正粗黑宋简体"/>
              </a:rPr>
              <a:t>指规律、事理。</a:t>
            </a:r>
            <a:r>
              <a:rPr altLang="zh-CN" b="1" lang="en-US" sz="2100">
                <a:solidFill>
                  <a:srgbClr val="1D41D5"/>
                </a:solidFill>
                <a:latin charset="-122" panose="02000000000000000000" typeface="方正粗黑宋简体"/>
                <a:ea charset="-122" panose="02000000000000000000" typeface="方正粗黑宋简体"/>
              </a:rPr>
              <a:t>)</a:t>
            </a:r>
          </a:p>
        </p:txBody>
      </p:sp>
      <p:sp>
        <p:nvSpPr>
          <p:cNvPr id="27652" name="文本框 19"/>
          <p:cNvSpPr/>
          <p:nvPr>
            <p:custDataLst>
              <p:tags r:id="rId3"/>
            </p:custDataLst>
          </p:nvPr>
        </p:nvSpPr>
        <p:spPr>
          <a:xfrm>
            <a:off x="6463905" y="2352675"/>
            <a:ext cx="4607719" cy="460832"/>
          </a:xfrm>
          <a:prstGeom prst="rect">
            <a:avLst/>
          </a:prstGeom>
          <a:noFill/>
          <a:ln>
            <a:noFill/>
            <a:miter lim="800000"/>
          </a:ln>
        </p:spPr>
        <p:txBody>
          <a:bodyPr>
            <a:spAutoFit/>
          </a:bodyPr>
          <a:lstStyle>
            <a:lvl1pPr algn="l" defTabSz="914400" eaLnBrk="0" fontAlgn="base" hangingPunct="0" indent="-228600" marL="228600" rtl="0">
              <a:lnSpc>
                <a:spcPct val="90000"/>
              </a:lnSpc>
              <a:spcBef>
                <a:spcPts val="1000"/>
              </a:spcBef>
              <a:spcAft>
                <a:spcPct val="0"/>
              </a:spcAft>
              <a:buClrTx/>
              <a:buSzTx/>
              <a:buFont charset="0" panose="020B0604020202020204" pitchFamily="34" typeface="Arial"/>
              <a:buChar char="•"/>
              <a:defRPr altLang="en-US" b="0" baseline="0" i="0" kern="1200" kumimoji="0" lang="zh-CN" sz="2800" u="none">
                <a:solidFill>
                  <a:schemeClr val="tx1"/>
                </a:solidFill>
                <a:latin typeface="+mn-lt"/>
                <a:ea typeface="+mn-ea"/>
                <a:cs typeface="+mn-cs"/>
              </a:defRPr>
            </a:lvl1pPr>
            <a:lvl2pPr algn="l" defTabSz="914400" eaLnBrk="0" fontAlgn="base" hangingPunct="0" indent="-228600" marL="685800" rtl="0">
              <a:lnSpc>
                <a:spcPct val="90000"/>
              </a:lnSpc>
              <a:spcBef>
                <a:spcPts val="500"/>
              </a:spcBef>
              <a:spcAft>
                <a:spcPct val="0"/>
              </a:spcAft>
              <a:buClrTx/>
              <a:buSzTx/>
              <a:buFont charset="0" panose="020B0604020202020204" pitchFamily="34" typeface="Arial"/>
              <a:buChar char="•"/>
              <a:defRPr altLang="en-US" b="0" baseline="0" i="0" kern="1200" kumimoji="0" lang="zh-CN" sz="2400" u="none">
                <a:solidFill>
                  <a:schemeClr val="tx1"/>
                </a:solidFill>
                <a:latin typeface="+mn-lt"/>
                <a:ea typeface="+mn-ea"/>
                <a:cs typeface="+mn-cs"/>
              </a:defRPr>
            </a:lvl2pPr>
            <a:lvl3pPr algn="l" defTabSz="914400" eaLnBrk="0" fontAlgn="base" hangingPunct="0" indent="-228600" marL="1143000" rtl="0">
              <a:lnSpc>
                <a:spcPct val="90000"/>
              </a:lnSpc>
              <a:spcBef>
                <a:spcPts val="500"/>
              </a:spcBef>
              <a:spcAft>
                <a:spcPct val="0"/>
              </a:spcAft>
              <a:buClrTx/>
              <a:buSzTx/>
              <a:buFont charset="0" panose="020B0604020202020204" pitchFamily="34" typeface="Arial"/>
              <a:buChar char="•"/>
              <a:defRPr altLang="en-US" b="0" baseline="0" i="0" kern="1200" kumimoji="0" lang="zh-CN" sz="2000" u="none">
                <a:solidFill>
                  <a:schemeClr val="tx1"/>
                </a:solidFill>
                <a:latin typeface="+mn-lt"/>
                <a:ea typeface="+mn-ea"/>
                <a:cs typeface="+mn-cs"/>
              </a:defRPr>
            </a:lvl3pPr>
            <a:lvl4pPr algn="l" defTabSz="914400" eaLnBrk="0" fontAlgn="base" hangingPunct="0" indent="-228600" marL="16002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4pPr>
            <a:lvl5pPr algn="l" defTabSz="914400" eaLnBrk="0" fontAlgn="base" hangingPunct="0" indent="-228600" marL="20574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9pPr>
          </a:lstStyle>
          <a:p>
            <a:pPr eaLnBrk="1" hangingPunct="1" indent="0" marL="0">
              <a:lnSpc>
                <a:spcPct val="120000"/>
              </a:lnSpc>
              <a:spcBef>
                <a:spcPct val="0"/>
              </a:spcBef>
              <a:buNone/>
            </a:pPr>
            <a:r>
              <a:rPr altLang="en-US" b="1" lang="zh-CN" sz="2100">
                <a:solidFill>
                  <a:srgbClr val="1D41D5"/>
                </a:solidFill>
                <a:latin charset="-122" panose="02000000000000000000" typeface="方正粗黑宋简体"/>
                <a:ea charset="-122" panose="02000000000000000000" typeface="方正粗黑宋简体"/>
              </a:rPr>
              <a:t>(指道理、理论。)</a:t>
            </a:r>
          </a:p>
        </p:txBody>
      </p:sp>
      <p:sp>
        <p:nvSpPr>
          <p:cNvPr id="27653" name="文本框 21"/>
          <p:cNvSpPr/>
          <p:nvPr>
            <p:custDataLst>
              <p:tags r:id="rId4"/>
            </p:custDataLst>
          </p:nvPr>
        </p:nvSpPr>
        <p:spPr>
          <a:xfrm>
            <a:off x="6213873" y="2725341"/>
            <a:ext cx="4617244" cy="460832"/>
          </a:xfrm>
          <a:prstGeom prst="rect">
            <a:avLst/>
          </a:prstGeom>
          <a:noFill/>
          <a:ln>
            <a:noFill/>
            <a:miter lim="800000"/>
          </a:ln>
        </p:spPr>
        <p:txBody>
          <a:bodyPr>
            <a:spAutoFit/>
          </a:bodyPr>
          <a:lstStyle>
            <a:lvl1pPr algn="l" defTabSz="914400" eaLnBrk="0" fontAlgn="base" hangingPunct="0" indent="-228600" marL="228600" rtl="0">
              <a:lnSpc>
                <a:spcPct val="90000"/>
              </a:lnSpc>
              <a:spcBef>
                <a:spcPts val="1000"/>
              </a:spcBef>
              <a:spcAft>
                <a:spcPct val="0"/>
              </a:spcAft>
              <a:buClrTx/>
              <a:buSzTx/>
              <a:buFont charset="0" panose="020B0604020202020204" pitchFamily="34" typeface="Arial"/>
              <a:buChar char="•"/>
              <a:defRPr altLang="en-US" b="0" baseline="0" i="0" kern="1200" kumimoji="0" lang="zh-CN" sz="2800" u="none">
                <a:solidFill>
                  <a:schemeClr val="tx1"/>
                </a:solidFill>
                <a:latin typeface="+mn-lt"/>
                <a:ea typeface="+mn-ea"/>
                <a:cs typeface="+mn-cs"/>
              </a:defRPr>
            </a:lvl1pPr>
            <a:lvl2pPr algn="l" defTabSz="914400" eaLnBrk="0" fontAlgn="base" hangingPunct="0" indent="-228600" marL="685800" rtl="0">
              <a:lnSpc>
                <a:spcPct val="90000"/>
              </a:lnSpc>
              <a:spcBef>
                <a:spcPts val="500"/>
              </a:spcBef>
              <a:spcAft>
                <a:spcPct val="0"/>
              </a:spcAft>
              <a:buClrTx/>
              <a:buSzTx/>
              <a:buFont charset="0" panose="020B0604020202020204" pitchFamily="34" typeface="Arial"/>
              <a:buChar char="•"/>
              <a:defRPr altLang="en-US" b="0" baseline="0" i="0" kern="1200" kumimoji="0" lang="zh-CN" sz="2400" u="none">
                <a:solidFill>
                  <a:schemeClr val="tx1"/>
                </a:solidFill>
                <a:latin typeface="+mn-lt"/>
                <a:ea typeface="+mn-ea"/>
                <a:cs typeface="+mn-cs"/>
              </a:defRPr>
            </a:lvl2pPr>
            <a:lvl3pPr algn="l" defTabSz="914400" eaLnBrk="0" fontAlgn="base" hangingPunct="0" indent="-228600" marL="1143000" rtl="0">
              <a:lnSpc>
                <a:spcPct val="90000"/>
              </a:lnSpc>
              <a:spcBef>
                <a:spcPts val="500"/>
              </a:spcBef>
              <a:spcAft>
                <a:spcPct val="0"/>
              </a:spcAft>
              <a:buClrTx/>
              <a:buSzTx/>
              <a:buFont charset="0" panose="020B0604020202020204" pitchFamily="34" typeface="Arial"/>
              <a:buChar char="•"/>
              <a:defRPr altLang="en-US" b="0" baseline="0" i="0" kern="1200" kumimoji="0" lang="zh-CN" sz="2000" u="none">
                <a:solidFill>
                  <a:schemeClr val="tx1"/>
                </a:solidFill>
                <a:latin typeface="+mn-lt"/>
                <a:ea typeface="+mn-ea"/>
                <a:cs typeface="+mn-cs"/>
              </a:defRPr>
            </a:lvl3pPr>
            <a:lvl4pPr algn="l" defTabSz="914400" eaLnBrk="0" fontAlgn="base" hangingPunct="0" indent="-228600" marL="16002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4pPr>
            <a:lvl5pPr algn="l" defTabSz="914400" eaLnBrk="0" fontAlgn="base" hangingPunct="0" indent="-228600" marL="20574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9pPr>
          </a:lstStyle>
          <a:p>
            <a:pPr eaLnBrk="1" hangingPunct="1" indent="0" marL="0">
              <a:lnSpc>
                <a:spcPct val="120000"/>
              </a:lnSpc>
              <a:spcBef>
                <a:spcPct val="0"/>
              </a:spcBef>
              <a:buNone/>
            </a:pPr>
            <a:r>
              <a:rPr altLang="en-US" b="1" lang="zh-CN" sz="2100">
                <a:solidFill>
                  <a:srgbClr val="1D41D5"/>
                </a:solidFill>
                <a:latin charset="-122" panose="02000000000000000000" typeface="方正粗黑宋简体"/>
                <a:ea charset="-122" panose="02000000000000000000" typeface="方正粗黑宋简体"/>
              </a:rPr>
              <a:t>(指思维的规律。) </a:t>
            </a:r>
          </a:p>
        </p:txBody>
      </p:sp>
      <p:sp>
        <p:nvSpPr>
          <p:cNvPr id="27654" name="文本框 23"/>
          <p:cNvSpPr/>
          <p:nvPr>
            <p:custDataLst>
              <p:tags r:id="rId5"/>
            </p:custDataLst>
          </p:nvPr>
        </p:nvSpPr>
        <p:spPr>
          <a:xfrm>
            <a:off x="5118499" y="3164681"/>
            <a:ext cx="4650581" cy="415498"/>
          </a:xfrm>
          <a:prstGeom prst="rect">
            <a:avLst/>
          </a:prstGeom>
          <a:noFill/>
          <a:ln>
            <a:noFill/>
            <a:miter lim="800000"/>
          </a:ln>
        </p:spPr>
        <p:txBody>
          <a:bodyPr>
            <a:spAutoFit/>
          </a:bodyPr>
          <a:lstStyle>
            <a:lvl1pPr algn="l" defTabSz="914400" eaLnBrk="0" fontAlgn="base" hangingPunct="0" indent="-228600" marL="228600" rtl="0">
              <a:lnSpc>
                <a:spcPct val="90000"/>
              </a:lnSpc>
              <a:spcBef>
                <a:spcPts val="1000"/>
              </a:spcBef>
              <a:spcAft>
                <a:spcPct val="0"/>
              </a:spcAft>
              <a:buClrTx/>
              <a:buSzTx/>
              <a:buFont charset="0" panose="020B0604020202020204" pitchFamily="34" typeface="Arial"/>
              <a:buChar char="•"/>
              <a:defRPr altLang="en-US" b="0" baseline="0" i="0" kern="1200" kumimoji="0" lang="zh-CN" sz="2800" u="none">
                <a:solidFill>
                  <a:schemeClr val="tx1"/>
                </a:solidFill>
                <a:latin typeface="+mn-lt"/>
                <a:ea typeface="+mn-ea"/>
                <a:cs typeface="+mn-cs"/>
              </a:defRPr>
            </a:lvl1pPr>
            <a:lvl2pPr algn="l" defTabSz="914400" eaLnBrk="0" fontAlgn="base" hangingPunct="0" indent="-228600" marL="685800" rtl="0">
              <a:lnSpc>
                <a:spcPct val="90000"/>
              </a:lnSpc>
              <a:spcBef>
                <a:spcPts val="500"/>
              </a:spcBef>
              <a:spcAft>
                <a:spcPct val="0"/>
              </a:spcAft>
              <a:buClrTx/>
              <a:buSzTx/>
              <a:buFont charset="0" panose="020B0604020202020204" pitchFamily="34" typeface="Arial"/>
              <a:buChar char="•"/>
              <a:defRPr altLang="en-US" b="0" baseline="0" i="0" kern="1200" kumimoji="0" lang="zh-CN" sz="2400" u="none">
                <a:solidFill>
                  <a:schemeClr val="tx1"/>
                </a:solidFill>
                <a:latin typeface="+mn-lt"/>
                <a:ea typeface="+mn-ea"/>
                <a:cs typeface="+mn-cs"/>
              </a:defRPr>
            </a:lvl2pPr>
            <a:lvl3pPr algn="l" defTabSz="914400" eaLnBrk="0" fontAlgn="base" hangingPunct="0" indent="-228600" marL="1143000" rtl="0">
              <a:lnSpc>
                <a:spcPct val="90000"/>
              </a:lnSpc>
              <a:spcBef>
                <a:spcPts val="500"/>
              </a:spcBef>
              <a:spcAft>
                <a:spcPct val="0"/>
              </a:spcAft>
              <a:buClrTx/>
              <a:buSzTx/>
              <a:buFont charset="0" panose="020B0604020202020204" pitchFamily="34" typeface="Arial"/>
              <a:buChar char="•"/>
              <a:defRPr altLang="en-US" b="0" baseline="0" i="0" kern="1200" kumimoji="0" lang="zh-CN" sz="2000" u="none">
                <a:solidFill>
                  <a:schemeClr val="tx1"/>
                </a:solidFill>
                <a:latin typeface="+mn-lt"/>
                <a:ea typeface="+mn-ea"/>
                <a:cs typeface="+mn-cs"/>
              </a:defRPr>
            </a:lvl3pPr>
            <a:lvl4pPr algn="l" defTabSz="914400" eaLnBrk="0" fontAlgn="base" hangingPunct="0" indent="-228600" marL="16002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4pPr>
            <a:lvl5pPr algn="l" defTabSz="914400" eaLnBrk="0" fontAlgn="base" hangingPunct="0" indent="-228600" marL="20574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9pPr>
          </a:lstStyle>
          <a:p>
            <a:pPr eaLnBrk="1" hangingPunct="1" indent="0" marL="0">
              <a:lnSpc>
                <a:spcPct val="100000"/>
              </a:lnSpc>
              <a:spcBef>
                <a:spcPct val="0"/>
              </a:spcBef>
              <a:buNone/>
            </a:pPr>
            <a:r>
              <a:rPr altLang="en-US" b="1" lang="zh-CN" sz="2100">
                <a:solidFill>
                  <a:srgbClr val="1D41D5"/>
                </a:solidFill>
                <a:latin charset="-122" panose="02000000000000000000" typeface="方正粗黑宋简体"/>
                <a:ea charset="-122" panose="02000000000000000000" typeface="方正粗黑宋简体"/>
              </a:rPr>
              <a:t>(指推理和论证的本领。)</a:t>
            </a:r>
          </a:p>
        </p:txBody>
      </p:sp>
      <p:sp>
        <p:nvSpPr>
          <p:cNvPr id="27655" name="文本框 25"/>
          <p:cNvSpPr/>
          <p:nvPr>
            <p:custDataLst>
              <p:tags r:id="rId6"/>
            </p:custDataLst>
          </p:nvPr>
        </p:nvSpPr>
        <p:spPr>
          <a:xfrm>
            <a:off x="2039185" y="4027388"/>
            <a:ext cx="7833122" cy="415498"/>
          </a:xfrm>
          <a:prstGeom prst="rect">
            <a:avLst/>
          </a:prstGeom>
          <a:noFill/>
          <a:ln>
            <a:noFill/>
            <a:miter lim="800000"/>
          </a:ln>
        </p:spPr>
        <p:txBody>
          <a:bodyPr>
            <a:spAutoFit/>
          </a:bodyPr>
          <a:lstStyle>
            <a:lvl1pPr algn="l" defTabSz="914400" eaLnBrk="0" fontAlgn="base" hangingPunct="0" indent="-228600" marL="228600" rtl="0">
              <a:lnSpc>
                <a:spcPct val="90000"/>
              </a:lnSpc>
              <a:spcBef>
                <a:spcPts val="1000"/>
              </a:spcBef>
              <a:spcAft>
                <a:spcPct val="0"/>
              </a:spcAft>
              <a:buClrTx/>
              <a:buSzTx/>
              <a:buFont charset="0" panose="020B0604020202020204" pitchFamily="34" typeface="Arial"/>
              <a:buChar char="•"/>
              <a:defRPr altLang="en-US" b="0" baseline="0" i="0" kern="1200" kumimoji="0" lang="zh-CN" sz="2800" u="none">
                <a:solidFill>
                  <a:schemeClr val="tx1"/>
                </a:solidFill>
                <a:latin typeface="+mn-lt"/>
                <a:ea typeface="+mn-ea"/>
                <a:cs typeface="+mn-cs"/>
              </a:defRPr>
            </a:lvl1pPr>
            <a:lvl2pPr algn="l" defTabSz="914400" eaLnBrk="0" fontAlgn="base" hangingPunct="0" indent="-228600" marL="685800" rtl="0">
              <a:lnSpc>
                <a:spcPct val="90000"/>
              </a:lnSpc>
              <a:spcBef>
                <a:spcPts val="500"/>
              </a:spcBef>
              <a:spcAft>
                <a:spcPct val="0"/>
              </a:spcAft>
              <a:buClrTx/>
              <a:buSzTx/>
              <a:buFont charset="0" panose="020B0604020202020204" pitchFamily="34" typeface="Arial"/>
              <a:buChar char="•"/>
              <a:defRPr altLang="en-US" b="0" baseline="0" i="0" kern="1200" kumimoji="0" lang="zh-CN" sz="2400" u="none">
                <a:solidFill>
                  <a:schemeClr val="tx1"/>
                </a:solidFill>
                <a:latin typeface="+mn-lt"/>
                <a:ea typeface="+mn-ea"/>
                <a:cs typeface="+mn-cs"/>
              </a:defRPr>
            </a:lvl2pPr>
            <a:lvl3pPr algn="l" defTabSz="914400" eaLnBrk="0" fontAlgn="base" hangingPunct="0" indent="-228600" marL="1143000" rtl="0">
              <a:lnSpc>
                <a:spcPct val="90000"/>
              </a:lnSpc>
              <a:spcBef>
                <a:spcPts val="500"/>
              </a:spcBef>
              <a:spcAft>
                <a:spcPct val="0"/>
              </a:spcAft>
              <a:buClrTx/>
              <a:buSzTx/>
              <a:buFont charset="0" panose="020B0604020202020204" pitchFamily="34" typeface="Arial"/>
              <a:buChar char="•"/>
              <a:defRPr altLang="en-US" b="0" baseline="0" i="0" kern="1200" kumimoji="0" lang="zh-CN" sz="2000" u="none">
                <a:solidFill>
                  <a:schemeClr val="tx1"/>
                </a:solidFill>
                <a:latin typeface="+mn-lt"/>
                <a:ea typeface="+mn-ea"/>
                <a:cs typeface="+mn-cs"/>
              </a:defRPr>
            </a:lvl3pPr>
            <a:lvl4pPr algn="l" defTabSz="914400" eaLnBrk="0" fontAlgn="base" hangingPunct="0" indent="-228600" marL="16002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4pPr>
            <a:lvl5pPr algn="l" defTabSz="914400" eaLnBrk="0" fontAlgn="base" hangingPunct="0" indent="-228600" marL="2057400" rtl="0">
              <a:lnSpc>
                <a:spcPct val="90000"/>
              </a:lnSpc>
              <a:spcBef>
                <a:spcPts val="500"/>
              </a:spcBef>
              <a:spcAft>
                <a:spcPct val="0"/>
              </a:spcAft>
              <a:buClrTx/>
              <a:buSzTx/>
              <a:buFont charset="0" panose="020B0604020202020204" pitchFamily="34" typeface="Arial"/>
              <a:buChar char="•"/>
              <a:defRPr altLang="en-US" b="0" baseline="0" i="0" kern="1200" kumimoji="0" lang="zh-CN" sz="1800" u="none">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altLang="en-US" kern="1200" lang="zh-CN" sz="1800">
                <a:solidFill>
                  <a:schemeClr val="tx1"/>
                </a:solidFill>
                <a:latin typeface="+mn-lt"/>
                <a:ea typeface="+mn-ea"/>
                <a:cs typeface="+mn-cs"/>
              </a:defRPr>
            </a:lvl9pPr>
          </a:lstStyle>
          <a:p>
            <a:pPr eaLnBrk="1" hangingPunct="1" indent="0" marL="0">
              <a:lnSpc>
                <a:spcPct val="100000"/>
              </a:lnSpc>
              <a:spcBef>
                <a:spcPct val="0"/>
              </a:spcBef>
              <a:buNone/>
            </a:pPr>
            <a:r>
              <a:rPr altLang="en-US" b="1" dirty="0" lang="zh-CN" sz="2100">
                <a:solidFill>
                  <a:srgbClr val="1D41D5"/>
                </a:solidFill>
                <a:latin charset="-122" panose="02000000000000000000" typeface="方正粗黑宋简体"/>
                <a:ea charset="-122" panose="02000000000000000000" typeface="方正粗黑宋简体"/>
              </a:rPr>
              <a:t>(指研究思维的形式和规律，研究推理和论证的科学——逻辑学)</a:t>
            </a:r>
          </a:p>
        </p:txBody>
      </p:sp>
      <p:sp>
        <p:nvSpPr>
          <p:cNvPr id="27656" name="文本框 1"/>
          <p:cNvSpPr txBox="1"/>
          <p:nvPr>
            <p:custDataLst>
              <p:tags r:id="rId7"/>
            </p:custDataLst>
          </p:nvPr>
        </p:nvSpPr>
        <p:spPr>
          <a:xfrm>
            <a:off x="1927147" y="4779169"/>
            <a:ext cx="8336756" cy="513474"/>
          </a:xfrm>
          <a:prstGeom prst="rect">
            <a:avLst/>
          </a:prstGeom>
          <a:solidFill>
            <a:schemeClr val="accent2">
              <a:lumMod val="20000"/>
              <a:lumOff val="80000"/>
            </a:schemeClr>
          </a:solidFill>
        </p:spPr>
        <p:txBody>
          <a:bodyPr>
            <a:spAutoFit/>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eaLnBrk="1" hangingPunct="1">
              <a:lnSpc>
                <a:spcPct val="120000"/>
              </a:lnSpc>
            </a:pPr>
            <a:r>
              <a:rPr altLang="en-US" b="1" dirty="0" lang="zh-CN" sz="2400">
                <a:solidFill>
                  <a:srgbClr val="C00000"/>
                </a:solidFill>
                <a:latin charset="-122" panose="02000000000000000000" typeface="方正粗黑宋简体"/>
                <a:ea charset="-122" panose="02000000000000000000" typeface="方正粗黑宋简体"/>
                <a:sym typeface="+mn-ea"/>
              </a:rPr>
              <a:t>本单元中的逻辑是指思维的规律和推理、论证的本领。</a:t>
            </a:r>
          </a:p>
        </p:txBody>
      </p:sp>
      <p:sp>
        <p:nvSpPr>
          <p:cNvPr id="4" name="矩形 3"/>
          <p:cNvSpPr/>
          <p:nvPr>
            <p:custDataLst>
              <p:tags r:id="rId8"/>
            </p:custDataLst>
          </p:nvPr>
        </p:nvSpPr>
        <p:spPr>
          <a:xfrm>
            <a:off x="1643064" y="1009650"/>
            <a:ext cx="8905875" cy="4838700"/>
          </a:xfrm>
          <a:prstGeom prst="rect">
            <a:avLst/>
          </a:pr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350">
              <a:ln>
                <a:solidFill>
                  <a:schemeClr val="bg2"/>
                </a:solidFill>
              </a:ln>
              <a:solidFill>
                <a:schemeClr val="bg2"/>
              </a:solidFill>
            </a:endParaRP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7651"/>
                                        </p:tgtEl>
                                        <p:attrNameLst>
                                          <p:attrName>style.visibility</p:attrName>
                                        </p:attrNameLst>
                                      </p:cBhvr>
                                      <p:to>
                                        <p:strVal val="visible"/>
                                      </p:to>
                                    </p:set>
                                    <p:animEffect filter="fade" transition="in">
                                      <p:cBhvr>
                                        <p:cTn dur="500" id="7"/>
                                        <p:tgtEl>
                                          <p:spTgt spid="2765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27652"/>
                                        </p:tgtEl>
                                        <p:attrNameLst>
                                          <p:attrName>style.visibility</p:attrName>
                                        </p:attrNameLst>
                                      </p:cBhvr>
                                      <p:to>
                                        <p:strVal val="visible"/>
                                      </p:to>
                                    </p:se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27653"/>
                                        </p:tgtEl>
                                        <p:attrNameLst>
                                          <p:attrName>style.visibility</p:attrName>
                                        </p:attrNameLst>
                                      </p:cBhvr>
                                      <p:to>
                                        <p:strVal val="visible"/>
                                      </p:to>
                                    </p:set>
                                    <p:animEffect filter="fade" transition="in">
                                      <p:cBhvr>
                                        <p:cTn dur="500" id="16"/>
                                        <p:tgtEl>
                                          <p:spTgt spid="27653"/>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27654"/>
                                        </p:tgtEl>
                                        <p:attrNameLst>
                                          <p:attrName>style.visibility</p:attrName>
                                        </p:attrNameLst>
                                      </p:cBhvr>
                                      <p:to>
                                        <p:strVal val="visible"/>
                                      </p:to>
                                    </p:set>
                                    <p:animEffect filter="fade" transition="in">
                                      <p:cBhvr>
                                        <p:cTn dur="500" id="21"/>
                                        <p:tgtEl>
                                          <p:spTgt spid="2765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 presetSubtype="0">
                                  <p:stCondLst>
                                    <p:cond delay="0"/>
                                  </p:stCondLst>
                                  <p:childTnLst>
                                    <p:set>
                                      <p:cBhvr>
                                        <p:cTn dur="1" fill="hold" id="25">
                                          <p:stCondLst>
                                            <p:cond delay="0"/>
                                          </p:stCondLst>
                                        </p:cTn>
                                        <p:tgtEl>
                                          <p:spTgt spid="27655"/>
                                        </p:tgtEl>
                                        <p:attrNameLst>
                                          <p:attrName>style.visibility</p:attrName>
                                        </p:attrNameLst>
                                      </p:cBhvr>
                                      <p:to>
                                        <p:strVal val="visible"/>
                                      </p:to>
                                    </p:se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3" presetSubtype="10">
                                  <p:stCondLst>
                                    <p:cond delay="0"/>
                                  </p:stCondLst>
                                  <p:childTnLst>
                                    <p:set>
                                      <p:cBhvr>
                                        <p:cTn dur="1" fill="hold" id="29">
                                          <p:stCondLst>
                                            <p:cond delay="0"/>
                                          </p:stCondLst>
                                        </p:cTn>
                                        <p:tgtEl>
                                          <p:spTgt spid="27656"/>
                                        </p:tgtEl>
                                        <p:attrNameLst>
                                          <p:attrName>style.visibility</p:attrName>
                                        </p:attrNameLst>
                                      </p:cBhvr>
                                      <p:to>
                                        <p:strVal val="visible"/>
                                      </p:to>
                                    </p:set>
                                    <p:animEffect filter="blinds(horizontal)" transition="in">
                                      <p:cBhvr>
                                        <p:cTn dur="500" id="30"/>
                                        <p:tgtEl>
                                          <p:spTgt spid="276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1"/>
      <p:bldP grpId="0" spid="27652"/>
      <p:bldP grpId="0" spid="27653"/>
      <p:bldP grpId="0" spid="27654"/>
      <p:bldP grpId="0" spid="27655"/>
      <p:bldP animBg="1" grpId="0" spid="27656"/>
    </p:bldLst>
  </p:timing>
</p:sld>
</file>

<file path=ppt/slides/slide20.xml><?xml version="1.0" encoding="utf-8"?>
<p:sld xmlns:a="http://schemas.openxmlformats.org/drawingml/2006/main" xmlns:p="http://schemas.openxmlformats.org/presentationml/2006/main" xmlns:r="http://schemas.openxmlformats.org/officeDocument/2006/relationships" showMasterPhAnim="0">
  <p:cSld>
    <p:spTree>
      <p:nvGrpSpPr>
        <p:cNvPr id="1" name=""/>
        <p:cNvGrpSpPr/>
        <p:nvPr/>
      </p:nvGrpSpPr>
      <p:grpSpPr>
        <a:xfrm>
          <a:off x="0" y="0"/>
          <a:ext cx="0" cy="0"/>
          <a:chOff x="0" y="0"/>
          <a:chExt cx="0" cy="0"/>
        </a:xfrm>
      </p:grpSpPr>
      <p:pic>
        <p:nvPicPr>
          <p:cNvPr id="3074"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635149"/>
            <a:ext cx="6478654" cy="558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003035"/>
      </p:ext>
    </p:extLst>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87488" y="908720"/>
            <a:ext cx="9865096" cy="4525963"/>
          </a:xfrm>
        </p:spPr>
        <p:txBody>
          <a:bodyPr>
            <a:normAutofit/>
          </a:bodyPr>
          <a:lstStyle/>
          <a:p>
            <a:pPr indent="0" marL="0">
              <a:buNone/>
            </a:pPr>
            <a:r>
              <a:rPr altLang="en-US" b="1" dirty="0" lang="zh-CN">
                <a:solidFill>
                  <a:schemeClr val="tx2"/>
                </a:solidFill>
                <a:latin charset="-122" panose="02010609060101010101" pitchFamily="49" typeface="黑体"/>
                <a:ea charset="-122" panose="02010609060101010101" pitchFamily="49" typeface="黑体"/>
              </a:rPr>
              <a:t>夸大一个行为可能带来的结果</a:t>
            </a:r>
            <a:endParaRPr altLang="zh-CN" b="1" dirty="0" lang="en-US">
              <a:solidFill>
                <a:schemeClr val="tx2"/>
              </a:solidFill>
              <a:latin charset="-122" panose="02010609060101010101" pitchFamily="49" typeface="黑体"/>
              <a:ea charset="-122" panose="02010609060101010101" pitchFamily="49" typeface="黑体"/>
            </a:endParaRPr>
          </a:p>
          <a:p>
            <a:endParaRPr altLang="zh-CN" b="1" dirty="0" lang="en-US">
              <a:latin charset="-122" panose="02010609060101010101" pitchFamily="49" typeface="楷体"/>
              <a:ea charset="-122" panose="02010609060101010101" pitchFamily="49" typeface="楷体"/>
            </a:endParaRPr>
          </a:p>
          <a:p>
            <a:r>
              <a:rPr altLang="en-US" b="1" dirty="0" lang="zh-CN" sz="2800">
                <a:latin charset="-122" panose="02010609060101010101" pitchFamily="49" typeface="仿宋"/>
                <a:ea charset="-122" panose="02010609060101010101" pitchFamily="49" typeface="仿宋"/>
              </a:rPr>
              <a:t>如果我这次考试没有考好，我将失去选择更好的班型的机会，不能上更好的班型，我就不能考上好大学，考不上好大学，我一辈子就完了。</a:t>
            </a:r>
            <a:endParaRPr altLang="zh-CN" b="1" dirty="0" lang="en-US" sz="2800">
              <a:latin charset="-122" panose="02010609060101010101" pitchFamily="49" typeface="仿宋"/>
              <a:ea charset="-122" panose="02010609060101010101" pitchFamily="49" typeface="仿宋"/>
            </a:endParaRPr>
          </a:p>
          <a:p>
            <a:r>
              <a:rPr altLang="en-US" b="1" dirty="0" lang="zh-CN" sz="2800">
                <a:latin charset="-122" panose="02010609060101010101" pitchFamily="49" typeface="仿宋"/>
                <a:ea charset="-122" panose="02010609060101010101" pitchFamily="49" typeface="仿宋"/>
              </a:rPr>
              <a:t>如果降低油价，石油消费就会大幅增加，石油资源就会很快枯竭，人类就会加速灭亡</a:t>
            </a:r>
          </a:p>
          <a:p>
            <a:endParaRPr altLang="en-US" b="1" dirty="0" lang="zh-CN">
              <a:latin charset="-122" panose="02010609060101010101" pitchFamily="49" typeface="楷体"/>
              <a:ea charset="-122" panose="02010609060101010101" pitchFamily="49" typeface="楷体"/>
            </a:endParaRPr>
          </a:p>
        </p:txBody>
      </p:sp>
    </p:spTree>
    <p:extLst>
      <p:ext uri="{BB962C8B-B14F-4D97-AF65-F5344CB8AC3E}">
        <p14:creationId xmlns:p14="http://schemas.microsoft.com/office/powerpoint/2010/main" val="356257322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3">
                                            <p:txEl>
                                              <p:pRg end="2" st="2"/>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3">
                                            <p:txEl>
                                              <p:pRg end="3" st="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Lst>
  </p:timing>
</p:sld>
</file>

<file path=ppt/slides/slide22.xml><?xml version="1.0" encoding="utf-8"?>
<p:sld xmlns:a="http://schemas.openxmlformats.org/drawingml/2006/main" xmlns:p="http://schemas.openxmlformats.org/presentationml/2006/main" xmlns:r="http://schemas.openxmlformats.org/officeDocument/2006/relationships" showMasterPhAnim="0">
  <p:cSld>
    <p:spTree>
      <p:nvGrpSpPr>
        <p:cNvPr id="1" name=""/>
        <p:cNvGrpSpPr/>
        <p:nvPr/>
      </p:nvGrpSpPr>
      <p:grpSpPr>
        <a:xfrm>
          <a:off x="0" y="0"/>
          <a:ext cx="0" cy="0"/>
          <a:chOff x="0" y="0"/>
          <a:chExt cx="0" cy="0"/>
        </a:xfrm>
      </p:grpSpPr>
      <p:sp>
        <p:nvSpPr>
          <p:cNvPr id="2" name="内容占位符 2">
            <a:extLst>
              <a:ext uri="{FF2B5EF4-FFF2-40B4-BE49-F238E27FC236}">
                <a16:creationId xmlns:a16="http://schemas.microsoft.com/office/drawing/2014/main" id="{EEDB291E-BAD5-2145-FF57-2253FA5E55F1}"/>
              </a:ext>
            </a:extLst>
          </p:cNvPr>
          <p:cNvSpPr txBox="1">
            <a:spLocks/>
          </p:cNvSpPr>
          <p:nvPr/>
        </p:nvSpPr>
        <p:spPr>
          <a:xfrm>
            <a:off x="1415480" y="692696"/>
            <a:ext cx="9865096" cy="3971801"/>
          </a:xfrm>
          <a:prstGeom prst="rect">
            <a:avLst/>
          </a:prstGeom>
        </p:spPr>
        <p:txBody>
          <a:bodyPr bIns="45720" lIns="91440" rIns="91440" rtlCol="0" tIns="45720" vert="horz">
            <a:norm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dirty="0" lang="zh-CN" sz="3600">
                <a:solidFill>
                  <a:schemeClr val="tx2"/>
                </a:solidFill>
                <a:latin charset="-122" panose="02010609060101010101" pitchFamily="49" typeface="黑体"/>
                <a:ea charset="-122" panose="02010609060101010101" pitchFamily="49" typeface="黑体"/>
              </a:rPr>
              <a:t>滑坡谬误</a:t>
            </a:r>
          </a:p>
          <a:p>
            <a:pPr indent="0" marL="0">
              <a:buNone/>
            </a:pPr>
            <a:r>
              <a:rPr altLang="en-US" b="1" dirty="0" lang="zh-CN" sz="2800">
                <a:latin charset="-122" panose="02010609060101010101" pitchFamily="49" typeface="仿宋"/>
                <a:ea charset="-122" panose="02010609060101010101" pitchFamily="49" typeface="仿宋"/>
              </a:rPr>
              <a:t>滑坡谬误没有证据地假定：一个给定的事件将不可逆转地导致一系列结果。这种错误的推理假定存在着一种“多米诺效应”。一旦一个事件发生，那么，那么一系列其他事件也将随之发生。</a:t>
            </a:r>
          </a:p>
        </p:txBody>
      </p:sp>
      <p:sp>
        <p:nvSpPr>
          <p:cNvPr id="3" name="文本框 2">
            <a:extLst>
              <a:ext uri="{FF2B5EF4-FFF2-40B4-BE49-F238E27FC236}">
                <a16:creationId xmlns:a16="http://schemas.microsoft.com/office/drawing/2014/main" id="{BE651A7D-F4EE-18C2-DF31-3F5720CEEF0A}"/>
              </a:ext>
            </a:extLst>
          </p:cNvPr>
          <p:cNvSpPr txBox="1"/>
          <p:nvPr/>
        </p:nvSpPr>
        <p:spPr>
          <a:xfrm>
            <a:off x="1487488" y="4437112"/>
            <a:ext cx="6192688" cy="954107"/>
          </a:xfrm>
          <a:prstGeom prst="rect">
            <a:avLst/>
          </a:prstGeom>
          <a:noFill/>
        </p:spPr>
        <p:txBody>
          <a:bodyPr rtlCol="0" wrap="square">
            <a:spAutoFit/>
          </a:bodyPr>
          <a:lstStyle/>
          <a:p>
            <a:r>
              <a:rPr altLang="zh-CN" dirty="0" lang="zh-CN" sz="2800">
                <a:latin charset="-122" panose="02010609060101010101" pitchFamily="49" typeface="黑体"/>
                <a:ea charset="-122" panose="02010609060101010101" pitchFamily="49" typeface="黑体"/>
              </a:rPr>
              <a:t>违反“充足理由律”</a:t>
            </a:r>
            <a:r>
              <a:rPr altLang="zh-CN" dirty="0" lang="en-US" sz="2800">
                <a:latin charset="-122" panose="02010609060101010101" pitchFamily="49" typeface="黑体"/>
                <a:ea charset="-122" panose="02010609060101010101" pitchFamily="49" typeface="黑体"/>
              </a:rPr>
              <a:t>——</a:t>
            </a:r>
            <a:r>
              <a:rPr altLang="zh-CN" dirty="0" lang="zh-CN" sz="2800">
                <a:latin charset="-122" panose="02010609060101010101" pitchFamily="49" typeface="黑体"/>
                <a:ea charset="-122" panose="02010609060101010101" pitchFamily="49" typeface="黑体"/>
              </a:rPr>
              <a:t>“强加因果”</a:t>
            </a:r>
          </a:p>
          <a:p>
            <a:endParaRPr altLang="en-US" dirty="0" lang="zh-CN" sz="2800"/>
          </a:p>
        </p:txBody>
      </p:sp>
    </p:spTree>
    <p:extLst>
      <p:ext uri="{BB962C8B-B14F-4D97-AF65-F5344CB8AC3E}">
        <p14:creationId xmlns:p14="http://schemas.microsoft.com/office/powerpoint/2010/main" val="108480581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424" y="1484784"/>
            <a:ext cx="10585176" cy="3816424"/>
          </a:xfrm>
        </p:spPr>
        <p:txBody>
          <a:bodyPr>
            <a:normAutofit/>
          </a:bodyPr>
          <a:lstStyle/>
          <a:p>
            <a:r>
              <a:rPr altLang="en-US" b="1" dirty="0" lang="zh-CN" sz="2800">
                <a:latin charset="-122" panose="02010609060101010101" pitchFamily="49" typeface="仿宋"/>
                <a:ea charset="-122" panose="02010609060101010101" pitchFamily="49" typeface="仿宋"/>
              </a:rPr>
              <a:t>小李欺负我，把我弄哭了，小男（女）孩怎么都这么讨厌</a:t>
            </a:r>
          </a:p>
          <a:p>
            <a:r>
              <a:rPr altLang="en-US" b="1" dirty="0" lang="zh-CN" sz="2800">
                <a:latin charset="-122" panose="02010609060101010101" pitchFamily="49" typeface="仿宋"/>
                <a:ea charset="-122" panose="02010609060101010101" pitchFamily="49" typeface="仿宋"/>
              </a:rPr>
              <a:t>我们学校来了个上海新同学，很有礼貌；看来上海人都很有礼貌</a:t>
            </a:r>
            <a:endParaRPr altLang="zh-CN" b="1" dirty="0" lang="en-US" sz="2800">
              <a:latin charset="-122" panose="02010609060101010101" pitchFamily="49" typeface="仿宋"/>
              <a:ea charset="-122" panose="02010609060101010101" pitchFamily="49" typeface="仿宋"/>
            </a:endParaRPr>
          </a:p>
          <a:p>
            <a:r>
              <a:rPr altLang="en-US" b="1" dirty="0" lang="zh-CN" sz="2800">
                <a:latin charset="-122" panose="02010609060101010101" pitchFamily="49" typeface="仿宋"/>
                <a:ea charset="-122" panose="02010609060101010101" pitchFamily="49" typeface="仿宋"/>
              </a:rPr>
              <a:t>理科生不懂浪漫。</a:t>
            </a:r>
            <a:endParaRPr altLang="zh-CN" b="1" dirty="0" lang="en-US" sz="2800">
              <a:latin charset="-122" panose="02010609060101010101" pitchFamily="49" typeface="仿宋"/>
              <a:ea charset="-122" panose="02010609060101010101" pitchFamily="49" typeface="仿宋"/>
            </a:endParaRPr>
          </a:p>
          <a:p>
            <a:r>
              <a:rPr altLang="en-US" b="1" dirty="0" lang="zh-CN" sz="2800">
                <a:latin charset="-122" panose="02010609060101010101" pitchFamily="49" typeface="仿宋"/>
                <a:ea charset="-122" panose="02010609060101010101" pitchFamily="49" typeface="仿宋"/>
              </a:rPr>
              <a:t>北方人长得高大，南方人长得娇小。</a:t>
            </a:r>
            <a:endParaRPr altLang="zh-CN" b="1" dirty="0" lang="en-US" sz="2800">
              <a:latin charset="-122" panose="02010609060101010101" pitchFamily="49" typeface="仿宋"/>
              <a:ea charset="-122" panose="02010609060101010101" pitchFamily="49" typeface="仿宋"/>
            </a:endParaRPr>
          </a:p>
          <a:p>
            <a:r>
              <a:rPr altLang="en-US" b="1" dirty="0" lang="zh-CN" sz="2800">
                <a:latin charset="-122" panose="02010609060101010101" pitchFamily="49" typeface="仿宋"/>
                <a:ea charset="-122" panose="02010609060101010101" pitchFamily="49" typeface="仿宋"/>
              </a:rPr>
              <a:t>成绩好的人都是书呆子</a:t>
            </a:r>
          </a:p>
          <a:p>
            <a:endParaRPr altLang="en-US" b="1" dirty="0" lang="zh-CN" sz="2800">
              <a:latin charset="-122" panose="02010609060101010101" pitchFamily="49" typeface="仿宋"/>
              <a:ea charset="-122" panose="02010609060101010101" pitchFamily="49" typeface="仿宋"/>
            </a:endParaRPr>
          </a:p>
          <a:p>
            <a:endParaRPr altLang="en-US" b="1" dirty="0" lang="zh-CN" sz="2800">
              <a:latin charset="-122" panose="02010609060101010101" pitchFamily="49" typeface="楷体"/>
              <a:ea charset="-122" panose="02010609060101010101" pitchFamily="49" typeface="楷体"/>
            </a:endParaRPr>
          </a:p>
        </p:txBody>
      </p:sp>
    </p:spTree>
    <p:extLst>
      <p:ext uri="{BB962C8B-B14F-4D97-AF65-F5344CB8AC3E}">
        <p14:creationId xmlns:p14="http://schemas.microsoft.com/office/powerpoint/2010/main" val="421318856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3">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3">
                                            <p:txEl>
                                              <p:pRg end="2" st="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3">
                                            <p:txEl>
                                              <p:pRg end="3" st="3"/>
                                            </p:txEl>
                                          </p:spTgt>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3">
                                            <p:txEl>
                                              <p:pRg end="4" st="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9267A5-9B7D-2C39-DB59-8FA938B4018C}"/>
              </a:ext>
            </a:extLst>
          </p:cNvPr>
          <p:cNvSpPr>
            <a:spLocks noGrp="1"/>
          </p:cNvSpPr>
          <p:nvPr>
            <p:ph idx="1"/>
          </p:nvPr>
        </p:nvSpPr>
        <p:spPr>
          <a:xfrm>
            <a:off x="911424" y="1340769"/>
            <a:ext cx="10657184" cy="4525963"/>
          </a:xfrm>
        </p:spPr>
        <p:txBody>
          <a:bodyPr>
            <a:normAutofit/>
          </a:bodyPr>
          <a:lstStyle/>
          <a:p>
            <a:r>
              <a:rPr altLang="en-US" b="1" dirty="0" lang="zh-CN" sz="2800">
                <a:latin charset="-122" panose="02010609060101010101" pitchFamily="49" typeface="仿宋"/>
                <a:ea charset="-122" panose="02010609060101010101" pitchFamily="49" typeface="仿宋"/>
              </a:rPr>
              <a:t>小王网购的</a:t>
            </a:r>
            <a:r>
              <a:rPr altLang="zh-CN" b="1" dirty="0" lang="en-US" sz="2800">
                <a:latin charset="-122" panose="02010609060101010101" pitchFamily="49" typeface="仿宋"/>
                <a:ea charset="-122" panose="02010609060101010101" pitchFamily="49" typeface="仿宋"/>
              </a:rPr>
              <a:t>LV</a:t>
            </a:r>
            <a:r>
              <a:rPr altLang="en-US" b="1" dirty="0" lang="zh-CN" sz="2800">
                <a:latin charset="-122" panose="02010609060101010101" pitchFamily="49" typeface="仿宋"/>
                <a:ea charset="-122" panose="02010609060101010101" pitchFamily="49" typeface="仿宋"/>
              </a:rPr>
              <a:t>是真的，小张网购的</a:t>
            </a:r>
            <a:r>
              <a:rPr altLang="zh-CN" b="1" dirty="0" lang="en-US" sz="2800">
                <a:latin charset="-122" panose="02010609060101010101" pitchFamily="49" typeface="仿宋"/>
                <a:ea charset="-122" panose="02010609060101010101" pitchFamily="49" typeface="仿宋"/>
              </a:rPr>
              <a:t>LV</a:t>
            </a:r>
            <a:r>
              <a:rPr altLang="en-US" b="1" dirty="0" lang="zh-CN" sz="2800">
                <a:latin charset="-122" panose="02010609060101010101" pitchFamily="49" typeface="仿宋"/>
                <a:ea charset="-122" panose="02010609060101010101" pitchFamily="49" typeface="仿宋"/>
              </a:rPr>
              <a:t>是真的，小赵网购的</a:t>
            </a:r>
            <a:r>
              <a:rPr altLang="zh-CN" b="1" dirty="0" lang="en-US" sz="2800">
                <a:latin charset="-122" panose="02010609060101010101" pitchFamily="49" typeface="仿宋"/>
                <a:ea charset="-122" panose="02010609060101010101" pitchFamily="49" typeface="仿宋"/>
              </a:rPr>
              <a:t>LV</a:t>
            </a:r>
            <a:r>
              <a:rPr altLang="en-US" b="1" dirty="0" lang="zh-CN" sz="2800">
                <a:latin charset="-122" panose="02010609060101010101" pitchFamily="49" typeface="仿宋"/>
                <a:ea charset="-122" panose="02010609060101010101" pitchFamily="49" typeface="仿宋"/>
              </a:rPr>
              <a:t>是真的，所以，网购的</a:t>
            </a:r>
            <a:r>
              <a:rPr altLang="zh-CN" b="1" dirty="0" lang="en-US" sz="2800">
                <a:latin charset="-122" panose="02010609060101010101" pitchFamily="49" typeface="仿宋"/>
                <a:ea charset="-122" panose="02010609060101010101" pitchFamily="49" typeface="仿宋"/>
              </a:rPr>
              <a:t>LV</a:t>
            </a:r>
            <a:r>
              <a:rPr altLang="en-US" b="1" dirty="0" lang="zh-CN" sz="2800">
                <a:latin charset="-122" panose="02010609060101010101" pitchFamily="49" typeface="仿宋"/>
                <a:ea charset="-122" panose="02010609060101010101" pitchFamily="49" typeface="仿宋"/>
              </a:rPr>
              <a:t>都是真的。</a:t>
            </a:r>
            <a:endParaRPr altLang="zh-CN" b="1" dirty="0" lang="en-US" sz="2800">
              <a:latin charset="-122" panose="02010609060101010101" pitchFamily="49" typeface="仿宋"/>
              <a:ea charset="-122" panose="02010609060101010101" pitchFamily="49" typeface="仿宋"/>
            </a:endParaRPr>
          </a:p>
          <a:p>
            <a:r>
              <a:rPr altLang="en-US" b="1" dirty="0" lang="zh-CN" sz="2800">
                <a:latin charset="-122" panose="02010609060101010101" pitchFamily="49" typeface="仿宋"/>
                <a:ea charset="-122" panose="02010609060101010101" pitchFamily="49" typeface="仿宋"/>
              </a:rPr>
              <a:t>我家的狗是不咬人的，我所有朋友家的狗都是不咬人的，所以狗是不咬人的。</a:t>
            </a:r>
            <a:endParaRPr altLang="zh-CN" b="1" dirty="0" lang="en-US" sz="2800">
              <a:latin charset="-122" panose="02010609060101010101" pitchFamily="49" typeface="仿宋"/>
              <a:ea charset="-122" panose="02010609060101010101" pitchFamily="49" typeface="仿宋"/>
            </a:endParaRPr>
          </a:p>
          <a:p>
            <a:r>
              <a:rPr altLang="en-US" b="1" dirty="0" lang="zh-CN" sz="2800">
                <a:latin charset="-122" panose="02010609060101010101" pitchFamily="49" typeface="仿宋"/>
                <a:ea charset="-122" panose="02010609060101010101" pitchFamily="49" typeface="仿宋"/>
              </a:rPr>
              <a:t>官员张三以权谋私，官员李四以权谋私，官员王二麻子以权谋私，所以，官员没有一个清廉的。</a:t>
            </a:r>
          </a:p>
          <a:p>
            <a:r>
              <a:rPr altLang="en-US" b="1" dirty="0" lang="zh-CN" sz="2800">
                <a:latin charset="-122" panose="02010609060101010101" pitchFamily="49" typeface="仿宋"/>
                <a:ea charset="-122" panose="02010609060101010101" pitchFamily="49" typeface="仿宋"/>
              </a:rPr>
              <a:t>第一次骚扰小红的人穿牛仔裤，第二次骚扰小红的人穿牛仔裤，第三次骚扰小红的人牛仔裤，所以，穿牛仔裤的都不是好人。</a:t>
            </a:r>
          </a:p>
          <a:p>
            <a:endParaRPr altLang="en-US" b="1" dirty="0" lang="zh-CN" sz="2800">
              <a:latin charset="-122" panose="02010609060101010101" pitchFamily="49" typeface="楷体"/>
              <a:ea charset="-122" panose="02010609060101010101" pitchFamily="49" typeface="楷体"/>
            </a:endParaRPr>
          </a:p>
        </p:txBody>
      </p:sp>
    </p:spTree>
    <p:extLst>
      <p:ext uri="{BB962C8B-B14F-4D97-AF65-F5344CB8AC3E}">
        <p14:creationId xmlns:p14="http://schemas.microsoft.com/office/powerpoint/2010/main" val="111872473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3">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3">
                                            <p:txEl>
                                              <p:pRg end="2" st="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3">
                                            <p:txEl>
                                              <p:pRg end="3" st="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27CEE4D-F381-EA66-F60A-D12671973FD9}"/>
              </a:ext>
            </a:extLst>
          </p:cNvPr>
          <p:cNvSpPr>
            <a:spLocks noGrp="1"/>
          </p:cNvSpPr>
          <p:nvPr>
            <p:ph idx="1"/>
          </p:nvPr>
        </p:nvSpPr>
        <p:spPr>
          <a:xfrm>
            <a:off x="839416" y="1700808"/>
            <a:ext cx="10729192" cy="3096344"/>
          </a:xfrm>
        </p:spPr>
        <p:txBody>
          <a:bodyPr>
            <a:normAutofit/>
          </a:bodyPr>
          <a:lstStyle/>
          <a:p>
            <a:r>
              <a:rPr altLang="en-US" b="1" dirty="0" lang="zh-CN" spc="120" sz="2800">
                <a:latin charset="-122" panose="02010609060101010101" pitchFamily="49" typeface="仿宋"/>
                <a:ea charset="-122" panose="02010609060101010101" pitchFamily="49" typeface="仿宋"/>
                <a:cs charset="-122" panose="020B0503020204020204" pitchFamily="34" typeface="微软雅黑"/>
                <a:sym charset="0" pitchFamily="34" typeface="Arial"/>
              </a:rPr>
              <a:t>盘点盖茨、乔布斯、戴尔、扎克伯格等世界级富豪，辍学是他们走向成功的关键一步，这让人不得不思考正规的国民教育对创业者是否真的必要。</a:t>
            </a:r>
          </a:p>
          <a:p>
            <a:r>
              <a:rPr altLang="en-US" b="1" dirty="0" lang="zh-CN" sz="2800">
                <a:latin charset="-122" panose="02010609060101010101" pitchFamily="49" typeface="仿宋"/>
                <a:ea charset="-122" panose="02010609060101010101" pitchFamily="49" typeface="仿宋"/>
              </a:rPr>
              <a:t>北京大学的毕业生在市场卖肉，大学毕业生在做送外卖的工作，这让人觉得读大学，读名牌大学没有什么用。</a:t>
            </a:r>
            <a:endParaRPr altLang="zh-CN" b="1" dirty="0" lang="en-US" sz="2800">
              <a:latin charset="-122" panose="02010609060101010101" pitchFamily="49" typeface="仿宋"/>
              <a:ea charset="-122" panose="02010609060101010101" pitchFamily="49" typeface="仿宋"/>
            </a:endParaRPr>
          </a:p>
          <a:p>
            <a:endParaRPr altLang="en-US" b="1" dirty="0" lang="zh-CN" sz="2800">
              <a:latin charset="-122" panose="02010609060101010101" pitchFamily="49" typeface="楷体"/>
              <a:ea charset="-122" panose="02010609060101010101" pitchFamily="49" typeface="楷体"/>
            </a:endParaRPr>
          </a:p>
        </p:txBody>
      </p:sp>
    </p:spTree>
    <p:extLst>
      <p:ext uri="{BB962C8B-B14F-4D97-AF65-F5344CB8AC3E}">
        <p14:creationId xmlns:p14="http://schemas.microsoft.com/office/powerpoint/2010/main" val="362967697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3">
                                            <p:txEl>
                                              <p:pRg end="1" st="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D2550DD-A423-77C3-0720-1715714132CA}"/>
              </a:ext>
            </a:extLst>
          </p:cNvPr>
          <p:cNvSpPr>
            <a:spLocks noGrp="1"/>
          </p:cNvSpPr>
          <p:nvPr>
            <p:ph idx="1"/>
          </p:nvPr>
        </p:nvSpPr>
        <p:spPr>
          <a:xfrm>
            <a:off x="1055440" y="692696"/>
            <a:ext cx="10153127" cy="2160240"/>
          </a:xfrm>
        </p:spPr>
        <p:txBody>
          <a:bodyPr>
            <a:normAutofit/>
          </a:bodyPr>
          <a:lstStyle/>
          <a:p>
            <a:pPr indent="0" marL="0">
              <a:buNone/>
            </a:pPr>
            <a:r>
              <a:rPr altLang="en-US" b="1" dirty="0" lang="zh-CN">
                <a:solidFill>
                  <a:schemeClr val="tx2"/>
                </a:solidFill>
                <a:latin charset="-122" panose="020B0503020204020204" pitchFamily="34" typeface="微软雅黑"/>
                <a:ea charset="-122" panose="020B0503020204020204" pitchFamily="34" typeface="微软雅黑"/>
              </a:rPr>
              <a:t>以偏概全</a:t>
            </a:r>
            <a:r>
              <a:rPr altLang="en-US" b="1" dirty="0" lang="zh-CN">
                <a:latin charset="-122" panose="020B0503020204020204" pitchFamily="34" typeface="微软雅黑"/>
                <a:ea charset="-122" panose="020B0503020204020204" pitchFamily="34" typeface="微软雅黑"/>
              </a:rPr>
              <a:t>：</a:t>
            </a:r>
            <a:endParaRPr altLang="zh-CN" b="1" dirty="0" lang="en-US">
              <a:latin charset="-122" panose="020B0503020204020204" pitchFamily="34" typeface="微软雅黑"/>
              <a:ea charset="-122" panose="020B0503020204020204" pitchFamily="34" typeface="微软雅黑"/>
            </a:endParaRPr>
          </a:p>
          <a:p>
            <a:pPr indent="0" marL="0">
              <a:buNone/>
            </a:pPr>
            <a:r>
              <a:rPr altLang="en-US" b="1" dirty="0" lang="zh-CN">
                <a:latin charset="-122" panose="02010600040101010101" pitchFamily="2" typeface="华文仿宋"/>
                <a:ea charset="-122" panose="02010600040101010101" pitchFamily="2" typeface="华文仿宋"/>
              </a:rPr>
              <a:t>依据不充分的例证（通常不具代表性或者过于琐碎，或出于个人经验）得出普遍的结论</a:t>
            </a:r>
            <a:endParaRPr altLang="en-US" b="1" dirty="0" lang="zh-CN"/>
          </a:p>
        </p:txBody>
      </p:sp>
      <p:sp>
        <p:nvSpPr>
          <p:cNvPr id="7170" name="内容占位符 1">
            <a:extLst>
              <a:ext uri="{FF2B5EF4-FFF2-40B4-BE49-F238E27FC236}">
                <a16:creationId xmlns:a16="http://schemas.microsoft.com/office/drawing/2014/main" id="{6E28478A-0C52-A1E5-5A41-8AE6DDADA9C3}"/>
              </a:ext>
            </a:extLst>
          </p:cNvPr>
          <p:cNvSpPr txBox="1">
            <a:spLocks/>
          </p:cNvSpPr>
          <p:nvPr/>
        </p:nvSpPr>
        <p:spPr>
          <a:xfrm>
            <a:off x="1127448" y="3140968"/>
            <a:ext cx="9138726" cy="1512168"/>
          </a:xfrm>
          <a:prstGeom prst="rect">
            <a:avLst/>
          </a:prstGeom>
        </p:spPr>
        <p:txBody>
          <a:bodyPr bIns="45720" lIns="91440" rIns="91440" rtlCol="0" tIns="45720" vert="horz">
            <a:normAutofit lnSpcReduction="10000"/>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88900">
              <a:buNone/>
            </a:pPr>
            <a:r>
              <a:rPr altLang="en-US" b="1" dirty="0" lang="zh-CN" sz="2800">
                <a:solidFill>
                  <a:srgbClr val="0070C0"/>
                </a:solidFill>
                <a:latin charset="-122" panose="02010609060101010101" pitchFamily="49" typeface="仿宋"/>
                <a:ea charset="-122" panose="02010609060101010101" pitchFamily="49" typeface="仿宋"/>
              </a:rPr>
              <a:t>归纳可以分为两种：</a:t>
            </a:r>
            <a:endParaRPr altLang="zh-CN" b="1" dirty="0" lang="en-US" sz="2800">
              <a:solidFill>
                <a:srgbClr val="0070C0"/>
              </a:solidFill>
              <a:latin charset="-122" panose="02010609060101010101" pitchFamily="49" typeface="仿宋"/>
              <a:ea charset="-122" panose="02010609060101010101" pitchFamily="49" typeface="仿宋"/>
            </a:endParaRPr>
          </a:p>
          <a:p>
            <a:pPr indent="0" marL="88900">
              <a:buNone/>
            </a:pPr>
            <a:r>
              <a:rPr altLang="en-US" b="1" dirty="0" lang="zh-CN" sz="2800">
                <a:solidFill>
                  <a:srgbClr val="0070C0"/>
                </a:solidFill>
                <a:latin charset="-122" panose="02010609060101010101" pitchFamily="49" typeface="仿宋"/>
                <a:ea charset="-122" panose="02010609060101010101" pitchFamily="49" typeface="仿宋"/>
              </a:rPr>
              <a:t>不完全归纳，前提真实，结论仅仅可能是真实的。</a:t>
            </a:r>
            <a:endParaRPr altLang="zh-CN" b="1" dirty="0" lang="en-US" sz="2800">
              <a:solidFill>
                <a:srgbClr val="0070C0"/>
              </a:solidFill>
              <a:latin charset="-122" panose="02010609060101010101" pitchFamily="49" typeface="仿宋"/>
              <a:ea charset="-122" panose="02010609060101010101" pitchFamily="49" typeface="仿宋"/>
            </a:endParaRPr>
          </a:p>
          <a:p>
            <a:pPr indent="0" marL="88900">
              <a:buNone/>
            </a:pPr>
            <a:r>
              <a:rPr altLang="en-US" b="1" dirty="0" lang="zh-CN" sz="2800">
                <a:solidFill>
                  <a:srgbClr val="0070C0"/>
                </a:solidFill>
                <a:latin charset="-122" panose="02010609060101010101" pitchFamily="49" typeface="仿宋"/>
                <a:ea charset="-122" panose="02010609060101010101" pitchFamily="49" typeface="仿宋"/>
              </a:rPr>
              <a:t>完全归纳，前提真实，结论也是真实的。</a:t>
            </a:r>
          </a:p>
        </p:txBody>
      </p:sp>
    </p:spTree>
    <p:extLst>
      <p:ext uri="{BB962C8B-B14F-4D97-AF65-F5344CB8AC3E}">
        <p14:creationId xmlns:p14="http://schemas.microsoft.com/office/powerpoint/2010/main" val="331079926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717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0"/>
    </p:bld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内容占位符 1">
            <a:extLst>
              <a:ext uri="{FF2B5EF4-FFF2-40B4-BE49-F238E27FC236}">
                <a16:creationId xmlns:a16="http://schemas.microsoft.com/office/drawing/2014/main" id="{DEB27918-380E-D29A-DEF5-6A12B0E3FE55}"/>
              </a:ext>
            </a:extLst>
          </p:cNvPr>
          <p:cNvSpPr txBox="1">
            <a:spLocks/>
          </p:cNvSpPr>
          <p:nvPr/>
        </p:nvSpPr>
        <p:spPr>
          <a:xfrm>
            <a:off x="1199456" y="1052736"/>
            <a:ext cx="10297144" cy="162331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88900">
              <a:buNone/>
            </a:pPr>
            <a:r>
              <a:rPr altLang="en-US" b="1" dirty="0" lang="zh-CN" sz="2800">
                <a:latin charset="-122" panose="02010609060101010101" pitchFamily="49" typeface="仿宋"/>
                <a:ea charset="-122" panose="02010609060101010101" pitchFamily="49" typeface="仿宋"/>
              </a:rPr>
              <a:t>完全归纳推理：根据某事物中每一个对象都具有某种属性，推出该类对象具有某种属性。</a:t>
            </a:r>
            <a:endParaRPr altLang="zh-CN" b="1" dirty="0" lang="en-US" sz="2800">
              <a:latin charset="-122" panose="02010609060101010101" pitchFamily="49" typeface="仿宋"/>
              <a:ea charset="-122" panose="02010609060101010101" pitchFamily="49" typeface="仿宋"/>
            </a:endParaRPr>
          </a:p>
          <a:p>
            <a:pPr indent="0" marL="88900">
              <a:buNone/>
            </a:pPr>
            <a:r>
              <a:rPr altLang="en-US" b="1" dirty="0" lang="zh-CN" sz="2800">
                <a:latin charset="-122" panose="02010609060101010101" pitchFamily="49" typeface="仿宋"/>
                <a:ea charset="-122" panose="02010609060101010101" pitchFamily="49" typeface="仿宋"/>
              </a:rPr>
              <a:t>完全归纳推理是有局限性的，因为一类事物的全体对象可能是巨大甚至无限的，此时完全归纳推理就无效了。</a:t>
            </a:r>
          </a:p>
        </p:txBody>
      </p:sp>
      <p:sp>
        <p:nvSpPr>
          <p:cNvPr id="5" name="内容占位符 1">
            <a:extLst>
              <a:ext uri="{FF2B5EF4-FFF2-40B4-BE49-F238E27FC236}">
                <a16:creationId xmlns:a16="http://schemas.microsoft.com/office/drawing/2014/main" id="{4364554D-0C1C-3A1D-B1B0-FD49CA33066B}"/>
              </a:ext>
            </a:extLst>
          </p:cNvPr>
          <p:cNvSpPr txBox="1">
            <a:spLocks/>
          </p:cNvSpPr>
          <p:nvPr/>
        </p:nvSpPr>
        <p:spPr>
          <a:xfrm>
            <a:off x="1208065" y="3645024"/>
            <a:ext cx="10585176" cy="237626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88900">
              <a:buNone/>
            </a:pPr>
            <a:r>
              <a:rPr altLang="en-US" b="1" dirty="0" lang="zh-CN" sz="2800">
                <a:latin charset="-122" panose="02010609060101010101" pitchFamily="49" typeface="仿宋"/>
                <a:ea charset="-122" panose="02010609060101010101" pitchFamily="49" typeface="仿宋"/>
              </a:rPr>
              <a:t>不完全归纳推理是根据一类事物中的部分对象具有某种属性，推出该类对象都具有某种属性。</a:t>
            </a:r>
            <a:endParaRPr altLang="zh-CN" b="1" dirty="0" lang="en-US" sz="2800">
              <a:latin charset="-122" panose="02010609060101010101" pitchFamily="49" typeface="仿宋"/>
              <a:ea charset="-122" panose="02010609060101010101" pitchFamily="49" typeface="仿宋"/>
            </a:endParaRPr>
          </a:p>
          <a:p>
            <a:pPr indent="0" marL="88900">
              <a:buNone/>
            </a:pPr>
            <a:r>
              <a:rPr altLang="en-US" b="1" dirty="0" lang="zh-CN" sz="2800">
                <a:latin charset="-122" panose="02010609060101010101" pitchFamily="49" typeface="仿宋"/>
                <a:ea charset="-122" panose="02010609060101010101" pitchFamily="49" typeface="仿宋"/>
              </a:rPr>
              <a:t>特点：前提只断定了一部分事物具有某种属性，结论却断定所有事物都具有该属性，结论的范围超出了前提的范围。因此，前提与结论之间的联系是概然的，结论不是充分可靠的。</a:t>
            </a:r>
          </a:p>
        </p:txBody>
      </p:sp>
    </p:spTree>
    <p:extLst>
      <p:ext uri="{BB962C8B-B14F-4D97-AF65-F5344CB8AC3E}">
        <p14:creationId xmlns:p14="http://schemas.microsoft.com/office/powerpoint/2010/main" val="42548013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28.xml><?xml version="1.0" encoding="utf-8"?>
<p:sld xmlns:a="http://schemas.openxmlformats.org/drawingml/2006/main" xmlns:p="http://schemas.openxmlformats.org/presentationml/2006/main" xmlns:r="http://schemas.openxmlformats.org/officeDocument/2006/relationships" showMasterPhAnim="0">
  <p:cSld>
    <p:spTree>
      <p:nvGrpSpPr>
        <p:cNvPr id="1" name=""/>
        <p:cNvGrpSpPr/>
        <p:nvPr/>
      </p:nvGrpSpPr>
      <p:grpSpPr>
        <a:xfrm>
          <a:off x="0" y="0"/>
          <a:ext cx="0" cy="0"/>
          <a:chOff x="0" y="0"/>
          <a:chExt cx="0" cy="0"/>
        </a:xfrm>
      </p:grpSpPr>
      <p:sp>
        <p:nvSpPr>
          <p:cNvPr id="17410" name="内容占位符 1">
            <a:extLst>
              <a:ext uri="{FF2B5EF4-FFF2-40B4-BE49-F238E27FC236}">
                <a16:creationId xmlns:a16="http://schemas.microsoft.com/office/drawing/2014/main" id="{269CFF18-C627-66AE-0EBF-E57328293299}"/>
              </a:ext>
            </a:extLst>
          </p:cNvPr>
          <p:cNvSpPr txBox="1">
            <a:spLocks/>
          </p:cNvSpPr>
          <p:nvPr/>
        </p:nvSpPr>
        <p:spPr>
          <a:xfrm>
            <a:off x="983432" y="1818518"/>
            <a:ext cx="10297144" cy="3220963"/>
          </a:xfrm>
          <a:prstGeom prst="rect">
            <a:avLst/>
          </a:prstGeom>
        </p:spPr>
        <p:txBody>
          <a:bodyPr bIns="45720" lIns="91440" rIns="91440" rtlCol="0" tIns="45720" vert="horz">
            <a:norm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88900">
              <a:buNone/>
            </a:pPr>
            <a:r>
              <a:rPr altLang="en-US" dirty="0" lang="zh-CN">
                <a:latin charset="-122" panose="02010609060101010101" pitchFamily="49" typeface="仿宋"/>
                <a:ea charset="-122" panose="02010609060101010101" pitchFamily="49" typeface="仿宋"/>
              </a:rPr>
              <a:t>归纳推理的特点：前提与结论之间具有必要条件关系。前提只是结论的必要条件，而不是充分条件。</a:t>
            </a:r>
            <a:endParaRPr altLang="zh-CN" dirty="0" lang="en-US">
              <a:latin charset="-122" panose="02010609060101010101" pitchFamily="49" typeface="仿宋"/>
              <a:ea charset="-122" panose="02010609060101010101" pitchFamily="49" typeface="仿宋"/>
            </a:endParaRPr>
          </a:p>
          <a:p>
            <a:pPr indent="0" marL="88900">
              <a:buNone/>
            </a:pPr>
            <a:r>
              <a:rPr altLang="en-US" dirty="0" lang="zh-CN">
                <a:latin charset="-122" panose="02010609060101010101" pitchFamily="49" typeface="仿宋"/>
                <a:ea charset="-122" panose="02010609060101010101" pitchFamily="49" typeface="仿宋"/>
              </a:rPr>
              <a:t>也就是说，归纳推理的前提必须真实可靠，但是，真实可靠的前提未必能推出真实的结论来。</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86C92E5-B087-060E-2D37-F03D1B80553A}"/>
              </a:ext>
            </a:extLst>
          </p:cNvPr>
          <p:cNvSpPr>
            <a:spLocks noGrp="1"/>
          </p:cNvSpPr>
          <p:nvPr>
            <p:ph idx="1"/>
          </p:nvPr>
        </p:nvSpPr>
        <p:spPr>
          <a:xfrm>
            <a:off x="839416" y="1124744"/>
            <a:ext cx="10225136" cy="1157088"/>
          </a:xfrm>
        </p:spPr>
        <p:txBody>
          <a:bodyPr>
            <a:normAutofit/>
          </a:bodyPr>
          <a:lstStyle/>
          <a:p>
            <a:pPr indent="0" marL="0">
              <a:buNone/>
            </a:pPr>
            <a:r>
              <a:rPr altLang="en-US" b="1" dirty="0" lang="zh-CN" spc="120" sz="2800">
                <a:latin charset="-122" panose="02010609060101010101" pitchFamily="49" typeface="仿宋"/>
                <a:ea charset="-122" panose="02010609060101010101" pitchFamily="49" typeface="仿宋"/>
                <a:cs charset="-122" panose="02000000000000000000" typeface="方正粗黑宋简体"/>
                <a:sym charset="0" pitchFamily="34" typeface="Arial"/>
              </a:rPr>
              <a:t>你是否已经停止了对我的毁谤？请回答“是”或者“不是”！</a:t>
            </a:r>
          </a:p>
          <a:p>
            <a:endParaRPr altLang="en-US" dirty="0" lang="zh-CN" sz="2800">
              <a:latin charset="-122" panose="02010609060101010101" pitchFamily="49" typeface="楷体"/>
              <a:ea charset="-122" panose="02010609060101010101" pitchFamily="49" typeface="楷体"/>
            </a:endParaRPr>
          </a:p>
        </p:txBody>
      </p:sp>
      <p:sp>
        <p:nvSpPr>
          <p:cNvPr id="4" name="文本框 3">
            <a:extLst>
              <a:ext uri="{FF2B5EF4-FFF2-40B4-BE49-F238E27FC236}">
                <a16:creationId xmlns:a16="http://schemas.microsoft.com/office/drawing/2014/main" id="{05F5BCBF-2E5A-EA04-212E-5E9F13EA846B}"/>
              </a:ext>
            </a:extLst>
          </p:cNvPr>
          <p:cNvSpPr txBox="1"/>
          <p:nvPr>
            <p:custDataLst>
              <p:tags r:id="rId1"/>
            </p:custDataLst>
          </p:nvPr>
        </p:nvSpPr>
        <p:spPr>
          <a:xfrm>
            <a:off x="1127448" y="2420888"/>
            <a:ext cx="10225136" cy="1806070"/>
          </a:xfrm>
          <a:prstGeom prst="rect">
            <a:avLst/>
          </a:prstGeom>
          <a:noFill/>
        </p:spPr>
        <p:txBody>
          <a:bodyPr bIns="45624" lIns="91248" rIns="91248" tIns="45624" wrap="square">
            <a:spAutoFit/>
            <a:scene3d>
              <a:camera prst="orthographicFront"/>
              <a:lightRig dir="t" rig="threePt"/>
            </a:scene3d>
          </a:bodyPr>
          <a:lstStyle/>
          <a:p>
            <a:pPr defTabSz="911846">
              <a:lnSpc>
                <a:spcPct val="120000"/>
              </a:lnSpc>
              <a:spcAft>
                <a:spcPts val="798"/>
              </a:spcAft>
              <a:defRPr/>
            </a:pPr>
            <a:r>
              <a:rPr altLang="en-US" dirty="0" lang="zh-CN" spc="160" sz="2400">
                <a:gradFill>
                  <a:gsLst>
                    <a:gs pos="0">
                      <a:srgbClr val="E30000"/>
                    </a:gs>
                    <a:gs pos="100000">
                      <a:srgbClr val="760303"/>
                    </a:gs>
                  </a:gsLst>
                  <a:lin scaled="0"/>
                </a:gradFill>
                <a:effectLst>
                  <a:outerShdw algn="tl" blurRad="38100" dir="2700000" dist="19050" rotWithShape="0">
                    <a:schemeClr val="dk1">
                      <a:alpha val="40000"/>
                    </a:schemeClr>
                  </a:outerShdw>
                </a:effectLst>
                <a:latin typeface="+mn-ea"/>
                <a:cs charset="-122" panose="020B0503020204020204" pitchFamily="34" typeface="微软雅黑"/>
                <a:sym typeface="+mn-ea"/>
              </a:rPr>
              <a:t>“你是否已经停止了对我的诽谤”，隐藏着一个前提，那就是对方一直在诽谤说话人。对方无论回答肯定还是否定，都意味着承认这个前提。而这个前提可能是虚假的。这种错误叫做“</a:t>
            </a:r>
            <a:r>
              <a:rPr altLang="en-US" dirty="0" lang="zh-CN" spc="160" sz="2400" u="sng">
                <a:solidFill>
                  <a:srgbClr val="1D41D5"/>
                </a:solidFill>
                <a:effectLst>
                  <a:outerShdw algn="tl" blurRad="38100" dir="2700000" dist="19050" rotWithShape="0">
                    <a:schemeClr val="dk1">
                      <a:alpha val="40000"/>
                    </a:schemeClr>
                  </a:outerShdw>
                </a:effectLst>
                <a:latin typeface="+mn-ea"/>
                <a:cs charset="-122" panose="020B0503020204020204" pitchFamily="34" typeface="微软雅黑"/>
                <a:sym typeface="+mn-ea"/>
              </a:rPr>
              <a:t>不当预设</a:t>
            </a:r>
            <a:r>
              <a:rPr altLang="en-US" dirty="0" lang="zh-CN" spc="160" sz="2400">
                <a:gradFill>
                  <a:gsLst>
                    <a:gs pos="0">
                      <a:srgbClr val="E30000"/>
                    </a:gs>
                    <a:gs pos="100000">
                      <a:srgbClr val="760303"/>
                    </a:gs>
                  </a:gsLst>
                  <a:lin scaled="0"/>
                </a:gradFill>
                <a:effectLst>
                  <a:outerShdw algn="tl" blurRad="38100" dir="2700000" dist="19050" rotWithShape="0">
                    <a:schemeClr val="dk1">
                      <a:alpha val="40000"/>
                    </a:schemeClr>
                  </a:outerShdw>
                </a:effectLst>
                <a:latin typeface="+mn-ea"/>
                <a:cs charset="-122" panose="020B0503020204020204" pitchFamily="34" typeface="微软雅黑"/>
                <a:sym typeface="+mn-ea"/>
              </a:rPr>
              <a:t>”，违犯了</a:t>
            </a:r>
            <a:r>
              <a:rPr altLang="en-US" dirty="0" lang="zh-CN" spc="160" sz="2400" u="sng">
                <a:solidFill>
                  <a:srgbClr val="1D41D5"/>
                </a:solidFill>
                <a:effectLst>
                  <a:outerShdw algn="tl" blurRad="38100" dir="2700000" dist="19050" rotWithShape="0">
                    <a:schemeClr val="dk1">
                      <a:alpha val="40000"/>
                    </a:schemeClr>
                  </a:outerShdw>
                </a:effectLst>
                <a:latin typeface="+mn-ea"/>
                <a:cs charset="-122" panose="020B0503020204020204" pitchFamily="34" typeface="微软雅黑"/>
                <a:sym typeface="+mn-ea"/>
              </a:rPr>
              <a:t>充足理由律</a:t>
            </a:r>
            <a:r>
              <a:rPr altLang="en-US" dirty="0" lang="zh-CN" spc="160" sz="2400">
                <a:gradFill>
                  <a:gsLst>
                    <a:gs pos="0">
                      <a:srgbClr val="E30000"/>
                    </a:gs>
                    <a:gs pos="100000">
                      <a:srgbClr val="760303"/>
                    </a:gs>
                  </a:gsLst>
                  <a:lin scaled="0"/>
                </a:gradFill>
                <a:effectLst>
                  <a:outerShdw algn="tl" blurRad="38100" dir="2700000" dist="19050" rotWithShape="0">
                    <a:schemeClr val="dk1">
                      <a:alpha val="40000"/>
                    </a:schemeClr>
                  </a:outerShdw>
                </a:effectLst>
                <a:latin typeface="+mn-ea"/>
                <a:cs charset="-122" panose="020B0503020204020204" pitchFamily="34" typeface="微软雅黑"/>
                <a:sym typeface="+mn-ea"/>
              </a:rPr>
              <a:t>。</a:t>
            </a:r>
          </a:p>
        </p:txBody>
      </p:sp>
    </p:spTree>
    <p:extLst>
      <p:ext uri="{BB962C8B-B14F-4D97-AF65-F5344CB8AC3E}">
        <p14:creationId xmlns:p14="http://schemas.microsoft.com/office/powerpoint/2010/main" val="149804563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683" name="Text Box 3">
            <a:extLst>
              <a:ext uri="{FF2B5EF4-FFF2-40B4-BE49-F238E27FC236}">
                <a16:creationId xmlns:a16="http://schemas.microsoft.com/office/drawing/2014/main" id="{B2069152-2B30-4D44-350D-D621A9F64EF1}"/>
              </a:ext>
            </a:extLst>
          </p:cNvPr>
          <p:cNvSpPr txBox="1">
            <a:spLocks noChangeArrowheads="1"/>
          </p:cNvSpPr>
          <p:nvPr/>
        </p:nvSpPr>
        <p:spPr bwMode="auto">
          <a:xfrm>
            <a:off x="839416" y="674400"/>
            <a:ext cx="1072919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a:spAutoFit/>
          </a:bodyPr>
          <a:lstStyle/>
          <a:p>
            <a:r>
              <a:rPr altLang="en-US" b="1" dirty="0" lang="zh-CN" sz="2800">
                <a:latin charset="-122" panose="02010609060101010101" pitchFamily="49" typeface="楷体"/>
                <a:ea charset="-122" panose="02010609060101010101" pitchFamily="49" typeface="楷体"/>
              </a:rPr>
              <a:t>下面有两个口语交际的情景，请任选一个，用简明、得体的语言反驳其错误言论。（</a:t>
            </a:r>
            <a:r>
              <a:rPr altLang="zh-CN" b="1" dirty="0" lang="en-US" sz="2800">
                <a:latin charset="-122" panose="02010609060101010101" pitchFamily="49" typeface="楷体"/>
                <a:ea charset="-122" panose="02010609060101010101" pitchFamily="49" typeface="楷体"/>
              </a:rPr>
              <a:t>4</a:t>
            </a:r>
            <a:r>
              <a:rPr altLang="en-US" b="1" dirty="0" lang="zh-CN" sz="2800">
                <a:latin charset="-122" panose="02010609060101010101" pitchFamily="49" typeface="楷体"/>
                <a:ea charset="-122" panose="02010609060101010101" pitchFamily="49" typeface="楷体"/>
              </a:rPr>
              <a:t>分）</a:t>
            </a:r>
            <a:endParaRPr altLang="zh-CN" b="1" dirty="0" lang="en-US" sz="2800">
              <a:latin charset="-122" panose="02010609060101010101" pitchFamily="49" typeface="楷体"/>
              <a:ea charset="-122" panose="02010609060101010101" pitchFamily="49" typeface="楷体"/>
            </a:endParaRPr>
          </a:p>
          <a:p>
            <a:endParaRPr altLang="zh-CN" b="1" dirty="0" lang="en-US" sz="2800">
              <a:latin charset="-122" panose="02010609060101010101" pitchFamily="49" typeface="楷体"/>
              <a:ea charset="-122" panose="02010609060101010101" pitchFamily="49" typeface="楷体"/>
            </a:endParaRPr>
          </a:p>
          <a:p>
            <a:r>
              <a:rPr altLang="en-US" b="1" dirty="0" lang="zh-CN" sz="2800">
                <a:latin charset="-122" panose="02010609060101010101" pitchFamily="49" typeface="楷体"/>
                <a:ea charset="-122" panose="02010609060101010101" pitchFamily="49" typeface="楷体"/>
              </a:rPr>
              <a:t>（</a:t>
            </a:r>
            <a:r>
              <a:rPr altLang="zh-CN" b="1" dirty="0" lang="en-US" sz="2800">
                <a:latin charset="-122" panose="02010609060101010101" pitchFamily="49" typeface="楷体"/>
                <a:ea charset="-122" panose="02010609060101010101" pitchFamily="49" typeface="楷体"/>
              </a:rPr>
              <a:t>1</a:t>
            </a:r>
            <a:r>
              <a:rPr altLang="en-US" b="1" dirty="0" lang="zh-CN" sz="2800">
                <a:latin charset="-122" panose="02010609060101010101" pitchFamily="49" typeface="楷体"/>
                <a:ea charset="-122" panose="02010609060101010101" pitchFamily="49" typeface="楷体"/>
              </a:rPr>
              <a:t>）有人随地吐痰，别人批评他：“随地吐痰不卫生。”他貌似有理地说：“有痰不吐更不卫生。”</a:t>
            </a:r>
            <a:r>
              <a:rPr altLang="en-US" b="1" dirty="0" lang="zh-CN" sz="2800" u="sng">
                <a:latin charset="-122" panose="02010609060101010101" pitchFamily="49" typeface="楷体"/>
                <a:ea charset="-122" panose="02010609060101010101" pitchFamily="49" typeface="楷体"/>
              </a:rPr>
              <a:t>                                             </a:t>
            </a:r>
          </a:p>
          <a:p>
            <a:r>
              <a:rPr altLang="en-US" b="1" dirty="0" lang="zh-CN" sz="2800" u="sng">
                <a:latin charset="-122" panose="02010609060101010101" pitchFamily="49" typeface="楷体"/>
                <a:ea charset="-122" panose="02010609060101010101" pitchFamily="49" typeface="楷体"/>
              </a:rPr>
              <a:t>                                          </a:t>
            </a:r>
            <a:r>
              <a:rPr altLang="en-US" b="1" dirty="0" lang="zh-CN" sz="2800">
                <a:latin charset="-122" panose="02010609060101010101" pitchFamily="49" typeface="楷体"/>
                <a:ea charset="-122" panose="02010609060101010101" pitchFamily="49" typeface="楷体"/>
              </a:rPr>
              <a:t>。 </a:t>
            </a:r>
            <a:endParaRPr altLang="zh-CN" b="1" dirty="0" lang="en-US" sz="2800">
              <a:latin charset="-122" panose="02010609060101010101" pitchFamily="49" typeface="楷体"/>
              <a:ea charset="-122" panose="02010609060101010101" pitchFamily="49" typeface="楷体"/>
            </a:endParaRPr>
          </a:p>
          <a:p>
            <a:endParaRPr altLang="zh-CN" b="1" dirty="0" lang="en-US" sz="2800">
              <a:latin charset="-122" panose="02010609060101010101" pitchFamily="49" typeface="楷体"/>
              <a:ea charset="-122" panose="02010609060101010101" pitchFamily="49" typeface="楷体"/>
            </a:endParaRPr>
          </a:p>
          <a:p>
            <a:r>
              <a:rPr altLang="en-US" b="1" dirty="0" lang="zh-CN" sz="2800">
                <a:latin charset="-122" panose="02010609060101010101" pitchFamily="49" typeface="楷体"/>
                <a:ea charset="-122" panose="02010609060101010101" pitchFamily="49" typeface="楷体"/>
              </a:rPr>
              <a:t>（</a:t>
            </a:r>
            <a:r>
              <a:rPr altLang="zh-CN" b="1" dirty="0" lang="en-US" sz="2800">
                <a:latin charset="-122" panose="02010609060101010101" pitchFamily="49" typeface="楷体"/>
                <a:ea charset="-122" panose="02010609060101010101" pitchFamily="49" typeface="楷体"/>
              </a:rPr>
              <a:t>2</a:t>
            </a:r>
            <a:r>
              <a:rPr altLang="en-US" b="1" dirty="0" lang="zh-CN" sz="2800">
                <a:latin charset="-122" panose="02010609060101010101" pitchFamily="49" typeface="楷体"/>
                <a:ea charset="-122" panose="02010609060101010101" pitchFamily="49" typeface="楷体"/>
              </a:rPr>
              <a:t>）有人上公交车不排队，往前挤。别人批评他：“不要挤嘛，讲点儿社会公德。”他嘻皮笑脸地回答：“我这是发扬雷锋的钉子精神，一要有钻劲，二要有挤劲。”</a:t>
            </a:r>
          </a:p>
          <a:p>
            <a:r>
              <a:rPr altLang="en-US" b="1" dirty="0" lang="zh-CN" sz="2800" u="sng">
                <a:latin charset="-122" panose="02010609060101010101" pitchFamily="49" typeface="楷体"/>
                <a:ea charset="-122" panose="02010609060101010101" pitchFamily="49" typeface="楷体"/>
              </a:rPr>
              <a:t>                                          </a:t>
            </a:r>
            <a:r>
              <a:rPr altLang="en-US" b="1" dirty="0" lang="zh-CN" sz="2800">
                <a:latin charset="-122" panose="02010609060101010101" pitchFamily="49" typeface="楷体"/>
                <a:ea charset="-122" panose="02010609060101010101" pitchFamily="49" typeface="楷体"/>
              </a:rPr>
              <a:t>。 </a:t>
            </a:r>
          </a:p>
        </p:txBody>
      </p:sp>
      <p:sp>
        <p:nvSpPr>
          <p:cNvPr id="71684" name="Text Box 4">
            <a:extLst>
              <a:ext uri="{FF2B5EF4-FFF2-40B4-BE49-F238E27FC236}">
                <a16:creationId xmlns:a16="http://schemas.microsoft.com/office/drawing/2014/main" id="{8AC0484B-DF4C-2A75-5481-20205EC9E524}"/>
              </a:ext>
            </a:extLst>
          </p:cNvPr>
          <p:cNvSpPr txBox="1">
            <a:spLocks noChangeArrowheads="1"/>
          </p:cNvSpPr>
          <p:nvPr/>
        </p:nvSpPr>
        <p:spPr bwMode="auto">
          <a:xfrm>
            <a:off x="3719736" y="124511"/>
            <a:ext cx="5797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spAutoFit/>
          </a:bodyPr>
          <a:lstStyle/>
          <a:p>
            <a:pPr>
              <a:spcBef>
                <a:spcPct val="50000"/>
              </a:spcBef>
            </a:pPr>
            <a:r>
              <a:rPr altLang="zh-CN" dirty="0" lang="en-US" sz="2800">
                <a:latin charset="-122" panose="02010609060101010101" pitchFamily="49" typeface="黑体"/>
                <a:ea charset="-122" panose="02010609060101010101" pitchFamily="49" typeface="黑体"/>
              </a:rPr>
              <a:t>2007</a:t>
            </a:r>
            <a:r>
              <a:rPr altLang="en-US" dirty="0" lang="zh-CN" sz="2800">
                <a:latin charset="-122" panose="02010609060101010101" pitchFamily="49" typeface="黑体"/>
                <a:ea charset="-122" panose="02010609060101010101" pitchFamily="49" typeface="黑体"/>
              </a:rPr>
              <a:t>高考</a:t>
            </a:r>
            <a:r>
              <a:rPr altLang="zh-CN" dirty="0" lang="en-US" sz="2800">
                <a:latin charset="-122" panose="02010609060101010101" pitchFamily="49" typeface="黑体"/>
                <a:ea charset="-122" panose="02010609060101010101" pitchFamily="49" typeface="黑体"/>
              </a:rPr>
              <a:t>(</a:t>
            </a:r>
            <a:r>
              <a:rPr altLang="en-US" dirty="0" lang="zh-CN" sz="2800">
                <a:latin charset="-122" panose="02010609060101010101" pitchFamily="49" typeface="黑体"/>
                <a:ea charset="-122" panose="02010609060101010101" pitchFamily="49" typeface="黑体"/>
              </a:rPr>
              <a:t>四川卷</a:t>
            </a:r>
            <a:r>
              <a:rPr altLang="zh-CN" dirty="0" lang="en-US" sz="2800">
                <a:latin charset="-122" panose="02010609060101010101" pitchFamily="49" typeface="黑体"/>
                <a:ea charset="-122" panose="02010609060101010101" pitchFamily="49" typeface="黑体"/>
              </a:rPr>
              <a:t>)</a:t>
            </a:r>
          </a:p>
        </p:txBody>
      </p:sp>
      <p:sp>
        <p:nvSpPr>
          <p:cNvPr id="71687" name="Text Box 7">
            <a:extLst>
              <a:ext uri="{FF2B5EF4-FFF2-40B4-BE49-F238E27FC236}">
                <a16:creationId xmlns:a16="http://schemas.microsoft.com/office/drawing/2014/main" id="{20E84682-0159-C3BF-9F9E-96A6F375A9E6}"/>
              </a:ext>
            </a:extLst>
          </p:cNvPr>
          <p:cNvSpPr txBox="1">
            <a:spLocks noChangeArrowheads="1"/>
          </p:cNvSpPr>
          <p:nvPr/>
        </p:nvSpPr>
        <p:spPr bwMode="auto">
          <a:xfrm>
            <a:off x="1828800" y="2844225"/>
            <a:ext cx="876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spAutoFit/>
          </a:bodyPr>
          <a:lstStyle/>
          <a:p>
            <a:pPr>
              <a:spcBef>
                <a:spcPct val="50000"/>
              </a:spcBef>
            </a:pPr>
            <a:r>
              <a:rPr altLang="en-US" b="1" dirty="0" lang="zh-CN" sz="2400">
                <a:solidFill>
                  <a:srgbClr val="FF0000"/>
                </a:solidFill>
                <a:latin charset="-122" panose="02010600030101010101" pitchFamily="2" typeface="宋体"/>
              </a:rPr>
              <a:t>痰该吐，但你不能为了个人卫生而影响公共卫生</a:t>
            </a:r>
          </a:p>
        </p:txBody>
      </p:sp>
      <p:sp>
        <p:nvSpPr>
          <p:cNvPr id="71688" name="Text Box 8">
            <a:extLst>
              <a:ext uri="{FF2B5EF4-FFF2-40B4-BE49-F238E27FC236}">
                <a16:creationId xmlns:a16="http://schemas.microsoft.com/office/drawing/2014/main" id="{D23FCC5F-C7C3-67EE-8085-F6D843742970}"/>
              </a:ext>
            </a:extLst>
          </p:cNvPr>
          <p:cNvSpPr txBox="1">
            <a:spLocks noChangeArrowheads="1"/>
          </p:cNvSpPr>
          <p:nvPr/>
        </p:nvSpPr>
        <p:spPr bwMode="auto">
          <a:xfrm>
            <a:off x="1991544" y="4941169"/>
            <a:ext cx="876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spAutoFit/>
          </a:bodyPr>
          <a:lstStyle/>
          <a:p>
            <a:pPr>
              <a:spcBef>
                <a:spcPct val="50000"/>
              </a:spcBef>
            </a:pPr>
            <a:r>
              <a:rPr altLang="en-US" b="1" dirty="0" lang="zh-CN" sz="2400">
                <a:solidFill>
                  <a:srgbClr val="FF0000"/>
                </a:solidFill>
                <a:latin charset="-122" panose="02010600030101010101" pitchFamily="2" typeface="宋体"/>
              </a:rPr>
              <a:t>雷锋挤时间为人民服务，而你挤车子是损人利己</a:t>
            </a:r>
          </a:p>
        </p:txBody>
      </p:sp>
      <p:sp>
        <p:nvSpPr>
          <p:cNvPr id="2" name="文本框 1">
            <a:extLst>
              <a:ext uri="{FF2B5EF4-FFF2-40B4-BE49-F238E27FC236}">
                <a16:creationId xmlns:a16="http://schemas.microsoft.com/office/drawing/2014/main" id="{5C2CF19D-A629-AFF7-B214-56EF8448C4B2}"/>
              </a:ext>
            </a:extLst>
          </p:cNvPr>
          <p:cNvSpPr txBox="1"/>
          <p:nvPr/>
        </p:nvSpPr>
        <p:spPr>
          <a:xfrm>
            <a:off x="2135560" y="5922395"/>
            <a:ext cx="6624736" cy="461665"/>
          </a:xfrm>
          <a:prstGeom prst="rect">
            <a:avLst/>
          </a:prstGeom>
          <a:noFill/>
        </p:spPr>
        <p:txBody>
          <a:bodyPr rtlCol="0" wrap="square">
            <a:spAutoFit/>
          </a:bodyPr>
          <a:lstStyle/>
          <a:p>
            <a:r>
              <a:rPr altLang="en-US" b="1" dirty="0" lang="zh-CN" sz="2400">
                <a:solidFill>
                  <a:srgbClr val="0070C0"/>
                </a:solidFill>
              </a:rPr>
              <a:t>这两段话的问题在哪里？</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2"/>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71687"/>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7168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687"/>
      <p:bldP grpId="0" spid="71688"/>
      <p:bldP grpId="0" spid="2"/>
    </p:bld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 name="矩形 7"/>
          <p:cNvSpPr/>
          <p:nvPr>
            <p:custDataLst>
              <p:tags r:id="rId1"/>
            </p:custDataLst>
          </p:nvPr>
        </p:nvSpPr>
        <p:spPr>
          <a:xfrm>
            <a:off x="1127448" y="1304013"/>
            <a:ext cx="10297143" cy="2576667"/>
          </a:xfrm>
          <a:prstGeom prst="rect">
            <a:avLst/>
          </a:prstGeom>
        </p:spPr>
        <p:txBody>
          <a:bodyPr wrap="square">
            <a:spAutoFit/>
          </a:bodyPr>
          <a:lstStyle/>
          <a:p>
            <a:pPr algn="just">
              <a:lnSpc>
                <a:spcPct val="150000"/>
              </a:lnSpc>
            </a:pPr>
            <a:r>
              <a:rPr altLang="en-US" b="1" dirty="0" lang="zh-CN" sz="2800">
                <a:latin charset="-122" panose="02010609060101010101" pitchFamily="49" typeface="仿宋"/>
                <a:ea charset="-122" panose="02010609060101010101" pitchFamily="49" typeface="仿宋"/>
              </a:rPr>
              <a:t>某报刊载小品文一则，讽刺一些恋人的“向钱看”：</a:t>
            </a:r>
            <a:endParaRPr altLang="zh-CN" b="1" dirty="0" lang="en-US" sz="2800">
              <a:latin charset="-122" panose="02010609060101010101" pitchFamily="49" typeface="仿宋"/>
              <a:ea charset="-122" panose="02010609060101010101" pitchFamily="49" typeface="仿宋"/>
            </a:endParaRPr>
          </a:p>
          <a:p>
            <a:pPr algn="just">
              <a:lnSpc>
                <a:spcPct val="150000"/>
              </a:lnSpc>
            </a:pPr>
            <a:r>
              <a:rPr altLang="en-US" b="1" dirty="0" lang="zh-CN" sz="2800">
                <a:latin charset="-122" panose="02010609060101010101" pitchFamily="49" typeface="仿宋"/>
                <a:ea charset="-122" panose="02010609060101010101" pitchFamily="49" typeface="仿宋"/>
              </a:rPr>
              <a:t>小伙子：“你老是要这要那，不怕人家说你是‘高价姑娘’吗？”</a:t>
            </a:r>
            <a:endParaRPr altLang="zh-CN" b="1" dirty="0" lang="en-US" sz="2800">
              <a:latin charset="-122" panose="02010609060101010101" pitchFamily="49" typeface="仿宋"/>
              <a:ea charset="-122" panose="02010609060101010101" pitchFamily="49" typeface="仿宋"/>
            </a:endParaRPr>
          </a:p>
          <a:p>
            <a:pPr algn="just">
              <a:lnSpc>
                <a:spcPct val="150000"/>
              </a:lnSpc>
            </a:pPr>
            <a:r>
              <a:rPr altLang="en-US" b="1" dirty="0" lang="zh-CN" sz="2800">
                <a:latin charset="-122" panose="02010609060101010101" pitchFamily="49" typeface="仿宋"/>
                <a:ea charset="-122" panose="02010609060101010101" pitchFamily="49" typeface="仿宋"/>
              </a:rPr>
              <a:t>姑娘：“怕什么</a:t>
            </a:r>
            <a:r>
              <a:rPr altLang="zh-CN" b="1" dirty="0" lang="en-US" sz="2800">
                <a:latin charset="-122" panose="02010609060101010101" pitchFamily="49" typeface="仿宋"/>
                <a:ea charset="-122" panose="02010609060101010101" pitchFamily="49" typeface="仿宋"/>
              </a:rPr>
              <a:t>!</a:t>
            </a:r>
            <a:r>
              <a:rPr altLang="en-US" b="1" dirty="0" lang="zh-CN" sz="2800">
                <a:latin charset="-122" panose="02010609060101010101" pitchFamily="49" typeface="仿宋"/>
                <a:ea charset="-122" panose="02010609060101010101" pitchFamily="49" typeface="仿宋"/>
              </a:rPr>
              <a:t>裴多芬都说了，‘生命诚可贵，爱情价更高’嘛，价钱低了能行吗？”。</a:t>
            </a:r>
          </a:p>
        </p:txBody>
      </p:sp>
      <p:sp>
        <p:nvSpPr>
          <p:cNvPr id="9" name="矩形 8"/>
          <p:cNvSpPr/>
          <p:nvPr>
            <p:custDataLst>
              <p:tags r:id="rId2"/>
            </p:custDataLst>
          </p:nvPr>
        </p:nvSpPr>
        <p:spPr>
          <a:xfrm>
            <a:off x="4583832" y="4581128"/>
            <a:ext cx="2517912" cy="715581"/>
          </a:xfrm>
          <a:prstGeom prst="rect">
            <a:avLst/>
          </a:prstGeom>
        </p:spPr>
        <p:txBody>
          <a:bodyPr wrap="square">
            <a:spAutoFit/>
          </a:bodyPr>
          <a:lstStyle/>
          <a:p>
            <a:pPr algn="just">
              <a:lnSpc>
                <a:spcPct val="150000"/>
              </a:lnSpc>
            </a:pPr>
            <a:r>
              <a:rPr altLang="en-US" b="1" dirty="0" lang="zh-CN" sz="3200">
                <a:solidFill>
                  <a:srgbClr val="FF0000"/>
                </a:solidFill>
                <a:latin charset="-122" panose="02010609060101010101" pitchFamily="49" typeface="仿宋"/>
                <a:ea charset="-122" panose="02010609060101010101" pitchFamily="49" typeface="仿宋"/>
              </a:rPr>
              <a:t>偷换概念</a:t>
            </a:r>
          </a:p>
        </p:txBody>
      </p:sp>
      <p:sp>
        <p:nvSpPr>
          <p:cNvPr id="12" name="线形标注 2 11"/>
          <p:cNvSpPr/>
          <p:nvPr>
            <p:custDataLst>
              <p:tags r:id="rId3"/>
            </p:custDataLst>
          </p:nvPr>
        </p:nvSpPr>
        <p:spPr>
          <a:xfrm>
            <a:off x="10052574" y="1324877"/>
            <a:ext cx="1008112" cy="421523"/>
          </a:xfrm>
          <a:prstGeom prst="borderCallout2">
            <a:avLst>
              <a:gd fmla="val 18750" name="adj1"/>
              <a:gd fmla="val -8333" name="adj2"/>
              <a:gd fmla="val 18750" name="adj3"/>
              <a:gd fmla="val -16667" name="adj4"/>
              <a:gd fmla="val 123168" name="adj5"/>
              <a:gd fmla="val -79324" name="adj6"/>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rgbClr val="FF0000"/>
                </a:solidFill>
                <a:latin charset="-122" panose="02010609060101010101" pitchFamily="49" typeface="楷体"/>
                <a:ea charset="-122" panose="02010609060101010101" pitchFamily="49" typeface="楷体"/>
              </a:rPr>
              <a:t>价格</a:t>
            </a:r>
          </a:p>
        </p:txBody>
      </p:sp>
      <p:sp>
        <p:nvSpPr>
          <p:cNvPr id="13" name="线形标注 2 12"/>
          <p:cNvSpPr/>
          <p:nvPr>
            <p:custDataLst>
              <p:tags r:id="rId4"/>
            </p:custDataLst>
          </p:nvPr>
        </p:nvSpPr>
        <p:spPr>
          <a:xfrm>
            <a:off x="10052574" y="3598619"/>
            <a:ext cx="887255" cy="421523"/>
          </a:xfrm>
          <a:prstGeom prst="borderCallout2">
            <a:avLst>
              <a:gd fmla="val 18750" name="adj1"/>
              <a:gd fmla="val -8333" name="adj2"/>
              <a:gd fmla="val 18750" name="adj3"/>
              <a:gd fmla="val -16667" name="adj4"/>
              <a:gd fmla="val -22636" name="adj5"/>
              <a:gd fmla="val -59547" name="adj6"/>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rgbClr val="FF0000"/>
                </a:solidFill>
                <a:latin charset="-122" panose="02010609060101010101" pitchFamily="49" typeface="楷体"/>
                <a:ea charset="-122" panose="02010609060101010101" pitchFamily="49" typeface="楷体"/>
              </a:rPr>
              <a:t>价值</a:t>
            </a:r>
          </a:p>
        </p:txBody>
      </p:sp>
    </p:spTree>
    <p:extLst>
      <p:ext uri="{BB962C8B-B14F-4D97-AF65-F5344CB8AC3E}">
        <p14:creationId xmlns:p14="http://schemas.microsoft.com/office/powerpoint/2010/main" val="1571168305"/>
      </p:ext>
    </p:extLst>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13"/>
                                        </p:tgtEl>
                                        <p:attrNameLst>
                                          <p:attrName>style.visibility</p:attrName>
                                        </p:attrNameLst>
                                      </p:cBhvr>
                                      <p:to>
                                        <p:strVal val="visible"/>
                                      </p:to>
                                    </p:set>
                                    <p:animEffect filter="wipe(left)" transition="in">
                                      <p:cBhvr>
                                        <p:cTn dur="500" id="12"/>
                                        <p:tgtEl>
                                          <p:spTgt spid="1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animBg="1" grpId="0" spid="12"/>
      <p:bldP animBg="1" grpId="0" spid="13"/>
    </p:bld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 name="TextBox 9"/>
          <p:cNvSpPr txBox="1"/>
          <p:nvPr>
            <p:custDataLst>
              <p:tags r:id="rId1"/>
            </p:custDataLst>
          </p:nvPr>
        </p:nvSpPr>
        <p:spPr>
          <a:xfrm>
            <a:off x="5876746" y="5157338"/>
            <a:ext cx="1009863" cy="95179"/>
          </a:xfrm>
          <a:prstGeom prst="rect">
            <a:avLst/>
          </a:prstGeom>
          <a:noFill/>
        </p:spPr>
        <p:txBody>
          <a:bodyPr bIns="34207" lIns="68413" rIns="68413" rtlCol="0" tIns="34207" wrap="square">
            <a:spAutoFit/>
          </a:bodyPr>
          <a:lstStyle/>
          <a:p>
            <a:pPr defTabSz="684189">
              <a:lnSpc>
                <a:spcPct val="200000"/>
              </a:lnSpc>
            </a:pPr>
            <a:r>
              <a:rPr altLang="zh-CN" lang="en-US" sz="100">
                <a:solidFill>
                  <a:schemeClr val="bg1"/>
                </a:solidFill>
                <a:latin typeface="微软雅黑"/>
                <a:ea typeface="微软雅黑"/>
                <a:cs charset="-122" panose="020B0503020204020204" typeface="微软雅黑"/>
              </a:rPr>
              <a:t>PPT模板 http:///moban/ </a:t>
            </a:r>
          </a:p>
        </p:txBody>
      </p:sp>
      <p:sp>
        <p:nvSpPr>
          <p:cNvPr id="17" name="Title 6"/>
          <p:cNvSpPr txBox="1"/>
          <p:nvPr>
            <p:custDataLst>
              <p:tags r:id="rId2"/>
            </p:custDataLst>
          </p:nvPr>
        </p:nvSpPr>
        <p:spPr>
          <a:xfrm>
            <a:off x="1055440" y="836712"/>
            <a:ext cx="10153128" cy="3727000"/>
          </a:xfrm>
          <a:prstGeom prst="rect">
            <a:avLst/>
          </a:prstGeom>
          <a:noFill/>
          <a:ln w="3175">
            <a:noFill/>
            <a:prstDash val="dash"/>
          </a:ln>
        </p:spPr>
        <p:txBody>
          <a:bodyPr bIns="19005" lIns="47513" rIns="47513" tIns="19005">
            <a:scene3d>
              <a:camera prst="orthographicFront"/>
              <a:lightRig dir="t" rig="threePt"/>
            </a:scene3d>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defTabSz="683713" fontAlgn="ctr">
              <a:lnSpc>
                <a:spcPct val="130000"/>
              </a:lnSpc>
              <a:spcAft>
                <a:spcPct val="0"/>
              </a:spcAft>
              <a:defRPr/>
            </a:pPr>
            <a:r>
              <a:rPr altLang="en-US" b="1" dirty="0" lang="zh-CN"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鲁迅的作品不是一天能读完的，</a:t>
            </a:r>
            <a:r>
              <a:rPr altLang="zh-CN" b="1" dirty="0" lang="en-US"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a:t>
            </a:r>
            <a:r>
              <a:rPr altLang="en-US" b="1" dirty="0" lang="zh-CN"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孔乙己</a:t>
            </a:r>
            <a:r>
              <a:rPr altLang="zh-CN" b="1" dirty="0" lang="en-US"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a:t>
            </a:r>
            <a:r>
              <a:rPr altLang="en-US" b="1" dirty="0" lang="zh-CN"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是鲁迅的作品，所以，</a:t>
            </a:r>
            <a:r>
              <a:rPr altLang="zh-CN" b="1" dirty="0" lang="en-US"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a:t>
            </a:r>
            <a:r>
              <a:rPr altLang="en-US" b="1" dirty="0" lang="zh-CN"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孔乙己</a:t>
            </a:r>
            <a:r>
              <a:rPr altLang="zh-CN" b="1" dirty="0" lang="en-US"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a:t>
            </a:r>
            <a:r>
              <a:rPr altLang="en-US" b="1" dirty="0" lang="zh-CN"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不是一天能读完的。</a:t>
            </a:r>
            <a:endParaRPr altLang="zh-CN" b="1" dirty="0" lang="en-US"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endParaRPr>
          </a:p>
          <a:p>
            <a:pPr defTabSz="683713" fontAlgn="ctr">
              <a:lnSpc>
                <a:spcPct val="130000"/>
              </a:lnSpc>
              <a:spcAft>
                <a:spcPct val="0"/>
              </a:spcAft>
              <a:defRPr/>
            </a:pPr>
            <a:endParaRPr altLang="zh-CN" b="1" dirty="0" lang="en-US" spc="90" sz="2099">
              <a:latin charset="-122" panose="02010609060101010101" typeface="楷体"/>
              <a:ea charset="-122" panose="02010609060101010101" typeface="楷体"/>
              <a:cs charset="-122" panose="02010609060101010101" typeface="楷体"/>
              <a:sym charset="0" panose="020B0604020202020204" pitchFamily="34" typeface="Arial"/>
            </a:endParaRPr>
          </a:p>
          <a:p>
            <a:pPr defTabSz="683713" fontAlgn="ctr">
              <a:lnSpc>
                <a:spcPct val="130000"/>
              </a:lnSpc>
              <a:spcAft>
                <a:spcPct val="0"/>
              </a:spcAft>
              <a:defRPr/>
            </a:pPr>
            <a:endParaRPr altLang="zh-CN" b="1" dirty="0" lang="en-US" spc="90" sz="2099">
              <a:latin charset="-122" panose="02010609060101010101" typeface="楷体"/>
              <a:ea charset="-122" panose="02010609060101010101" typeface="楷体"/>
              <a:cs charset="-122" panose="02010609060101010101" typeface="楷体"/>
              <a:sym charset="0" panose="020B0604020202020204" pitchFamily="34" typeface="Arial"/>
            </a:endParaRPr>
          </a:p>
          <a:p>
            <a:pPr defTabSz="683713" fontAlgn="ctr">
              <a:lnSpc>
                <a:spcPct val="130000"/>
              </a:lnSpc>
              <a:spcAft>
                <a:spcPct val="0"/>
              </a:spcAft>
              <a:defRPr/>
            </a:pPr>
            <a:r>
              <a:rPr altLang="en-US" b="1" dirty="0" lang="zh-CN"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庄子曰：“请循其本。子曰‘汝安知鱼乐’云者，既已知吾知之而问我，我知之濠上也。”</a:t>
            </a:r>
          </a:p>
          <a:p>
            <a:pPr defTabSz="683713" fontAlgn="ctr">
              <a:lnSpc>
                <a:spcPct val="130000"/>
              </a:lnSpc>
              <a:spcAft>
                <a:spcPct val="0"/>
              </a:spcAft>
              <a:defRPr/>
            </a:pPr>
            <a:endParaRPr altLang="en-US" b="1" dirty="0" lang="zh-CN" spc="90" sz="2099">
              <a:latin typeface="微软雅黑"/>
              <a:ea typeface="微软雅黑"/>
              <a:cs charset="-122" panose="020B0503020204020204" typeface="微软雅黑"/>
              <a:sym charset="0" panose="020B0604020202020204" pitchFamily="34" typeface="Arial"/>
            </a:endParaRPr>
          </a:p>
          <a:p>
            <a:pPr defTabSz="683713" fontAlgn="ctr">
              <a:lnSpc>
                <a:spcPct val="130000"/>
              </a:lnSpc>
              <a:spcAft>
                <a:spcPct val="0"/>
              </a:spcAft>
              <a:defRPr/>
            </a:pPr>
            <a:endParaRPr altLang="en-US" b="1" dirty="0" lang="zh-CN" spc="90" sz="2099">
              <a:latin typeface="微软雅黑"/>
              <a:ea typeface="微软雅黑"/>
              <a:cs charset="-122" panose="020B0503020204020204" typeface="微软雅黑"/>
              <a:sym charset="0" panose="020B0604020202020204" pitchFamily="34" typeface="Arial"/>
            </a:endParaRPr>
          </a:p>
          <a:p>
            <a:pPr defTabSz="683713" fontAlgn="ctr">
              <a:lnSpc>
                <a:spcPct val="130000"/>
              </a:lnSpc>
              <a:spcAft>
                <a:spcPct val="0"/>
              </a:spcAft>
              <a:defRPr/>
            </a:pPr>
            <a:endParaRPr altLang="en-US" b="1" dirty="0" lang="zh-CN" spc="90" sz="2099">
              <a:latin typeface="微软雅黑"/>
              <a:ea typeface="微软雅黑"/>
              <a:cs charset="-122" panose="020B0503020204020204" typeface="微软雅黑"/>
              <a:sym charset="0" panose="020B0604020202020204" pitchFamily="34" typeface="Arial"/>
            </a:endParaRPr>
          </a:p>
        </p:txBody>
      </p:sp>
      <p:sp>
        <p:nvSpPr>
          <p:cNvPr id="18" name="文本框 3"/>
          <p:cNvSpPr txBox="1"/>
          <p:nvPr>
            <p:custDataLst>
              <p:tags r:id="rId3"/>
            </p:custDataLst>
          </p:nvPr>
        </p:nvSpPr>
        <p:spPr>
          <a:xfrm>
            <a:off x="1213126" y="2204864"/>
            <a:ext cx="8664541" cy="435661"/>
          </a:xfrm>
          <a:prstGeom prst="rect">
            <a:avLst/>
          </a:prstGeom>
        </p:spPr>
        <p:style>
          <a:lnRef idx="2">
            <a:schemeClr val="accent2"/>
          </a:lnRef>
          <a:fillRef idx="1">
            <a:schemeClr val="lt1"/>
          </a:fillRef>
          <a:effectRef idx="0">
            <a:schemeClr val="accent2"/>
          </a:effectRef>
          <a:fontRef idx="minor">
            <a:schemeClr val="dk1"/>
          </a:fontRef>
        </p:style>
        <p:txBody>
          <a:bodyPr bIns="34209" lIns="68418" rIns="68418" tIns="34209" wrap="square">
            <a:spAutoFit/>
            <a:scene3d>
              <a:camera prst="orthographicFront"/>
              <a:lightRig dir="t" rig="threePt"/>
            </a:scene3d>
          </a:bodyPr>
          <a:lstStyle/>
          <a:p>
            <a:pPr defTabSz="684189">
              <a:lnSpc>
                <a:spcPct val="150000"/>
              </a:lnSpc>
              <a:defRPr/>
            </a:pPr>
            <a:r>
              <a:rPr altLang="zh-CN" dirty="0" lang="en-US">
                <a:solidFill>
                  <a:srgbClr val="C00000"/>
                </a:solidFill>
                <a:latin typeface="微软雅黑"/>
                <a:ea typeface="微软雅黑"/>
                <a:cs charset="-122" panose="020B0503020204020204" typeface="微软雅黑"/>
                <a:sym charset="0" panose="05000000000000000000" typeface="Wingdings"/>
              </a:rPr>
              <a:t>“</a:t>
            </a:r>
            <a:r>
              <a:rPr altLang="zh-CN" dirty="0" lang="en-US" u="sng">
                <a:solidFill>
                  <a:srgbClr val="C00000"/>
                </a:solidFill>
                <a:latin typeface="微软雅黑"/>
                <a:ea typeface="微软雅黑"/>
                <a:cs charset="-122" panose="020B0503020204020204" typeface="微软雅黑"/>
                <a:sym charset="0" panose="05000000000000000000" typeface="Wingdings"/>
              </a:rPr>
              <a:t>鲁迅的作品</a:t>
            </a:r>
            <a:r>
              <a:rPr altLang="zh-CN" dirty="0" lang="en-US">
                <a:solidFill>
                  <a:srgbClr val="C00000"/>
                </a:solidFill>
                <a:latin typeface="微软雅黑"/>
                <a:ea typeface="微软雅黑"/>
                <a:cs charset="-122" panose="020B0503020204020204" typeface="微软雅黑"/>
                <a:sym charset="0" panose="05000000000000000000" typeface="Wingdings"/>
              </a:rPr>
              <a:t>”和“《</a:t>
            </a:r>
            <a:r>
              <a:rPr altLang="zh-CN" dirty="0" err="1" lang="en-US" u="sng">
                <a:solidFill>
                  <a:srgbClr val="C00000"/>
                </a:solidFill>
                <a:latin typeface="微软雅黑"/>
                <a:ea typeface="微软雅黑"/>
                <a:cs charset="-122" panose="020B0503020204020204" typeface="微软雅黑"/>
                <a:sym charset="0" panose="05000000000000000000" typeface="Wingdings"/>
              </a:rPr>
              <a:t>孔乙己</a:t>
            </a:r>
            <a:r>
              <a:rPr altLang="zh-CN" dirty="0" lang="en-US">
                <a:solidFill>
                  <a:srgbClr val="C00000"/>
                </a:solidFill>
                <a:latin typeface="微软雅黑"/>
                <a:ea typeface="微软雅黑"/>
                <a:cs charset="-122" panose="020B0503020204020204" typeface="微软雅黑"/>
                <a:sym charset="0" panose="05000000000000000000" typeface="Wingdings"/>
              </a:rPr>
              <a:t>》”是“</a:t>
            </a:r>
            <a:r>
              <a:rPr altLang="zh-CN" dirty="0" err="1" lang="en-US">
                <a:solidFill>
                  <a:srgbClr val="C00000"/>
                </a:solidFill>
                <a:latin typeface="微软雅黑"/>
                <a:ea typeface="微软雅黑"/>
                <a:cs charset="-122" panose="020B0503020204020204" typeface="微软雅黑"/>
                <a:sym charset="0" panose="05000000000000000000" typeface="Wingdings"/>
              </a:rPr>
              <a:t>包含关系</a:t>
            </a:r>
            <a:r>
              <a:rPr altLang="zh-CN" dirty="0" lang="en-US">
                <a:solidFill>
                  <a:srgbClr val="C00000"/>
                </a:solidFill>
                <a:latin typeface="微软雅黑"/>
                <a:ea typeface="微软雅黑"/>
                <a:cs charset="-122" panose="020B0503020204020204" typeface="微软雅黑"/>
                <a:sym charset="0" panose="05000000000000000000" typeface="Wingdings"/>
              </a:rPr>
              <a:t>”，</a:t>
            </a:r>
            <a:r>
              <a:rPr altLang="zh-CN" dirty="0" err="1" lang="en-US">
                <a:solidFill>
                  <a:srgbClr val="C00000"/>
                </a:solidFill>
                <a:latin typeface="微软雅黑"/>
                <a:ea typeface="微软雅黑"/>
                <a:cs charset="-122" panose="020B0503020204020204" typeface="微软雅黑"/>
                <a:sym charset="0" panose="05000000000000000000" typeface="Wingdings"/>
              </a:rPr>
              <a:t>不是“全同关系</a:t>
            </a:r>
            <a:r>
              <a:rPr altLang="zh-CN" dirty="0" lang="en-US">
                <a:solidFill>
                  <a:srgbClr val="C00000"/>
                </a:solidFill>
                <a:latin typeface="微软雅黑"/>
                <a:ea typeface="微软雅黑"/>
                <a:cs charset="-122" panose="020B0503020204020204" typeface="微软雅黑"/>
                <a:sym charset="0" panose="05000000000000000000" typeface="Wingdings"/>
              </a:rPr>
              <a:t>”</a:t>
            </a:r>
            <a:r>
              <a:rPr altLang="en-US" dirty="0" lang="zh-CN" spc="135">
                <a:gradFill>
                  <a:gsLst>
                    <a:gs pos="0">
                      <a:srgbClr val="E30000"/>
                    </a:gs>
                    <a:gs pos="100000">
                      <a:srgbClr val="760303"/>
                    </a:gs>
                  </a:gsLst>
                  <a:lin scaled="0"/>
                </a:gradFill>
                <a:latin typeface="微软雅黑"/>
                <a:ea typeface="微软雅黑"/>
                <a:cs charset="-122" panose="020B0503020204020204" typeface="微软雅黑"/>
                <a:sym typeface="+mn-ea"/>
              </a:rPr>
              <a:t>【</a:t>
            </a:r>
            <a:r>
              <a:rPr altLang="en-US" dirty="0" lang="zh-CN" spc="135">
                <a:solidFill>
                  <a:srgbClr val="1D41D5"/>
                </a:solidFill>
                <a:latin typeface="微软雅黑"/>
                <a:ea typeface="微软雅黑"/>
                <a:cs charset="-122" panose="020B0503020204020204" typeface="微软雅黑"/>
                <a:sym typeface="+mn-ea"/>
              </a:rPr>
              <a:t>偷换概念</a:t>
            </a:r>
            <a:r>
              <a:rPr altLang="en-US" dirty="0" lang="zh-CN" spc="135">
                <a:gradFill>
                  <a:gsLst>
                    <a:gs pos="0">
                      <a:srgbClr val="E30000"/>
                    </a:gs>
                    <a:gs pos="100000">
                      <a:srgbClr val="760303"/>
                    </a:gs>
                  </a:gsLst>
                  <a:lin scaled="0"/>
                </a:gradFill>
                <a:latin typeface="微软雅黑"/>
                <a:ea typeface="微软雅黑"/>
                <a:cs charset="-122" panose="020B0503020204020204" typeface="微软雅黑"/>
                <a:sym typeface="+mn-ea"/>
              </a:rPr>
              <a:t>】</a:t>
            </a:r>
            <a:endParaRPr altLang="zh-CN" dirty="0" lang="en-US">
              <a:solidFill>
                <a:srgbClr val="C00000"/>
              </a:solidFill>
              <a:latin typeface="微软雅黑"/>
              <a:ea typeface="微软雅黑"/>
              <a:cs charset="-122" panose="020B0503020204020204" typeface="微软雅黑"/>
              <a:sym charset="0" panose="05000000000000000000" typeface="Wingdings"/>
            </a:endParaRPr>
          </a:p>
        </p:txBody>
      </p:sp>
      <p:sp>
        <p:nvSpPr>
          <p:cNvPr id="19" name="文本框 3"/>
          <p:cNvSpPr txBox="1"/>
          <p:nvPr>
            <p:custDataLst>
              <p:tags r:id="rId4"/>
            </p:custDataLst>
          </p:nvPr>
        </p:nvSpPr>
        <p:spPr>
          <a:xfrm>
            <a:off x="1213126" y="4217476"/>
            <a:ext cx="8462188" cy="1111487"/>
          </a:xfrm>
          <a:prstGeom prst="rect">
            <a:avLst/>
          </a:prstGeom>
        </p:spPr>
        <p:style>
          <a:lnRef idx="2">
            <a:schemeClr val="accent2"/>
          </a:lnRef>
          <a:fillRef idx="1">
            <a:schemeClr val="lt1"/>
          </a:fillRef>
          <a:effectRef idx="0">
            <a:schemeClr val="accent2"/>
          </a:effectRef>
          <a:fontRef idx="minor">
            <a:schemeClr val="dk1"/>
          </a:fontRef>
        </p:style>
        <p:txBody>
          <a:bodyPr bIns="34209" lIns="68418" rIns="68418" tIns="34209" wrap="square">
            <a:spAutoFit/>
            <a:scene3d>
              <a:camera prst="orthographicFront"/>
              <a:lightRig dir="t" rig="threePt"/>
            </a:scene3d>
          </a:bodyPr>
          <a:lstStyle/>
          <a:p>
            <a:pPr defTabSz="683713">
              <a:lnSpc>
                <a:spcPts val="2812"/>
              </a:lnSpc>
              <a:defRPr/>
            </a:pPr>
            <a:r>
              <a:rPr altLang="zh-CN" dirty="0" lang="en-US" spc="150">
                <a:solidFill>
                  <a:srgbClr val="C00000"/>
                </a:solidFill>
                <a:latin typeface="微软雅黑"/>
                <a:ea typeface="微软雅黑"/>
                <a:cs charset="-122" panose="020B0503020204020204" typeface="微软雅黑"/>
                <a:sym typeface="+mn-ea"/>
              </a:rPr>
              <a:t>“</a:t>
            </a:r>
            <a:r>
              <a:rPr altLang="en-US" dirty="0" lang="zh-CN" spc="150">
                <a:solidFill>
                  <a:srgbClr val="C00000"/>
                </a:solidFill>
                <a:latin typeface="微软雅黑"/>
                <a:ea typeface="微软雅黑"/>
                <a:cs charset="-122" panose="020B0503020204020204" typeface="微软雅黑"/>
                <a:sym typeface="+mn-ea"/>
              </a:rPr>
              <a:t>安</a:t>
            </a:r>
            <a:r>
              <a:rPr altLang="zh-CN" dirty="0" lang="en-US" spc="150">
                <a:solidFill>
                  <a:srgbClr val="C00000"/>
                </a:solidFill>
                <a:latin typeface="微软雅黑"/>
                <a:ea typeface="微软雅黑"/>
                <a:cs charset="-122" panose="020B0503020204020204" typeface="微软雅黑"/>
                <a:sym typeface="+mn-ea"/>
              </a:rPr>
              <a:t>”</a:t>
            </a:r>
            <a:r>
              <a:rPr altLang="en-US" dirty="0" lang="zh-CN" spc="150">
                <a:solidFill>
                  <a:srgbClr val="C00000"/>
                </a:solidFill>
                <a:latin typeface="微软雅黑"/>
                <a:ea typeface="微软雅黑"/>
                <a:cs charset="-122" panose="020B0503020204020204" typeface="微软雅黑"/>
                <a:sym typeface="+mn-ea"/>
              </a:rPr>
              <a:t>在问句中通常有两种用法，一种表示“</a:t>
            </a:r>
            <a:r>
              <a:rPr altLang="en-US" dirty="0" lang="zh-CN" spc="150" u="sng">
                <a:solidFill>
                  <a:srgbClr val="1D41D5"/>
                </a:solidFill>
                <a:latin typeface="微软雅黑"/>
                <a:ea typeface="微软雅黑"/>
                <a:cs charset="-122" panose="020B0503020204020204" typeface="微软雅黑"/>
                <a:sym typeface="+mn-ea"/>
              </a:rPr>
              <a:t>怎么</a:t>
            </a:r>
            <a:r>
              <a:rPr altLang="en-US" dirty="0" lang="zh-CN" spc="150">
                <a:solidFill>
                  <a:srgbClr val="C00000"/>
                </a:solidFill>
                <a:latin typeface="微软雅黑"/>
                <a:ea typeface="微软雅黑"/>
                <a:cs charset="-122" panose="020B0503020204020204" typeface="微软雅黑"/>
                <a:sym typeface="+mn-ea"/>
              </a:rPr>
              <a:t>”，一种表示“</a:t>
            </a:r>
            <a:r>
              <a:rPr altLang="en-US" dirty="0" lang="zh-CN" spc="150" u="sng">
                <a:solidFill>
                  <a:srgbClr val="1F2DA8"/>
                </a:solidFill>
                <a:latin typeface="微软雅黑"/>
                <a:ea typeface="微软雅黑"/>
                <a:cs charset="-122" panose="020B0503020204020204" typeface="微软雅黑"/>
                <a:sym typeface="+mn-ea"/>
              </a:rPr>
              <a:t>哪里</a:t>
            </a:r>
            <a:r>
              <a:rPr altLang="en-US" dirty="0" lang="zh-CN" spc="150">
                <a:solidFill>
                  <a:srgbClr val="C00000"/>
                </a:solidFill>
                <a:latin typeface="微软雅黑"/>
                <a:ea typeface="微软雅黑"/>
                <a:cs charset="-122" panose="020B0503020204020204" typeface="微软雅黑"/>
                <a:sym typeface="+mn-ea"/>
              </a:rPr>
              <a:t>”。惠子一开始问的是“你怎么知道鱼是快乐的”，是</a:t>
            </a:r>
            <a:r>
              <a:rPr altLang="en-US" dirty="0" lang="zh-CN" spc="150" u="sng">
                <a:solidFill>
                  <a:srgbClr val="1D41D5"/>
                </a:solidFill>
                <a:latin typeface="微软雅黑"/>
                <a:ea typeface="微软雅黑"/>
                <a:cs charset="-122" panose="020B0503020204020204" typeface="微软雅黑"/>
                <a:sym typeface="+mn-ea"/>
              </a:rPr>
              <a:t>问原因</a:t>
            </a:r>
            <a:r>
              <a:rPr altLang="en-US" dirty="0" lang="zh-CN" spc="150">
                <a:solidFill>
                  <a:srgbClr val="C00000"/>
                </a:solidFill>
                <a:latin typeface="微软雅黑"/>
                <a:ea typeface="微软雅黑"/>
                <a:cs charset="-122" panose="020B0503020204020204" typeface="微软雅黑"/>
                <a:sym typeface="+mn-ea"/>
              </a:rPr>
              <a:t>，庄子回答“我是在濠上这个地方知道的”，是</a:t>
            </a:r>
            <a:r>
              <a:rPr altLang="en-US" dirty="0" lang="zh-CN" spc="150" u="sng">
                <a:solidFill>
                  <a:srgbClr val="1D41D5"/>
                </a:solidFill>
                <a:latin typeface="微软雅黑"/>
                <a:ea typeface="微软雅黑"/>
                <a:cs charset="-122" panose="020B0503020204020204" typeface="微软雅黑"/>
                <a:sym typeface="+mn-ea"/>
              </a:rPr>
              <a:t>答地点</a:t>
            </a:r>
            <a:r>
              <a:rPr altLang="en-US" dirty="0" lang="zh-CN" spc="150">
                <a:solidFill>
                  <a:srgbClr val="C00000"/>
                </a:solidFill>
                <a:latin typeface="微软雅黑"/>
                <a:ea typeface="微软雅黑"/>
                <a:cs charset="-122" panose="020B0503020204020204" typeface="微软雅黑"/>
                <a:sym typeface="+mn-ea"/>
              </a:rPr>
              <a:t>，答非所问，【</a:t>
            </a:r>
            <a:r>
              <a:rPr altLang="en-US" dirty="0" lang="zh-CN" spc="150">
                <a:solidFill>
                  <a:srgbClr val="1D41D5"/>
                </a:solidFill>
                <a:latin typeface="微软雅黑"/>
                <a:ea typeface="微软雅黑"/>
                <a:cs charset="-122" panose="020B0503020204020204" typeface="微软雅黑"/>
                <a:sym typeface="+mn-ea"/>
              </a:rPr>
              <a:t>转移论题</a:t>
            </a:r>
            <a:r>
              <a:rPr altLang="en-US" dirty="0" lang="zh-CN" spc="150">
                <a:gradFill>
                  <a:gsLst>
                    <a:gs pos="0">
                      <a:srgbClr val="E30000"/>
                    </a:gs>
                    <a:gs pos="100000">
                      <a:srgbClr val="760303"/>
                    </a:gs>
                  </a:gsLst>
                  <a:lin scaled="0"/>
                </a:gradFill>
                <a:latin typeface="微软雅黑"/>
                <a:ea typeface="微软雅黑"/>
                <a:cs charset="-122" panose="020B0503020204020204" typeface="微软雅黑"/>
                <a:sym typeface="+mn-ea"/>
              </a:rPr>
              <a:t>】</a:t>
            </a:r>
          </a:p>
        </p:txBody>
      </p:sp>
    </p:spTree>
    <p:extLst>
      <p:ext uri="{BB962C8B-B14F-4D97-AF65-F5344CB8AC3E}">
        <p14:creationId xmlns:p14="http://schemas.microsoft.com/office/powerpoint/2010/main" val="301840161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8"/>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1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8"/>
      <p:bldP animBg="1" grpId="0" spid="19"/>
    </p:bld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 name="TextBox 9"/>
          <p:cNvSpPr txBox="1"/>
          <p:nvPr>
            <p:custDataLst>
              <p:tags r:id="rId1"/>
            </p:custDataLst>
          </p:nvPr>
        </p:nvSpPr>
        <p:spPr>
          <a:xfrm>
            <a:off x="5876746" y="5157338"/>
            <a:ext cx="1009863" cy="95179"/>
          </a:xfrm>
          <a:prstGeom prst="rect">
            <a:avLst/>
          </a:prstGeom>
          <a:noFill/>
        </p:spPr>
        <p:txBody>
          <a:bodyPr bIns="34207" lIns="68413" rIns="68413" rtlCol="0" tIns="34207" wrap="square">
            <a:spAutoFit/>
          </a:bodyPr>
          <a:lstStyle/>
          <a:p>
            <a:pPr defTabSz="684189">
              <a:lnSpc>
                <a:spcPct val="200000"/>
              </a:lnSpc>
            </a:pPr>
            <a:r>
              <a:rPr altLang="zh-CN" lang="en-US" sz="100">
                <a:solidFill>
                  <a:schemeClr val="bg1"/>
                </a:solidFill>
                <a:latin typeface="微软雅黑"/>
                <a:ea typeface="微软雅黑"/>
                <a:cs charset="-122" panose="020B0503020204020204" typeface="微软雅黑"/>
              </a:rPr>
              <a:t>PPT模板 http:///moban/ </a:t>
            </a:r>
          </a:p>
        </p:txBody>
      </p:sp>
      <p:sp>
        <p:nvSpPr>
          <p:cNvPr id="17" name="Title 6"/>
          <p:cNvSpPr txBox="1"/>
          <p:nvPr>
            <p:custDataLst>
              <p:tags r:id="rId2"/>
            </p:custDataLst>
          </p:nvPr>
        </p:nvSpPr>
        <p:spPr>
          <a:xfrm>
            <a:off x="767409" y="423931"/>
            <a:ext cx="10153127" cy="3411443"/>
          </a:xfrm>
          <a:prstGeom prst="rect">
            <a:avLst/>
          </a:prstGeom>
          <a:noFill/>
          <a:ln w="3175">
            <a:noFill/>
            <a:prstDash val="dash"/>
          </a:ln>
        </p:spPr>
        <p:txBody>
          <a:bodyPr bIns="19005" lIns="47513" rIns="47513" tIns="19005">
            <a:scene3d>
              <a:camera prst="orthographicFront"/>
              <a:lightRig dir="t" rig="threePt"/>
            </a:scene3d>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defTabSz="683713" fontAlgn="ctr">
              <a:lnSpc>
                <a:spcPct val="130000"/>
              </a:lnSpc>
              <a:spcAft>
                <a:spcPct val="0"/>
              </a:spcAft>
              <a:defRPr/>
            </a:pPr>
            <a:r>
              <a:rPr b="1" dirty="0"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③“</a:t>
            </a:r>
            <a:r>
              <a:rPr b="1" dirty="0" err="1"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服务员同志，请当心，你的手指浸到我的汤里去了</a:t>
            </a:r>
            <a:r>
              <a:rPr b="1" dirty="0"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a:t>
            </a:r>
            <a:r>
              <a:rPr b="1" dirty="0" err="1"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没有关系，汤不烫，我不痛</a:t>
            </a:r>
            <a:r>
              <a:rPr b="1" dirty="0"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a:t>
            </a:r>
          </a:p>
          <a:p>
            <a:pPr defTabSz="683713" fontAlgn="ctr">
              <a:lnSpc>
                <a:spcPct val="130000"/>
              </a:lnSpc>
              <a:spcAft>
                <a:spcPct val="0"/>
              </a:spcAft>
              <a:defRPr/>
            </a:pPr>
            <a:endParaRPr b="1" dirty="0"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endParaRPr>
          </a:p>
          <a:p>
            <a:pPr defTabSz="683713" fontAlgn="ctr">
              <a:lnSpc>
                <a:spcPct val="130000"/>
              </a:lnSpc>
              <a:spcAft>
                <a:spcPct val="0"/>
              </a:spcAft>
              <a:defRPr/>
            </a:pPr>
            <a:endParaRPr b="1" dirty="0"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endParaRPr>
          </a:p>
          <a:p>
            <a:pPr defTabSz="683713" fontAlgn="ctr">
              <a:lnSpc>
                <a:spcPct val="130000"/>
              </a:lnSpc>
              <a:spcAft>
                <a:spcPct val="0"/>
              </a:spcAft>
              <a:defRPr/>
            </a:pPr>
            <a:endParaRPr b="1" dirty="0" spc="90" sz="2099">
              <a:latin charset="-122" panose="02010609060101010101" typeface="楷体"/>
              <a:ea charset="-122" panose="02010609060101010101" typeface="楷体"/>
              <a:cs charset="-122" panose="02010609060101010101" typeface="楷体"/>
              <a:sym charset="0" panose="020B0604020202020204" pitchFamily="34" typeface="Arial"/>
            </a:endParaRPr>
          </a:p>
        </p:txBody>
      </p:sp>
      <p:sp>
        <p:nvSpPr>
          <p:cNvPr id="18" name="文本框 3"/>
          <p:cNvSpPr txBox="1"/>
          <p:nvPr>
            <p:custDataLst>
              <p:tags r:id="rId3"/>
            </p:custDataLst>
          </p:nvPr>
        </p:nvSpPr>
        <p:spPr>
          <a:xfrm>
            <a:off x="1561987" y="1894987"/>
            <a:ext cx="7899883" cy="851160"/>
          </a:xfrm>
          <a:prstGeom prst="rect">
            <a:avLst/>
          </a:prstGeom>
        </p:spPr>
        <p:style>
          <a:lnRef idx="2">
            <a:schemeClr val="accent2"/>
          </a:lnRef>
          <a:fillRef idx="1">
            <a:schemeClr val="lt1"/>
          </a:fillRef>
          <a:effectRef idx="0">
            <a:schemeClr val="accent2"/>
          </a:effectRef>
          <a:fontRef idx="minor">
            <a:schemeClr val="dk1"/>
          </a:fontRef>
        </p:style>
        <p:txBody>
          <a:bodyPr bIns="34209" lIns="68418" rIns="68418" tIns="34209" wrap="square">
            <a:spAutoFit/>
            <a:scene3d>
              <a:camera prst="orthographicFront"/>
              <a:lightRig dir="t" rig="threePt"/>
            </a:scene3d>
          </a:bodyPr>
          <a:lstStyle/>
          <a:p>
            <a:pPr defTabSz="684189">
              <a:lnSpc>
                <a:spcPct val="150000"/>
              </a:lnSpc>
              <a:defRPr/>
            </a:pPr>
            <a:r>
              <a:rPr altLang="zh-CN" dirty="0" lang="en-US">
                <a:solidFill>
                  <a:srgbClr val="C00000"/>
                </a:solidFill>
                <a:latin typeface="微软雅黑"/>
                <a:ea typeface="微软雅黑"/>
                <a:cs charset="-122" panose="020B0503020204020204" typeface="微软雅黑"/>
                <a:sym charset="0" panose="05000000000000000000" typeface="Wingdings"/>
              </a:rPr>
              <a:t>顾客说的意思是“</a:t>
            </a:r>
            <a:r>
              <a:rPr altLang="zh-CN" dirty="0" err="1" lang="en-US">
                <a:solidFill>
                  <a:srgbClr val="C00000"/>
                </a:solidFill>
                <a:latin typeface="微软雅黑"/>
                <a:ea typeface="微软雅黑"/>
                <a:cs charset="-122" panose="020B0503020204020204" typeface="微软雅黑"/>
                <a:sym charset="0" panose="05000000000000000000" typeface="Wingdings"/>
              </a:rPr>
              <a:t>你弄脏了我的汤</a:t>
            </a:r>
            <a:r>
              <a:rPr altLang="zh-CN" dirty="0" lang="en-US">
                <a:solidFill>
                  <a:srgbClr val="C00000"/>
                </a:solidFill>
                <a:latin typeface="微软雅黑"/>
                <a:ea typeface="微软雅黑"/>
                <a:cs charset="-122" panose="020B0503020204020204" typeface="微软雅黑"/>
                <a:sym charset="0" panose="05000000000000000000" typeface="Wingdings"/>
              </a:rPr>
              <a:t>”，</a:t>
            </a:r>
            <a:r>
              <a:rPr altLang="zh-CN" dirty="0" err="1" lang="en-US">
                <a:solidFill>
                  <a:srgbClr val="C00000"/>
                </a:solidFill>
                <a:latin typeface="微软雅黑"/>
                <a:ea typeface="微软雅黑"/>
                <a:cs charset="-122" panose="020B0503020204020204" typeface="微软雅黑"/>
                <a:sym charset="0" panose="05000000000000000000" typeface="Wingdings"/>
              </a:rPr>
              <a:t>而服务员的回答是以为顾客关心他痛不痛</a:t>
            </a:r>
            <a:r>
              <a:rPr altLang="zh-CN" dirty="0" lang="en-US">
                <a:solidFill>
                  <a:srgbClr val="C00000"/>
                </a:solidFill>
                <a:latin typeface="微软雅黑"/>
                <a:ea typeface="微软雅黑"/>
                <a:cs charset="-122" panose="020B0503020204020204" typeface="微软雅黑"/>
                <a:sym charset="0" panose="05000000000000000000" typeface="Wingdings"/>
              </a:rPr>
              <a:t>。</a:t>
            </a:r>
            <a:r>
              <a:rPr altLang="en-US" dirty="0" lang="zh-CN" spc="135">
                <a:gradFill>
                  <a:gsLst>
                    <a:gs pos="0">
                      <a:srgbClr val="E30000"/>
                    </a:gs>
                    <a:gs pos="100000">
                      <a:srgbClr val="760303"/>
                    </a:gs>
                  </a:gsLst>
                  <a:lin scaled="0"/>
                </a:gradFill>
                <a:latin typeface="微软雅黑"/>
                <a:ea typeface="微软雅黑"/>
                <a:cs charset="-122" panose="020B0503020204020204" typeface="微软雅黑"/>
                <a:sym typeface="+mn-ea"/>
              </a:rPr>
              <a:t>【</a:t>
            </a:r>
            <a:r>
              <a:rPr altLang="en-US" dirty="0" lang="zh-CN" spc="135">
                <a:solidFill>
                  <a:srgbClr val="1D41D5"/>
                </a:solidFill>
                <a:latin typeface="微软雅黑"/>
                <a:ea typeface="微软雅黑"/>
                <a:cs charset="-122" panose="020B0503020204020204" typeface="微软雅黑"/>
                <a:sym typeface="+mn-ea"/>
              </a:rPr>
              <a:t>混淆概念</a:t>
            </a:r>
            <a:r>
              <a:rPr altLang="en-US" dirty="0" lang="zh-CN" spc="135">
                <a:gradFill>
                  <a:gsLst>
                    <a:gs pos="0">
                      <a:srgbClr val="E30000"/>
                    </a:gs>
                    <a:gs pos="100000">
                      <a:srgbClr val="760303"/>
                    </a:gs>
                  </a:gsLst>
                  <a:lin scaled="0"/>
                </a:gradFill>
                <a:latin typeface="微软雅黑"/>
                <a:ea typeface="微软雅黑"/>
                <a:cs charset="-122" panose="020B0503020204020204" typeface="微软雅黑"/>
                <a:sym typeface="+mn-ea"/>
              </a:rPr>
              <a:t>】</a:t>
            </a:r>
            <a:endParaRPr altLang="zh-CN" dirty="0" lang="en-US">
              <a:solidFill>
                <a:srgbClr val="C00000"/>
              </a:solidFill>
              <a:latin typeface="微软雅黑"/>
              <a:ea typeface="微软雅黑"/>
              <a:cs charset="-122" panose="020B0503020204020204" typeface="微软雅黑"/>
              <a:sym charset="0" panose="05000000000000000000" typeface="Wingdings"/>
            </a:endParaRPr>
          </a:p>
        </p:txBody>
      </p:sp>
      <p:pic>
        <p:nvPicPr>
          <p:cNvPr id="2" name="Picture 2"/>
          <p:cNvPicPr>
            <a:picLocks noChangeAspect="1"/>
          </p:cNvPicPr>
          <p:nvPr>
            <p:custDataLst>
              <p:tags r:id="rId4"/>
            </p:custDataLst>
          </p:nvPr>
        </p:nvPicPr>
        <p:blipFill>
          <a:blip r:embed="rId9"/>
          <a:stretch>
            <a:fillRect/>
          </a:stretch>
        </p:blipFill>
        <p:spPr>
          <a:xfrm flipH="1">
            <a:off x="9361034" y="10628918"/>
            <a:ext cx="0" cy="0"/>
          </a:xfrm>
          <a:prstGeom prst="rect">
            <a:avLst/>
          </a:prstGeom>
          <a:ln>
            <a:noFill/>
          </a:ln>
        </p:spPr>
      </p:pic>
      <p:sp>
        <p:nvSpPr>
          <p:cNvPr id="3" name="TextBox 9"/>
          <p:cNvSpPr txBox="1"/>
          <p:nvPr>
            <p:custDataLst>
              <p:tags r:id="rId5"/>
            </p:custDataLst>
          </p:nvPr>
        </p:nvSpPr>
        <p:spPr>
          <a:xfrm>
            <a:off x="5876983" y="7026995"/>
            <a:ext cx="1009863" cy="95179"/>
          </a:xfrm>
          <a:prstGeom prst="rect">
            <a:avLst/>
          </a:prstGeom>
          <a:noFill/>
        </p:spPr>
        <p:txBody>
          <a:bodyPr bIns="34207" lIns="68413" rIns="68413" rtlCol="0" tIns="34207" wrap="square">
            <a:spAutoFit/>
          </a:bodyPr>
          <a:lstStyle/>
          <a:p>
            <a:pPr defTabSz="684189">
              <a:lnSpc>
                <a:spcPct val="200000"/>
              </a:lnSpc>
            </a:pPr>
            <a:r>
              <a:rPr altLang="zh-CN" lang="en-US" sz="100">
                <a:solidFill>
                  <a:schemeClr val="bg1"/>
                </a:solidFill>
                <a:latin typeface="微软雅黑"/>
                <a:ea typeface="微软雅黑"/>
                <a:cs charset="-122" panose="020B0503020204020204" typeface="微软雅黑"/>
              </a:rPr>
              <a:t>PPT模板 http:///moban/ </a:t>
            </a:r>
          </a:p>
        </p:txBody>
      </p:sp>
      <p:sp>
        <p:nvSpPr>
          <p:cNvPr id="4" name="Title 6"/>
          <p:cNvSpPr txBox="1"/>
          <p:nvPr>
            <p:custDataLst>
              <p:tags r:id="rId6"/>
            </p:custDataLst>
          </p:nvPr>
        </p:nvSpPr>
        <p:spPr>
          <a:xfrm>
            <a:off x="767409" y="2862392"/>
            <a:ext cx="10801200" cy="3310504"/>
          </a:xfrm>
          <a:prstGeom prst="rect">
            <a:avLst/>
          </a:prstGeom>
          <a:noFill/>
          <a:ln w="3175">
            <a:noFill/>
            <a:prstDash val="dash"/>
          </a:ln>
        </p:spPr>
        <p:txBody>
          <a:bodyPr bIns="19005" lIns="47513" rIns="47513" tIns="19005">
            <a:scene3d>
              <a:camera prst="orthographicFront"/>
              <a:lightRig dir="t" rig="threePt"/>
            </a:scene3d>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defTabSz="683713" fontAlgn="ctr">
              <a:lnSpc>
                <a:spcPct val="130000"/>
              </a:lnSpc>
              <a:spcAft>
                <a:spcPct val="0"/>
              </a:spcAft>
              <a:defRPr/>
            </a:pPr>
            <a:r>
              <a:rPr altLang="en-US" b="1" dirty="0" lang="zh-CN" spc="90" sz="2800">
                <a:latin charset="-122" panose="02010609060101010101" pitchFamily="49" typeface="仿宋"/>
                <a:ea charset="-122" panose="02010609060101010101" pitchFamily="49" typeface="仿宋"/>
                <a:cs charset="-122" panose="02010609060101010101" typeface="楷体"/>
                <a:sym charset="0" panose="020B0604020202020204" pitchFamily="34" typeface="Arial"/>
              </a:rPr>
              <a:t>⑤在法国某地，一个耍戏法的人招揽观众：“快来快来，这里有拿破仑的头骨。”围观的一个人说：“奇怪，听说拿破仑的脑袋是很大的，这个头骨怎么和普通人的没有区别啊？”耍戏法的人解释道：“没错，这是拿破仑小时候的头骨。”</a:t>
            </a:r>
          </a:p>
          <a:p>
            <a:pPr defTabSz="683713" fontAlgn="ctr">
              <a:lnSpc>
                <a:spcPct val="130000"/>
              </a:lnSpc>
              <a:spcAft>
                <a:spcPct val="0"/>
              </a:spcAft>
              <a:defRPr/>
            </a:pPr>
            <a:endParaRPr altLang="en-US" b="1" dirty="0" lang="zh-CN" spc="90" sz="2099">
              <a:latin charset="-122" panose="02010609060101010101" typeface="楷体"/>
              <a:ea charset="-122" panose="02010609060101010101" typeface="楷体"/>
              <a:cs charset="-122" panose="02010609060101010101" typeface="楷体"/>
              <a:sym charset="0" panose="020B0604020202020204" pitchFamily="34" typeface="Arial"/>
            </a:endParaRPr>
          </a:p>
        </p:txBody>
      </p:sp>
      <p:sp>
        <p:nvSpPr>
          <p:cNvPr id="5" name="文本框 3"/>
          <p:cNvSpPr txBox="1"/>
          <p:nvPr>
            <p:custDataLst>
              <p:tags r:id="rId7"/>
            </p:custDataLst>
          </p:nvPr>
        </p:nvSpPr>
        <p:spPr>
          <a:xfrm>
            <a:off x="1555187" y="5368762"/>
            <a:ext cx="8643115" cy="1111295"/>
          </a:xfrm>
          <a:prstGeom prst="rect">
            <a:avLst/>
          </a:prstGeom>
        </p:spPr>
        <p:style>
          <a:lnRef idx="2">
            <a:schemeClr val="accent2"/>
          </a:lnRef>
          <a:fillRef idx="1">
            <a:schemeClr val="lt1"/>
          </a:fillRef>
          <a:effectRef idx="0">
            <a:schemeClr val="accent2"/>
          </a:effectRef>
          <a:fontRef idx="minor">
            <a:schemeClr val="dk1"/>
          </a:fontRef>
        </p:style>
        <p:txBody>
          <a:bodyPr bIns="34209" lIns="68418" rIns="68418" tIns="34209" wrap="square">
            <a:spAutoFit/>
            <a:scene3d>
              <a:camera prst="orthographicFront"/>
              <a:lightRig dir="t" rig="threePt"/>
            </a:scene3d>
          </a:bodyPr>
          <a:lstStyle/>
          <a:p>
            <a:pPr algn="just">
              <a:lnSpc>
                <a:spcPct val="130000"/>
              </a:lnSpc>
            </a:pPr>
            <a:r>
              <a:rPr altLang="zh-CN" b="1" dirty="0" lang="en-US">
                <a:solidFill>
                  <a:srgbClr val="C00000"/>
                </a:solidFill>
                <a:latin typeface="+mn-ea"/>
                <a:sym charset="2" panose="05000000000000000000" pitchFamily="2" typeface="Wingdings"/>
              </a:rPr>
              <a:t>“</a:t>
            </a:r>
            <a:r>
              <a:rPr altLang="zh-CN" b="1" dirty="0" err="1" lang="en-US">
                <a:solidFill>
                  <a:srgbClr val="C00000"/>
                </a:solidFill>
                <a:latin typeface="+mn-ea"/>
                <a:sym charset="2" panose="05000000000000000000" pitchFamily="2" typeface="Wingdings"/>
              </a:rPr>
              <a:t>头骨小”和“小时候的头骨”不是同一个概念，耍戏法的人在</a:t>
            </a:r>
            <a:r>
              <a:rPr altLang="en-US" b="1" dirty="0" lang="zh-CN">
                <a:solidFill>
                  <a:srgbClr val="1D41D5"/>
                </a:solidFill>
                <a:latin typeface="+mn-ea"/>
                <a:sym charset="2" panose="05000000000000000000" pitchFamily="2" typeface="Wingdings"/>
              </a:rPr>
              <a:t>偷</a:t>
            </a:r>
            <a:r>
              <a:rPr altLang="zh-CN" b="1" dirty="0" err="1" lang="en-US">
                <a:solidFill>
                  <a:srgbClr val="1D41D5"/>
                </a:solidFill>
                <a:latin typeface="+mn-ea"/>
                <a:sym charset="2" panose="05000000000000000000" pitchFamily="2" typeface="Wingdings"/>
              </a:rPr>
              <a:t>换概念</a:t>
            </a:r>
            <a:r>
              <a:rPr altLang="en-US" b="1" dirty="0" lang="zh-CN">
                <a:solidFill>
                  <a:srgbClr val="C00000"/>
                </a:solidFill>
                <a:latin typeface="+mn-ea"/>
                <a:sym charset="2" panose="05000000000000000000" pitchFamily="2" typeface="Wingdings"/>
              </a:rPr>
              <a:t>；</a:t>
            </a:r>
            <a:r>
              <a:rPr altLang="zh-CN" b="1" dirty="0" err="1" lang="en-US">
                <a:solidFill>
                  <a:srgbClr val="C00000"/>
                </a:solidFill>
                <a:latin typeface="+mn-ea"/>
                <a:sym charset="2" panose="05000000000000000000" pitchFamily="2" typeface="Wingdings"/>
              </a:rPr>
              <a:t>再者</a:t>
            </a:r>
            <a:r>
              <a:rPr altLang="zh-CN" b="1" dirty="0" lang="en-US">
                <a:solidFill>
                  <a:srgbClr val="C00000"/>
                </a:solidFill>
                <a:latin typeface="+mn-ea"/>
                <a:sym charset="2" panose="05000000000000000000" pitchFamily="2" typeface="Wingdings"/>
              </a:rPr>
              <a:t>，“拿破仑小时候的头骨”意思是“</a:t>
            </a:r>
            <a:r>
              <a:rPr altLang="zh-CN" b="1" dirty="0" err="1" lang="en-US">
                <a:solidFill>
                  <a:srgbClr val="C00000"/>
                </a:solidFill>
                <a:latin typeface="+mn-ea"/>
                <a:sym charset="2" panose="05000000000000000000" pitchFamily="2" typeface="Wingdings"/>
              </a:rPr>
              <a:t>拿破仑夭折了</a:t>
            </a:r>
            <a:r>
              <a:rPr altLang="zh-CN" b="1" dirty="0" lang="en-US">
                <a:solidFill>
                  <a:srgbClr val="C00000"/>
                </a:solidFill>
                <a:latin typeface="+mn-ea"/>
                <a:sym charset="2" panose="05000000000000000000" pitchFamily="2" typeface="Wingdings"/>
              </a:rPr>
              <a:t>”，</a:t>
            </a:r>
            <a:r>
              <a:rPr altLang="zh-CN" b="1" dirty="0" err="1" lang="en-US">
                <a:solidFill>
                  <a:srgbClr val="C00000"/>
                </a:solidFill>
                <a:latin typeface="+mn-ea"/>
                <a:sym charset="2" panose="05000000000000000000" pitchFamily="2" typeface="Wingdings"/>
              </a:rPr>
              <a:t>与事实“拿破仑并未夭折”</a:t>
            </a:r>
            <a:r>
              <a:rPr altLang="zh-CN" b="1" dirty="0" err="1" lang="en-US">
                <a:solidFill>
                  <a:srgbClr val="1D41D5"/>
                </a:solidFill>
                <a:latin typeface="+mn-ea"/>
                <a:sym charset="2" panose="05000000000000000000" pitchFamily="2" typeface="Wingdings"/>
              </a:rPr>
              <a:t>互相矛盾</a:t>
            </a:r>
            <a:r>
              <a:rPr altLang="zh-CN" b="1" dirty="0" err="1" lang="en-US">
                <a:solidFill>
                  <a:srgbClr val="C00000"/>
                </a:solidFill>
                <a:latin typeface="+mn-ea"/>
                <a:sym charset="2" panose="05000000000000000000" pitchFamily="2" typeface="Wingdings"/>
              </a:rPr>
              <a:t>了</a:t>
            </a:r>
            <a:r>
              <a:rPr altLang="en-US" b="1" dirty="0" lang="zh-CN">
                <a:solidFill>
                  <a:srgbClr val="C00000"/>
                </a:solidFill>
                <a:latin typeface="+mn-ea"/>
                <a:sym charset="2" panose="05000000000000000000" pitchFamily="2" typeface="Wingdings"/>
              </a:rPr>
              <a:t>。</a:t>
            </a:r>
            <a:endParaRPr altLang="en-US" b="1" dirty="0" lang="zh-CN" spc="150">
              <a:gradFill>
                <a:gsLst>
                  <a:gs pos="0">
                    <a:srgbClr val="E30000"/>
                  </a:gs>
                  <a:gs pos="100000">
                    <a:srgbClr val="760303"/>
                  </a:gs>
                </a:gsLst>
                <a:lin scaled="0"/>
              </a:gradFill>
              <a:latin typeface="微软雅黑"/>
              <a:ea typeface="微软雅黑"/>
              <a:cs charset="-122" panose="020B0503020204020204" typeface="微软雅黑"/>
              <a:sym typeface="+mn-ea"/>
            </a:endParaRPr>
          </a:p>
        </p:txBody>
      </p:sp>
    </p:spTree>
    <p:extLst>
      <p:ext uri="{BB962C8B-B14F-4D97-AF65-F5344CB8AC3E}">
        <p14:creationId xmlns:p14="http://schemas.microsoft.com/office/powerpoint/2010/main" val="381402030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8"/>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8"/>
      <p:bldP animBg="1" grpId="0" spid="5"/>
    </p:bldLst>
  </p:timing>
</p:sld>
</file>

<file path=ppt/slides/slide33.xml><?xml version="1.0" encoding="utf-8"?>
<p:sld xmlns:a="http://schemas.openxmlformats.org/drawingml/2006/main" xmlns:p="http://schemas.openxmlformats.org/presentationml/2006/main" xmlns:r="http://schemas.openxmlformats.org/officeDocument/2006/relationships" showMasterPhAnim="0">
  <p:cSld>
    <p:spTree>
      <p:nvGrpSpPr>
        <p:cNvPr id="1" name=""/>
        <p:cNvGrpSpPr/>
        <p:nvPr/>
      </p:nvGrpSpPr>
      <p:grpSpPr>
        <a:xfrm>
          <a:off x="0" y="0"/>
          <a:ext cx="0" cy="0"/>
          <a:chOff x="0" y="0"/>
          <a:chExt cx="0" cy="0"/>
        </a:xfrm>
      </p:grpSpPr>
      <p:sp>
        <p:nvSpPr>
          <p:cNvPr id="61442" name="内容占位符 2">
            <a:extLst>
              <a:ext uri="{FF2B5EF4-FFF2-40B4-BE49-F238E27FC236}">
                <a16:creationId xmlns:a16="http://schemas.microsoft.com/office/drawing/2014/main" id="{2A29E7BB-60B8-2566-8E1E-9575D4F699E5}"/>
              </a:ext>
            </a:extLst>
          </p:cNvPr>
          <p:cNvSpPr txBox="1">
            <a:spLocks/>
          </p:cNvSpPr>
          <p:nvPr/>
        </p:nvSpPr>
        <p:spPr>
          <a:xfrm>
            <a:off x="695400" y="836712"/>
            <a:ext cx="10441160" cy="216024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dirty="0" lang="zh-CN" sz="2400">
                <a:latin charset="-122" panose="02010609060101010101" pitchFamily="49" typeface="仿宋"/>
                <a:ea charset="-122" panose="02010609060101010101" pitchFamily="49" typeface="仿宋"/>
              </a:rPr>
              <a:t>（</a:t>
            </a:r>
            <a:r>
              <a:rPr altLang="zh-CN" b="1" dirty="0" lang="en-US" sz="2400">
                <a:latin charset="-122" panose="02010609060101010101" pitchFamily="49" typeface="仿宋"/>
                <a:ea charset="-122" panose="02010609060101010101" pitchFamily="49" typeface="仿宋"/>
              </a:rPr>
              <a:t>1</a:t>
            </a:r>
            <a:r>
              <a:rPr altLang="en-US" b="1" dirty="0" lang="zh-CN" sz="2400">
                <a:latin charset="-122" panose="02010609060101010101" pitchFamily="49" typeface="仿宋"/>
                <a:ea charset="-122" panose="02010609060101010101" pitchFamily="49" typeface="仿宋"/>
              </a:rPr>
              <a:t>）歪曲论点</a:t>
            </a:r>
            <a:endParaRPr altLang="zh-CN" b="1" dirty="0" lang="en-US" sz="2400">
              <a:latin charset="-122" panose="02010609060101010101" pitchFamily="49" typeface="仿宋"/>
              <a:ea charset="-122" panose="02010609060101010101" pitchFamily="49" typeface="仿宋"/>
            </a:endParaRPr>
          </a:p>
          <a:p>
            <a:pPr indent="0" marL="0">
              <a:buNone/>
            </a:pPr>
            <a:r>
              <a:rPr altLang="en-US" b="1" dirty="0" lang="zh-CN" sz="2400">
                <a:latin charset="-122" panose="02010609060101010101" pitchFamily="49" typeface="仿宋"/>
                <a:ea charset="-122" panose="02010609060101010101" pitchFamily="49" typeface="仿宋"/>
              </a:rPr>
              <a:t>把愚蠢的观点加到别人的身上，然后驳斥。</a:t>
            </a:r>
            <a:endParaRPr altLang="zh-CN" b="1" dirty="0" lang="en-US" sz="2400">
              <a:latin charset="-122" panose="02010609060101010101" pitchFamily="49" typeface="仿宋"/>
              <a:ea charset="-122" panose="02010609060101010101" pitchFamily="49" typeface="仿宋"/>
            </a:endParaRPr>
          </a:p>
          <a:p>
            <a:pPr indent="0" marL="0">
              <a:buNone/>
            </a:pPr>
            <a:r>
              <a:rPr altLang="en-US" b="1" dirty="0" lang="zh-CN" sz="2400">
                <a:solidFill>
                  <a:srgbClr val="0070C0"/>
                </a:solidFill>
                <a:latin charset="-122" panose="02010609060101010101" pitchFamily="49" typeface="仿宋"/>
                <a:ea charset="-122" panose="02010609060101010101" pitchFamily="49" typeface="仿宋"/>
              </a:rPr>
              <a:t>杨氏为我，是无君也。墨氏兼爱，是无父也。无父无君，是禽兽也</a:t>
            </a:r>
            <a:r>
              <a:rPr altLang="zh-CN" b="1" dirty="0" lang="en-US" sz="2400">
                <a:solidFill>
                  <a:srgbClr val="0070C0"/>
                </a:solidFill>
                <a:latin charset="-122" panose="02010609060101010101" pitchFamily="49" typeface="仿宋"/>
                <a:ea charset="-122" panose="02010609060101010101" pitchFamily="49" typeface="仿宋"/>
              </a:rPr>
              <a:t>《</a:t>
            </a:r>
            <a:r>
              <a:rPr altLang="en-US" b="1" dirty="0" lang="zh-CN" sz="2400">
                <a:solidFill>
                  <a:srgbClr val="0070C0"/>
                </a:solidFill>
                <a:latin charset="-122" panose="02010609060101010101" pitchFamily="49" typeface="仿宋"/>
                <a:ea charset="-122" panose="02010609060101010101" pitchFamily="49" typeface="仿宋"/>
              </a:rPr>
              <a:t>孟子</a:t>
            </a:r>
            <a:r>
              <a:rPr altLang="zh-CN" b="1" dirty="0" lang="en-US" sz="2400">
                <a:solidFill>
                  <a:srgbClr val="0070C0"/>
                </a:solidFill>
                <a:latin charset="-122" panose="02010609060101010101" pitchFamily="49" typeface="仿宋"/>
                <a:ea charset="-122" panose="02010609060101010101" pitchFamily="49" typeface="仿宋"/>
              </a:rPr>
              <a:t>》</a:t>
            </a:r>
          </a:p>
          <a:p>
            <a:r>
              <a:rPr altLang="en-US" b="1" dirty="0" lang="zh-CN" sz="2400">
                <a:solidFill>
                  <a:srgbClr val="002060"/>
                </a:solidFill>
                <a:latin charset="-122" panose="02010609060101010101" pitchFamily="49" typeface="仿宋"/>
                <a:ea charset="-122" panose="02010609060101010101" pitchFamily="49" typeface="仿宋"/>
              </a:rPr>
              <a:t>杨朱的观点：重视个人生命的保存，反对别人对自己的侵夺，也不侵夺别人。</a:t>
            </a:r>
            <a:endParaRPr altLang="zh-CN" b="1" dirty="0" lang="en-US" sz="2400">
              <a:solidFill>
                <a:srgbClr val="002060"/>
              </a:solidFill>
              <a:latin charset="-122" panose="02010609060101010101" pitchFamily="49" typeface="仿宋"/>
              <a:ea charset="-122" panose="02010609060101010101" pitchFamily="49" typeface="仿宋"/>
            </a:endParaRPr>
          </a:p>
          <a:p>
            <a:r>
              <a:rPr altLang="en-US" b="1" dirty="0" lang="zh-CN" sz="2400">
                <a:solidFill>
                  <a:srgbClr val="002060"/>
                </a:solidFill>
                <a:latin charset="-122" panose="02010609060101010101" pitchFamily="49" typeface="仿宋"/>
                <a:ea charset="-122" panose="02010609060101010101" pitchFamily="49" typeface="仿宋"/>
              </a:rPr>
              <a:t>墨子的观点：普遍平等地爱人，不受等级贵贱与血缘亲疏的局限。</a:t>
            </a:r>
          </a:p>
        </p:txBody>
      </p:sp>
      <p:sp>
        <p:nvSpPr>
          <p:cNvPr id="63491" name="内容占位符 2">
            <a:extLst>
              <a:ext uri="{FF2B5EF4-FFF2-40B4-BE49-F238E27FC236}">
                <a16:creationId xmlns:a16="http://schemas.microsoft.com/office/drawing/2014/main" id="{6125CDC1-F49E-F1CC-78B6-7D55A5A96CE5}"/>
              </a:ext>
            </a:extLst>
          </p:cNvPr>
          <p:cNvSpPr txBox="1">
            <a:spLocks/>
          </p:cNvSpPr>
          <p:nvPr/>
        </p:nvSpPr>
        <p:spPr>
          <a:xfrm>
            <a:off x="767408" y="3717032"/>
            <a:ext cx="10585176" cy="223224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dirty="0" lang="zh-CN" sz="2400">
                <a:latin charset="-122" panose="02010609060101010101" pitchFamily="49" typeface="仿宋"/>
                <a:ea charset="-122" panose="02010609060101010101" pitchFamily="49" typeface="仿宋"/>
              </a:rPr>
              <a:t>（</a:t>
            </a:r>
            <a:r>
              <a:rPr altLang="zh-CN" b="1" dirty="0" lang="en-US" sz="2400">
                <a:latin charset="-122" panose="02010609060101010101" pitchFamily="49" typeface="仿宋"/>
                <a:ea charset="-122" panose="02010609060101010101" pitchFamily="49" typeface="仿宋"/>
              </a:rPr>
              <a:t>2</a:t>
            </a:r>
            <a:r>
              <a:rPr altLang="en-US" b="1" dirty="0" lang="zh-CN" sz="2400">
                <a:latin charset="-122" panose="02010609060101010101" pitchFamily="49" typeface="仿宋"/>
                <a:ea charset="-122" panose="02010609060101010101" pitchFamily="49" typeface="仿宋"/>
              </a:rPr>
              <a:t>）虚构论点</a:t>
            </a:r>
            <a:endParaRPr altLang="zh-CN" b="1" dirty="0" lang="en-US" sz="2400">
              <a:latin charset="-122" panose="02010609060101010101" pitchFamily="49" typeface="仿宋"/>
              <a:ea charset="-122" panose="02010609060101010101" pitchFamily="49" typeface="仿宋"/>
            </a:endParaRPr>
          </a:p>
          <a:p>
            <a:pPr indent="0" marL="0">
              <a:buNone/>
            </a:pPr>
            <a:r>
              <a:rPr altLang="zh-CN" b="1" dirty="0" lang="en-US" sz="2400">
                <a:latin charset="-122" panose="02010609060101010101" pitchFamily="49" typeface="仿宋"/>
                <a:ea charset="-122" panose="02010609060101010101" pitchFamily="49" typeface="仿宋"/>
              </a:rPr>
              <a:t>1</a:t>
            </a:r>
            <a:r>
              <a:rPr altLang="en-US" b="1" dirty="0" lang="zh-CN" sz="2400">
                <a:latin charset="-122" panose="02010609060101010101" pitchFamily="49" typeface="仿宋"/>
                <a:ea charset="-122" panose="02010609060101010101" pitchFamily="49" typeface="仿宋"/>
              </a:rPr>
              <a:t>）以强调相反观点的方式虚构论点</a:t>
            </a:r>
            <a:endParaRPr altLang="zh-CN" b="1" dirty="0" lang="en-US" sz="2400">
              <a:latin charset="-122" panose="02010609060101010101" pitchFamily="49" typeface="仿宋"/>
              <a:ea charset="-122" panose="02010609060101010101" pitchFamily="49" typeface="仿宋"/>
            </a:endParaRPr>
          </a:p>
          <a:p>
            <a:pPr indent="0" marL="0">
              <a:buNone/>
            </a:pPr>
            <a:r>
              <a:rPr altLang="en-US" b="1" dirty="0" lang="zh-CN" sz="2400">
                <a:latin charset="-122" panose="02010609060101010101" pitchFamily="49" typeface="仿宋"/>
                <a:ea charset="-122" panose="02010609060101010101" pitchFamily="49" typeface="仿宋"/>
              </a:rPr>
              <a:t>在讨论、辩论中，如果一方强调某种论点，会给人一种印象，即对方反对这一论点，这种虚构的论点就被强加在对方身上。</a:t>
            </a:r>
            <a:endParaRPr altLang="zh-CN" b="1" dirty="0" lang="en-US" sz="2400">
              <a:latin charset="-122" panose="02010609060101010101" pitchFamily="49" typeface="仿宋"/>
              <a:ea charset="-122" panose="02010609060101010101" pitchFamily="49" typeface="仿宋"/>
            </a:endParaRPr>
          </a:p>
          <a:p>
            <a:r>
              <a:rPr altLang="en-US" b="1" dirty="0" lang="zh-CN" sz="2400">
                <a:solidFill>
                  <a:schemeClr val="accent1"/>
                </a:solidFill>
                <a:latin charset="-122" panose="02010609060101010101" pitchFamily="49" typeface="仿宋"/>
                <a:ea charset="-122" panose="02010609060101010101" pitchFamily="49" typeface="仿宋"/>
              </a:rPr>
              <a:t>我认为大家应该多读些书。</a:t>
            </a:r>
            <a:endParaRPr altLang="zh-CN" b="1" dirty="0" lang="en-US" sz="2400">
              <a:solidFill>
                <a:schemeClr val="accent1"/>
              </a:solidFill>
              <a:latin charset="-122" panose="02010609060101010101" pitchFamily="49" typeface="仿宋"/>
              <a:ea charset="-122" panose="02010609060101010101" pitchFamily="49" typeface="仿宋"/>
            </a:endParaRPr>
          </a:p>
          <a:p>
            <a:r>
              <a:rPr altLang="en-US" b="1" dirty="0" lang="zh-CN" sz="2400">
                <a:solidFill>
                  <a:schemeClr val="accent1"/>
                </a:solidFill>
                <a:latin charset="-122" panose="02010609060101010101" pitchFamily="49" typeface="仿宋"/>
                <a:ea charset="-122" panose="02010609060101010101" pitchFamily="49" typeface="仿宋"/>
              </a:rPr>
              <a:t>我认为做人要考虑别人的感受。</a:t>
            </a:r>
          </a:p>
        </p:txBody>
      </p:sp>
    </p:spTree>
    <p:extLst>
      <p:ext uri="{BB962C8B-B14F-4D97-AF65-F5344CB8AC3E}">
        <p14:creationId xmlns:p14="http://schemas.microsoft.com/office/powerpoint/2010/main" val="133181648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61442">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61442">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61442">
                                            <p:txEl>
                                              <p:pRg end="2" st="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61442">
                                            <p:txEl>
                                              <p:pRg end="3" st="3"/>
                                            </p:txEl>
                                          </p:spTgt>
                                        </p:tgtEl>
                                        <p:attrNameLst>
                                          <p:attrName>style.visibility</p:attrName>
                                        </p:attrNameLst>
                                      </p:cBhvr>
                                      <p:to>
                                        <p:strVal val="visible"/>
                                      </p:to>
                                    </p:set>
                                  </p:childTnLst>
                                </p:cTn>
                              </p:par>
                              <p:par>
                                <p:cTn fill="hold" id="19" nodeType="withEffect" presetClass="entr" presetID="1" presetSubtype="0">
                                  <p:stCondLst>
                                    <p:cond delay="0"/>
                                  </p:stCondLst>
                                  <p:childTnLst>
                                    <p:set>
                                      <p:cBhvr>
                                        <p:cTn dur="1" fill="hold" id="20">
                                          <p:stCondLst>
                                            <p:cond delay="0"/>
                                          </p:stCondLst>
                                        </p:cTn>
                                        <p:tgtEl>
                                          <p:spTgt spid="61442">
                                            <p:txEl>
                                              <p:pRg end="4" st="4"/>
                                            </p:txEl>
                                          </p:spTgt>
                                        </p:tgtEl>
                                        <p:attrNameLst>
                                          <p:attrName>style.visibility</p:attrName>
                                        </p:attrNameLst>
                                      </p:cBhvr>
                                      <p:to>
                                        <p:strVal val="visible"/>
                                      </p:to>
                                    </p:set>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1" presetSubtype="0">
                                  <p:stCondLst>
                                    <p:cond delay="0"/>
                                  </p:stCondLst>
                                  <p:childTnLst>
                                    <p:set>
                                      <p:cBhvr>
                                        <p:cTn dur="1" fill="hold" id="24">
                                          <p:stCondLst>
                                            <p:cond delay="0"/>
                                          </p:stCondLst>
                                        </p:cTn>
                                        <p:tgtEl>
                                          <p:spTgt spid="63491">
                                            <p:txEl>
                                              <p:pRg end="0" st="0"/>
                                            </p:txEl>
                                          </p:spTgt>
                                        </p:tgtEl>
                                        <p:attrNameLst>
                                          <p:attrName>style.visibility</p:attrName>
                                        </p:attrNameLst>
                                      </p:cBhvr>
                                      <p:to>
                                        <p:strVal val="visible"/>
                                      </p:to>
                                    </p:se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1" presetSubtype="0">
                                  <p:stCondLst>
                                    <p:cond delay="0"/>
                                  </p:stCondLst>
                                  <p:childTnLst>
                                    <p:set>
                                      <p:cBhvr>
                                        <p:cTn dur="1" fill="hold" id="28">
                                          <p:stCondLst>
                                            <p:cond delay="0"/>
                                          </p:stCondLst>
                                        </p:cTn>
                                        <p:tgtEl>
                                          <p:spTgt spid="63491">
                                            <p:txEl>
                                              <p:pRg end="1" st="1"/>
                                            </p:txEl>
                                          </p:spTgt>
                                        </p:tgtEl>
                                        <p:attrNameLst>
                                          <p:attrName>style.visibility</p:attrName>
                                        </p:attrNameLst>
                                      </p:cBhvr>
                                      <p:to>
                                        <p:strVal val="visible"/>
                                      </p:to>
                                    </p:set>
                                  </p:childTnLst>
                                </p:cTn>
                              </p:par>
                              <p:par>
                                <p:cTn fill="hold" id="29" nodeType="withEffect" presetClass="entr" presetID="1" presetSubtype="0">
                                  <p:stCondLst>
                                    <p:cond delay="0"/>
                                  </p:stCondLst>
                                  <p:childTnLst>
                                    <p:set>
                                      <p:cBhvr>
                                        <p:cTn dur="1" fill="hold" id="30">
                                          <p:stCondLst>
                                            <p:cond delay="0"/>
                                          </p:stCondLst>
                                        </p:cTn>
                                        <p:tgtEl>
                                          <p:spTgt spid="63491">
                                            <p:txEl>
                                              <p:pRg end="2" st="2"/>
                                            </p:txEl>
                                          </p:spTgt>
                                        </p:tgtEl>
                                        <p:attrNameLst>
                                          <p:attrName>style.visibility</p:attrName>
                                        </p:attrNameLst>
                                      </p:cBhvr>
                                      <p:to>
                                        <p:strVal val="visible"/>
                                      </p:to>
                                    </p:set>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1" presetSubtype="0">
                                  <p:stCondLst>
                                    <p:cond delay="0"/>
                                  </p:stCondLst>
                                  <p:childTnLst>
                                    <p:set>
                                      <p:cBhvr>
                                        <p:cTn dur="1" fill="hold" id="34">
                                          <p:stCondLst>
                                            <p:cond delay="0"/>
                                          </p:stCondLst>
                                        </p:cTn>
                                        <p:tgtEl>
                                          <p:spTgt spid="63491">
                                            <p:txEl>
                                              <p:pRg end="3" st="3"/>
                                            </p:txEl>
                                          </p:spTgt>
                                        </p:tgtEl>
                                        <p:attrNameLst>
                                          <p:attrName>style.visibility</p:attrName>
                                        </p:attrNameLst>
                                      </p:cBhvr>
                                      <p:to>
                                        <p:strVal val="visible"/>
                                      </p:to>
                                    </p:set>
                                  </p:childTnLst>
                                </p:cTn>
                              </p:par>
                              <p:par>
                                <p:cTn fill="hold" id="35" nodeType="withEffect" presetClass="entr" presetID="1" presetSubtype="0">
                                  <p:stCondLst>
                                    <p:cond delay="0"/>
                                  </p:stCondLst>
                                  <p:childTnLst>
                                    <p:set>
                                      <p:cBhvr>
                                        <p:cTn dur="1" fill="hold" id="36">
                                          <p:stCondLst>
                                            <p:cond delay="0"/>
                                          </p:stCondLst>
                                        </p:cTn>
                                        <p:tgtEl>
                                          <p:spTgt spid="63491">
                                            <p:txEl>
                                              <p:pRg end="4" st="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98"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332656"/>
            <a:ext cx="7488832" cy="603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262467"/>
      </p:ext>
    </p:extLst>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424" y="188640"/>
            <a:ext cx="10801200" cy="3456384"/>
          </a:xfrm>
        </p:spPr>
        <p:txBody>
          <a:bodyPr>
            <a:normAutofit/>
          </a:bodyPr>
          <a:lstStyle/>
          <a:p>
            <a:r>
              <a:rPr altLang="en-US" b="1" dirty="0" lang="zh-CN" sz="2800">
                <a:latin charset="-122" panose="02010609060101010101" pitchFamily="49" typeface="楷体"/>
                <a:ea charset="-122" panose="02010609060101010101" pitchFamily="49" typeface="楷体"/>
              </a:rPr>
              <a:t>我们班大多数同学都有手机了，所以我也应该用手机</a:t>
            </a:r>
          </a:p>
          <a:p>
            <a:r>
              <a:rPr altLang="en-US" b="1" dirty="0" lang="zh-CN" sz="2800">
                <a:latin charset="-122" panose="02010609060101010101" pitchFamily="49" typeface="楷体"/>
                <a:ea charset="-122" panose="02010609060101010101" pitchFamily="49" typeface="楷体"/>
              </a:rPr>
              <a:t>我认识的很多人都在支持</a:t>
            </a:r>
            <a:r>
              <a:rPr altLang="zh-CN" b="1" dirty="0" lang="en-US" sz="2800">
                <a:latin charset="-122" panose="02010609060101010101" pitchFamily="49" typeface="楷体"/>
                <a:ea charset="-122" panose="02010609060101010101" pitchFamily="49" typeface="楷体"/>
              </a:rPr>
              <a:t>Donald Trump</a:t>
            </a:r>
            <a:r>
              <a:rPr altLang="en-US" b="1" dirty="0" lang="zh-CN" sz="2800">
                <a:latin charset="-122" panose="02010609060101010101" pitchFamily="49" typeface="楷体"/>
                <a:ea charset="-122" panose="02010609060101010101" pitchFamily="49" typeface="楷体"/>
              </a:rPr>
              <a:t>做总统，他应该会成为一个好总统，我也支持他</a:t>
            </a:r>
          </a:p>
          <a:p>
            <a:r>
              <a:rPr altLang="en-US" b="1" dirty="0" lang="zh-CN" sz="2800">
                <a:latin charset="-122" panose="02010609060101010101" pitchFamily="49" typeface="楷体"/>
                <a:ea charset="-122" panose="02010609060101010101" pitchFamily="49" typeface="楷体"/>
              </a:rPr>
              <a:t>如果我不在社交网上晒自己的生活，别人会以为我活得不快乐，不精彩。</a:t>
            </a:r>
            <a:endParaRPr altLang="zh-CN" b="1" dirty="0" lang="en-US" sz="2800">
              <a:latin charset="-122" panose="02010609060101010101" pitchFamily="49" typeface="楷体"/>
              <a:ea charset="-122" panose="02010609060101010101" pitchFamily="49" typeface="楷体"/>
            </a:endParaRPr>
          </a:p>
          <a:p>
            <a:r>
              <a:rPr altLang="en-US" b="1" dirty="0" lang="zh-CN" sz="2800">
                <a:latin charset="-122" panose="02010609060101010101" pitchFamily="49" typeface="楷体"/>
                <a:ea charset="-122" panose="02010609060101010101" pitchFamily="49" typeface="楷体"/>
              </a:rPr>
              <a:t>大家都说选物理类更好考大学，我不选的话就不好考大学。</a:t>
            </a:r>
          </a:p>
          <a:p>
            <a:endParaRPr altLang="en-US" b="1" dirty="0" lang="zh-CN" sz="2800">
              <a:latin charset="-122" panose="02010609060101010101" pitchFamily="49" typeface="楷体"/>
              <a:ea charset="-122" panose="02010609060101010101" pitchFamily="49" typeface="楷体"/>
            </a:endParaRPr>
          </a:p>
        </p:txBody>
      </p:sp>
      <p:sp>
        <p:nvSpPr>
          <p:cNvPr id="4" name="内容占位符 2">
            <a:extLst>
              <a:ext uri="{FF2B5EF4-FFF2-40B4-BE49-F238E27FC236}">
                <a16:creationId xmlns:a16="http://schemas.microsoft.com/office/drawing/2014/main" id="{20A1B2CC-91AA-D2D7-4F8B-C241C3A9EB7E}"/>
              </a:ext>
            </a:extLst>
          </p:cNvPr>
          <p:cNvSpPr txBox="1">
            <a:spLocks/>
          </p:cNvSpPr>
          <p:nvPr/>
        </p:nvSpPr>
        <p:spPr>
          <a:xfrm>
            <a:off x="1343472" y="4005064"/>
            <a:ext cx="10081120" cy="1872208"/>
          </a:xfrm>
          <a:prstGeom prst="rect">
            <a:avLst/>
          </a:prstGeom>
        </p:spPr>
        <p:txBody>
          <a:bodyPr bIns="45720" lIns="91440" rIns="91440" rtlCol="0" tIns="45720" vert="horz">
            <a:norm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dirty="0" lang="zh-CN" sz="2800">
                <a:solidFill>
                  <a:schemeClr val="accent1"/>
                </a:solidFill>
                <a:latin charset="-122" panose="02010609060101010101" pitchFamily="49" typeface="楷体"/>
                <a:ea charset="-122" panose="02010609060101010101" pitchFamily="49" typeface="楷体"/>
              </a:rPr>
              <a:t>从众的谬误</a:t>
            </a:r>
          </a:p>
          <a:p>
            <a:pPr indent="0" marL="0">
              <a:buNone/>
            </a:pPr>
            <a:r>
              <a:rPr altLang="en-US" b="1" dirty="0" lang="zh-CN" sz="2800">
                <a:solidFill>
                  <a:schemeClr val="accent1"/>
                </a:solidFill>
                <a:latin charset="-122" panose="02010609060101010101" pitchFamily="49" typeface="楷体"/>
                <a:ea charset="-122" panose="02010609060101010101" pitchFamily="49" typeface="楷体"/>
              </a:rPr>
              <a:t>引用众人的意见、见解、信念或常识来进行论证。因为众人都是这样认为的，所以是正确的。</a:t>
            </a:r>
          </a:p>
        </p:txBody>
      </p:sp>
      <p:sp>
        <p:nvSpPr>
          <p:cNvPr id="5" name="内容占位符 2">
            <a:extLst>
              <a:ext uri="{FF2B5EF4-FFF2-40B4-BE49-F238E27FC236}">
                <a16:creationId xmlns:a16="http://schemas.microsoft.com/office/drawing/2014/main" id="{9F0A07BB-0510-0624-0CB4-4A5D01A99912}"/>
              </a:ext>
            </a:extLst>
          </p:cNvPr>
          <p:cNvSpPr txBox="1">
            <a:spLocks/>
          </p:cNvSpPr>
          <p:nvPr/>
        </p:nvSpPr>
        <p:spPr>
          <a:xfrm>
            <a:off x="1415480" y="5878284"/>
            <a:ext cx="8886090" cy="720080"/>
          </a:xfrm>
          <a:prstGeom prst="rect">
            <a:avLst/>
          </a:prstGeom>
        </p:spPr>
        <p:txBody>
          <a:bodyPr bIns="45720" lIns="91440" rIns="91440" rtlCol="0" tIns="45720" vert="horz">
            <a:norm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dirty="0" lang="zh-CN" sz="2000">
                <a:solidFill>
                  <a:srgbClr val="FF0000"/>
                </a:solidFill>
                <a:latin charset="-122" panose="02010609060101010101" pitchFamily="49" typeface="楷体"/>
                <a:ea charset="-122" panose="02010609060101010101" pitchFamily="49" typeface="楷体"/>
              </a:rPr>
              <a:t>与“从众谬误”相关的是“大谎言谬误”，即谎言重复</a:t>
            </a:r>
            <a:r>
              <a:rPr altLang="zh-CN" b="1" dirty="0" lang="en-US" sz="2000">
                <a:solidFill>
                  <a:srgbClr val="FF0000"/>
                </a:solidFill>
                <a:latin charset="-122" panose="02010609060101010101" pitchFamily="49" typeface="楷体"/>
                <a:ea charset="-122" panose="02010609060101010101" pitchFamily="49" typeface="楷体"/>
              </a:rPr>
              <a:t>1000</a:t>
            </a:r>
            <a:r>
              <a:rPr altLang="en-US" b="1" dirty="0" lang="zh-CN" sz="2000">
                <a:solidFill>
                  <a:srgbClr val="FF0000"/>
                </a:solidFill>
                <a:latin charset="-122" panose="02010609060101010101" pitchFamily="49" typeface="楷体"/>
                <a:ea charset="-122" panose="02010609060101010101" pitchFamily="49" typeface="楷体"/>
              </a:rPr>
              <a:t>遍也就变成了真理。</a:t>
            </a:r>
          </a:p>
        </p:txBody>
      </p:sp>
    </p:spTree>
    <p:extLst>
      <p:ext uri="{BB962C8B-B14F-4D97-AF65-F5344CB8AC3E}">
        <p14:creationId xmlns:p14="http://schemas.microsoft.com/office/powerpoint/2010/main" val="185573605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3">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3">
                                            <p:txEl>
                                              <p:pRg end="2" st="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3">
                                            <p:txEl>
                                              <p:pRg end="3" st="3"/>
                                            </p:txEl>
                                          </p:spTgt>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4"/>
                                        </p:tgtEl>
                                        <p:attrNameLst>
                                          <p:attrName>style.visibility</p:attrName>
                                        </p:attrNameLst>
                                      </p:cBhvr>
                                      <p:to>
                                        <p:strVal val="visible"/>
                                      </p:to>
                                    </p:se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 presetSubtype="0">
                                  <p:stCondLst>
                                    <p:cond delay="0"/>
                                  </p:stCondLst>
                                  <p:childTnLst>
                                    <p:set>
                                      <p:cBhvr>
                                        <p:cTn dur="1" fill="hold" id="26">
                                          <p:stCondLst>
                                            <p:cond delay="0"/>
                                          </p:stCondLst>
                                        </p:cTn>
                                        <p:tgtEl>
                                          <p:spTgt spid="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P grpId="0" spid="4"/>
      <p:bldP grpId="0" spid="5"/>
    </p:bld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3392" y="908720"/>
            <a:ext cx="11377264" cy="2448271"/>
          </a:xfrm>
        </p:spPr>
        <p:txBody>
          <a:bodyPr>
            <a:normAutofit/>
          </a:bodyPr>
          <a:lstStyle/>
          <a:p>
            <a:pPr indent="0" marL="0">
              <a:buNone/>
            </a:pPr>
            <a:r>
              <a:rPr altLang="en-US" b="1" dirty="0" lang="zh-CN" sz="2800">
                <a:latin charset="-122" panose="02010609060101010101" pitchFamily="49" typeface="仿宋"/>
                <a:ea charset="-122" panose="02010609060101010101" pitchFamily="49" typeface="仿宋"/>
              </a:rPr>
              <a:t>华西的口腔科很有名，华西的牙医建议我们用</a:t>
            </a:r>
            <a:r>
              <a:rPr altLang="zh-CN" b="1" dirty="0" lang="en-US" sz="2800">
                <a:latin charset="-122" panose="02010609060101010101" pitchFamily="49" typeface="仿宋"/>
                <a:ea charset="-122" panose="02010609060101010101" pitchFamily="49" typeface="仿宋"/>
              </a:rPr>
              <a:t>Crest</a:t>
            </a:r>
            <a:r>
              <a:rPr altLang="en-US" b="1" dirty="0" lang="zh-CN" sz="2800">
                <a:latin charset="-122" panose="02010609060101010101" pitchFamily="49" typeface="仿宋"/>
                <a:ea charset="-122" panose="02010609060101010101" pitchFamily="49" typeface="仿宋"/>
              </a:rPr>
              <a:t>这个牌子的牙膏</a:t>
            </a:r>
          </a:p>
          <a:p>
            <a:pPr indent="0" marL="0">
              <a:buNone/>
            </a:pPr>
            <a:r>
              <a:rPr altLang="en-US" b="1" dirty="0" lang="zh-CN" sz="2800">
                <a:latin charset="-122" panose="02010609060101010101" pitchFamily="49" typeface="仿宋"/>
                <a:ea charset="-122" panose="02010609060101010101" pitchFamily="49" typeface="仿宋"/>
              </a:rPr>
              <a:t>某某老师说只有选物理类组合将来才有前途。</a:t>
            </a:r>
            <a:endParaRPr altLang="zh-CN" b="1" dirty="0" lang="en-US" sz="2800">
              <a:latin charset="-122" panose="02010609060101010101" pitchFamily="49" typeface="仿宋"/>
              <a:ea charset="-122" panose="02010609060101010101" pitchFamily="49" typeface="仿宋"/>
            </a:endParaRPr>
          </a:p>
          <a:p>
            <a:pPr indent="0" marL="0">
              <a:buNone/>
            </a:pPr>
            <a:r>
              <a:rPr altLang="en-US" b="1" dirty="0" lang="zh-CN" sz="2800">
                <a:latin charset="-122" panose="02010609060101010101" pitchFamily="49" typeface="仿宋"/>
                <a:ea charset="-122" panose="02010609060101010101" pitchFamily="49" typeface="仿宋"/>
              </a:rPr>
              <a:t>维基百科说，自闭症和孩子打过什么疫苗有关系</a:t>
            </a:r>
          </a:p>
          <a:p>
            <a:pPr indent="0" marL="0">
              <a:buNone/>
            </a:pPr>
            <a:r>
              <a:rPr altLang="en-US" b="1" dirty="0" lang="zh-CN" sz="2800">
                <a:latin charset="-122" panose="02010609060101010101" pitchFamily="49" typeface="仿宋"/>
                <a:ea charset="-122" panose="02010609060101010101" pitchFamily="49" typeface="仿宋"/>
              </a:rPr>
              <a:t>某某明星都在穿某一品牌的衣服，我穿这个牌子也会很好看（有范儿）。</a:t>
            </a:r>
          </a:p>
        </p:txBody>
      </p:sp>
      <p:sp>
        <p:nvSpPr>
          <p:cNvPr id="41987" name="内容占位符 2">
            <a:extLst>
              <a:ext uri="{FF2B5EF4-FFF2-40B4-BE49-F238E27FC236}">
                <a16:creationId xmlns:a16="http://schemas.microsoft.com/office/drawing/2014/main" id="{766F5176-9859-ED89-506D-74A06845F487}"/>
              </a:ext>
            </a:extLst>
          </p:cNvPr>
          <p:cNvSpPr txBox="1">
            <a:spLocks/>
          </p:cNvSpPr>
          <p:nvPr/>
        </p:nvSpPr>
        <p:spPr>
          <a:xfrm>
            <a:off x="623392" y="3789040"/>
            <a:ext cx="9505055" cy="1440159"/>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dirty="0" lang="zh-CN" sz="2800">
                <a:solidFill>
                  <a:schemeClr val="tx2"/>
                </a:solidFill>
                <a:latin charset="-122" panose="02010609060101010101" pitchFamily="49" typeface="仿宋"/>
                <a:ea charset="-122" panose="02010609060101010101" pitchFamily="49" typeface="仿宋"/>
              </a:rPr>
              <a:t>盲从权威的谬误</a:t>
            </a:r>
          </a:p>
          <a:p>
            <a:pPr indent="0" marL="0">
              <a:buNone/>
            </a:pPr>
            <a:r>
              <a:rPr altLang="en-US" b="1" dirty="0" lang="zh-CN" sz="2800">
                <a:solidFill>
                  <a:schemeClr val="tx2"/>
                </a:solidFill>
                <a:latin charset="-122" panose="02010609060101010101" pitchFamily="49" typeface="仿宋"/>
                <a:ea charset="-122" panose="02010609060101010101" pitchFamily="49" typeface="仿宋"/>
              </a:rPr>
              <a:t>为使论证更为有力，我们往往举出享有盛誉或权威的资料作为参照，介绍他们对所探讨问题的立场观点。</a:t>
            </a:r>
          </a:p>
        </p:txBody>
      </p:sp>
    </p:spTree>
    <p:extLst>
      <p:ext uri="{BB962C8B-B14F-4D97-AF65-F5344CB8AC3E}">
        <p14:creationId xmlns:p14="http://schemas.microsoft.com/office/powerpoint/2010/main" val="337547444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3">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3">
                                            <p:txEl>
                                              <p:pRg end="2" st="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3">
                                            <p:txEl>
                                              <p:pRg end="3" st="3"/>
                                            </p:txEl>
                                          </p:spTgt>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4198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P grpId="0" spid="41987"/>
    </p:bldLst>
  </p:timing>
</p:sld>
</file>

<file path=ppt/slides/slide37.xml><?xml version="1.0" encoding="utf-8"?>
<p:sld xmlns:a="http://schemas.openxmlformats.org/drawingml/2006/main" xmlns:p="http://schemas.openxmlformats.org/presentationml/2006/main" xmlns:r="http://schemas.openxmlformats.org/officeDocument/2006/relationships" showMasterPhAnim="0">
  <p:cSld>
    <p:spTree>
      <p:nvGrpSpPr>
        <p:cNvPr id="1" name=""/>
        <p:cNvGrpSpPr/>
        <p:nvPr/>
      </p:nvGrpSpPr>
      <p:grpSpPr>
        <a:xfrm>
          <a:off x="0" y="0"/>
          <a:ext cx="0" cy="0"/>
          <a:chOff x="0" y="0"/>
          <a:chExt cx="0" cy="0"/>
        </a:xfrm>
      </p:grpSpPr>
      <p:sp>
        <p:nvSpPr>
          <p:cNvPr id="50178" name="标题 1">
            <a:extLst>
              <a:ext uri="{FF2B5EF4-FFF2-40B4-BE49-F238E27FC236}">
                <a16:creationId xmlns:a16="http://schemas.microsoft.com/office/drawing/2014/main" id="{FBA89E27-131E-BEC0-0E86-0EC0CC36A375}"/>
              </a:ext>
            </a:extLst>
          </p:cNvPr>
          <p:cNvSpPr>
            <a:spLocks noChangeArrowheads="1" noGrp="1"/>
          </p:cNvSpPr>
          <p:nvPr>
            <p:ph idx="4294967295" type="title"/>
          </p:nvPr>
        </p:nvSpPr>
        <p:spPr bwMode="auto">
          <a:xfrm>
            <a:off x="1703512" y="620688"/>
            <a:ext cx="8183562" cy="1052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altLang="en-US" b="1" dirty="0" lang="zh-CN" sz="3200">
                <a:latin charset="-122" panose="02010609060101010101" pitchFamily="49" typeface="黑体"/>
                <a:ea charset="-122" panose="02010609060101010101" pitchFamily="49" typeface="黑体"/>
              </a:rPr>
              <a:t>网络言论中常见的一种逻辑谬误</a:t>
            </a:r>
          </a:p>
        </p:txBody>
      </p:sp>
      <p:sp>
        <p:nvSpPr>
          <p:cNvPr id="51203" name="内容占位符 2">
            <a:extLst>
              <a:ext uri="{FF2B5EF4-FFF2-40B4-BE49-F238E27FC236}">
                <a16:creationId xmlns:a16="http://schemas.microsoft.com/office/drawing/2014/main" id="{520FFEE9-B06B-B9A2-19DA-FF1EDB60459E}"/>
              </a:ext>
            </a:extLst>
          </p:cNvPr>
          <p:cNvSpPr>
            <a:spLocks noGrp="1"/>
          </p:cNvSpPr>
          <p:nvPr>
            <p:ph idx="4294967295"/>
          </p:nvPr>
        </p:nvSpPr>
        <p:spPr>
          <a:xfrm>
            <a:off x="1199456" y="2276872"/>
            <a:ext cx="9577064" cy="2664296"/>
          </a:xfrm>
        </p:spPr>
        <p:txBody>
          <a:bodyPr>
            <a:normAutofit/>
          </a:bodyPr>
          <a:lstStyle/>
          <a:p>
            <a:r>
              <a:rPr altLang="en-US" b="1" dirty="0" lang="zh-CN" sz="2800">
                <a:latin charset="-122" panose="02010609060101010101" pitchFamily="49" typeface="仿宋"/>
                <a:ea charset="-122" panose="02010609060101010101" pitchFamily="49" typeface="仿宋"/>
              </a:rPr>
              <a:t>诉诸人身</a:t>
            </a:r>
            <a:endParaRPr altLang="zh-CN" b="1" dirty="0" lang="en-US" sz="2800">
              <a:latin charset="-122" panose="02010609060101010101" pitchFamily="49" typeface="仿宋"/>
              <a:ea charset="-122" panose="02010609060101010101" pitchFamily="49" typeface="仿宋"/>
            </a:endParaRPr>
          </a:p>
          <a:p>
            <a:r>
              <a:rPr altLang="en-US" b="1" dirty="0" lang="zh-CN" sz="2800">
                <a:latin charset="-122" panose="02010609060101010101" pitchFamily="49" typeface="仿宋"/>
                <a:ea charset="-122" panose="02010609060101010101" pitchFamily="49" typeface="仿宋"/>
              </a:rPr>
              <a:t>在证明或反驳中，诉诸于提出论题的人，而不是问题本身，因人立言或因人废言。</a:t>
            </a:r>
            <a:endParaRPr altLang="zh-CN" b="1" dirty="0" lang="en-US" sz="2800">
              <a:latin charset="-122" panose="02010609060101010101" pitchFamily="49" typeface="仿宋"/>
              <a:ea charset="-122" panose="02010609060101010101" pitchFamily="49" typeface="仿宋"/>
            </a:endParaRPr>
          </a:p>
          <a:p>
            <a:r>
              <a:rPr altLang="en-US" b="1" dirty="0" lang="zh-CN" sz="2800">
                <a:solidFill>
                  <a:schemeClr val="tx2"/>
                </a:solidFill>
                <a:latin charset="-122" panose="02010609060101010101" pitchFamily="49" typeface="仿宋"/>
                <a:ea charset="-122" panose="02010609060101010101" pitchFamily="49" typeface="仿宋"/>
              </a:rPr>
              <a:t>对人不对事与对事不对人</a:t>
            </a:r>
            <a:endParaRPr altLang="zh-CN" b="1" dirty="0" lang="en-US" sz="2800">
              <a:solidFill>
                <a:schemeClr val="tx2"/>
              </a:solidFill>
              <a:latin charset="-122" panose="02010609060101010101" pitchFamily="49" typeface="仿宋"/>
              <a:ea charset="-122" panose="02010609060101010101" pitchFamily="49" typeface="仿宋"/>
            </a:endParaRPr>
          </a:p>
          <a:p>
            <a:endParaRPr altLang="en-US" b="1" dirty="0" lang="zh-CN" sz="2800">
              <a:latin charset="-122" panose="02010609060101010101" pitchFamily="49" typeface="楷体"/>
              <a:ea charset="-122" panose="02010609060101010101" pitchFamily="49" typeface="楷体"/>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51203">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51203">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51203">
                                            <p:txEl>
                                              <p:pRg end="2" st="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1203"/>
    </p:bldLst>
  </p:timing>
</p:sld>
</file>

<file path=ppt/slides/slide38.xml><?xml version="1.0" encoding="utf-8"?>
<p:sld xmlns:a="http://schemas.openxmlformats.org/drawingml/2006/main" xmlns:p="http://schemas.openxmlformats.org/presentationml/2006/main" xmlns:r="http://schemas.openxmlformats.org/officeDocument/2006/relationships" showMasterPhAnim="0">
  <p:cSld>
    <p:spTree>
      <p:nvGrpSpPr>
        <p:cNvPr id="1" name=""/>
        <p:cNvGrpSpPr/>
        <p:nvPr/>
      </p:nvGrpSpPr>
      <p:grpSpPr>
        <a:xfrm>
          <a:off x="0" y="0"/>
          <a:ext cx="0" cy="0"/>
          <a:chOff x="0" y="0"/>
          <a:chExt cx="0" cy="0"/>
        </a:xfrm>
      </p:grpSpPr>
      <p:sp>
        <p:nvSpPr>
          <p:cNvPr id="52226" name="内容占位符 2">
            <a:extLst>
              <a:ext uri="{FF2B5EF4-FFF2-40B4-BE49-F238E27FC236}">
                <a16:creationId xmlns:a16="http://schemas.microsoft.com/office/drawing/2014/main" id="{E4534303-707D-ED60-AFF0-7D6F2B9B161D}"/>
              </a:ext>
            </a:extLst>
          </p:cNvPr>
          <p:cNvSpPr>
            <a:spLocks noGrp="1"/>
          </p:cNvSpPr>
          <p:nvPr>
            <p:ph idx="4294967295"/>
          </p:nvPr>
        </p:nvSpPr>
        <p:spPr>
          <a:xfrm>
            <a:off x="695400" y="476672"/>
            <a:ext cx="11161240" cy="6120680"/>
          </a:xfrm>
        </p:spPr>
        <p:txBody>
          <a:bodyPr>
            <a:normAutofit/>
          </a:bodyPr>
          <a:lstStyle/>
          <a:p>
            <a:pPr indent="0" marL="0">
              <a:buNone/>
            </a:pPr>
            <a:r>
              <a:rPr altLang="en-US" b="1" dirty="0" lang="zh-CN" sz="2800">
                <a:latin charset="-122" panose="02010609060101010101" pitchFamily="49" typeface="仿宋"/>
                <a:ea charset="-122" panose="02010609060101010101" pitchFamily="49" typeface="仿宋"/>
              </a:rPr>
              <a:t>（</a:t>
            </a:r>
            <a:r>
              <a:rPr altLang="zh-CN" b="1" dirty="0" lang="en-US" sz="2800">
                <a:latin charset="-122" panose="02010609060101010101" pitchFamily="49" typeface="仿宋"/>
                <a:ea charset="-122" panose="02010609060101010101" pitchFamily="49" typeface="仿宋"/>
              </a:rPr>
              <a:t>1</a:t>
            </a:r>
            <a:r>
              <a:rPr altLang="en-US" b="1" dirty="0" lang="zh-CN" sz="2800">
                <a:latin charset="-122" panose="02010609060101010101" pitchFamily="49" typeface="仿宋"/>
                <a:ea charset="-122" panose="02010609060101010101" pitchFamily="49" typeface="仿宋"/>
              </a:rPr>
              <a:t>）诉诸人格</a:t>
            </a:r>
            <a:endParaRPr altLang="zh-CN" b="1" dirty="0" lang="en-US" sz="2800">
              <a:latin charset="-122" panose="02010609060101010101" pitchFamily="49" typeface="仿宋"/>
              <a:ea charset="-122" panose="02010609060101010101" pitchFamily="49" typeface="仿宋"/>
            </a:endParaRPr>
          </a:p>
          <a:p>
            <a:pPr indent="0" marL="0">
              <a:buNone/>
            </a:pPr>
            <a:r>
              <a:rPr altLang="en-US" b="1" dirty="0" lang="zh-CN" sz="2800">
                <a:latin charset="-122" panose="02010609060101010101" pitchFamily="49" typeface="仿宋"/>
                <a:ea charset="-122" panose="02010609060101010101" pitchFamily="49" typeface="仿宋"/>
              </a:rPr>
              <a:t>人格与逻辑没有关系。</a:t>
            </a:r>
            <a:endParaRPr altLang="zh-CN" b="1" dirty="0" lang="en-US" sz="2800">
              <a:latin charset="-122" panose="02010609060101010101" pitchFamily="49" typeface="仿宋"/>
              <a:ea charset="-122" panose="02010609060101010101" pitchFamily="49" typeface="仿宋"/>
            </a:endParaRPr>
          </a:p>
          <a:p>
            <a:pPr indent="0" marL="0">
              <a:buNone/>
            </a:pPr>
            <a:r>
              <a:rPr altLang="en-US" b="1" dirty="0" lang="zh-CN" sz="2800">
                <a:solidFill>
                  <a:srgbClr val="FF0000"/>
                </a:solidFill>
                <a:latin charset="-122" panose="02010609060101010101" pitchFamily="49" typeface="仿宋"/>
                <a:ea charset="-122" panose="02010609060101010101" pitchFamily="49" typeface="仿宋"/>
              </a:rPr>
              <a:t>以自己或他人人格高尚为理由，诱使别人相信他的论题是真的。</a:t>
            </a:r>
            <a:endParaRPr altLang="zh-CN" b="1" dirty="0" lang="en-US" sz="2800">
              <a:solidFill>
                <a:srgbClr val="FF0000"/>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solidFill>
                <a:latin charset="-122" panose="02010609060101010101" pitchFamily="49" typeface="仿宋"/>
                <a:ea charset="-122" panose="02010609060101010101" pitchFamily="49" typeface="仿宋"/>
              </a:rPr>
              <a:t>如：我以我的人格担保，我说的话是真的。</a:t>
            </a:r>
            <a:endParaRPr altLang="zh-CN" b="1" dirty="0" lang="en-US" sz="2800">
              <a:solidFill>
                <a:schemeClr val="tx2"/>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solidFill>
                <a:latin charset="-122" panose="02010609060101010101" pitchFamily="49" typeface="仿宋"/>
                <a:ea charset="-122" panose="02010609060101010101" pitchFamily="49" typeface="仿宋"/>
              </a:rPr>
              <a:t>    他是三好学生，不会撒谎的。</a:t>
            </a:r>
            <a:endParaRPr altLang="zh-CN" b="1" dirty="0" lang="en-US" sz="2800">
              <a:solidFill>
                <a:schemeClr val="tx2"/>
              </a:solidFill>
              <a:latin charset="-122" panose="02010609060101010101" pitchFamily="49" typeface="仿宋"/>
              <a:ea charset="-122" panose="02010609060101010101" pitchFamily="49" typeface="仿宋"/>
            </a:endParaRPr>
          </a:p>
          <a:p>
            <a:pPr indent="0" marL="0">
              <a:buNone/>
            </a:pPr>
            <a:r>
              <a:rPr altLang="en-US" b="1" dirty="0" lang="zh-CN" sz="2800">
                <a:solidFill>
                  <a:srgbClr val="FF0000"/>
                </a:solidFill>
                <a:latin charset="-122" panose="02010609060101010101" pitchFamily="49" typeface="仿宋"/>
                <a:ea charset="-122" panose="02010609060101010101" pitchFamily="49" typeface="仿宋"/>
              </a:rPr>
              <a:t>通过诋毁对方的人格、品性、才智等，采取诬陷或污辱的形式对对方进行人身攻击，来否定对方的论题。</a:t>
            </a:r>
            <a:endParaRPr altLang="zh-CN" b="1" dirty="0" lang="en-US" sz="2800">
              <a:solidFill>
                <a:srgbClr val="FF0000"/>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solidFill>
                <a:latin charset="-122" panose="02010609060101010101" pitchFamily="49" typeface="仿宋"/>
                <a:ea charset="-122" panose="02010609060101010101" pitchFamily="49" typeface="仿宋"/>
              </a:rPr>
              <a:t>如：肚子饿了怎么办？</a:t>
            </a:r>
            <a:endParaRPr altLang="zh-CN" b="1" dirty="0" lang="en-US" sz="2800">
              <a:solidFill>
                <a:schemeClr val="tx2"/>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solidFill>
                <a:latin charset="-122" panose="02010609060101010101" pitchFamily="49" typeface="仿宋"/>
                <a:ea charset="-122" panose="02010609060101010101" pitchFamily="49" typeface="仿宋"/>
              </a:rPr>
              <a:t>秦桧：肚子饿了应该吃饭。</a:t>
            </a:r>
            <a:endParaRPr altLang="zh-CN" b="1" dirty="0" lang="en-US" sz="2800">
              <a:solidFill>
                <a:schemeClr val="tx2"/>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solidFill>
                <a:latin charset="-122" panose="02010609060101010101" pitchFamily="49" typeface="仿宋"/>
                <a:ea charset="-122" panose="02010609060101010101" pitchFamily="49" typeface="仿宋"/>
              </a:rPr>
              <a:t>岳飞：肚子饿了应该打嘴巴。</a:t>
            </a:r>
            <a:endParaRPr altLang="zh-CN" b="1" dirty="0" lang="en-US" sz="2800">
              <a:solidFill>
                <a:schemeClr val="tx2"/>
              </a:solidFill>
              <a:latin charset="-122" panose="02010609060101010101" pitchFamily="49" typeface="仿宋"/>
              <a:ea charset="-122" panose="02010609060101010101" pitchFamily="49" typeface="仿宋"/>
            </a:endParaRPr>
          </a:p>
          <a:p>
            <a:endParaRPr altLang="en-US" b="1" dirty="0" lang="zh-CN" sz="2800">
              <a:latin charset="-122" panose="02010609060101010101" pitchFamily="49" typeface="楷体"/>
              <a:ea charset="-122" panose="02010609060101010101" pitchFamily="49" typeface="楷体"/>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2226">
                                            <p:txEl>
                                              <p:pRg end="1" st="1"/>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52226">
                                            <p:txEl>
                                              <p:pRg end="2" st="2"/>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52226">
                                            <p:txEl>
                                              <p:pRg end="3" st="3"/>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3" presetSubtype="10">
                                  <p:stCondLst>
                                    <p:cond delay="0"/>
                                  </p:stCondLst>
                                  <p:childTnLst>
                                    <p:set>
                                      <p:cBhvr>
                                        <p:cTn dur="1" fill="hold" id="18">
                                          <p:stCondLst>
                                            <p:cond delay="0"/>
                                          </p:stCondLst>
                                        </p:cTn>
                                        <p:tgtEl>
                                          <p:spTgt spid="52226">
                                            <p:txEl>
                                              <p:pRg end="5" st="5"/>
                                            </p:txEl>
                                          </p:spTgt>
                                        </p:tgtEl>
                                        <p:attrNameLst>
                                          <p:attrName>style.visibility</p:attrName>
                                        </p:attrNameLst>
                                      </p:cBhvr>
                                      <p:to>
                                        <p:strVal val="visible"/>
                                      </p:to>
                                    </p:set>
                                    <p:animEffect filter="blinds(horizontal)" transition="in">
                                      <p:cBhvr>
                                        <p:cTn dur="500" id="19"/>
                                        <p:tgtEl>
                                          <p:spTgt spid="52226">
                                            <p:txEl>
                                              <p:pRg end="5" st="5"/>
                                            </p:txEl>
                                          </p:spTgt>
                                        </p:tgtEl>
                                      </p:cBhvr>
                                    </p:animEffect>
                                  </p:childTnLst>
                                </p:cTn>
                              </p:par>
                              <p:par>
                                <p:cTn fill="hold" id="20" nodeType="withEffect" presetClass="entr" presetID="1" presetSubtype="0">
                                  <p:stCondLst>
                                    <p:cond delay="0"/>
                                  </p:stCondLst>
                                  <p:childTnLst>
                                    <p:set>
                                      <p:cBhvr>
                                        <p:cTn dur="1" fill="hold" id="21">
                                          <p:stCondLst>
                                            <p:cond delay="0"/>
                                          </p:stCondLst>
                                        </p:cTn>
                                        <p:tgtEl>
                                          <p:spTgt spid="52226">
                                            <p:txEl>
                                              <p:pRg end="4" st="4"/>
                                            </p:txEl>
                                          </p:spTgt>
                                        </p:tgtEl>
                                        <p:attrNameLst>
                                          <p:attrName>style.visibility</p:attrName>
                                        </p:attrNameLst>
                                      </p:cBhvr>
                                      <p:to>
                                        <p:strVal val="visible"/>
                                      </p:to>
                                    </p:set>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3" presetSubtype="10">
                                  <p:stCondLst>
                                    <p:cond delay="0"/>
                                  </p:stCondLst>
                                  <p:childTnLst>
                                    <p:set>
                                      <p:cBhvr>
                                        <p:cTn dur="1" fill="hold" id="25">
                                          <p:stCondLst>
                                            <p:cond delay="0"/>
                                          </p:stCondLst>
                                        </p:cTn>
                                        <p:tgtEl>
                                          <p:spTgt spid="52226">
                                            <p:txEl>
                                              <p:pRg end="6" st="6"/>
                                            </p:txEl>
                                          </p:spTgt>
                                        </p:tgtEl>
                                        <p:attrNameLst>
                                          <p:attrName>style.visibility</p:attrName>
                                        </p:attrNameLst>
                                      </p:cBhvr>
                                      <p:to>
                                        <p:strVal val="visible"/>
                                      </p:to>
                                    </p:set>
                                    <p:animEffect filter="blinds(horizontal)" transition="in">
                                      <p:cBhvr>
                                        <p:cTn dur="500" id="26"/>
                                        <p:tgtEl>
                                          <p:spTgt spid="52226">
                                            <p:txEl>
                                              <p:pRg end="6" st="6"/>
                                            </p:txEl>
                                          </p:spTgt>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3" presetSubtype="10">
                                  <p:stCondLst>
                                    <p:cond delay="0"/>
                                  </p:stCondLst>
                                  <p:childTnLst>
                                    <p:set>
                                      <p:cBhvr>
                                        <p:cTn dur="1" fill="hold" id="30">
                                          <p:stCondLst>
                                            <p:cond delay="0"/>
                                          </p:stCondLst>
                                        </p:cTn>
                                        <p:tgtEl>
                                          <p:spTgt spid="52226">
                                            <p:txEl>
                                              <p:pRg end="7" st="7"/>
                                            </p:txEl>
                                          </p:spTgt>
                                        </p:tgtEl>
                                        <p:attrNameLst>
                                          <p:attrName>style.visibility</p:attrName>
                                        </p:attrNameLst>
                                      </p:cBhvr>
                                      <p:to>
                                        <p:strVal val="visible"/>
                                      </p:to>
                                    </p:set>
                                    <p:animEffect filter="blinds(horizontal)" transition="in">
                                      <p:cBhvr>
                                        <p:cTn dur="500" id="31"/>
                                        <p:tgtEl>
                                          <p:spTgt spid="52226">
                                            <p:txEl>
                                              <p:pRg end="7" st="7"/>
                                            </p:txEl>
                                          </p:spTgt>
                                        </p:tgtEl>
                                      </p:cBhvr>
                                    </p:animEffect>
                                  </p:childTnLst>
                                </p:cTn>
                              </p:par>
                            </p:childTnLst>
                          </p:cTn>
                        </p:par>
                      </p:childTnLst>
                    </p:cTn>
                  </p:par>
                  <p:par>
                    <p:cTn fill="hold" id="32">
                      <p:stCondLst>
                        <p:cond delay="indefinite"/>
                      </p:stCondLst>
                      <p:childTnLst>
                        <p:par>
                          <p:cTn fill="hold" id="33">
                            <p:stCondLst>
                              <p:cond delay="0"/>
                            </p:stCondLst>
                            <p:childTnLst>
                              <p:par>
                                <p:cTn fill="hold" grpId="0" id="34" nodeType="clickEffect" presetClass="entr" presetID="3" presetSubtype="10">
                                  <p:stCondLst>
                                    <p:cond delay="0"/>
                                  </p:stCondLst>
                                  <p:childTnLst>
                                    <p:set>
                                      <p:cBhvr>
                                        <p:cTn dur="1" fill="hold" id="35">
                                          <p:stCondLst>
                                            <p:cond delay="0"/>
                                          </p:stCondLst>
                                        </p:cTn>
                                        <p:tgtEl>
                                          <p:spTgt spid="52226">
                                            <p:txEl>
                                              <p:pRg end="8" st="8"/>
                                            </p:txEl>
                                          </p:spTgt>
                                        </p:tgtEl>
                                        <p:attrNameLst>
                                          <p:attrName>style.visibility</p:attrName>
                                        </p:attrNameLst>
                                      </p:cBhvr>
                                      <p:to>
                                        <p:strVal val="visible"/>
                                      </p:to>
                                    </p:set>
                                    <p:animEffect filter="blinds(horizontal)" transition="in">
                                      <p:cBhvr>
                                        <p:cTn dur="500" id="36"/>
                                        <p:tgtEl>
                                          <p:spTgt spid="52226">
                                            <p:txEl>
                                              <p:pRg end="8" st="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utoUpdateAnimBg="0" build="p" grpId="0" spid="52226" uiExpand="1"/>
    </p:bldLst>
  </p:timing>
</p:sld>
</file>

<file path=ppt/slides/slide39.xml><?xml version="1.0" encoding="utf-8"?>
<p:sld xmlns:a="http://schemas.openxmlformats.org/drawingml/2006/main" xmlns:p="http://schemas.openxmlformats.org/presentationml/2006/main" xmlns:r="http://schemas.openxmlformats.org/officeDocument/2006/relationships" showMasterPhAnim="0">
  <p:cSld>
    <p:spTree>
      <p:nvGrpSpPr>
        <p:cNvPr id="1" name=""/>
        <p:cNvGrpSpPr/>
        <p:nvPr/>
      </p:nvGrpSpPr>
      <p:grpSpPr>
        <a:xfrm>
          <a:off x="0" y="0"/>
          <a:ext cx="0" cy="0"/>
          <a:chOff x="0" y="0"/>
          <a:chExt cx="0" cy="0"/>
        </a:xfrm>
      </p:grpSpPr>
      <p:sp>
        <p:nvSpPr>
          <p:cNvPr id="54274" name="内容占位符 2">
            <a:extLst>
              <a:ext uri="{FF2B5EF4-FFF2-40B4-BE49-F238E27FC236}">
                <a16:creationId xmlns:a16="http://schemas.microsoft.com/office/drawing/2014/main" id="{F7D0A4B5-E7B0-B138-EF09-111DF7F53F04}"/>
              </a:ext>
            </a:extLst>
          </p:cNvPr>
          <p:cNvSpPr>
            <a:spLocks noGrp="1"/>
          </p:cNvSpPr>
          <p:nvPr>
            <p:ph idx="4294967295"/>
          </p:nvPr>
        </p:nvSpPr>
        <p:spPr>
          <a:xfrm>
            <a:off x="1127448" y="188641"/>
            <a:ext cx="10441159" cy="4187825"/>
          </a:xfrm>
        </p:spPr>
        <p:txBody>
          <a:bodyPr>
            <a:normAutofit/>
          </a:bodyPr>
          <a:lstStyle/>
          <a:p>
            <a:pPr indent="0" marL="0">
              <a:buNone/>
            </a:pPr>
            <a:r>
              <a:rPr altLang="en-US" b="1" dirty="0" lang="zh-CN" sz="2800">
                <a:latin charset="-122" panose="02010609060101010101" pitchFamily="49" typeface="楷体"/>
                <a:ea charset="-122" panose="02010609060101010101" pitchFamily="49" typeface="楷体"/>
              </a:rPr>
              <a:t>（</a:t>
            </a:r>
            <a:r>
              <a:rPr altLang="zh-CN" b="1" dirty="0" lang="en-US" sz="2800">
                <a:latin charset="-122" panose="02010609060101010101" pitchFamily="49" typeface="楷体"/>
                <a:ea charset="-122" panose="02010609060101010101" pitchFamily="49" typeface="楷体"/>
              </a:rPr>
              <a:t>2</a:t>
            </a:r>
            <a:r>
              <a:rPr altLang="en-US" b="1" dirty="0" lang="zh-CN" sz="2800">
                <a:latin charset="-122" panose="02010609060101010101" pitchFamily="49" typeface="楷体"/>
                <a:ea charset="-122" panose="02010609060101010101" pitchFamily="49" typeface="楷体"/>
              </a:rPr>
              <a:t>）诉诸处境</a:t>
            </a:r>
            <a:endParaRPr altLang="zh-CN" b="1" dirty="0" lang="en-US" sz="2800">
              <a:latin charset="-122" panose="02010609060101010101" pitchFamily="49" typeface="楷体"/>
              <a:ea charset="-122" panose="02010609060101010101" pitchFamily="49" typeface="楷体"/>
            </a:endParaRPr>
          </a:p>
          <a:p>
            <a:pPr indent="0" marL="0">
              <a:buNone/>
            </a:pPr>
            <a:r>
              <a:rPr altLang="en-US" b="1" dirty="0" lang="zh-CN" sz="2800">
                <a:solidFill>
                  <a:srgbClr val="FF0000"/>
                </a:solidFill>
                <a:latin charset="-122" panose="02010609060101010101" pitchFamily="49" typeface="楷体"/>
                <a:ea charset="-122" panose="02010609060101010101" pitchFamily="49" typeface="楷体"/>
              </a:rPr>
              <a:t>以自己或他人处境（出身、经历、职业、地位等）优越为理由，诱使别人相信。</a:t>
            </a:r>
            <a:endParaRPr altLang="zh-CN" b="1" dirty="0" lang="en-US" sz="2800">
              <a:solidFill>
                <a:srgbClr val="FF0000"/>
              </a:solidFill>
              <a:latin charset="-122" panose="02010609060101010101" pitchFamily="49" typeface="楷体"/>
              <a:ea charset="-122" panose="02010609060101010101" pitchFamily="49" typeface="楷体"/>
            </a:endParaRPr>
          </a:p>
          <a:p>
            <a:pPr indent="0" marL="0">
              <a:buNone/>
            </a:pPr>
            <a:r>
              <a:rPr altLang="en-US" b="1" dirty="0" lang="zh-CN" sz="2400">
                <a:solidFill>
                  <a:schemeClr val="tx2"/>
                </a:solidFill>
                <a:latin charset="-122" panose="02010609060101010101" pitchFamily="49" typeface="楷体"/>
                <a:ea charset="-122" panose="02010609060101010101" pitchFamily="49" typeface="楷体"/>
              </a:rPr>
              <a:t>如，我是你的老师， 我还能骗你吗？</a:t>
            </a:r>
            <a:endParaRPr altLang="zh-CN" b="1" dirty="0" lang="en-US" sz="2400">
              <a:solidFill>
                <a:schemeClr val="tx2"/>
              </a:solidFill>
              <a:latin charset="-122" panose="02010609060101010101" pitchFamily="49" typeface="楷体"/>
              <a:ea charset="-122" panose="02010609060101010101" pitchFamily="49" typeface="楷体"/>
            </a:endParaRPr>
          </a:p>
          <a:p>
            <a:pPr indent="0" marL="0">
              <a:buNone/>
            </a:pPr>
            <a:r>
              <a:rPr altLang="en-US" b="1" dirty="0" lang="zh-CN" sz="2400">
                <a:solidFill>
                  <a:schemeClr val="tx2"/>
                </a:solidFill>
                <a:latin charset="-122" panose="02010609060101010101" pitchFamily="49" typeface="楷体"/>
                <a:ea charset="-122" panose="02010609060101010101" pitchFamily="49" typeface="楷体"/>
              </a:rPr>
              <a:t>我是讲逻辑的，我说的话还能不符合逻辑？</a:t>
            </a:r>
            <a:endParaRPr altLang="zh-CN" b="1" dirty="0" lang="en-US" sz="2400">
              <a:solidFill>
                <a:schemeClr val="tx2"/>
              </a:solidFill>
              <a:latin charset="-122" panose="02010609060101010101" pitchFamily="49" typeface="楷体"/>
              <a:ea charset="-122" panose="02010609060101010101" pitchFamily="49" typeface="楷体"/>
            </a:endParaRPr>
          </a:p>
          <a:p>
            <a:pPr indent="0" marL="0">
              <a:buNone/>
            </a:pPr>
            <a:r>
              <a:rPr altLang="en-US" b="1" dirty="0" lang="zh-CN" sz="2400">
                <a:solidFill>
                  <a:schemeClr val="tx2"/>
                </a:solidFill>
                <a:latin charset="-122" panose="02010609060101010101" pitchFamily="49" typeface="楷体"/>
                <a:ea charset="-122" panose="02010609060101010101" pitchFamily="49" typeface="楷体"/>
              </a:rPr>
              <a:t>我吃过的盐比你吃过的饭都多，相信我，没错的。</a:t>
            </a:r>
            <a:endParaRPr altLang="zh-CN" b="1" dirty="0" lang="en-US" sz="2400">
              <a:solidFill>
                <a:schemeClr val="tx2"/>
              </a:solidFill>
              <a:latin charset="-122" panose="02010609060101010101" pitchFamily="49" typeface="楷体"/>
              <a:ea charset="-122" panose="02010609060101010101" pitchFamily="49" typeface="楷体"/>
            </a:endParaRPr>
          </a:p>
          <a:p>
            <a:pPr indent="0" marL="0">
              <a:buNone/>
            </a:pPr>
            <a:r>
              <a:rPr altLang="en-US" b="1" dirty="0" lang="zh-CN" sz="2400">
                <a:solidFill>
                  <a:schemeClr val="tx2"/>
                </a:solidFill>
                <a:latin charset="-122" panose="02010609060101010101" pitchFamily="49" typeface="楷体"/>
                <a:ea charset="-122" panose="02010609060101010101" pitchFamily="49" typeface="楷体"/>
              </a:rPr>
              <a:t>不听老人言，吃亏在眼前。</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4274">
                                            <p:txEl>
                                              <p:pRg end="0" st="0"/>
                                            </p:txEl>
                                          </p:spTgt>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54274">
                                            <p:txEl>
                                              <p:pRg end="1" st="1"/>
                                            </p:txEl>
                                          </p:spTgt>
                                        </p:tgtEl>
                                        <p:attrNameLst>
                                          <p:attrName>style.visibility</p:attrName>
                                        </p:attrNameLst>
                                      </p:cBhvr>
                                      <p:to>
                                        <p:strVal val="visible"/>
                                      </p:to>
                                    </p:set>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1" presetSubtype="0">
                                  <p:stCondLst>
                                    <p:cond delay="0"/>
                                  </p:stCondLst>
                                  <p:childTnLst>
                                    <p:set>
                                      <p:cBhvr>
                                        <p:cTn dur="1" fill="hold" id="12">
                                          <p:stCondLst>
                                            <p:cond delay="0"/>
                                          </p:stCondLst>
                                        </p:cTn>
                                        <p:tgtEl>
                                          <p:spTgt spid="54274">
                                            <p:txEl>
                                              <p:pRg end="2" st="2"/>
                                            </p:txEl>
                                          </p:spTgt>
                                        </p:tgtEl>
                                        <p:attrNameLst>
                                          <p:attrName>style.visibility</p:attrName>
                                        </p:attrNameLst>
                                      </p:cBhvr>
                                      <p:to>
                                        <p:strVal val="visible"/>
                                      </p:to>
                                    </p:set>
                                  </p:childTnLst>
                                </p:cTn>
                              </p:par>
                              <p:par>
                                <p:cTn fill="hold" id="13" nodeType="withEffect" presetClass="entr" presetID="1" presetSubtype="0">
                                  <p:stCondLst>
                                    <p:cond delay="0"/>
                                  </p:stCondLst>
                                  <p:childTnLst>
                                    <p:set>
                                      <p:cBhvr>
                                        <p:cTn dur="1" fill="hold" id="14">
                                          <p:stCondLst>
                                            <p:cond delay="0"/>
                                          </p:stCondLst>
                                        </p:cTn>
                                        <p:tgtEl>
                                          <p:spTgt spid="54274">
                                            <p:txEl>
                                              <p:pRg end="3" st="3"/>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54274">
                                            <p:txEl>
                                              <p:pRg end="4" st="4"/>
                                            </p:txEl>
                                          </p:spTgt>
                                        </p:tgtEl>
                                        <p:attrNameLst>
                                          <p:attrName>style.visibility</p:attrName>
                                        </p:attrNameLst>
                                      </p:cBhvr>
                                      <p:to>
                                        <p:strVal val="visible"/>
                                      </p:to>
                                    </p:set>
                                  </p:childTnLst>
                                </p:cTn>
                              </p:par>
                              <p:par>
                                <p:cTn fill="hold" id="19" nodeType="withEffect" presetClass="entr" presetID="1" presetSubtype="0">
                                  <p:stCondLst>
                                    <p:cond delay="0"/>
                                  </p:stCondLst>
                                  <p:childTnLst>
                                    <p:set>
                                      <p:cBhvr>
                                        <p:cTn dur="1" fill="hold" id="20">
                                          <p:stCondLst>
                                            <p:cond delay="0"/>
                                          </p:stCondLst>
                                        </p:cTn>
                                        <p:tgtEl>
                                          <p:spTgt spid="54274">
                                            <p:txEl>
                                              <p:pRg end="5" st="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069DECB-1715-3FBA-1C3C-118265770287}"/>
              </a:ext>
            </a:extLst>
          </p:cNvPr>
          <p:cNvSpPr/>
          <p:nvPr>
            <p:custDataLst>
              <p:tags r:id="rId1"/>
            </p:custDataLst>
          </p:nvPr>
        </p:nvSpPr>
        <p:spPr>
          <a:xfrm>
            <a:off x="551384" y="797510"/>
            <a:ext cx="11190498" cy="4677242"/>
          </a:xfrm>
          <a:prstGeom prst="rect">
            <a:avLst/>
          </a:prstGeom>
        </p:spPr>
        <p:txBody>
          <a:bodyPr vert="horz" wrap="square">
            <a:spAutoFit/>
          </a:bodyPr>
          <a:lstStyle/>
          <a:p>
            <a:pPr eaLnBrk="1" hangingPunct="1" indent="0" marL="0">
              <a:lnSpc>
                <a:spcPct val="120000"/>
              </a:lnSpc>
              <a:buNone/>
            </a:pPr>
            <a:r>
              <a:rPr altLang="en-US" b="1" dirty="0" lang="zh-CN" sz="2800">
                <a:latin charset="-122" panose="02010600030101010101" pitchFamily="2" typeface="宋体"/>
                <a:ea charset="-122" panose="02010600030101010101" pitchFamily="2" typeface="宋体"/>
              </a:rPr>
              <a:t>给出一组相关的词，要求通过观察分析，在备选答案中找出一组与之在逻辑关系上最为贴近或相似的词。</a:t>
            </a:r>
          </a:p>
          <a:p>
            <a:pPr eaLnBrk="1" hangingPunct="1" indent="0" marL="0">
              <a:lnSpc>
                <a:spcPct val="120000"/>
              </a:lnSpc>
              <a:buNone/>
            </a:pPr>
            <a:r>
              <a:rPr altLang="en-US" b="1" dirty="0" lang="zh-CN" sz="2800">
                <a:latin charset="-122" panose="02010600030101010101" pitchFamily="2" typeface="宋体"/>
                <a:ea charset="-122" panose="02010600030101010101" pitchFamily="2" typeface="宋体"/>
              </a:rPr>
              <a:t>题型一（国考） </a:t>
            </a:r>
            <a:r>
              <a:rPr altLang="en-US" b="1" dirty="0" lang="zh-CN" sz="2800">
                <a:solidFill>
                  <a:srgbClr val="7030A0"/>
                </a:solidFill>
                <a:latin charset="-122" panose="02010600030101010101" pitchFamily="2" typeface="宋体"/>
                <a:ea charset="-122" panose="02010600030101010101" pitchFamily="2" typeface="宋体"/>
              </a:rPr>
              <a:t>阳光：紫外线</a:t>
            </a:r>
          </a:p>
          <a:p>
            <a:pPr eaLnBrk="1" hangingPunct="1" indent="0" marL="0">
              <a:lnSpc>
                <a:spcPct val="120000"/>
              </a:lnSpc>
              <a:buNone/>
            </a:pPr>
            <a:r>
              <a:rPr altLang="zh-CN" b="1" dirty="0" lang="en-US" sz="2800">
                <a:latin charset="-122" panose="02010600030101010101" pitchFamily="2" typeface="宋体"/>
                <a:ea charset="-122" panose="02010600030101010101" pitchFamily="2" typeface="宋体"/>
              </a:rPr>
              <a:t>    A.</a:t>
            </a:r>
            <a:r>
              <a:rPr altLang="en-US" b="1" dirty="0" lang="zh-CN" sz="2800">
                <a:latin charset="-122" panose="02010600030101010101" pitchFamily="2" typeface="宋体"/>
                <a:ea charset="-122" panose="02010600030101010101" pitchFamily="2" typeface="宋体"/>
              </a:rPr>
              <a:t>电脑：辐射       </a:t>
            </a:r>
            <a:r>
              <a:rPr altLang="zh-CN" b="1" dirty="0" lang="en-US" sz="2800">
                <a:latin charset="-122" panose="02010600030101010101" pitchFamily="2" typeface="宋体"/>
                <a:ea charset="-122" panose="02010600030101010101" pitchFamily="2" typeface="宋体"/>
              </a:rPr>
              <a:t>B.</a:t>
            </a:r>
            <a:r>
              <a:rPr altLang="en-US" b="1" dirty="0" lang="zh-CN" sz="2800">
                <a:latin charset="-122" panose="02010600030101010101" pitchFamily="2" typeface="宋体"/>
                <a:ea charset="-122" panose="02010600030101010101" pitchFamily="2" typeface="宋体"/>
              </a:rPr>
              <a:t>海水：氯化钠     </a:t>
            </a:r>
            <a:endParaRPr altLang="zh-CN" b="1" dirty="0" lang="en-US" sz="2800">
              <a:latin charset="-122" panose="02010600030101010101" pitchFamily="2" typeface="宋体"/>
              <a:ea charset="-122" panose="02010600030101010101" pitchFamily="2" typeface="宋体"/>
            </a:endParaRPr>
          </a:p>
          <a:p>
            <a:pPr eaLnBrk="1" hangingPunct="1" indent="0" marL="0">
              <a:lnSpc>
                <a:spcPct val="120000"/>
              </a:lnSpc>
              <a:buNone/>
            </a:pPr>
            <a:r>
              <a:rPr altLang="zh-CN" b="1" dirty="0" lang="en-US" sz="2800">
                <a:latin charset="-122" panose="02010600030101010101" pitchFamily="2" typeface="宋体"/>
                <a:ea charset="-122" panose="02010600030101010101" pitchFamily="2" typeface="宋体"/>
              </a:rPr>
              <a:t>    C.</a:t>
            </a:r>
            <a:r>
              <a:rPr altLang="en-US" b="1" dirty="0" lang="zh-CN" sz="2800">
                <a:latin charset="-122" panose="02010600030101010101" pitchFamily="2" typeface="宋体"/>
                <a:ea charset="-122" panose="02010600030101010101" pitchFamily="2" typeface="宋体"/>
              </a:rPr>
              <a:t>混合物：单质     </a:t>
            </a:r>
            <a:r>
              <a:rPr altLang="zh-CN" b="1" dirty="0" lang="en-US" sz="2800">
                <a:latin charset="-122" panose="02010600030101010101" pitchFamily="2" typeface="宋体"/>
                <a:ea charset="-122" panose="02010600030101010101" pitchFamily="2" typeface="宋体"/>
              </a:rPr>
              <a:t>D.</a:t>
            </a:r>
            <a:r>
              <a:rPr altLang="en-US" b="1" dirty="0" lang="zh-CN" sz="2800">
                <a:latin charset="-122" panose="02010600030101010101" pitchFamily="2" typeface="宋体"/>
                <a:ea charset="-122" panose="02010600030101010101" pitchFamily="2" typeface="宋体"/>
              </a:rPr>
              <a:t>微波炉：微波</a:t>
            </a:r>
            <a:endParaRPr altLang="zh-CN" b="1" dirty="0" lang="en-US" sz="2800">
              <a:latin charset="-122" panose="02010600030101010101" pitchFamily="2" typeface="宋体"/>
              <a:ea charset="-122" panose="02010600030101010101" pitchFamily="2" typeface="宋体"/>
            </a:endParaRPr>
          </a:p>
          <a:p>
            <a:pPr>
              <a:lnSpc>
                <a:spcPct val="120000"/>
              </a:lnSpc>
            </a:pPr>
            <a:r>
              <a:rPr altLang="en-US" b="1" dirty="0" lang="zh-CN" sz="2800">
                <a:latin charset="-122" panose="02010600030101010101" pitchFamily="2" typeface="宋体"/>
                <a:ea charset="-122" panose="02010600030101010101" pitchFamily="2" typeface="宋体"/>
              </a:rPr>
              <a:t>题型二（高考）</a:t>
            </a:r>
            <a:r>
              <a:rPr altLang="en-US" b="1" dirty="0" lang="zh-CN" sz="2800">
                <a:solidFill>
                  <a:srgbClr val="7030A0"/>
                </a:solidFill>
                <a:latin charset="-122" panose="02010600030101010101" pitchFamily="2" typeface="宋体"/>
                <a:ea charset="-122" panose="02010600030101010101" pitchFamily="2" typeface="宋体"/>
              </a:rPr>
              <a:t>考试：学生：成绩</a:t>
            </a:r>
          </a:p>
          <a:p>
            <a:pPr eaLnBrk="1" hangingPunct="1" indent="0" marL="0">
              <a:lnSpc>
                <a:spcPct val="120000"/>
              </a:lnSpc>
              <a:buNone/>
            </a:pPr>
            <a:r>
              <a:rPr altLang="zh-CN" b="1" dirty="0" lang="en-US" sz="2800">
                <a:latin charset="-122" panose="02010600030101010101" pitchFamily="2" typeface="宋体"/>
                <a:ea charset="-122" panose="02010600030101010101" pitchFamily="2" typeface="宋体"/>
              </a:rPr>
              <a:t>    A.</a:t>
            </a:r>
            <a:r>
              <a:rPr altLang="en-US" b="1" dirty="0" lang="zh-CN" sz="2800">
                <a:latin charset="-122" panose="02010600030101010101" pitchFamily="2" typeface="宋体"/>
                <a:ea charset="-122" panose="02010600030101010101" pitchFamily="2" typeface="宋体"/>
              </a:rPr>
              <a:t>往来：网民：电子邮件     </a:t>
            </a:r>
            <a:r>
              <a:rPr altLang="zh-CN" b="1" dirty="0" lang="en-US" sz="2800">
                <a:latin charset="-122" panose="02010600030101010101" pitchFamily="2" typeface="宋体"/>
                <a:ea charset="-122" panose="02010600030101010101" pitchFamily="2" typeface="宋体"/>
              </a:rPr>
              <a:t>B.</a:t>
            </a:r>
            <a:r>
              <a:rPr altLang="en-US" b="1" dirty="0" lang="zh-CN" sz="2800">
                <a:latin charset="-122" panose="02010600030101010101" pitchFamily="2" typeface="宋体"/>
                <a:ea charset="-122" panose="02010600030101010101" pitchFamily="2" typeface="宋体"/>
              </a:rPr>
              <a:t>汽车：司机：驾驶执照</a:t>
            </a:r>
          </a:p>
          <a:p>
            <a:pPr eaLnBrk="1" hangingPunct="1" indent="0" marL="0">
              <a:lnSpc>
                <a:spcPct val="120000"/>
              </a:lnSpc>
              <a:buNone/>
            </a:pPr>
            <a:r>
              <a:rPr altLang="zh-CN" b="1" dirty="0" lang="en-US" sz="2800">
                <a:latin charset="-122" panose="02010600030101010101" pitchFamily="2" typeface="宋体"/>
                <a:ea charset="-122" panose="02010600030101010101" pitchFamily="2" typeface="宋体"/>
              </a:rPr>
              <a:t>    C.</a:t>
            </a:r>
            <a:r>
              <a:rPr altLang="en-US" b="1" dirty="0" lang="zh-CN" sz="2800">
                <a:latin charset="-122" panose="02010600030101010101" pitchFamily="2" typeface="宋体"/>
                <a:ea charset="-122" panose="02010600030101010101" pitchFamily="2" typeface="宋体"/>
              </a:rPr>
              <a:t>工作：职员：工资待遇     </a:t>
            </a:r>
            <a:r>
              <a:rPr altLang="zh-CN" b="1" dirty="0" lang="en-US" sz="2800">
                <a:latin charset="-122" panose="02010600030101010101" pitchFamily="2" typeface="宋体"/>
                <a:ea charset="-122" panose="02010600030101010101" pitchFamily="2" typeface="宋体"/>
              </a:rPr>
              <a:t>D.</a:t>
            </a:r>
            <a:r>
              <a:rPr altLang="en-US" b="1" dirty="0" lang="zh-CN" sz="2800">
                <a:latin charset="-122" panose="02010600030101010101" pitchFamily="2" typeface="宋体"/>
                <a:ea charset="-122" panose="02010600030101010101" pitchFamily="2" typeface="宋体"/>
              </a:rPr>
              <a:t>饭菜：厨师：色鲜味美</a:t>
            </a:r>
          </a:p>
          <a:p>
            <a:pPr eaLnBrk="1" hangingPunct="1" indent="0" marL="0">
              <a:lnSpc>
                <a:spcPct val="120000"/>
              </a:lnSpc>
              <a:buNone/>
            </a:pPr>
            <a:endParaRPr altLang="en-US" b="1" dirty="0" lang="zh-CN" sz="2800">
              <a:latin charset="-122" panose="02010600030101010101" pitchFamily="2" typeface="宋体"/>
              <a:ea charset="-122" panose="02010600030101010101" pitchFamily="2" typeface="宋体"/>
            </a:endParaRPr>
          </a:p>
        </p:txBody>
      </p:sp>
    </p:spTree>
    <p:extLst>
      <p:ext uri="{BB962C8B-B14F-4D97-AF65-F5344CB8AC3E}">
        <p14:creationId xmlns:p14="http://schemas.microsoft.com/office/powerpoint/2010/main" val="1962459299"/>
      </p:ext>
    </p:extLst>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内容占位符 2">
            <a:extLst>
              <a:ext uri="{FF2B5EF4-FFF2-40B4-BE49-F238E27FC236}">
                <a16:creationId xmlns:a16="http://schemas.microsoft.com/office/drawing/2014/main" id="{B4162B68-0EB5-7A6D-F6BD-59649E3590D1}"/>
              </a:ext>
            </a:extLst>
          </p:cNvPr>
          <p:cNvSpPr txBox="1">
            <a:spLocks/>
          </p:cNvSpPr>
          <p:nvPr/>
        </p:nvSpPr>
        <p:spPr>
          <a:xfrm>
            <a:off x="1199456" y="1196752"/>
            <a:ext cx="9865096" cy="2232248"/>
          </a:xfrm>
          <a:prstGeom prst="rect">
            <a:avLst/>
          </a:prstGeom>
        </p:spPr>
        <p:txBody>
          <a:bodyPr bIns="45720" lIns="91440" rIns="91440" rtlCol="0" tIns="45720" vert="horz">
            <a:norm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dirty="0" lang="zh-CN">
                <a:solidFill>
                  <a:srgbClr val="FF0000"/>
                </a:solidFill>
                <a:latin charset="-122" panose="02010609060101010101" pitchFamily="49" typeface="仿宋"/>
                <a:ea charset="-122" panose="02010609060101010101" pitchFamily="49" typeface="仿宋"/>
              </a:rPr>
              <a:t>攻击对方的处境来反驳对方的论题。</a:t>
            </a:r>
            <a:endParaRPr altLang="zh-CN" b="1" dirty="0" lang="en-US">
              <a:solidFill>
                <a:srgbClr val="FF0000"/>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solidFill>
                <a:latin charset="-122" panose="02010609060101010101" pitchFamily="49" typeface="仿宋"/>
                <a:ea charset="-122" panose="02010609060101010101" pitchFamily="49" typeface="仿宋"/>
              </a:rPr>
              <a:t>如：他出身资产阶级，他的话不能信。</a:t>
            </a:r>
            <a:endParaRPr altLang="zh-CN" b="1" dirty="0" lang="en-US" sz="2800">
              <a:solidFill>
                <a:schemeClr val="tx2"/>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solidFill>
                <a:latin charset="-122" panose="02010609060101010101" pitchFamily="49" typeface="仿宋"/>
                <a:ea charset="-122" panose="02010609060101010101" pitchFamily="49" typeface="仿宋"/>
              </a:rPr>
              <a:t>他很穷，一定见钱眼开。</a:t>
            </a:r>
          </a:p>
        </p:txBody>
      </p:sp>
      <p:sp>
        <p:nvSpPr>
          <p:cNvPr id="56322" name="内容占位符 2">
            <a:extLst>
              <a:ext uri="{FF2B5EF4-FFF2-40B4-BE49-F238E27FC236}">
                <a16:creationId xmlns:a16="http://schemas.microsoft.com/office/drawing/2014/main" id="{89EDC0D3-68C9-C839-BFFC-76F5FADFB04C}"/>
              </a:ext>
            </a:extLst>
          </p:cNvPr>
          <p:cNvSpPr txBox="1">
            <a:spLocks/>
          </p:cNvSpPr>
          <p:nvPr/>
        </p:nvSpPr>
        <p:spPr>
          <a:xfrm>
            <a:off x="1199456" y="3212976"/>
            <a:ext cx="10585176" cy="3168352"/>
          </a:xfrm>
          <a:prstGeom prst="rect">
            <a:avLst/>
          </a:prstGeom>
        </p:spPr>
        <p:txBody>
          <a:bodyPr bIns="45720" lIns="91440" rIns="91440" rtlCol="0" tIns="45720" vert="horz">
            <a:normAutofit lnSpcReduction="10000"/>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dirty="0" lang="zh-CN" sz="2800">
                <a:solidFill>
                  <a:schemeClr val="tx2">
                    <a:lumMod val="60000"/>
                    <a:lumOff val="40000"/>
                  </a:schemeClr>
                </a:solidFill>
                <a:latin charset="-122" panose="02010609060101010101" pitchFamily="49" typeface="仿宋"/>
                <a:ea charset="-122" panose="02010609060101010101" pitchFamily="49" typeface="仿宋"/>
              </a:rPr>
              <a:t>典型处境人身攻击：“你也是”</a:t>
            </a:r>
            <a:endParaRPr altLang="zh-CN" b="1" dirty="0" lang="en-US" sz="2800">
              <a:solidFill>
                <a:schemeClr val="tx2">
                  <a:lumMod val="60000"/>
                  <a:lumOff val="40000"/>
                </a:schemeClr>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lumMod val="60000"/>
                    <a:lumOff val="40000"/>
                  </a:schemeClr>
                </a:solidFill>
                <a:latin charset="-122" panose="02010609060101010101" pitchFamily="49" typeface="仿宋"/>
                <a:ea charset="-122" panose="02010609060101010101" pitchFamily="49" typeface="仿宋"/>
              </a:rPr>
              <a:t>甲：你怎么能虐猫呢？</a:t>
            </a:r>
            <a:endParaRPr altLang="zh-CN" b="1" dirty="0" lang="en-US" sz="2800">
              <a:solidFill>
                <a:schemeClr val="tx2">
                  <a:lumMod val="60000"/>
                  <a:lumOff val="40000"/>
                </a:schemeClr>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lumMod val="60000"/>
                    <a:lumOff val="40000"/>
                  </a:schemeClr>
                </a:solidFill>
                <a:latin charset="-122" panose="02010609060101010101" pitchFamily="49" typeface="仿宋"/>
                <a:ea charset="-122" panose="02010609060101010101" pitchFamily="49" typeface="仿宋"/>
              </a:rPr>
              <a:t>乙：你们还不是一样？你吃牛肉吧，吃猪肉吧？不同样是杀害无辜动物？</a:t>
            </a:r>
            <a:endParaRPr altLang="zh-CN" b="1" dirty="0" lang="en-US" sz="2800">
              <a:solidFill>
                <a:schemeClr val="tx2">
                  <a:lumMod val="60000"/>
                  <a:lumOff val="40000"/>
                </a:schemeClr>
              </a:solidFill>
              <a:latin charset="-122" panose="02010609060101010101" pitchFamily="49" typeface="仿宋"/>
              <a:ea charset="-122" panose="02010609060101010101" pitchFamily="49" typeface="仿宋"/>
            </a:endParaRPr>
          </a:p>
          <a:p>
            <a:pPr indent="0" marL="0">
              <a:lnSpc>
                <a:spcPct val="150000"/>
              </a:lnSpc>
              <a:buNone/>
            </a:pPr>
            <a:r>
              <a:rPr altLang="en-US" b="1" dirty="0" lang="zh-CN" sz="2800">
                <a:solidFill>
                  <a:schemeClr val="tx2">
                    <a:lumMod val="60000"/>
                    <a:lumOff val="40000"/>
                  </a:schemeClr>
                </a:solidFill>
                <a:latin charset="-122" panose="02010609060101010101" pitchFamily="49" typeface="仿宋"/>
                <a:ea charset="-122" panose="02010609060101010101" pitchFamily="49" typeface="仿宋"/>
              </a:rPr>
              <a:t>甲：你怎么拿大的呢？</a:t>
            </a:r>
            <a:endParaRPr altLang="zh-CN" b="1" dirty="0" lang="en-US" sz="2800">
              <a:solidFill>
                <a:schemeClr val="tx2">
                  <a:lumMod val="60000"/>
                  <a:lumOff val="40000"/>
                </a:schemeClr>
              </a:solidFill>
              <a:latin charset="-122" panose="02010609060101010101" pitchFamily="49" typeface="仿宋"/>
              <a:ea charset="-122" panose="02010609060101010101" pitchFamily="49" typeface="仿宋"/>
            </a:endParaRPr>
          </a:p>
          <a:p>
            <a:pPr indent="0" marL="0">
              <a:lnSpc>
                <a:spcPct val="150000"/>
              </a:lnSpc>
              <a:buNone/>
            </a:pPr>
            <a:r>
              <a:rPr altLang="en-US" b="1" dirty="0" lang="zh-CN" sz="2800">
                <a:solidFill>
                  <a:schemeClr val="tx2">
                    <a:lumMod val="60000"/>
                    <a:lumOff val="40000"/>
                  </a:schemeClr>
                </a:solidFill>
                <a:latin charset="-122" panose="02010609060101010101" pitchFamily="49" typeface="仿宋"/>
                <a:ea charset="-122" panose="02010609060101010101" pitchFamily="49" typeface="仿宋"/>
              </a:rPr>
              <a:t>乙：你先拿你不也拿大的吗？</a:t>
            </a:r>
          </a:p>
          <a:p>
            <a:pPr indent="0" marL="0">
              <a:buNone/>
            </a:pPr>
            <a:endParaRPr altLang="zh-CN" b="1" dirty="0" lang="en-US" sz="2000">
              <a:solidFill>
                <a:schemeClr val="tx2">
                  <a:lumMod val="60000"/>
                  <a:lumOff val="40000"/>
                </a:schemeClr>
              </a:solidFill>
              <a:latin charset="-122" panose="02010609060101010101" pitchFamily="49" typeface="楷体"/>
              <a:ea charset="-122" panose="02010609060101010101" pitchFamily="49" typeface="楷体"/>
            </a:endParaRPr>
          </a:p>
          <a:p>
            <a:pPr indent="0" marL="0">
              <a:buNone/>
            </a:pPr>
            <a:endParaRPr altLang="en-US" b="1" dirty="0" lang="zh-CN" sz="2000">
              <a:solidFill>
                <a:schemeClr val="tx2">
                  <a:lumMod val="60000"/>
                  <a:lumOff val="40000"/>
                </a:schemeClr>
              </a:solidFill>
              <a:latin charset="-122" panose="02010609060101010101" pitchFamily="49" typeface="楷体"/>
              <a:ea charset="-122" panose="02010609060101010101" pitchFamily="49" typeface="楷体"/>
            </a:endParaRPr>
          </a:p>
        </p:txBody>
      </p:sp>
    </p:spTree>
    <p:extLst>
      <p:ext uri="{BB962C8B-B14F-4D97-AF65-F5344CB8AC3E}">
        <p14:creationId xmlns:p14="http://schemas.microsoft.com/office/powerpoint/2010/main" val="125393028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2"/>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5632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6322"/>
    </p:bldLst>
  </p:timing>
</p:sld>
</file>

<file path=ppt/slides/slide41.xml><?xml version="1.0" encoding="utf-8"?>
<p:sld xmlns:a="http://schemas.openxmlformats.org/drawingml/2006/main" xmlns:p="http://schemas.openxmlformats.org/presentationml/2006/main" xmlns:r="http://schemas.openxmlformats.org/officeDocument/2006/relationships" showMasterPhAnim="0">
  <p:cSld>
    <p:spTree>
      <p:nvGrpSpPr>
        <p:cNvPr id="1" name=""/>
        <p:cNvGrpSpPr/>
        <p:nvPr/>
      </p:nvGrpSpPr>
      <p:grpSpPr>
        <a:xfrm>
          <a:off x="0" y="0"/>
          <a:ext cx="0" cy="0"/>
          <a:chOff x="0" y="0"/>
          <a:chExt cx="0" cy="0"/>
        </a:xfrm>
      </p:grpSpPr>
      <p:sp>
        <p:nvSpPr>
          <p:cNvPr id="58371" name="内容占位符 2">
            <a:extLst>
              <a:ext uri="{FF2B5EF4-FFF2-40B4-BE49-F238E27FC236}">
                <a16:creationId xmlns:a16="http://schemas.microsoft.com/office/drawing/2014/main" id="{4C95B87F-1B25-A129-B377-9DF80991BA79}"/>
              </a:ext>
            </a:extLst>
          </p:cNvPr>
          <p:cNvSpPr>
            <a:spLocks noGrp="1"/>
          </p:cNvSpPr>
          <p:nvPr>
            <p:ph idx="4294967295"/>
          </p:nvPr>
        </p:nvSpPr>
        <p:spPr>
          <a:xfrm>
            <a:off x="722829" y="908720"/>
            <a:ext cx="10441160" cy="4187825"/>
          </a:xfrm>
        </p:spPr>
        <p:txBody>
          <a:bodyPr>
            <a:normAutofit/>
          </a:bodyPr>
          <a:lstStyle/>
          <a:p>
            <a:pPr indent="0" marL="0">
              <a:buNone/>
            </a:pPr>
            <a:r>
              <a:rPr altLang="en-US" b="1" dirty="0" lang="zh-CN" sz="2800">
                <a:latin charset="-122" panose="02010609060101010101" pitchFamily="49" typeface="仿宋"/>
                <a:ea charset="-122" panose="02010609060101010101" pitchFamily="49" typeface="仿宋"/>
              </a:rPr>
              <a:t>诉诸无知</a:t>
            </a:r>
            <a:endParaRPr altLang="zh-CN" b="1" dirty="0" lang="en-US" sz="2800">
              <a:latin charset="-122" panose="02010609060101010101" pitchFamily="49" typeface="仿宋"/>
              <a:ea charset="-122" panose="02010609060101010101" pitchFamily="49" typeface="仿宋"/>
            </a:endParaRPr>
          </a:p>
          <a:p>
            <a:pPr indent="0" marL="0">
              <a:buNone/>
            </a:pPr>
            <a:r>
              <a:rPr altLang="en-US" b="1" dirty="0" lang="zh-CN" sz="2800">
                <a:latin charset="-122" panose="02010609060101010101" pitchFamily="49" typeface="仿宋"/>
                <a:ea charset="-122" panose="02010609060101010101" pitchFamily="49" typeface="仿宋"/>
              </a:rPr>
              <a:t>人们对于某一领域无知，不能成为对这一领域断定的理由，逻辑推论是由已知到未知，而不能把未知作为知的理由。</a:t>
            </a:r>
            <a:endParaRPr altLang="zh-CN" b="1" dirty="0" lang="en-US" sz="2800">
              <a:latin charset="-122" panose="02010609060101010101" pitchFamily="49" typeface="仿宋"/>
              <a:ea charset="-122" panose="02010609060101010101" pitchFamily="49" typeface="仿宋"/>
            </a:endParaRPr>
          </a:p>
        </p:txBody>
      </p:sp>
      <p:sp>
        <p:nvSpPr>
          <p:cNvPr id="59395" name="内容占位符 2">
            <a:extLst>
              <a:ext uri="{FF2B5EF4-FFF2-40B4-BE49-F238E27FC236}">
                <a16:creationId xmlns:a16="http://schemas.microsoft.com/office/drawing/2014/main" id="{2D1B21B1-DB7C-0B56-668F-5552C0F4DB3D}"/>
              </a:ext>
            </a:extLst>
          </p:cNvPr>
          <p:cNvSpPr txBox="1">
            <a:spLocks/>
          </p:cNvSpPr>
          <p:nvPr/>
        </p:nvSpPr>
        <p:spPr>
          <a:xfrm>
            <a:off x="722829" y="3140968"/>
            <a:ext cx="9121487" cy="2304255"/>
          </a:xfrm>
          <a:prstGeom prst="rect">
            <a:avLst/>
          </a:prstGeom>
        </p:spPr>
        <p:txBody>
          <a:bodyPr bIns="45720" lIns="91440" rIns="91440" rtlCol="0" tIns="45720" vert="horz">
            <a:norm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dirty="0" lang="zh-CN" sz="2800">
                <a:solidFill>
                  <a:srgbClr val="FF0000"/>
                </a:solidFill>
                <a:latin charset="-122" panose="02010609060101010101" pitchFamily="49" typeface="仿宋"/>
                <a:ea charset="-122" panose="02010609060101010101" pitchFamily="49" typeface="仿宋"/>
              </a:rPr>
              <a:t>（</a:t>
            </a:r>
            <a:r>
              <a:rPr altLang="zh-CN" b="1" dirty="0" lang="en-US" sz="2800">
                <a:solidFill>
                  <a:srgbClr val="FF0000"/>
                </a:solidFill>
                <a:latin charset="-122" panose="02010609060101010101" pitchFamily="49" typeface="仿宋"/>
                <a:ea charset="-122" panose="02010609060101010101" pitchFamily="49" typeface="仿宋"/>
              </a:rPr>
              <a:t>1</a:t>
            </a:r>
            <a:r>
              <a:rPr altLang="en-US" b="1" dirty="0" lang="zh-CN" sz="2800">
                <a:solidFill>
                  <a:srgbClr val="FF0000"/>
                </a:solidFill>
                <a:latin charset="-122" panose="02010609060101010101" pitchFamily="49" typeface="仿宋"/>
                <a:ea charset="-122" panose="02010609060101010101" pitchFamily="49" typeface="仿宋"/>
              </a:rPr>
              <a:t>）尚未证明是真，所以是假</a:t>
            </a:r>
            <a:endParaRPr altLang="zh-CN" b="1" dirty="0" lang="en-US" sz="2800">
              <a:solidFill>
                <a:srgbClr val="FF0000"/>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lumMod val="60000"/>
                    <a:lumOff val="40000"/>
                  </a:schemeClr>
                </a:solidFill>
                <a:latin charset="-122" panose="02010609060101010101" pitchFamily="49" typeface="仿宋"/>
                <a:ea charset="-122" panose="02010609060101010101" pitchFamily="49" typeface="仿宋"/>
              </a:rPr>
              <a:t>没有证据表明吸烟会得癌症，所以放心吸吧。</a:t>
            </a:r>
          </a:p>
          <a:p>
            <a:pPr indent="0" marL="0">
              <a:buNone/>
            </a:pPr>
            <a:r>
              <a:rPr altLang="en-US" b="1" dirty="0" lang="zh-CN" sz="2800">
                <a:solidFill>
                  <a:srgbClr val="FF0000"/>
                </a:solidFill>
                <a:latin charset="-122" panose="02010609060101010101" pitchFamily="49" typeface="仿宋"/>
                <a:ea charset="-122" panose="02010609060101010101" pitchFamily="49" typeface="仿宋"/>
              </a:rPr>
              <a:t>（</a:t>
            </a:r>
            <a:r>
              <a:rPr altLang="zh-CN" b="1" dirty="0" lang="en-US" sz="2800">
                <a:solidFill>
                  <a:srgbClr val="FF0000"/>
                </a:solidFill>
                <a:latin charset="-122" panose="02010609060101010101" pitchFamily="49" typeface="仿宋"/>
                <a:ea charset="-122" panose="02010609060101010101" pitchFamily="49" typeface="仿宋"/>
              </a:rPr>
              <a:t>2</a:t>
            </a:r>
            <a:r>
              <a:rPr altLang="en-US" b="1" dirty="0" lang="zh-CN" sz="2800">
                <a:solidFill>
                  <a:srgbClr val="FF0000"/>
                </a:solidFill>
                <a:latin charset="-122" panose="02010609060101010101" pitchFamily="49" typeface="仿宋"/>
                <a:ea charset="-122" panose="02010609060101010101" pitchFamily="49" typeface="仿宋"/>
              </a:rPr>
              <a:t>）尚未证明是假，所以是真</a:t>
            </a:r>
            <a:endParaRPr altLang="zh-CN" b="1" dirty="0" lang="en-US" sz="2800">
              <a:solidFill>
                <a:srgbClr val="FF0000"/>
              </a:solidFill>
              <a:latin charset="-122" panose="02010609060101010101" pitchFamily="49" typeface="仿宋"/>
              <a:ea charset="-122" panose="02010609060101010101" pitchFamily="49" typeface="仿宋"/>
            </a:endParaRPr>
          </a:p>
          <a:p>
            <a:pPr indent="0" marL="0">
              <a:buNone/>
            </a:pPr>
            <a:r>
              <a:rPr altLang="en-US" b="1" dirty="0" lang="zh-CN" sz="2800">
                <a:solidFill>
                  <a:schemeClr val="tx2">
                    <a:lumMod val="60000"/>
                    <a:lumOff val="40000"/>
                  </a:schemeClr>
                </a:solidFill>
                <a:latin charset="-122" panose="02010609060101010101" pitchFamily="49" typeface="仿宋"/>
                <a:ea charset="-122" panose="02010609060101010101" pitchFamily="49" typeface="仿宋"/>
              </a:rPr>
              <a:t>没人能证明没鬼，所以必定有鬼。</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58371">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58371">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5939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8371"/>
      <p:bldP grpId="0" spid="59395"/>
    </p:bld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 name="TextBox 9"/>
          <p:cNvSpPr txBox="1"/>
          <p:nvPr>
            <p:custDataLst>
              <p:tags r:id="rId2"/>
            </p:custDataLst>
          </p:nvPr>
        </p:nvSpPr>
        <p:spPr>
          <a:xfrm>
            <a:off x="3707906" y="6717020"/>
            <a:ext cx="1800201" cy="142208"/>
          </a:xfrm>
          <a:prstGeom prst="rect">
            <a:avLst/>
          </a:prstGeom>
          <a:noFill/>
        </p:spPr>
        <p:txBody>
          <a:bodyPr bIns="45704" lIns="91407" rIns="91407" rtlCol="0" tIns="45704" wrap="square">
            <a:spAutoFit/>
          </a:bodyPr>
          <a:lstStyle/>
          <a:p>
            <a:pPr defTabSz="912495">
              <a:lnSpc>
                <a:spcPct val="200000"/>
              </a:lnSpc>
            </a:pPr>
            <a:r>
              <a:rPr altLang="zh-CN" lang="en-US" sz="100">
                <a:solidFill>
                  <a:schemeClr val="bg1"/>
                </a:solidFill>
                <a:ea charset="-122" panose="020B0503020204020204" typeface="微软雅黑"/>
              </a:rPr>
              <a:t>PPT模板 http:///moban/ </a:t>
            </a:r>
          </a:p>
        </p:txBody>
      </p:sp>
      <p:sp>
        <p:nvSpPr>
          <p:cNvPr id="28" name="矩形 27"/>
          <p:cNvSpPr/>
          <p:nvPr>
            <p:custDataLst>
              <p:tags r:id="rId3"/>
            </p:custDataLst>
          </p:nvPr>
        </p:nvSpPr>
        <p:spPr>
          <a:xfrm>
            <a:off x="293716" y="656661"/>
            <a:ext cx="11603830" cy="4782848"/>
          </a:xfrm>
          <a:prstGeom prst="rect">
            <a:avLst/>
          </a:prstGeom>
        </p:spPr>
        <p:txBody>
          <a:bodyPr vert="horz" wrap="square">
            <a:spAutoFit/>
          </a:bodyPr>
          <a:lstStyle/>
          <a:p>
            <a:pPr eaLnBrk="1" hangingPunct="1" indent="0" marL="0">
              <a:lnSpc>
                <a:spcPct val="130000"/>
              </a:lnSpc>
              <a:buNone/>
            </a:pP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例</a:t>
            </a:r>
            <a:r>
              <a:rPr altLang="zh-CN" b="1" dirty="0" lang="en-US" sz="2605">
                <a:latin charset="-122" panose="02010600030101010101" pitchFamily="2" typeface="宋体"/>
                <a:ea charset="-122" panose="02010600030101010101" pitchFamily="2" typeface="宋体"/>
              </a:rPr>
              <a:t>1】 (2017·</a:t>
            </a:r>
            <a:r>
              <a:rPr altLang="en-US" b="1" dirty="0" lang="zh-CN" sz="2605">
                <a:latin charset="-122" panose="02010600030101010101" pitchFamily="2" typeface="宋体"/>
                <a:ea charset="-122" panose="02010600030101010101" pitchFamily="2" typeface="宋体"/>
              </a:rPr>
              <a:t>全国卷</a:t>
            </a:r>
            <a:r>
              <a:rPr altLang="zh-CN" b="1" dirty="0" lang="en-US" sz="2605">
                <a:latin charset="-122" panose="02010600030101010101" pitchFamily="2" typeface="宋体"/>
                <a:ea charset="-122" panose="02010600030101010101" pitchFamily="2" typeface="宋体"/>
              </a:rPr>
              <a:t>Ⅲ)</a:t>
            </a:r>
            <a:r>
              <a:rPr altLang="en-US" b="1" dirty="0" lang="zh-CN" sz="2605">
                <a:latin charset="-122" panose="02010600030101010101" pitchFamily="2" typeface="宋体"/>
                <a:ea charset="-122" panose="02010600030101010101" pitchFamily="2" typeface="宋体"/>
              </a:rPr>
              <a:t>下面文段有三处推断存在问题</a:t>
            </a: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请参照①的方式</a:t>
            </a: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说明另外两处问题。</a:t>
            </a:r>
          </a:p>
          <a:p>
            <a:pPr eaLnBrk="1" hangingPunct="1" indent="0" marL="0">
              <a:lnSpc>
                <a:spcPct val="130000"/>
              </a:lnSpc>
              <a:buNone/>
            </a:pPr>
            <a:r>
              <a:rPr altLang="en-US" b="1" dirty="0" lang="zh-CN" sz="2605">
                <a:latin charset="-122" panose="02010600030101010101" pitchFamily="2" typeface="宋体"/>
                <a:ea charset="-122" panose="02010600030101010101" pitchFamily="2" typeface="宋体"/>
              </a:rPr>
              <a:t>    </a:t>
            </a:r>
            <a:r>
              <a:rPr altLang="en-US" b="1" dirty="0" lang="zh-CN" sz="2605">
                <a:latin charset="-122" panose="02010609060101010101" typeface="楷体"/>
                <a:ea charset="-122" panose="02010609060101010101" typeface="楷体"/>
              </a:rPr>
              <a:t>“爆竹声声除旧岁”</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说的是欢度春节时的传统习俗。春节燃放烟花爆竹虽然喜庆</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但会带来空气、噪声等环境污染问题</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还可能引发火灾</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一旦引发火灾</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势必造成人身伤亡和财产损失。 现在很多城市已经限制燃放</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这样就可以避免发生火灾</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而且只要限制燃放</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就能避免环境污染</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让空气新鲜</a:t>
            </a:r>
            <a:r>
              <a:rPr altLang="zh-CN" b="1" dirty="0" lang="en-US" sz="2605">
                <a:latin charset="-122" panose="02010609060101010101" typeface="楷体"/>
                <a:ea charset="-122" panose="02010609060101010101" typeface="楷体"/>
              </a:rPr>
              <a:t>,</a:t>
            </a:r>
            <a:r>
              <a:rPr altLang="en-US" b="1" dirty="0" lang="zh-CN" sz="2605">
                <a:latin charset="-122" panose="02010609060101010101" typeface="楷体"/>
                <a:ea charset="-122" panose="02010609060101010101" typeface="楷体"/>
              </a:rPr>
              <a:t>环境优美。</a:t>
            </a:r>
          </a:p>
          <a:p>
            <a:pPr eaLnBrk="1" hangingPunct="1" indent="0" marL="0">
              <a:lnSpc>
                <a:spcPct val="130000"/>
              </a:lnSpc>
              <a:buNone/>
            </a:pPr>
            <a:r>
              <a:rPr altLang="en-US" b="1" dirty="0" lang="zh-CN" sz="2605">
                <a:latin charset="-122" panose="02010600030101010101" pitchFamily="2" typeface="宋体"/>
                <a:ea charset="-122" panose="02010600030101010101" pitchFamily="2" typeface="宋体"/>
              </a:rPr>
              <a:t>①火灾不一定会造成人身伤亡。</a:t>
            </a:r>
          </a:p>
          <a:p>
            <a:pPr eaLnBrk="1" hangingPunct="1" indent="0" marL="0">
              <a:lnSpc>
                <a:spcPct val="130000"/>
              </a:lnSpc>
              <a:buNone/>
            </a:pPr>
            <a:r>
              <a:rPr altLang="en-US" b="1" dirty="0" lang="zh-CN" sz="2605">
                <a:latin charset="-122" panose="02010600030101010101" pitchFamily="2" typeface="宋体"/>
                <a:ea charset="-122" panose="02010600030101010101" pitchFamily="2" typeface="宋体"/>
              </a:rPr>
              <a:t>②</a:t>
            </a:r>
            <a:r>
              <a:rPr altLang="zh-CN" b="1" dirty="0" lang="en-US" sz="2605">
                <a:latin charset="-122" panose="02010600030101010101" pitchFamily="2" typeface="宋体"/>
                <a:ea charset="-122" panose="02010600030101010101" pitchFamily="2" typeface="宋体"/>
              </a:rPr>
              <a:t>________________________________________________________</a:t>
            </a:r>
          </a:p>
          <a:p>
            <a:pPr eaLnBrk="1" hangingPunct="1" indent="0" marL="0">
              <a:lnSpc>
                <a:spcPct val="130000"/>
              </a:lnSpc>
              <a:buNone/>
            </a:pPr>
            <a:r>
              <a:rPr altLang="zh-CN" b="1" dirty="0" lang="en-US" sz="2605">
                <a:latin charset="-122" panose="02010600030101010101" pitchFamily="2" typeface="宋体"/>
                <a:ea charset="-122" panose="02010600030101010101" pitchFamily="2" typeface="宋体"/>
              </a:rPr>
              <a:t>③________________________________________________________</a:t>
            </a:r>
          </a:p>
        </p:txBody>
      </p:sp>
      <p:sp>
        <p:nvSpPr>
          <p:cNvPr id="14" name="矩形 2"/>
          <p:cNvSpPr/>
          <p:nvPr>
            <p:custDataLst>
              <p:tags r:id="rId4"/>
            </p:custDataLst>
          </p:nvPr>
        </p:nvSpPr>
        <p:spPr>
          <a:xfrm>
            <a:off x="644150" y="4216679"/>
            <a:ext cx="10152709" cy="572770"/>
          </a:xfrm>
          <a:prstGeom prst="rect">
            <a:avLst/>
          </a:prstGeom>
          <a:noFill/>
          <a:ln w="9525">
            <a:noFill/>
          </a:ln>
        </p:spPr>
        <p:txBody>
          <a:bodyPr anchor="t" bIns="45800" lIns="91601" rIns="91601" tIns="45800" wrap="square">
            <a:spAutoFit/>
          </a:bodyPr>
          <a:lstStyle/>
          <a:p>
            <a:pPr defTabSz="863600">
              <a:lnSpc>
                <a:spcPct val="130000"/>
              </a:lnSpc>
            </a:pPr>
            <a:r>
              <a:rPr altLang="en-US" b="1" dirty="0" lang="zh-CN" sz="2800">
                <a:solidFill>
                  <a:srgbClr val="C00000"/>
                </a:solidFill>
                <a:latin charset="-122" panose="02010609060101010101" typeface="楷体"/>
                <a:ea charset="-122" panose="02010609060101010101" typeface="楷体"/>
              </a:rPr>
              <a:t>限制燃放烟花爆竹并不一定能避免火灾的发生。</a:t>
            </a:r>
            <a:endParaRPr altLang="zh-CN" b="1" dirty="0" lang="zh-CN" sz="2800">
              <a:solidFill>
                <a:srgbClr val="C00000"/>
              </a:solidFill>
              <a:latin charset="-122" panose="02010609060101010101" typeface="楷体"/>
              <a:ea charset="-122" panose="02010609060101010101" typeface="楷体"/>
            </a:endParaRPr>
          </a:p>
        </p:txBody>
      </p:sp>
      <p:sp>
        <p:nvSpPr>
          <p:cNvPr id="15" name="矩形 2"/>
          <p:cNvSpPr/>
          <p:nvPr>
            <p:custDataLst>
              <p:tags r:id="rId5"/>
            </p:custDataLst>
          </p:nvPr>
        </p:nvSpPr>
        <p:spPr>
          <a:xfrm>
            <a:off x="644150" y="4718130"/>
            <a:ext cx="10152709" cy="572770"/>
          </a:xfrm>
          <a:prstGeom prst="rect">
            <a:avLst/>
          </a:prstGeom>
          <a:noFill/>
          <a:ln w="9525">
            <a:noFill/>
          </a:ln>
        </p:spPr>
        <p:txBody>
          <a:bodyPr anchor="t" bIns="45800" lIns="91601" rIns="91601" tIns="45800" wrap="square">
            <a:spAutoFit/>
          </a:bodyPr>
          <a:lstStyle/>
          <a:p>
            <a:pPr defTabSz="863600">
              <a:lnSpc>
                <a:spcPct val="130000"/>
              </a:lnSpc>
            </a:pPr>
            <a:r>
              <a:rPr altLang="en-US" b="1" dirty="0" lang="zh-CN" sz="2800">
                <a:solidFill>
                  <a:srgbClr val="C00000"/>
                </a:solidFill>
                <a:latin charset="-122" panose="02010609060101010101" typeface="楷体"/>
                <a:ea charset="-122" panose="02010609060101010101" typeface="楷体"/>
              </a:rPr>
              <a:t>不是限制燃放烟花爆竹就能避免环境污染。</a:t>
            </a:r>
            <a:endParaRPr altLang="zh-CN" b="1" dirty="0" lang="zh-CN" sz="2800">
              <a:solidFill>
                <a:srgbClr val="C00000"/>
              </a:solidFill>
              <a:latin charset="-122" panose="02010609060101010101" typeface="楷体"/>
              <a:ea charset="-122" panose="02010609060101010101" typeface="楷体"/>
            </a:endParaRPr>
          </a:p>
        </p:txBody>
      </p:sp>
      <p:sp>
        <p:nvSpPr>
          <p:cNvPr id="2" name="矩形 1"/>
          <p:cNvSpPr/>
          <p:nvPr>
            <p:custDataLst>
              <p:tags r:id="rId6"/>
            </p:custDataLst>
          </p:nvPr>
        </p:nvSpPr>
        <p:spPr>
          <a:xfrm>
            <a:off x="4285658" y="42164"/>
            <a:ext cx="3435127" cy="645160"/>
          </a:xfrm>
          <a:prstGeom prst="rect">
            <a:avLst/>
          </a:prstGeom>
        </p:spPr>
        <p:txBody>
          <a:bodyPr wrap="square">
            <a:spAutoFit/>
          </a:bodyPr>
          <a:lstStyle/>
          <a:p>
            <a:pPr algn="ctr"/>
            <a:r>
              <a:rPr altLang="en-US" b="0" dirty="0" lang="zh-CN" sz="3600">
                <a:solidFill>
                  <a:srgbClr val="0000FF"/>
                </a:solidFill>
                <a:latin charset="-122" panose="02010609060101010101" typeface="黑体"/>
                <a:ea charset="-122" panose="02010609060101010101" typeface="黑体"/>
              </a:rPr>
              <a:t>链接真题</a:t>
            </a:r>
          </a:p>
        </p:txBody>
      </p:sp>
    </p:spTree>
    <p:custDataLst>
      <p:tags r:id="rId1"/>
    </p:custDataLst>
    <p:extLst>
      <p:ext uri="{BB962C8B-B14F-4D97-AF65-F5344CB8AC3E}">
        <p14:creationId xmlns:p14="http://schemas.microsoft.com/office/powerpoint/2010/main" val="4142157639"/>
      </p:ext>
    </p:extLst>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4"/>
                                        </p:tgtEl>
                                        <p:attrNameLst>
                                          <p:attrName>style.visibility</p:attrName>
                                        </p:attrNameLst>
                                      </p:cBhvr>
                                      <p:to>
                                        <p:strVal val="visible"/>
                                      </p:to>
                                    </p:set>
                                    <p:animEffect filter="blinds(horizontal)" transition="in">
                                      <p:cBhvr>
                                        <p:cTn dur="500" id="7"/>
                                        <p:tgtEl>
                                          <p:spTgt spid="14"/>
                                        </p:tgtEl>
                                      </p:cBhvr>
                                    </p:animEffect>
                                  </p:childTnLst>
                                </p:cTn>
                              </p:par>
                            </p:childTnLst>
                          </p:cTn>
                        </p:par>
                      </p:childTnLst>
                    </p:cTn>
                  </p:par>
                  <p:par>
                    <p:cTn fill="hold" id="8" nodeType="clickPar">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5"/>
                                        </p:tgtEl>
                                        <p:attrNameLst>
                                          <p:attrName>style.visibility</p:attrName>
                                        </p:attrNameLst>
                                      </p:cBhvr>
                                      <p:to>
                                        <p:strVal val="visible"/>
                                      </p:to>
                                    </p:set>
                                    <p:animEffect filter="blinds(horizontal)" transition="in">
                                      <p:cBhvr>
                                        <p:cTn dur="500" id="1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 name="TextBox 9"/>
          <p:cNvSpPr txBox="1"/>
          <p:nvPr>
            <p:custDataLst>
              <p:tags r:id="rId2"/>
            </p:custDataLst>
          </p:nvPr>
        </p:nvSpPr>
        <p:spPr>
          <a:xfrm>
            <a:off x="3558277" y="6190548"/>
            <a:ext cx="1800201" cy="118718"/>
          </a:xfrm>
          <a:prstGeom prst="rect">
            <a:avLst/>
          </a:prstGeom>
          <a:noFill/>
        </p:spPr>
        <p:txBody>
          <a:bodyPr bIns="45704" lIns="91407" rIns="91407" rtlCol="0" tIns="45704" wrap="square">
            <a:spAutoFit/>
          </a:bodyPr>
          <a:lstStyle/>
          <a:p>
            <a:pPr defTabSz="912495">
              <a:lnSpc>
                <a:spcPct val="200000"/>
              </a:lnSpc>
            </a:pPr>
            <a:r>
              <a:rPr altLang="zh-CN" b="1" lang="en-US" sz="100">
                <a:solidFill>
                  <a:schemeClr val="bg1"/>
                </a:solidFill>
                <a:ea charset="-122" panose="020B0503020204020204" typeface="微软雅黑"/>
              </a:rPr>
              <a:t>PPT模板 http:///moban/ </a:t>
            </a:r>
          </a:p>
        </p:txBody>
      </p:sp>
      <p:sp>
        <p:nvSpPr>
          <p:cNvPr id="28" name="矩形 27"/>
          <p:cNvSpPr/>
          <p:nvPr>
            <p:custDataLst>
              <p:tags r:id="rId3"/>
            </p:custDataLst>
          </p:nvPr>
        </p:nvSpPr>
        <p:spPr>
          <a:xfrm>
            <a:off x="557419" y="130189"/>
            <a:ext cx="11190498" cy="4938788"/>
          </a:xfrm>
          <a:prstGeom prst="rect">
            <a:avLst/>
          </a:prstGeom>
        </p:spPr>
        <p:txBody>
          <a:bodyPr vert="horz" wrap="square">
            <a:spAutoFit/>
          </a:bodyPr>
          <a:lstStyle/>
          <a:p>
            <a:pPr eaLnBrk="1" hangingPunct="1" indent="0" marL="0">
              <a:lnSpc>
                <a:spcPct val="130000"/>
              </a:lnSpc>
              <a:buNone/>
            </a:pP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例</a:t>
            </a:r>
            <a:r>
              <a:rPr altLang="zh-CN" b="1" dirty="0" lang="en-US" sz="2605">
                <a:latin charset="-122" panose="02010600030101010101" pitchFamily="2" typeface="宋体"/>
                <a:ea charset="-122" panose="02010600030101010101" pitchFamily="2" typeface="宋体"/>
              </a:rPr>
              <a:t>2】 (2017·</a:t>
            </a:r>
            <a:r>
              <a:rPr altLang="en-US" b="1" dirty="0" lang="zh-CN" sz="2605">
                <a:latin charset="-122" panose="02010600030101010101" pitchFamily="2" typeface="宋体"/>
                <a:ea charset="-122" panose="02010600030101010101" pitchFamily="2" typeface="宋体"/>
              </a:rPr>
              <a:t>全国卷</a:t>
            </a:r>
            <a:r>
              <a:rPr altLang="zh-CN" b="1" dirty="0" lang="en-US" sz="2605">
                <a:latin charset="-122" panose="02010600030101010101" pitchFamily="2" typeface="宋体"/>
                <a:ea charset="-122" panose="02010600030101010101" pitchFamily="2" typeface="宋体"/>
              </a:rPr>
              <a:t>Ⅰ)</a:t>
            </a:r>
            <a:r>
              <a:rPr altLang="en-US" b="1" dirty="0" lang="zh-CN" sz="2605">
                <a:latin charset="-122" panose="02010600030101010101" pitchFamily="2" typeface="宋体"/>
                <a:ea charset="-122" panose="02010600030101010101" pitchFamily="2" typeface="宋体"/>
              </a:rPr>
              <a:t>下面文段有三处推断存在问题</a:t>
            </a: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请参照①的方式</a:t>
            </a: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说明另外两处问题。</a:t>
            </a:r>
          </a:p>
          <a:p>
            <a:pPr eaLnBrk="1" hangingPunct="1" indent="0" marL="0">
              <a:lnSpc>
                <a:spcPct val="130000"/>
              </a:lnSpc>
              <a:buNone/>
            </a:pPr>
            <a:r>
              <a:rPr altLang="en-US" b="1" dirty="0" lang="zh-CN" sz="2605">
                <a:latin charset="-122" panose="02010600030101010101" pitchFamily="2" typeface="宋体"/>
                <a:ea charset="-122" panose="02010600030101010101" pitchFamily="2" typeface="宋体"/>
              </a:rPr>
              <a:t>    </a:t>
            </a:r>
            <a:r>
              <a:rPr altLang="en-US" b="1" dirty="0" lang="zh-CN" sz="2800">
                <a:latin charset="-122" panose="02010609060101010101" typeface="楷体"/>
                <a:ea charset="-122" panose="02010609060101010101" typeface="楷体"/>
              </a:rPr>
              <a:t>高考之后</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我们将面临大学专业的选择问题。如果有机会</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我要选择工科方面的专业</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因为只有学了工科才能激发强烈的好奇心</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培养探索未知事物的兴趣</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而有了浓厚的兴趣</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必将取得好成绩</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毕业后也就一定能很好地适应社会需要。</a:t>
            </a:r>
            <a:endParaRPr altLang="en-US" b="1" dirty="0" lang="zh-CN" sz="2605">
              <a:latin charset="-122" panose="02010609060101010101" typeface="楷体"/>
              <a:ea charset="-122" panose="02010609060101010101" typeface="楷体"/>
            </a:endParaRPr>
          </a:p>
          <a:p>
            <a:pPr eaLnBrk="1" hangingPunct="1" indent="0" marL="0">
              <a:lnSpc>
                <a:spcPct val="130000"/>
              </a:lnSpc>
              <a:buNone/>
            </a:pPr>
            <a:r>
              <a:rPr altLang="en-US" b="1" dirty="0" lang="zh-CN" sz="2605">
                <a:latin charset="-122" panose="02010600030101010101" pitchFamily="2" typeface="宋体"/>
                <a:ea charset="-122" panose="02010600030101010101" pitchFamily="2" typeface="宋体"/>
              </a:rPr>
              <a:t>①不是只有学了工科才能激发好奇心。</a:t>
            </a:r>
            <a:endParaRPr altLang="zh-CN" b="1" dirty="0" lang="en-US" sz="2605">
              <a:latin charset="-122" panose="02010600030101010101" pitchFamily="2" typeface="宋体"/>
              <a:ea charset="-122" panose="02010600030101010101" pitchFamily="2" typeface="宋体"/>
            </a:endParaRPr>
          </a:p>
          <a:p>
            <a:pPr eaLnBrk="1" hangingPunct="1" indent="0" marL="0">
              <a:lnSpc>
                <a:spcPct val="130000"/>
              </a:lnSpc>
              <a:buNone/>
            </a:pPr>
            <a:r>
              <a:rPr altLang="en-US" b="1" dirty="0" lang="zh-CN" sz="2605">
                <a:latin charset="-122" panose="02010600030101010101" pitchFamily="2" typeface="宋体"/>
                <a:ea charset="-122" panose="02010600030101010101" pitchFamily="2" typeface="宋体"/>
              </a:rPr>
              <a:t>②</a:t>
            </a:r>
            <a:r>
              <a:rPr altLang="zh-CN" b="1" dirty="0" lang="en-US" sz="2605">
                <a:latin charset="-122" panose="02010600030101010101" pitchFamily="2" typeface="宋体"/>
                <a:ea charset="-122" panose="02010600030101010101" pitchFamily="2" typeface="宋体"/>
              </a:rPr>
              <a:t>________________________________________________________</a:t>
            </a:r>
          </a:p>
          <a:p>
            <a:pPr eaLnBrk="1" hangingPunct="1" indent="0" marL="0">
              <a:lnSpc>
                <a:spcPct val="130000"/>
              </a:lnSpc>
              <a:buNone/>
            </a:pPr>
            <a:r>
              <a:rPr altLang="zh-CN" b="1" dirty="0" lang="en-US" sz="2605">
                <a:latin charset="-122" panose="02010600030101010101" pitchFamily="2" typeface="宋体"/>
                <a:ea charset="-122" panose="02010600030101010101" pitchFamily="2" typeface="宋体"/>
              </a:rPr>
              <a:t>③________________________________________________________</a:t>
            </a:r>
          </a:p>
        </p:txBody>
      </p:sp>
      <p:sp>
        <p:nvSpPr>
          <p:cNvPr id="15" name="矩形 2"/>
          <p:cNvSpPr/>
          <p:nvPr>
            <p:custDataLst>
              <p:tags r:id="rId4"/>
            </p:custDataLst>
          </p:nvPr>
        </p:nvSpPr>
        <p:spPr>
          <a:xfrm>
            <a:off x="902642" y="3815678"/>
            <a:ext cx="10152709" cy="573204"/>
          </a:xfrm>
          <a:prstGeom prst="rect">
            <a:avLst/>
          </a:prstGeom>
          <a:noFill/>
          <a:ln w="9525">
            <a:noFill/>
          </a:ln>
        </p:spPr>
        <p:txBody>
          <a:bodyPr anchor="t" bIns="45800" lIns="91601" rIns="91601" tIns="45800" wrap="square">
            <a:spAutoFit/>
          </a:bodyPr>
          <a:lstStyle/>
          <a:p>
            <a:pPr defTabSz="863600">
              <a:lnSpc>
                <a:spcPct val="130000"/>
              </a:lnSpc>
            </a:pPr>
            <a:r>
              <a:rPr altLang="en-US" b="1" dirty="0" lang="zh-CN" sz="2800">
                <a:solidFill>
                  <a:srgbClr val="C00000"/>
                </a:solidFill>
                <a:latin charset="-122" panose="02010609060101010101" typeface="楷体"/>
                <a:ea charset="-122" panose="02010609060101010101" typeface="楷体"/>
              </a:rPr>
              <a:t>不是有兴趣就一定能取得好成绩。</a:t>
            </a:r>
            <a:endParaRPr altLang="zh-CN" b="1" dirty="0" lang="zh-CN" sz="2800">
              <a:solidFill>
                <a:srgbClr val="C00000"/>
              </a:solidFill>
              <a:latin charset="-122" panose="02010609060101010101" typeface="楷体"/>
              <a:ea charset="-122" panose="02010609060101010101" typeface="楷体"/>
            </a:endParaRPr>
          </a:p>
        </p:txBody>
      </p:sp>
      <p:sp>
        <p:nvSpPr>
          <p:cNvPr id="17" name="矩形 2"/>
          <p:cNvSpPr/>
          <p:nvPr>
            <p:custDataLst>
              <p:tags r:id="rId5"/>
            </p:custDataLst>
          </p:nvPr>
        </p:nvSpPr>
        <p:spPr>
          <a:xfrm>
            <a:off x="902642" y="4360960"/>
            <a:ext cx="10152709" cy="573204"/>
          </a:xfrm>
          <a:prstGeom prst="rect">
            <a:avLst/>
          </a:prstGeom>
          <a:noFill/>
          <a:ln w="9525">
            <a:noFill/>
          </a:ln>
        </p:spPr>
        <p:txBody>
          <a:bodyPr anchor="t" bIns="45800" lIns="91601" rIns="91601" tIns="45800" wrap="square">
            <a:spAutoFit/>
          </a:bodyPr>
          <a:lstStyle/>
          <a:p>
            <a:pPr defTabSz="863600">
              <a:lnSpc>
                <a:spcPct val="130000"/>
              </a:lnSpc>
            </a:pPr>
            <a:r>
              <a:rPr altLang="en-US" b="1" dirty="0" lang="zh-CN" sz="2800">
                <a:solidFill>
                  <a:srgbClr val="C00000"/>
                </a:solidFill>
                <a:latin charset="-122" panose="02010609060101010101" typeface="楷体"/>
                <a:ea charset="-122" panose="02010609060101010101" typeface="楷体"/>
              </a:rPr>
              <a:t>不是成绩好就一定能很好地适应社会需要。</a:t>
            </a:r>
            <a:endParaRPr altLang="zh-CN" b="1" dirty="0" lang="zh-CN" sz="2800">
              <a:solidFill>
                <a:srgbClr val="C00000"/>
              </a:solidFill>
              <a:latin charset="-122" panose="02010609060101010101" typeface="楷体"/>
              <a:ea charset="-122" panose="02010609060101010101" typeface="楷体"/>
            </a:endParaRPr>
          </a:p>
        </p:txBody>
      </p:sp>
    </p:spTree>
    <p:custDataLst>
      <p:tags r:id="rId1"/>
    </p:custDataLst>
    <p:extLst>
      <p:ext uri="{BB962C8B-B14F-4D97-AF65-F5344CB8AC3E}">
        <p14:creationId xmlns:p14="http://schemas.microsoft.com/office/powerpoint/2010/main" val="1481654665"/>
      </p:ext>
    </p:extLst>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5"/>
                                        </p:tgtEl>
                                        <p:attrNameLst>
                                          <p:attrName>style.visibility</p:attrName>
                                        </p:attrNameLst>
                                      </p:cBhvr>
                                      <p:to>
                                        <p:strVal val="visible"/>
                                      </p:to>
                                    </p:set>
                                    <p:animEffect filter="blinds(horizontal)" transition="in">
                                      <p:cBhvr>
                                        <p:cTn dur="500" id="7"/>
                                        <p:tgtEl>
                                          <p:spTgt spid="15"/>
                                        </p:tgtEl>
                                      </p:cBhvr>
                                    </p:animEffect>
                                  </p:childTnLst>
                                </p:cTn>
                              </p:par>
                            </p:childTnLst>
                          </p:cTn>
                        </p:par>
                      </p:childTnLst>
                    </p:cTn>
                  </p:par>
                  <p:par>
                    <p:cTn fill="hold" id="8" nodeType="clickPar">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7"/>
                                        </p:tgtEl>
                                        <p:attrNameLst>
                                          <p:attrName>style.visibility</p:attrName>
                                        </p:attrNameLst>
                                      </p:cBhvr>
                                      <p:to>
                                        <p:strVal val="visible"/>
                                      </p:to>
                                    </p:set>
                                    <p:animEffect filter="blinds(horizontal)" transition="in">
                                      <p:cBhvr>
                                        <p:cTn dur="500" id="1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 name="TextBox 9"/>
          <p:cNvSpPr txBox="1"/>
          <p:nvPr>
            <p:custDataLst>
              <p:tags r:id="rId2"/>
            </p:custDataLst>
          </p:nvPr>
        </p:nvSpPr>
        <p:spPr>
          <a:xfrm>
            <a:off x="3513942" y="6101878"/>
            <a:ext cx="1800201" cy="142208"/>
          </a:xfrm>
          <a:prstGeom prst="rect">
            <a:avLst/>
          </a:prstGeom>
          <a:noFill/>
        </p:spPr>
        <p:txBody>
          <a:bodyPr bIns="45704" lIns="91407" rIns="91407" rtlCol="0" tIns="45704" wrap="square">
            <a:spAutoFit/>
          </a:bodyPr>
          <a:lstStyle/>
          <a:p>
            <a:pPr defTabSz="912495">
              <a:lnSpc>
                <a:spcPct val="200000"/>
              </a:lnSpc>
            </a:pPr>
            <a:r>
              <a:rPr altLang="zh-CN" lang="en-US" sz="100">
                <a:solidFill>
                  <a:schemeClr val="bg1"/>
                </a:solidFill>
                <a:ea charset="-122" panose="020B0503020204020204" typeface="微软雅黑"/>
              </a:rPr>
              <a:t>PPT模板 http:///moban/ </a:t>
            </a:r>
          </a:p>
        </p:txBody>
      </p:sp>
      <p:sp>
        <p:nvSpPr>
          <p:cNvPr id="28" name="矩形 27"/>
          <p:cNvSpPr/>
          <p:nvPr>
            <p:custDataLst>
              <p:tags r:id="rId3"/>
            </p:custDataLst>
          </p:nvPr>
        </p:nvSpPr>
        <p:spPr>
          <a:xfrm>
            <a:off x="513084" y="41519"/>
            <a:ext cx="11190498" cy="5425075"/>
          </a:xfrm>
          <a:prstGeom prst="rect">
            <a:avLst/>
          </a:prstGeom>
        </p:spPr>
        <p:txBody>
          <a:bodyPr vert="horz" wrap="square">
            <a:spAutoFit/>
          </a:bodyPr>
          <a:lstStyle/>
          <a:p>
            <a:pPr eaLnBrk="1" hangingPunct="1" indent="0" marL="0">
              <a:lnSpc>
                <a:spcPct val="130000"/>
              </a:lnSpc>
              <a:buNone/>
            </a:pP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例</a:t>
            </a:r>
            <a:r>
              <a:rPr altLang="zh-CN" b="1" dirty="0" lang="en-US" sz="2605">
                <a:latin charset="-122" panose="02010600030101010101" pitchFamily="2" typeface="宋体"/>
                <a:ea charset="-122" panose="02010600030101010101" pitchFamily="2" typeface="宋体"/>
              </a:rPr>
              <a:t>3】 (2017·</a:t>
            </a:r>
            <a:r>
              <a:rPr altLang="en-US" b="1" dirty="0" lang="zh-CN" sz="2605">
                <a:latin charset="-122" panose="02010600030101010101" pitchFamily="2" typeface="宋体"/>
                <a:ea charset="-122" panose="02010600030101010101" pitchFamily="2" typeface="宋体"/>
              </a:rPr>
              <a:t>全国卷</a:t>
            </a:r>
            <a:r>
              <a:rPr altLang="zh-CN" b="1" dirty="0" lang="en-US" sz="2405">
                <a:latin charset="-122" panose="02010600030101010101" pitchFamily="2" typeface="宋体"/>
                <a:ea charset="-122" panose="02010600030101010101" pitchFamily="2" typeface="宋体"/>
              </a:rPr>
              <a:t>Ⅱ</a:t>
            </a: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下面文段有三处推断存在问题</a:t>
            </a: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请参照①的方式</a:t>
            </a:r>
            <a:r>
              <a:rPr altLang="zh-CN" b="1" dirty="0" lang="en-US" sz="2605">
                <a:latin charset="-122" panose="02010600030101010101" pitchFamily="2" typeface="宋体"/>
                <a:ea charset="-122" panose="02010600030101010101" pitchFamily="2" typeface="宋体"/>
              </a:rPr>
              <a:t>,</a:t>
            </a:r>
            <a:r>
              <a:rPr altLang="en-US" b="1" dirty="0" lang="zh-CN" sz="2605">
                <a:latin charset="-122" panose="02010600030101010101" pitchFamily="2" typeface="宋体"/>
                <a:ea charset="-122" panose="02010600030101010101" pitchFamily="2" typeface="宋体"/>
              </a:rPr>
              <a:t>说明另外两处问题。</a:t>
            </a:r>
          </a:p>
          <a:p>
            <a:pPr eaLnBrk="1" hangingPunct="1" indent="0" marL="0">
              <a:lnSpc>
                <a:spcPct val="130000"/>
              </a:lnSpc>
              <a:buNone/>
            </a:pPr>
            <a:r>
              <a:rPr altLang="en-US" b="1" dirty="0" lang="zh-CN" sz="2605">
                <a:latin charset="-122" panose="02010600030101010101" pitchFamily="2" typeface="宋体"/>
                <a:ea charset="-122" panose="02010600030101010101" pitchFamily="2" typeface="宋体"/>
              </a:rPr>
              <a:t>    </a:t>
            </a:r>
            <a:r>
              <a:rPr altLang="en-US" b="1" dirty="0" lang="zh-CN" sz="2800">
                <a:latin charset="-122" panose="02010609060101010101" typeface="楷体"/>
                <a:ea charset="-122" panose="02010609060101010101" typeface="楷体"/>
              </a:rPr>
              <a:t>云南的“思茅市”改成“普洱市”</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四川的“南坪县”更名为“九寨沟县”后</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城市的知名度都有了很大提高</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经济有了较快发展</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可见</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更名必然带来城市经济的发展。我市的名字不够响亮</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这严重影响了我们的经济发展。 如果更名</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就一定会带来我市的经济腾飞</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因此</a:t>
            </a:r>
            <a:r>
              <a:rPr altLang="zh-CN" b="1" dirty="0" lang="en-US" sz="2800">
                <a:latin charset="-122" panose="02010609060101010101" typeface="楷体"/>
                <a:ea charset="-122" panose="02010609060101010101" typeface="楷体"/>
              </a:rPr>
              <a:t>,</a:t>
            </a:r>
            <a:r>
              <a:rPr altLang="en-US" b="1" dirty="0" lang="zh-CN" sz="2800">
                <a:latin charset="-122" panose="02010609060101010101" typeface="楷体"/>
                <a:ea charset="-122" panose="02010609060101010101" typeface="楷体"/>
              </a:rPr>
              <a:t>更名的事要尽快提到日程上来。</a:t>
            </a:r>
          </a:p>
          <a:p>
            <a:pPr eaLnBrk="1" hangingPunct="1" indent="0" marL="0">
              <a:lnSpc>
                <a:spcPct val="130000"/>
              </a:lnSpc>
              <a:buNone/>
            </a:pPr>
            <a:r>
              <a:rPr altLang="en-US" b="1" dirty="0" lang="zh-CN" sz="2605">
                <a:latin charset="-122" panose="02010600030101010101" pitchFamily="2" typeface="宋体"/>
                <a:ea charset="-122" panose="02010600030101010101" pitchFamily="2" typeface="宋体"/>
              </a:rPr>
              <a:t>①更名并不一定能带来城市的发展。</a:t>
            </a:r>
            <a:endParaRPr altLang="zh-CN" b="1" dirty="0" lang="en-US" sz="2605">
              <a:latin charset="-122" panose="02010600030101010101" pitchFamily="2" typeface="宋体"/>
              <a:ea charset="-122" panose="02010600030101010101" pitchFamily="2" typeface="宋体"/>
            </a:endParaRPr>
          </a:p>
          <a:p>
            <a:pPr eaLnBrk="1" hangingPunct="1" indent="0" marL="0">
              <a:lnSpc>
                <a:spcPct val="130000"/>
              </a:lnSpc>
              <a:buNone/>
            </a:pPr>
            <a:r>
              <a:rPr altLang="en-US" b="1" dirty="0" lang="zh-CN" sz="2605">
                <a:latin charset="-122" panose="02010600030101010101" pitchFamily="2" typeface="宋体"/>
                <a:ea charset="-122" panose="02010600030101010101" pitchFamily="2" typeface="宋体"/>
              </a:rPr>
              <a:t>②</a:t>
            </a:r>
            <a:r>
              <a:rPr altLang="zh-CN" b="1" dirty="0" lang="en-US" sz="2605">
                <a:latin charset="-122" panose="02010600030101010101" pitchFamily="2" typeface="宋体"/>
                <a:ea charset="-122" panose="02010600030101010101" pitchFamily="2" typeface="宋体"/>
              </a:rPr>
              <a:t>________________________________________________________</a:t>
            </a:r>
          </a:p>
          <a:p>
            <a:pPr eaLnBrk="1" hangingPunct="1" indent="0" marL="0">
              <a:lnSpc>
                <a:spcPct val="130000"/>
              </a:lnSpc>
              <a:buNone/>
            </a:pPr>
            <a:r>
              <a:rPr altLang="zh-CN" b="1" dirty="0" lang="en-US" sz="2605">
                <a:latin charset="-122" panose="02010600030101010101" pitchFamily="2" typeface="宋体"/>
                <a:ea charset="-122" panose="02010600030101010101" pitchFamily="2" typeface="宋体"/>
              </a:rPr>
              <a:t>③________________________________________________________</a:t>
            </a:r>
          </a:p>
        </p:txBody>
      </p:sp>
      <p:sp>
        <p:nvSpPr>
          <p:cNvPr id="15" name="矩形 2"/>
          <p:cNvSpPr/>
          <p:nvPr>
            <p:custDataLst>
              <p:tags r:id="rId4"/>
            </p:custDataLst>
          </p:nvPr>
        </p:nvSpPr>
        <p:spPr>
          <a:xfrm>
            <a:off x="971116" y="4278163"/>
            <a:ext cx="10152709" cy="572770"/>
          </a:xfrm>
          <a:prstGeom prst="rect">
            <a:avLst/>
          </a:prstGeom>
          <a:noFill/>
          <a:ln w="9525">
            <a:noFill/>
          </a:ln>
        </p:spPr>
        <p:txBody>
          <a:bodyPr anchor="t" bIns="45800" lIns="91601" rIns="91601" tIns="45800" wrap="square">
            <a:spAutoFit/>
          </a:bodyPr>
          <a:lstStyle/>
          <a:p>
            <a:pPr defTabSz="863600">
              <a:lnSpc>
                <a:spcPct val="130000"/>
              </a:lnSpc>
            </a:pPr>
            <a:r>
              <a:rPr altLang="en-US" b="1" dirty="0" lang="zh-CN" sz="2800">
                <a:solidFill>
                  <a:srgbClr val="C00000"/>
                </a:solidFill>
                <a:latin charset="-122" panose="02010609060101010101" typeface="楷体"/>
                <a:ea charset="-122" panose="02010609060101010101" typeface="楷体"/>
              </a:rPr>
              <a:t>城市名字不够响亮并不一定会严重影响经济发展</a:t>
            </a:r>
            <a:endParaRPr altLang="zh-CN" b="1" dirty="0" lang="zh-CN" sz="2800">
              <a:solidFill>
                <a:srgbClr val="C00000"/>
              </a:solidFill>
              <a:latin charset="-122" panose="02010609060101010101" typeface="楷体"/>
              <a:ea charset="-122" panose="02010609060101010101" typeface="楷体"/>
            </a:endParaRPr>
          </a:p>
        </p:txBody>
      </p:sp>
      <p:sp>
        <p:nvSpPr>
          <p:cNvPr id="17" name="矩形 2"/>
          <p:cNvSpPr/>
          <p:nvPr>
            <p:custDataLst>
              <p:tags r:id="rId5"/>
            </p:custDataLst>
          </p:nvPr>
        </p:nvSpPr>
        <p:spPr>
          <a:xfrm>
            <a:off x="971117" y="4827323"/>
            <a:ext cx="10152709" cy="572770"/>
          </a:xfrm>
          <a:prstGeom prst="rect">
            <a:avLst/>
          </a:prstGeom>
          <a:noFill/>
          <a:ln w="9525">
            <a:noFill/>
          </a:ln>
        </p:spPr>
        <p:txBody>
          <a:bodyPr anchor="t" bIns="45800" lIns="91601" rIns="91601" tIns="45800" wrap="square">
            <a:spAutoFit/>
          </a:bodyPr>
          <a:lstStyle/>
          <a:p>
            <a:pPr defTabSz="863600">
              <a:lnSpc>
                <a:spcPct val="130000"/>
              </a:lnSpc>
            </a:pPr>
            <a:r>
              <a:rPr altLang="en-US" b="1" lang="zh-CN" sz="2800">
                <a:solidFill>
                  <a:srgbClr val="C00000"/>
                </a:solidFill>
                <a:latin charset="-122" panose="02010609060101010101" typeface="楷体"/>
                <a:ea charset="-122" panose="02010609060101010101" typeface="楷体"/>
              </a:rPr>
              <a:t>更名并不一定会带来经济腾飞。</a:t>
            </a:r>
            <a:endParaRPr altLang="zh-CN" b="1" lang="zh-CN" sz="2800">
              <a:solidFill>
                <a:srgbClr val="C00000"/>
              </a:solidFill>
              <a:latin charset="-122" panose="02010609060101010101" typeface="楷体"/>
              <a:ea charset="-122" panose="02010609060101010101" typeface="楷体"/>
            </a:endParaRPr>
          </a:p>
        </p:txBody>
      </p:sp>
    </p:spTree>
    <p:custDataLst>
      <p:tags r:id="rId1"/>
    </p:custDataLst>
    <p:extLst>
      <p:ext uri="{BB962C8B-B14F-4D97-AF65-F5344CB8AC3E}">
        <p14:creationId xmlns:p14="http://schemas.microsoft.com/office/powerpoint/2010/main" val="2591928122"/>
      </p:ext>
    </p:extLst>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5"/>
                                        </p:tgtEl>
                                        <p:attrNameLst>
                                          <p:attrName>style.visibility</p:attrName>
                                        </p:attrNameLst>
                                      </p:cBhvr>
                                      <p:to>
                                        <p:strVal val="visible"/>
                                      </p:to>
                                    </p:set>
                                    <p:animEffect filter="blinds(horizontal)" transition="in">
                                      <p:cBhvr>
                                        <p:cTn dur="500" id="7"/>
                                        <p:tgtEl>
                                          <p:spTgt spid="15"/>
                                        </p:tgtEl>
                                      </p:cBhvr>
                                    </p:animEffect>
                                  </p:childTnLst>
                                </p:cTn>
                              </p:par>
                            </p:childTnLst>
                          </p:cTn>
                        </p:par>
                      </p:childTnLst>
                    </p:cTn>
                  </p:par>
                  <p:par>
                    <p:cTn fill="hold" id="8" nodeType="clickPar">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7"/>
                                        </p:tgtEl>
                                        <p:attrNameLst>
                                          <p:attrName>style.visibility</p:attrName>
                                        </p:attrNameLst>
                                      </p:cBhvr>
                                      <p:to>
                                        <p:strVal val="visible"/>
                                      </p:to>
                                    </p:set>
                                    <p:animEffect filter="blinds(horizontal)" transition="in">
                                      <p:cBhvr>
                                        <p:cTn dur="500" id="1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Lst>
  </p:timing>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1913416" y="3781918"/>
            <a:ext cx="8302820" cy="1152128"/>
          </a:xfrm>
          <a:prstGeom prst="round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3" name="圆角矩形 2"/>
          <p:cNvSpPr/>
          <p:nvPr>
            <p:custDataLst>
              <p:tags r:id="rId2"/>
            </p:custDataLst>
          </p:nvPr>
        </p:nvSpPr>
        <p:spPr>
          <a:xfrm>
            <a:off x="1913416" y="2845814"/>
            <a:ext cx="8302820" cy="504056"/>
          </a:xfrm>
          <a:prstGeom prst="round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2" name="矩形 1"/>
          <p:cNvSpPr/>
          <p:nvPr>
            <p:custDataLst>
              <p:tags r:id="rId3"/>
            </p:custDataLst>
          </p:nvPr>
        </p:nvSpPr>
        <p:spPr>
          <a:xfrm>
            <a:off x="1841408" y="1621680"/>
            <a:ext cx="8374828" cy="3351367"/>
          </a:xfrm>
          <a:prstGeom prst="rect">
            <a:avLst/>
          </a:prstGeom>
        </p:spPr>
        <p:txBody>
          <a:bodyPr wrap="square">
            <a:spAutoFit/>
          </a:bodyPr>
          <a:lstStyle/>
          <a:p>
            <a:pPr algn="just" indent="404813">
              <a:lnSpc>
                <a:spcPct val="150000"/>
              </a:lnSpc>
            </a:pPr>
            <a:r>
              <a:rPr altLang="en-US" b="1" dirty="0" lang="zh-CN">
                <a:latin charset="-122" panose="02010609060101010101" pitchFamily="49" typeface="仿宋"/>
                <a:ea charset="-122" panose="02010609060101010101" pitchFamily="49" typeface="仿宋"/>
              </a:rPr>
              <a:t>别里科夫有一次看到他学校的同事柯瓦连科同他的姐姐华连卡在街上骑自行车，吓得脸色由青到白。</a:t>
            </a:r>
            <a:endParaRPr altLang="zh-CN" b="1" dirty="0" lang="en-US">
              <a:latin charset="-122" panose="02010609060101010101" pitchFamily="49" typeface="仿宋"/>
              <a:ea charset="-122" panose="02010609060101010101" pitchFamily="49" typeface="仿宋"/>
            </a:endParaRPr>
          </a:p>
          <a:p>
            <a:pPr algn="just" indent="404813">
              <a:lnSpc>
                <a:spcPct val="150000"/>
              </a:lnSpc>
            </a:pPr>
            <a:r>
              <a:rPr altLang="en-US" b="1" dirty="0" lang="zh-CN">
                <a:latin charset="-122" panose="02010609060101010101" pitchFamily="49" typeface="仿宋"/>
                <a:ea charset="-122" panose="02010609060101010101" pitchFamily="49" typeface="仿宋"/>
              </a:rPr>
              <a:t>第二天他到柯瓦连科家里，说</a:t>
            </a:r>
            <a:r>
              <a:rPr altLang="zh-CN" b="1" dirty="0" lang="en-US">
                <a:latin charset="-122" panose="02010609060101010101" pitchFamily="49" typeface="仿宋"/>
                <a:ea charset="-122" panose="02010609060101010101" pitchFamily="49" typeface="仿宋"/>
              </a:rPr>
              <a:t>:</a:t>
            </a:r>
          </a:p>
          <a:p>
            <a:pPr algn="just" indent="404813">
              <a:lnSpc>
                <a:spcPct val="150000"/>
              </a:lnSpc>
            </a:pPr>
            <a:r>
              <a:rPr altLang="zh-CN" b="1" dirty="0" lang="en-US">
                <a:latin charset="-122" panose="02010609060101010101" pitchFamily="49" typeface="仿宋"/>
                <a:ea charset="-122" panose="02010609060101010101" pitchFamily="49" typeface="仿宋"/>
              </a:rPr>
              <a:t>“</a:t>
            </a:r>
            <a:r>
              <a:rPr altLang="en-US" b="1" dirty="0" lang="zh-CN">
                <a:latin charset="-122" panose="02010609060101010101" pitchFamily="49" typeface="仿宋"/>
                <a:ea charset="-122" panose="02010609060101010101" pitchFamily="49" typeface="仿宋"/>
              </a:rPr>
              <a:t>您骑自行车，这种消遣，对青年的教育者来说，是绝对不合宜的</a:t>
            </a:r>
            <a:r>
              <a:rPr altLang="zh-CN" b="1" dirty="0" lang="en-US">
                <a:latin charset="-122" panose="02010609060101010101" pitchFamily="49" typeface="仿宋"/>
                <a:ea charset="-122" panose="02010609060101010101" pitchFamily="49" typeface="仿宋"/>
              </a:rPr>
              <a:t>!”</a:t>
            </a:r>
          </a:p>
          <a:p>
            <a:pPr algn="just" indent="404813">
              <a:lnSpc>
                <a:spcPct val="150000"/>
              </a:lnSpc>
            </a:pPr>
            <a:r>
              <a:rPr altLang="en-US" b="1" dirty="0" lang="zh-CN">
                <a:latin charset="-122" panose="02010609060101010101" pitchFamily="49" typeface="仿宋"/>
                <a:ea charset="-122" panose="02010609060101010101" pitchFamily="49" typeface="仿宋"/>
              </a:rPr>
              <a:t>当柯瓦连科问他为什么时，他说</a:t>
            </a:r>
            <a:r>
              <a:rPr altLang="zh-CN" b="1" dirty="0" lang="en-US">
                <a:latin charset="-122" panose="02010609060101010101" pitchFamily="49" typeface="仿宋"/>
                <a:ea charset="-122" panose="02010609060101010101" pitchFamily="49" typeface="仿宋"/>
              </a:rPr>
              <a:t>:</a:t>
            </a:r>
          </a:p>
          <a:p>
            <a:pPr algn="just" indent="404813">
              <a:lnSpc>
                <a:spcPct val="150000"/>
              </a:lnSpc>
            </a:pPr>
            <a:r>
              <a:rPr altLang="zh-CN" b="1" dirty="0" lang="en-US">
                <a:latin charset="-122" panose="02010609060101010101" pitchFamily="49" typeface="仿宋"/>
                <a:ea charset="-122" panose="02010609060101010101" pitchFamily="49" typeface="仿宋"/>
              </a:rPr>
              <a:t>“</a:t>
            </a:r>
            <a:r>
              <a:rPr altLang="en-US" b="1" dirty="0" lang="zh-CN">
                <a:latin charset="-122" panose="02010609060101010101" pitchFamily="49" typeface="仿宋"/>
                <a:ea charset="-122" panose="02010609060101010101" pitchFamily="49" typeface="仿宋"/>
              </a:rPr>
              <a:t>难道这还用解释吗，</a:t>
            </a:r>
            <a:r>
              <a:rPr altLang="zh-CN" b="1" dirty="0" lang="en-US">
                <a:latin charset="-122" panose="02010609060101010101" pitchFamily="49" typeface="仿宋"/>
                <a:ea charset="-122" panose="02010609060101010101" pitchFamily="49" typeface="仿宋"/>
              </a:rPr>
              <a:t>……</a:t>
            </a:r>
            <a:r>
              <a:rPr altLang="en-US" b="1" dirty="0" lang="zh-CN">
                <a:latin charset="-122" panose="02010609060101010101" pitchFamily="49" typeface="仿宋"/>
                <a:ea charset="-122" panose="02010609060101010101" pitchFamily="49" typeface="仿宋"/>
              </a:rPr>
              <a:t>如果教师骑自行车，那还能希望学生做出什么好事来</a:t>
            </a:r>
            <a:r>
              <a:rPr altLang="zh-CN" b="1" dirty="0" lang="en-US">
                <a:latin charset="-122" panose="02010609060101010101" pitchFamily="49" typeface="仿宋"/>
                <a:ea charset="-122" panose="02010609060101010101" pitchFamily="49" typeface="仿宋"/>
              </a:rPr>
              <a:t>?</a:t>
            </a:r>
            <a:r>
              <a:rPr altLang="en-US" b="1" dirty="0" lang="zh-CN">
                <a:latin charset="-122" panose="02010609060101010101" pitchFamily="49" typeface="仿宋"/>
                <a:ea charset="-122" panose="02010609060101010101" pitchFamily="49" typeface="仿宋"/>
              </a:rPr>
              <a:t>他们所能做的就只有倒过来，用脑袋走路了</a:t>
            </a:r>
            <a:r>
              <a:rPr altLang="zh-CN" b="1" dirty="0" lang="en-US">
                <a:latin charset="-122" panose="02010609060101010101" pitchFamily="49" typeface="仿宋"/>
                <a:ea charset="-122" panose="02010609060101010101" pitchFamily="49" typeface="仿宋"/>
              </a:rPr>
              <a:t>!</a:t>
            </a:r>
            <a:r>
              <a:rPr altLang="en-US" b="1" dirty="0" lang="zh-CN">
                <a:latin charset="-122" panose="02010609060101010101" pitchFamily="49" typeface="仿宋"/>
                <a:ea charset="-122" panose="02010609060101010101" pitchFamily="49" typeface="仿宋"/>
              </a:rPr>
              <a:t>既然政府还没有发出通告，允许做这种事，那就做不得。”</a:t>
            </a:r>
            <a:endParaRPr altLang="zh-CN" b="1" dirty="0" lang="en-US">
              <a:latin charset="-122" panose="02010609060101010101" pitchFamily="49" typeface="仿宋"/>
              <a:ea charset="-122" panose="02010609060101010101" pitchFamily="49" typeface="仿宋"/>
            </a:endParaRPr>
          </a:p>
        </p:txBody>
      </p:sp>
      <p:sp>
        <p:nvSpPr>
          <p:cNvPr id="5" name="线形标注 2 4"/>
          <p:cNvSpPr/>
          <p:nvPr>
            <p:custDataLst>
              <p:tags r:id="rId4"/>
            </p:custDataLst>
          </p:nvPr>
        </p:nvSpPr>
        <p:spPr>
          <a:xfrm>
            <a:off x="7386024" y="3326739"/>
            <a:ext cx="1224136" cy="421523"/>
          </a:xfrm>
          <a:prstGeom prst="borderCallout2">
            <a:avLst>
              <a:gd fmla="val 18750" name="adj1"/>
              <a:gd fmla="val -8333" name="adj2"/>
              <a:gd fmla="val 18750" name="adj3"/>
              <a:gd fmla="val -16667" name="adj4"/>
              <a:gd fmla="val 188957" name="adj5"/>
              <a:gd fmla="val -62180" name="adj6"/>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FF0000"/>
                </a:solidFill>
                <a:latin charset="-122" panose="02010609060101010101" pitchFamily="49" typeface="黑体"/>
                <a:ea charset="-122" panose="02010609060101010101" pitchFamily="49" typeface="黑体"/>
              </a:rPr>
              <a:t>理由虚假</a:t>
            </a:r>
          </a:p>
        </p:txBody>
      </p:sp>
      <p:cxnSp>
        <p:nvCxnSpPr>
          <p:cNvPr id="6" name="直接连接符 5"/>
          <p:cNvCxnSpPr/>
          <p:nvPr>
            <p:custDataLst>
              <p:tags r:id="rId5"/>
            </p:custDataLst>
          </p:nvPr>
        </p:nvCxnSpPr>
        <p:spPr>
          <a:xfrm>
            <a:off x="5153776" y="4141958"/>
            <a:ext cx="48245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线形标注 2 7"/>
          <p:cNvSpPr/>
          <p:nvPr>
            <p:custDataLst>
              <p:tags r:id="rId6"/>
            </p:custDataLst>
          </p:nvPr>
        </p:nvSpPr>
        <p:spPr>
          <a:xfrm>
            <a:off x="6953976" y="4976517"/>
            <a:ext cx="2664296" cy="421523"/>
          </a:xfrm>
          <a:prstGeom prst="borderCallout2">
            <a:avLst>
              <a:gd fmla="val 18750" name="adj1"/>
              <a:gd fmla="val -8333" name="adj2"/>
              <a:gd fmla="val 18750" name="adj3"/>
              <a:gd fmla="val -16667" name="adj4"/>
              <a:gd fmla="val -109763" name="adj5"/>
              <a:gd fmla="val 8232" name="adj6"/>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FF0000"/>
                </a:solidFill>
                <a:latin charset="-122" panose="02010609060101010101" pitchFamily="49" typeface="黑体"/>
                <a:ea charset="-122" panose="02010609060101010101" pitchFamily="49" typeface="黑体"/>
              </a:rPr>
              <a:t>没有逻辑联系，推不出</a:t>
            </a:r>
          </a:p>
        </p:txBody>
      </p:sp>
      <p:cxnSp>
        <p:nvCxnSpPr>
          <p:cNvPr id="9" name="直接连接符 8"/>
          <p:cNvCxnSpPr/>
          <p:nvPr>
            <p:custDataLst>
              <p:tags r:id="rId7"/>
            </p:custDataLst>
          </p:nvPr>
        </p:nvCxnSpPr>
        <p:spPr>
          <a:xfrm>
            <a:off x="6809960" y="4501998"/>
            <a:ext cx="31683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1985424" y="4934046"/>
            <a:ext cx="23042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custDataLst>
              <p:tags r:id="rId9"/>
            </p:custDataLst>
          </p:nvPr>
        </p:nvSpPr>
        <p:spPr>
          <a:xfrm>
            <a:off x="3159124" y="5048572"/>
            <a:ext cx="3085318" cy="442878"/>
          </a:xfrm>
          <a:prstGeom prst="rect">
            <a:avLst/>
          </a:prstGeom>
        </p:spPr>
        <p:txBody>
          <a:bodyPr wrap="square">
            <a:spAutoFit/>
          </a:bodyPr>
          <a:lstStyle/>
          <a:p>
            <a:pPr algn="just">
              <a:lnSpc>
                <a:spcPct val="150000"/>
              </a:lnSpc>
            </a:pPr>
            <a:r>
              <a:rPr altLang="en-US" b="1" lang="zh-CN">
                <a:solidFill>
                  <a:srgbClr val="FF0000"/>
                </a:solidFill>
                <a:latin charset="-122" panose="02010609060101010101" pitchFamily="49" typeface="黑体"/>
                <a:ea charset="-122" panose="02010609060101010101" pitchFamily="49" typeface="黑体"/>
              </a:rPr>
              <a:t>理由虚假或不能推出结论。</a:t>
            </a:r>
          </a:p>
        </p:txBody>
      </p:sp>
      <p:sp>
        <p:nvSpPr>
          <p:cNvPr id="7" name="文本框 6">
            <a:extLst>
              <a:ext uri="{FF2B5EF4-FFF2-40B4-BE49-F238E27FC236}">
                <a16:creationId xmlns:a16="http://schemas.microsoft.com/office/drawing/2014/main" id="{3083290B-60A4-E6A8-82AE-9840C72C1AF1}"/>
              </a:ext>
            </a:extLst>
          </p:cNvPr>
          <p:cNvSpPr txBox="1"/>
          <p:nvPr/>
        </p:nvSpPr>
        <p:spPr>
          <a:xfrm>
            <a:off x="2096496" y="689810"/>
            <a:ext cx="4386368" cy="461665"/>
          </a:xfrm>
          <a:prstGeom prst="rect">
            <a:avLst/>
          </a:prstGeom>
          <a:noFill/>
        </p:spPr>
        <p:txBody>
          <a:bodyPr rtlCol="0" wrap="square">
            <a:spAutoFit/>
          </a:bodyPr>
          <a:lstStyle/>
          <a:p>
            <a:r>
              <a:rPr altLang="en-US" b="1" dirty="0" lang="zh-CN" sz="2400"/>
              <a:t>别里科夫的逻辑谬误在哪里？</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6"/>
                                        </p:tgtEl>
                                        <p:attrNameLst>
                                          <p:attrName>style.visibility</p:attrName>
                                        </p:attrNameLst>
                                      </p:cBhvr>
                                      <p:to>
                                        <p:strVal val="visible"/>
                                      </p:to>
                                    </p:set>
                                    <p:animEffect filter="wipe(left)" transition="in">
                                      <p:cBhvr>
                                        <p:cTn dur="500" id="17"/>
                                        <p:tgtEl>
                                          <p:spTgt spid="6"/>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8">
                                  <p:stCondLst>
                                    <p:cond delay="0"/>
                                  </p:stCondLst>
                                  <p:childTnLst>
                                    <p:set>
                                      <p:cBhvr>
                                        <p:cTn dur="1" fill="hold" id="21">
                                          <p:stCondLst>
                                            <p:cond delay="0"/>
                                          </p:stCondLst>
                                        </p:cTn>
                                        <p:tgtEl>
                                          <p:spTgt spid="9"/>
                                        </p:tgtEl>
                                        <p:attrNameLst>
                                          <p:attrName>style.visibility</p:attrName>
                                        </p:attrNameLst>
                                      </p:cBhvr>
                                      <p:to>
                                        <p:strVal val="visible"/>
                                      </p:to>
                                    </p:set>
                                    <p:animEffect filter="wipe(left)" transition="in">
                                      <p:cBhvr>
                                        <p:cTn dur="500" id="22"/>
                                        <p:tgtEl>
                                          <p:spTgt spid="9"/>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8">
                                  <p:stCondLst>
                                    <p:cond delay="0"/>
                                  </p:stCondLst>
                                  <p:childTnLst>
                                    <p:set>
                                      <p:cBhvr>
                                        <p:cTn dur="1" fill="hold" id="26">
                                          <p:stCondLst>
                                            <p:cond delay="0"/>
                                          </p:stCondLst>
                                        </p:cTn>
                                        <p:tgtEl>
                                          <p:spTgt spid="11"/>
                                        </p:tgtEl>
                                        <p:attrNameLst>
                                          <p:attrName>style.visibility</p:attrName>
                                        </p:attrNameLst>
                                      </p:cBhvr>
                                      <p:to>
                                        <p:strVal val="visible"/>
                                      </p:to>
                                    </p:set>
                                    <p:animEffect filter="wipe(left)" transition="in">
                                      <p:cBhvr>
                                        <p:cTn dur="500" id="27"/>
                                        <p:tgtEl>
                                          <p:spTgt spid="11"/>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8">
                                  <p:stCondLst>
                                    <p:cond delay="0"/>
                                  </p:stCondLst>
                                  <p:childTnLst>
                                    <p:set>
                                      <p:cBhvr>
                                        <p:cTn dur="1" fill="hold" id="31">
                                          <p:stCondLst>
                                            <p:cond delay="0"/>
                                          </p:stCondLst>
                                        </p:cTn>
                                        <p:tgtEl>
                                          <p:spTgt spid="5"/>
                                        </p:tgtEl>
                                        <p:attrNameLst>
                                          <p:attrName>style.visibility</p:attrName>
                                        </p:attrNameLst>
                                      </p:cBhvr>
                                      <p:to>
                                        <p:strVal val="visible"/>
                                      </p:to>
                                    </p:set>
                                    <p:animEffect filter="wipe(left)" transition="in">
                                      <p:cBhvr>
                                        <p:cTn dur="500" id="32"/>
                                        <p:tgtEl>
                                          <p:spTgt spid="5"/>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8"/>
                                        </p:tgtEl>
                                        <p:attrNameLst>
                                          <p:attrName>style.visibility</p:attrName>
                                        </p:attrNameLst>
                                      </p:cBhvr>
                                      <p:to>
                                        <p:strVal val="visible"/>
                                      </p:to>
                                    </p:set>
                                    <p:animEffect filter="wipe(left)" transition="in">
                                      <p:cBhvr>
                                        <p:cTn dur="500" id="37"/>
                                        <p:tgtEl>
                                          <p:spTgt spid="8"/>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13"/>
                                        </p:tgtEl>
                                        <p:attrNameLst>
                                          <p:attrName>style.visibility</p:attrName>
                                        </p:attrNameLst>
                                      </p:cBhvr>
                                      <p:to>
                                        <p:strVal val="visible"/>
                                      </p:to>
                                    </p:set>
                                    <p:animEffect filter="fade" transition="in">
                                      <p:cBhvr>
                                        <p:cTn dur="1000" id="42"/>
                                        <p:tgtEl>
                                          <p:spTgt spid="13"/>
                                        </p:tgtEl>
                                      </p:cBhvr>
                                    </p:animEffect>
                                    <p:anim calcmode="lin" valueType="num">
                                      <p:cBhvr>
                                        <p:cTn dur="1000" fill="hold" id="43"/>
                                        <p:tgtEl>
                                          <p:spTgt spid="13"/>
                                        </p:tgtEl>
                                        <p:attrNameLst>
                                          <p:attrName>ppt_x</p:attrName>
                                        </p:attrNameLst>
                                      </p:cBhvr>
                                      <p:tavLst>
                                        <p:tav tm="0">
                                          <p:val>
                                            <p:strVal val="#ppt_x"/>
                                          </p:val>
                                        </p:tav>
                                        <p:tav tm="100000">
                                          <p:val>
                                            <p:strVal val="#ppt_x"/>
                                          </p:val>
                                        </p:tav>
                                      </p:tavLst>
                                    </p:anim>
                                    <p:anim calcmode="lin" valueType="num">
                                      <p:cBhvr>
                                        <p:cTn dur="1000" fill="hold" id="44"/>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
      <p:bldP animBg="1" grpId="0" spid="3"/>
      <p:bldP animBg="1" grpId="0" spid="5"/>
      <p:bldP animBg="1" grpId="0" spid="8"/>
      <p:bldP grpId="0" spid="13"/>
    </p:bld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9313" y="3472948"/>
            <a:ext cx="1775073" cy="1762484"/>
          </a:xfrm>
          <a:prstGeom prst="rect">
            <a:avLst/>
          </a:prstGeom>
        </p:spPr>
      </p:pic>
      <p:pic>
        <p:nvPicPr>
          <p:cNvPr id="10" name="图片 9"/>
          <p:cNvPicPr>
            <a:picLocks noChangeAspect="1"/>
          </p:cNvPicPr>
          <p:nvPr>
            <p:custDataLst>
              <p:tags r:id="rId2"/>
            </p:custDataLst>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9675" y="3611174"/>
            <a:ext cx="1775073" cy="1762484"/>
          </a:xfrm>
          <a:prstGeom prst="rect">
            <a:avLst/>
          </a:prstGeom>
        </p:spPr>
      </p:pic>
      <p:sp>
        <p:nvSpPr>
          <p:cNvPr id="2" name="矩形 1"/>
          <p:cNvSpPr/>
          <p:nvPr>
            <p:custDataLst>
              <p:tags r:id="rId3"/>
            </p:custDataLst>
          </p:nvPr>
        </p:nvSpPr>
        <p:spPr>
          <a:xfrm>
            <a:off x="2454604" y="2127029"/>
            <a:ext cx="1584176" cy="858377"/>
          </a:xfrm>
          <a:prstGeom prst="rect">
            <a:avLst/>
          </a:prstGeom>
          <a:ln w="19050">
            <a:solidFill>
              <a:schemeClr val="accent1"/>
            </a:solidFill>
            <a:prstDash val="dashDot"/>
          </a:ln>
        </p:spPr>
        <p:txBody>
          <a:bodyPr wrap="square">
            <a:spAutoFit/>
          </a:bodyPr>
          <a:lstStyle/>
          <a:p>
            <a:pPr algn="just">
              <a:lnSpc>
                <a:spcPct val="150000"/>
              </a:lnSpc>
            </a:pPr>
            <a:r>
              <a:rPr altLang="en-US" dirty="0" lang="zh-CN">
                <a:latin charset="-122" panose="02010609060101010101" pitchFamily="49" typeface="黑体"/>
                <a:ea charset="-122" panose="02010609060101010101" pitchFamily="49" typeface="黑体"/>
              </a:rPr>
              <a:t>以主观臆造的理由进行论证</a:t>
            </a:r>
          </a:p>
        </p:txBody>
      </p:sp>
      <p:sp>
        <p:nvSpPr>
          <p:cNvPr id="5" name="矩形 4"/>
          <p:cNvSpPr/>
          <p:nvPr>
            <p:custDataLst>
              <p:tags r:id="rId4"/>
            </p:custDataLst>
          </p:nvPr>
        </p:nvSpPr>
        <p:spPr>
          <a:xfrm>
            <a:off x="4809691" y="2143492"/>
            <a:ext cx="2304256" cy="858377"/>
          </a:xfrm>
          <a:prstGeom prst="rect">
            <a:avLst/>
          </a:prstGeom>
          <a:ln w="19050">
            <a:solidFill>
              <a:schemeClr val="accent1"/>
            </a:solidFill>
            <a:prstDash val="dashDot"/>
          </a:ln>
        </p:spPr>
        <p:txBody>
          <a:bodyPr wrap="square">
            <a:spAutoFit/>
          </a:bodyPr>
          <a:lstStyle/>
          <a:p>
            <a:pPr algn="just">
              <a:lnSpc>
                <a:spcPct val="150000"/>
              </a:lnSpc>
            </a:pPr>
            <a:r>
              <a:rPr altLang="en-US" dirty="0" lang="zh-CN">
                <a:latin charset="-122" panose="02010609060101010101" pitchFamily="49" typeface="黑体"/>
                <a:ea charset="-122" panose="02010609060101010101" pitchFamily="49" typeface="黑体"/>
              </a:rPr>
              <a:t>论证根据与论证结果之间没有必然联系</a:t>
            </a:r>
            <a:endParaRPr altLang="zh-CN" dirty="0" lang="en-US">
              <a:latin charset="-122" panose="02010609060101010101" pitchFamily="49" typeface="黑体"/>
              <a:ea charset="-122" panose="02010609060101010101" pitchFamily="49" typeface="黑体"/>
            </a:endParaRPr>
          </a:p>
        </p:txBody>
      </p:sp>
      <p:sp>
        <p:nvSpPr>
          <p:cNvPr id="6" name="矩形 5"/>
          <p:cNvSpPr/>
          <p:nvPr>
            <p:custDataLst>
              <p:tags r:id="rId5"/>
            </p:custDataLst>
          </p:nvPr>
        </p:nvSpPr>
        <p:spPr>
          <a:xfrm>
            <a:off x="7824193" y="2162519"/>
            <a:ext cx="2160240" cy="858377"/>
          </a:xfrm>
          <a:prstGeom prst="rect">
            <a:avLst/>
          </a:prstGeom>
          <a:ln w="19050">
            <a:solidFill>
              <a:schemeClr val="accent1"/>
            </a:solidFill>
            <a:prstDash val="dashDot"/>
          </a:ln>
        </p:spPr>
        <p:txBody>
          <a:bodyPr wrap="square">
            <a:spAutoFit/>
          </a:bodyPr>
          <a:lstStyle/>
          <a:p>
            <a:pPr algn="just">
              <a:lnSpc>
                <a:spcPct val="150000"/>
              </a:lnSpc>
            </a:pPr>
            <a:r>
              <a:rPr altLang="en-US" lang="zh-CN">
                <a:latin charset="-122" panose="02010609060101010101" pitchFamily="49" typeface="黑体"/>
                <a:ea charset="-122" panose="02010609060101010101" pitchFamily="49" typeface="黑体"/>
              </a:rPr>
              <a:t>论证根据不充足，不能充分证明论点</a:t>
            </a:r>
          </a:p>
        </p:txBody>
      </p:sp>
      <p:sp>
        <p:nvSpPr>
          <p:cNvPr id="7" name="矩形 6"/>
          <p:cNvSpPr/>
          <p:nvPr>
            <p:custDataLst>
              <p:tags r:id="rId6"/>
            </p:custDataLst>
          </p:nvPr>
        </p:nvSpPr>
        <p:spPr>
          <a:xfrm>
            <a:off x="2567608" y="3925003"/>
            <a:ext cx="1512168" cy="858377"/>
          </a:xfrm>
          <a:prstGeom prst="rect">
            <a:avLst/>
          </a:prstGeom>
        </p:spPr>
        <p:txBody>
          <a:bodyPr wrap="square">
            <a:spAutoFit/>
          </a:bodyPr>
          <a:lstStyle/>
          <a:p>
            <a:pPr algn="just">
              <a:lnSpc>
                <a:spcPct val="150000"/>
              </a:lnSpc>
            </a:pPr>
            <a:r>
              <a:rPr altLang="en-US" lang="zh-CN">
                <a:latin charset="-122" panose="02010609060101010101" pitchFamily="49" typeface="黑体"/>
                <a:ea charset="-122" panose="02010609060101010101" pitchFamily="49" typeface="黑体"/>
              </a:rPr>
              <a:t>“诡辩”</a:t>
            </a:r>
            <a:endParaRPr altLang="zh-CN" lang="en-US">
              <a:latin charset="-122" panose="02010609060101010101" pitchFamily="49" typeface="黑体"/>
              <a:ea charset="-122" panose="02010609060101010101" pitchFamily="49" typeface="黑体"/>
            </a:endParaRPr>
          </a:p>
          <a:p>
            <a:pPr algn="just">
              <a:lnSpc>
                <a:spcPct val="150000"/>
              </a:lnSpc>
            </a:pPr>
            <a:r>
              <a:rPr altLang="en-US" lang="zh-CN">
                <a:latin charset="-122" panose="02010609060101010101" pitchFamily="49" typeface="黑体"/>
                <a:ea charset="-122" panose="02010609060101010101" pitchFamily="49" typeface="黑体"/>
              </a:rPr>
              <a:t>“理由虚假”</a:t>
            </a:r>
          </a:p>
        </p:txBody>
      </p:sp>
      <p:sp>
        <p:nvSpPr>
          <p:cNvPr id="8" name="矩形 7"/>
          <p:cNvSpPr/>
          <p:nvPr>
            <p:custDataLst>
              <p:tags r:id="rId7"/>
            </p:custDataLst>
          </p:nvPr>
        </p:nvSpPr>
        <p:spPr>
          <a:xfrm>
            <a:off x="5264704" y="3871588"/>
            <a:ext cx="1831790" cy="858377"/>
          </a:xfrm>
          <a:prstGeom prst="rect">
            <a:avLst/>
          </a:prstGeom>
        </p:spPr>
        <p:txBody>
          <a:bodyPr wrap="square">
            <a:spAutoFit/>
          </a:bodyPr>
          <a:lstStyle/>
          <a:p>
            <a:pPr algn="just">
              <a:lnSpc>
                <a:spcPct val="150000"/>
              </a:lnSpc>
            </a:pPr>
            <a:r>
              <a:rPr altLang="en-US" lang="zh-CN">
                <a:latin charset="-122" panose="02010609060101010101" pitchFamily="49" typeface="黑体"/>
                <a:ea charset="-122" panose="02010609060101010101" pitchFamily="49" typeface="黑体"/>
              </a:rPr>
              <a:t>“推不出”</a:t>
            </a:r>
            <a:endParaRPr altLang="zh-CN" lang="en-US">
              <a:latin charset="-122" panose="02010609060101010101" pitchFamily="49" typeface="黑体"/>
              <a:ea charset="-122" panose="02010609060101010101" pitchFamily="49" typeface="黑体"/>
            </a:endParaRPr>
          </a:p>
          <a:p>
            <a:pPr algn="just">
              <a:lnSpc>
                <a:spcPct val="150000"/>
              </a:lnSpc>
            </a:pPr>
            <a:r>
              <a:rPr altLang="en-US" lang="zh-CN">
                <a:latin charset="-122" panose="02010609060101010101" pitchFamily="49" typeface="黑体"/>
                <a:ea charset="-122" panose="02010609060101010101" pitchFamily="49" typeface="黑体"/>
              </a:rPr>
              <a:t>“强加关系”</a:t>
            </a:r>
            <a:endParaRPr altLang="zh-CN" lang="en-US">
              <a:latin charset="-122" panose="02010609060101010101" pitchFamily="49" typeface="黑体"/>
              <a:ea charset="-122" panose="02010609060101010101" pitchFamily="49" typeface="黑体"/>
            </a:endParaRPr>
          </a:p>
        </p:txBody>
      </p:sp>
      <p:sp>
        <p:nvSpPr>
          <p:cNvPr id="9" name="矩形 8"/>
          <p:cNvSpPr/>
          <p:nvPr>
            <p:custDataLst>
              <p:tags r:id="rId8"/>
            </p:custDataLst>
          </p:nvPr>
        </p:nvSpPr>
        <p:spPr>
          <a:xfrm>
            <a:off x="8112224" y="3925003"/>
            <a:ext cx="2160240" cy="858377"/>
          </a:xfrm>
          <a:prstGeom prst="rect">
            <a:avLst/>
          </a:prstGeom>
        </p:spPr>
        <p:txBody>
          <a:bodyPr wrap="square">
            <a:spAutoFit/>
          </a:bodyPr>
          <a:lstStyle/>
          <a:p>
            <a:pPr algn="just">
              <a:lnSpc>
                <a:spcPct val="150000"/>
              </a:lnSpc>
            </a:pPr>
            <a:r>
              <a:rPr altLang="en-US" lang="zh-CN">
                <a:latin charset="-122" panose="02010609060101010101" pitchFamily="49" typeface="黑体"/>
                <a:ea charset="-122" panose="02010609060101010101" pitchFamily="49" typeface="黑体"/>
              </a:rPr>
              <a:t>“以偏概全”</a:t>
            </a:r>
          </a:p>
          <a:p>
            <a:pPr algn="just">
              <a:lnSpc>
                <a:spcPct val="150000"/>
              </a:lnSpc>
            </a:pPr>
            <a:endParaRPr altLang="en-US" lang="zh-CN">
              <a:latin charset="-122" panose="02010609060101010101" pitchFamily="49" typeface="黑体"/>
              <a:ea charset="-122" panose="02010609060101010101" pitchFamily="49" typeface="黑体"/>
            </a:endParaRPr>
          </a:p>
        </p:txBody>
      </p:sp>
      <p:sp>
        <p:nvSpPr>
          <p:cNvPr id="11" name="燕尾形 10"/>
          <p:cNvSpPr/>
          <p:nvPr>
            <p:custDataLst>
              <p:tags r:id="rId9"/>
            </p:custDataLst>
          </p:nvPr>
        </p:nvSpPr>
        <p:spPr>
          <a:xfrm rot="5594782">
            <a:off x="3265497" y="3396564"/>
            <a:ext cx="210651" cy="429220"/>
          </a:xfrm>
          <a:prstGeom prst="chevron">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燕尾形 11"/>
          <p:cNvSpPr/>
          <p:nvPr>
            <p:custDataLst>
              <p:tags r:id="rId10"/>
            </p:custDataLst>
          </p:nvPr>
        </p:nvSpPr>
        <p:spPr>
          <a:xfrm rot="5594782">
            <a:off x="5855046" y="3346812"/>
            <a:ext cx="210651" cy="429220"/>
          </a:xfrm>
          <a:prstGeom prst="chevron">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燕尾形 13"/>
          <p:cNvSpPr/>
          <p:nvPr>
            <p:custDataLst>
              <p:tags r:id="rId11"/>
            </p:custDataLst>
          </p:nvPr>
        </p:nvSpPr>
        <p:spPr>
          <a:xfrm rot="5594782">
            <a:off x="8731185" y="3306921"/>
            <a:ext cx="210651" cy="429220"/>
          </a:xfrm>
          <a:prstGeom prst="chevron">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15" name="图片 14"/>
          <p:cNvPicPr>
            <a:picLocks noChangeAspect="1"/>
          </p:cNvPicPr>
          <p:nvPr>
            <p:custDataLst>
              <p:tags r:id="rId12"/>
            </p:custDataLst>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6777" y="3443635"/>
            <a:ext cx="1775073" cy="1762484"/>
          </a:xfrm>
          <a:prstGeom prst="rect">
            <a:avLst/>
          </a:prstGeom>
        </p:spPr>
      </p:pic>
      <p:sp>
        <p:nvSpPr>
          <p:cNvPr id="3" name="文本框 3">
            <a:extLst>
              <a:ext uri="{FF2B5EF4-FFF2-40B4-BE49-F238E27FC236}">
                <a16:creationId xmlns:a16="http://schemas.microsoft.com/office/drawing/2014/main" id="{02FE386A-81A1-C91F-3384-47CE09A9BDD1}"/>
              </a:ext>
            </a:extLst>
          </p:cNvPr>
          <p:cNvSpPr txBox="1"/>
          <p:nvPr>
            <p:custDataLst>
              <p:tags r:id="rId13"/>
            </p:custDataLst>
          </p:nvPr>
        </p:nvSpPr>
        <p:spPr>
          <a:xfrm>
            <a:off x="2567525" y="5577051"/>
            <a:ext cx="3142390" cy="509561"/>
          </a:xfrm>
          <a:prstGeom prst="rect">
            <a:avLst/>
          </a:prstGeom>
          <a:noFill/>
        </p:spPr>
        <p:txBody>
          <a:bodyPr bIns="45624" lIns="91248" rIns="91248" tIns="45624" wrap="square">
            <a:spAutoFit/>
            <a:scene3d>
              <a:camera prst="orthographicFront"/>
              <a:lightRig dir="t" rig="threePt"/>
            </a:scene3d>
          </a:bodyPr>
          <a:lstStyle/>
          <a:p>
            <a:pPr defTabSz="911846">
              <a:lnSpc>
                <a:spcPts val="3752"/>
              </a:lnSpc>
              <a:defRPr/>
            </a:pPr>
            <a:r>
              <a:rPr altLang="en-US" dirty="0" lang="zh-CN" spc="200" sz="2400">
                <a:solidFill>
                  <a:srgbClr val="7030A0"/>
                </a:solidFill>
                <a:effectLst>
                  <a:outerShdw algn="tl" blurRad="38100" dir="2700000" dist="19050" rotWithShape="0">
                    <a:schemeClr val="dk1">
                      <a:alpha val="40000"/>
                    </a:schemeClr>
                  </a:outerShdw>
                </a:effectLst>
                <a:latin charset="-122" pitchFamily="49" typeface="黑体"/>
                <a:ea charset="-122" pitchFamily="49" typeface="黑体"/>
                <a:cs charset="-122" panose="02000000000000000000" typeface="方正粗黑宋简体"/>
                <a:sym typeface="+mn-ea"/>
              </a:rPr>
              <a:t>违反充足理由律</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11"/>
                                        </p:tgtEl>
                                        <p:attrNameLst>
                                          <p:attrName>style.visibility</p:attrName>
                                        </p:attrNameLst>
                                      </p:cBhvr>
                                      <p:to>
                                        <p:strVal val="visible"/>
                                      </p:to>
                                    </p:set>
                                    <p:animEffect filter="wipe(up)" transition="in">
                                      <p:cBhvr>
                                        <p:cTn dur="500" id="12"/>
                                        <p:tgtEl>
                                          <p:spTgt spid="11"/>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1" presetSubtype="4">
                                  <p:stCondLst>
                                    <p:cond delay="0"/>
                                  </p:stCondLst>
                                  <p:childTnLst>
                                    <p:set>
                                      <p:cBhvr>
                                        <p:cTn dur="1" fill="hold" id="16">
                                          <p:stCondLst>
                                            <p:cond delay="0"/>
                                          </p:stCondLst>
                                        </p:cTn>
                                        <p:tgtEl>
                                          <p:spTgt spid="10"/>
                                        </p:tgtEl>
                                        <p:attrNameLst>
                                          <p:attrName>style.visibility</p:attrName>
                                        </p:attrNameLst>
                                      </p:cBhvr>
                                      <p:to>
                                        <p:strVal val="visible"/>
                                      </p:to>
                                    </p:set>
                                    <p:animEffect filter="wheel(4)" transition="in">
                                      <p:cBhvr>
                                        <p:cTn dur="500" id="17"/>
                                        <p:tgtEl>
                                          <p:spTgt spid="10"/>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7"/>
                                        </p:tgtEl>
                                        <p:attrNameLst>
                                          <p:attrName>style.visibility</p:attrName>
                                        </p:attrNameLst>
                                      </p:cBhvr>
                                      <p:to>
                                        <p:strVal val="visible"/>
                                      </p:to>
                                    </p:set>
                                    <p:animEffect filter="wipe(left)" transition="in">
                                      <p:cBhvr>
                                        <p:cTn dur="500" id="22"/>
                                        <p:tgtEl>
                                          <p:spTgt spid="7"/>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500" id="27"/>
                                        <p:tgtEl>
                                          <p:spTgt spid="5"/>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1">
                                  <p:stCondLst>
                                    <p:cond delay="0"/>
                                  </p:stCondLst>
                                  <p:childTnLst>
                                    <p:set>
                                      <p:cBhvr>
                                        <p:cTn dur="1" fill="hold" id="31">
                                          <p:stCondLst>
                                            <p:cond delay="0"/>
                                          </p:stCondLst>
                                        </p:cTn>
                                        <p:tgtEl>
                                          <p:spTgt spid="12"/>
                                        </p:tgtEl>
                                        <p:attrNameLst>
                                          <p:attrName>style.visibility</p:attrName>
                                        </p:attrNameLst>
                                      </p:cBhvr>
                                      <p:to>
                                        <p:strVal val="visible"/>
                                      </p:to>
                                    </p:set>
                                    <p:animEffect filter="wipe(up)" transition="in">
                                      <p:cBhvr>
                                        <p:cTn dur="500" id="32"/>
                                        <p:tgtEl>
                                          <p:spTgt spid="12"/>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21" presetSubtype="4">
                                  <p:stCondLst>
                                    <p:cond delay="0"/>
                                  </p:stCondLst>
                                  <p:childTnLst>
                                    <p:set>
                                      <p:cBhvr>
                                        <p:cTn dur="1" fill="hold" id="36">
                                          <p:stCondLst>
                                            <p:cond delay="0"/>
                                          </p:stCondLst>
                                        </p:cTn>
                                        <p:tgtEl>
                                          <p:spTgt spid="13"/>
                                        </p:tgtEl>
                                        <p:attrNameLst>
                                          <p:attrName>style.visibility</p:attrName>
                                        </p:attrNameLst>
                                      </p:cBhvr>
                                      <p:to>
                                        <p:strVal val="visible"/>
                                      </p:to>
                                    </p:set>
                                    <p:animEffect filter="wheel(4)" transition="in">
                                      <p:cBhvr>
                                        <p:cTn dur="500" id="37"/>
                                        <p:tgtEl>
                                          <p:spTgt spid="13"/>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22" presetSubtype="8">
                                  <p:stCondLst>
                                    <p:cond delay="0"/>
                                  </p:stCondLst>
                                  <p:childTnLst>
                                    <p:set>
                                      <p:cBhvr>
                                        <p:cTn dur="1" fill="hold" id="41">
                                          <p:stCondLst>
                                            <p:cond delay="0"/>
                                          </p:stCondLst>
                                        </p:cTn>
                                        <p:tgtEl>
                                          <p:spTgt spid="8"/>
                                        </p:tgtEl>
                                        <p:attrNameLst>
                                          <p:attrName>style.visibility</p:attrName>
                                        </p:attrNameLst>
                                      </p:cBhvr>
                                      <p:to>
                                        <p:strVal val="visible"/>
                                      </p:to>
                                    </p:set>
                                    <p:animEffect filter="wipe(left)" transition="in">
                                      <p:cBhvr>
                                        <p:cTn dur="500" id="42"/>
                                        <p:tgtEl>
                                          <p:spTgt spid="8"/>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10" presetSubtype="0">
                                  <p:stCondLst>
                                    <p:cond delay="0"/>
                                  </p:stCondLst>
                                  <p:childTnLst>
                                    <p:set>
                                      <p:cBhvr>
                                        <p:cTn dur="1" fill="hold" id="46">
                                          <p:stCondLst>
                                            <p:cond delay="0"/>
                                          </p:stCondLst>
                                        </p:cTn>
                                        <p:tgtEl>
                                          <p:spTgt spid="6"/>
                                        </p:tgtEl>
                                        <p:attrNameLst>
                                          <p:attrName>style.visibility</p:attrName>
                                        </p:attrNameLst>
                                      </p:cBhvr>
                                      <p:to>
                                        <p:strVal val="visible"/>
                                      </p:to>
                                    </p:set>
                                    <p:animEffect filter="fade" transition="in">
                                      <p:cBhvr>
                                        <p:cTn dur="500" id="47"/>
                                        <p:tgtEl>
                                          <p:spTgt spid="6"/>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2" presetSubtype="1">
                                  <p:stCondLst>
                                    <p:cond delay="0"/>
                                  </p:stCondLst>
                                  <p:childTnLst>
                                    <p:set>
                                      <p:cBhvr>
                                        <p:cTn dur="1" fill="hold" id="51">
                                          <p:stCondLst>
                                            <p:cond delay="0"/>
                                          </p:stCondLst>
                                        </p:cTn>
                                        <p:tgtEl>
                                          <p:spTgt spid="14"/>
                                        </p:tgtEl>
                                        <p:attrNameLst>
                                          <p:attrName>style.visibility</p:attrName>
                                        </p:attrNameLst>
                                      </p:cBhvr>
                                      <p:to>
                                        <p:strVal val="visible"/>
                                      </p:to>
                                    </p:set>
                                    <p:animEffect filter="wipe(up)" transition="in">
                                      <p:cBhvr>
                                        <p:cTn dur="500" id="52"/>
                                        <p:tgtEl>
                                          <p:spTgt spid="14"/>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21" presetSubtype="4">
                                  <p:stCondLst>
                                    <p:cond delay="0"/>
                                  </p:stCondLst>
                                  <p:childTnLst>
                                    <p:set>
                                      <p:cBhvr>
                                        <p:cTn dur="1" fill="hold" id="56">
                                          <p:stCondLst>
                                            <p:cond delay="0"/>
                                          </p:stCondLst>
                                        </p:cTn>
                                        <p:tgtEl>
                                          <p:spTgt spid="15"/>
                                        </p:tgtEl>
                                        <p:attrNameLst>
                                          <p:attrName>style.visibility</p:attrName>
                                        </p:attrNameLst>
                                      </p:cBhvr>
                                      <p:to>
                                        <p:strVal val="visible"/>
                                      </p:to>
                                    </p:set>
                                    <p:animEffect filter="wheel(4)" transition="in">
                                      <p:cBhvr>
                                        <p:cTn dur="500" id="57"/>
                                        <p:tgtEl>
                                          <p:spTgt spid="15"/>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22" presetSubtype="8">
                                  <p:stCondLst>
                                    <p:cond delay="0"/>
                                  </p:stCondLst>
                                  <p:childTnLst>
                                    <p:set>
                                      <p:cBhvr>
                                        <p:cTn dur="1" fill="hold" id="61">
                                          <p:stCondLst>
                                            <p:cond delay="0"/>
                                          </p:stCondLst>
                                        </p:cTn>
                                        <p:tgtEl>
                                          <p:spTgt spid="9"/>
                                        </p:tgtEl>
                                        <p:attrNameLst>
                                          <p:attrName>style.visibility</p:attrName>
                                        </p:attrNameLst>
                                      </p:cBhvr>
                                      <p:to>
                                        <p:strVal val="visible"/>
                                      </p:to>
                                    </p:set>
                                    <p:animEffect filter="wipe(left)" transition="in">
                                      <p:cBhvr>
                                        <p:cTn dur="500" id="62"/>
                                        <p:tgtEl>
                                          <p:spTgt spid="9"/>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1" presetSubtype="0">
                                  <p:stCondLst>
                                    <p:cond delay="0"/>
                                  </p:stCondLst>
                                  <p:childTnLst>
                                    <p:set>
                                      <p:cBhvr>
                                        <p:cTn dur="1" fill="hold" id="66">
                                          <p:stCondLst>
                                            <p:cond delay="0"/>
                                          </p:stCondLst>
                                        </p:cTn>
                                        <p:tgtEl>
                                          <p:spTgt spid="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5"/>
      <p:bldP animBg="1" grpId="0" spid="6"/>
      <p:bldP grpId="0" spid="7"/>
      <p:bldP grpId="0" spid="8"/>
      <p:bldP grpId="0" spid="9"/>
      <p:bldP animBg="1" grpId="0" spid="11"/>
      <p:bldP animBg="1" grpId="0" spid="12"/>
      <p:bldP animBg="1" grpId="0" spid="14"/>
      <p:bldP grpId="0" spid="3"/>
    </p:bld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Google Shape;362;p32"/>
          <p:cNvSpPr txBox="1">
            <a:spLocks noGrp="1"/>
          </p:cNvSpPr>
          <p:nvPr>
            <p:custDataLst>
              <p:tags r:id="rId1"/>
            </p:custDataLst>
          </p:nvPr>
        </p:nvSpPr>
        <p:spPr>
          <a:xfrm>
            <a:off x="911424" y="1013347"/>
            <a:ext cx="9073008" cy="1373600"/>
          </a:xfrm>
          <a:prstGeom prst="rect">
            <a:avLst/>
          </a:prstGeom>
          <a:noFill/>
          <a:ln>
            <a:noFill/>
          </a:ln>
        </p:spPr>
        <p:txBody>
          <a:bodyPr anchor="b" anchorCtr="0" bIns="121900" lIns="121900" rIns="121900" tIns="121900" wrap="square">
            <a:noAutofit/>
          </a:bodyPr>
          <a:lstStyle>
            <a:defPPr algn="l" lvl="0" marR="0" rtl="0">
              <a:lnSpc>
                <a:spcPct val="100000"/>
              </a:lnSpc>
              <a:spcBef>
                <a:spcPct val="0"/>
              </a:spcBef>
              <a:spcAft>
                <a:spcPct val="0"/>
              </a:spcAft>
            </a:defPPr>
            <a:lvl1pPr algn="ctr" lvl="0" marR="0" rtl="0">
              <a:lnSpc>
                <a:spcPct val="100000"/>
              </a:lnSpc>
              <a:spcBef>
                <a:spcPct val="0"/>
              </a:spcBef>
              <a:spcAft>
                <a:spcPct val="0"/>
              </a:spcAft>
              <a:buClr>
                <a:schemeClr val="dk1"/>
              </a:buClr>
              <a:buSzPts val="5200"/>
              <a:buFont panose="00000800000000000000" typeface="Montserrat Black"/>
              <a:buNone/>
              <a:defRPr b="0" cap="none" i="0" strike="noStrike" sz="6935" u="none">
                <a:solidFill>
                  <a:schemeClr val="dk1"/>
                </a:solidFill>
                <a:latin charset="0" panose="020B0A04020102020204" typeface="Arial Black"/>
                <a:ea charset="0" panose="020B0A04020102020204" typeface="Arial Black"/>
                <a:cs charset="0" panose="020B0A04020102020204" typeface="Arial Black"/>
                <a:sym charset="0" panose="020B0A04020102020204" typeface="Arial Black"/>
              </a:defRPr>
            </a:lvl1pPr>
            <a:lvl2pPr algn="ctr" lvl="1" marR="0" rtl="0">
              <a:lnSpc>
                <a:spcPct val="100000"/>
              </a:lnSpc>
              <a:spcBef>
                <a:spcPct val="0"/>
              </a:spcBef>
              <a:spcAft>
                <a:spcPct val="0"/>
              </a:spcAft>
              <a:buClr>
                <a:schemeClr val="dk1"/>
              </a:buClr>
              <a:buSzPts val="5200"/>
              <a:buFont panose="00000800000000000000" typeface="Montserrat ExtraBold"/>
              <a:buNone/>
              <a:defRPr b="0" cap="none" i="0" strike="noStrike" sz="6935" u="none">
                <a:solidFill>
                  <a:schemeClr val="dk1"/>
                </a:solidFill>
                <a:latin panose="00000800000000000000" typeface="Montserrat ExtraBold"/>
                <a:ea panose="00000800000000000000" typeface="Montserrat ExtraBold"/>
                <a:cs panose="00000800000000000000" typeface="Montserrat ExtraBold"/>
                <a:sym panose="00000800000000000000" typeface="Montserrat ExtraBold"/>
              </a:defRPr>
            </a:lvl2pPr>
            <a:lvl3pPr algn="ctr" lvl="2" marR="0" rtl="0">
              <a:lnSpc>
                <a:spcPct val="100000"/>
              </a:lnSpc>
              <a:spcBef>
                <a:spcPct val="0"/>
              </a:spcBef>
              <a:spcAft>
                <a:spcPct val="0"/>
              </a:spcAft>
              <a:buClr>
                <a:schemeClr val="dk1"/>
              </a:buClr>
              <a:buSzPts val="5200"/>
              <a:buFont panose="00000800000000000000" typeface="Montserrat ExtraBold"/>
              <a:buNone/>
              <a:defRPr b="0" cap="none" i="0" strike="noStrike" sz="6935" u="none">
                <a:solidFill>
                  <a:schemeClr val="dk1"/>
                </a:solidFill>
                <a:latin panose="00000800000000000000" typeface="Montserrat ExtraBold"/>
                <a:ea panose="00000800000000000000" typeface="Montserrat ExtraBold"/>
                <a:cs panose="00000800000000000000" typeface="Montserrat ExtraBold"/>
                <a:sym panose="00000800000000000000" typeface="Montserrat ExtraBold"/>
              </a:defRPr>
            </a:lvl3pPr>
            <a:lvl4pPr algn="ctr" lvl="3" marR="0" rtl="0">
              <a:lnSpc>
                <a:spcPct val="100000"/>
              </a:lnSpc>
              <a:spcBef>
                <a:spcPct val="0"/>
              </a:spcBef>
              <a:spcAft>
                <a:spcPct val="0"/>
              </a:spcAft>
              <a:buClr>
                <a:schemeClr val="dk1"/>
              </a:buClr>
              <a:buSzPts val="5200"/>
              <a:buFont panose="00000800000000000000" typeface="Montserrat ExtraBold"/>
              <a:buNone/>
              <a:defRPr b="0" cap="none" i="0" strike="noStrike" sz="6935" u="none">
                <a:solidFill>
                  <a:schemeClr val="dk1"/>
                </a:solidFill>
                <a:latin panose="00000800000000000000" typeface="Montserrat ExtraBold"/>
                <a:ea panose="00000800000000000000" typeface="Montserrat ExtraBold"/>
                <a:cs panose="00000800000000000000" typeface="Montserrat ExtraBold"/>
                <a:sym panose="00000800000000000000" typeface="Montserrat ExtraBold"/>
              </a:defRPr>
            </a:lvl4pPr>
            <a:lvl5pPr algn="ctr" lvl="4" marR="0" rtl="0">
              <a:lnSpc>
                <a:spcPct val="100000"/>
              </a:lnSpc>
              <a:spcBef>
                <a:spcPct val="0"/>
              </a:spcBef>
              <a:spcAft>
                <a:spcPct val="0"/>
              </a:spcAft>
              <a:buClr>
                <a:schemeClr val="dk1"/>
              </a:buClr>
              <a:buSzPts val="5200"/>
              <a:buFont panose="00000800000000000000" typeface="Montserrat ExtraBold"/>
              <a:buNone/>
              <a:defRPr b="0" cap="none" i="0" strike="noStrike" sz="6935" u="none">
                <a:solidFill>
                  <a:schemeClr val="dk1"/>
                </a:solidFill>
                <a:latin panose="00000800000000000000" typeface="Montserrat ExtraBold"/>
                <a:ea panose="00000800000000000000" typeface="Montserrat ExtraBold"/>
                <a:cs panose="00000800000000000000" typeface="Montserrat ExtraBold"/>
                <a:sym panose="00000800000000000000" typeface="Montserrat ExtraBold"/>
              </a:defRPr>
            </a:lvl5pPr>
            <a:lvl6pPr algn="ctr" lvl="5" marR="0" rtl="0">
              <a:lnSpc>
                <a:spcPct val="100000"/>
              </a:lnSpc>
              <a:spcBef>
                <a:spcPct val="0"/>
              </a:spcBef>
              <a:spcAft>
                <a:spcPct val="0"/>
              </a:spcAft>
              <a:buClr>
                <a:schemeClr val="dk1"/>
              </a:buClr>
              <a:buSzPts val="5200"/>
              <a:buFont panose="00000800000000000000" typeface="Montserrat ExtraBold"/>
              <a:buNone/>
              <a:defRPr b="0" cap="none" i="0" strike="noStrike" sz="6935" u="none">
                <a:solidFill>
                  <a:schemeClr val="dk1"/>
                </a:solidFill>
                <a:latin panose="00000800000000000000" typeface="Montserrat ExtraBold"/>
                <a:ea panose="00000800000000000000" typeface="Montserrat ExtraBold"/>
                <a:cs panose="00000800000000000000" typeface="Montserrat ExtraBold"/>
                <a:sym panose="00000800000000000000" typeface="Montserrat ExtraBold"/>
              </a:defRPr>
            </a:lvl6pPr>
            <a:lvl7pPr algn="ctr" lvl="6" marR="0" rtl="0">
              <a:lnSpc>
                <a:spcPct val="100000"/>
              </a:lnSpc>
              <a:spcBef>
                <a:spcPct val="0"/>
              </a:spcBef>
              <a:spcAft>
                <a:spcPct val="0"/>
              </a:spcAft>
              <a:buClr>
                <a:schemeClr val="dk1"/>
              </a:buClr>
              <a:buSzPts val="5200"/>
              <a:buFont panose="00000800000000000000" typeface="Montserrat ExtraBold"/>
              <a:buNone/>
              <a:defRPr b="0" cap="none" i="0" strike="noStrike" sz="6935" u="none">
                <a:solidFill>
                  <a:schemeClr val="dk1"/>
                </a:solidFill>
                <a:latin panose="00000800000000000000" typeface="Montserrat ExtraBold"/>
                <a:ea panose="00000800000000000000" typeface="Montserrat ExtraBold"/>
                <a:cs panose="00000800000000000000" typeface="Montserrat ExtraBold"/>
                <a:sym panose="00000800000000000000" typeface="Montserrat ExtraBold"/>
              </a:defRPr>
            </a:lvl7pPr>
            <a:lvl8pPr algn="ctr" lvl="7" marR="0" rtl="0">
              <a:lnSpc>
                <a:spcPct val="100000"/>
              </a:lnSpc>
              <a:spcBef>
                <a:spcPct val="0"/>
              </a:spcBef>
              <a:spcAft>
                <a:spcPct val="0"/>
              </a:spcAft>
              <a:buClr>
                <a:schemeClr val="dk1"/>
              </a:buClr>
              <a:buSzPts val="5200"/>
              <a:buFont panose="00000800000000000000" typeface="Montserrat ExtraBold"/>
              <a:buNone/>
              <a:defRPr b="0" cap="none" i="0" strike="noStrike" sz="6935" u="none">
                <a:solidFill>
                  <a:schemeClr val="dk1"/>
                </a:solidFill>
                <a:latin panose="00000800000000000000" typeface="Montserrat ExtraBold"/>
                <a:ea panose="00000800000000000000" typeface="Montserrat ExtraBold"/>
                <a:cs panose="00000800000000000000" typeface="Montserrat ExtraBold"/>
                <a:sym panose="00000800000000000000" typeface="Montserrat ExtraBold"/>
              </a:defRPr>
            </a:lvl8pPr>
            <a:lvl9pPr algn="ctr" lvl="8" marR="0" rtl="0">
              <a:lnSpc>
                <a:spcPct val="100000"/>
              </a:lnSpc>
              <a:spcBef>
                <a:spcPct val="0"/>
              </a:spcBef>
              <a:spcAft>
                <a:spcPct val="0"/>
              </a:spcAft>
              <a:buClr>
                <a:schemeClr val="dk1"/>
              </a:buClr>
              <a:buSzPts val="5200"/>
              <a:buFont panose="00000800000000000000" typeface="Montserrat ExtraBold"/>
              <a:buNone/>
              <a:defRPr b="0" cap="none" i="0" strike="noStrike" sz="6935" u="none">
                <a:solidFill>
                  <a:schemeClr val="dk1"/>
                </a:solidFill>
                <a:latin panose="00000800000000000000" typeface="Montserrat ExtraBold"/>
                <a:ea panose="00000800000000000000" typeface="Montserrat ExtraBold"/>
                <a:cs panose="00000800000000000000" typeface="Montserrat ExtraBold"/>
                <a:sym panose="00000800000000000000" typeface="Montserrat ExtraBold"/>
              </a:defRPr>
            </a:lvl9pPr>
          </a:lstStyle>
          <a:p>
            <a:pPr indent="0" lvl="0" marL="0" rtl="0">
              <a:spcBef>
                <a:spcPct val="0"/>
              </a:spcBef>
              <a:spcAft>
                <a:spcPct val="0"/>
              </a:spcAft>
              <a:buNone/>
            </a:pPr>
            <a:endParaRPr b="1" dirty="0" lang="en-GB" sz="4400">
              <a:latin charset="-122" panose="02000500000000000000" typeface="方正公文小标宋"/>
              <a:ea charset="-122" panose="02000500000000000000" typeface="方正公文小标宋"/>
            </a:endParaRPr>
          </a:p>
          <a:p>
            <a:pPr indent="0" lvl="0" marL="0" rtl="0">
              <a:spcBef>
                <a:spcPct val="0"/>
              </a:spcBef>
              <a:spcAft>
                <a:spcPct val="0"/>
              </a:spcAft>
              <a:buNone/>
            </a:pPr>
            <a:r>
              <a:rPr altLang="en-US" b="1" dirty="0" lang="zh-CN" sz="4400">
                <a:latin charset="-122" panose="02000500000000000000" typeface="方正公文小标宋"/>
                <a:ea charset="-122" panose="02000500000000000000" typeface="方正公文小标宋"/>
              </a:rPr>
              <a:t>认识逻辑的基本规律</a:t>
            </a:r>
            <a:endParaRPr b="1" dirty="0" lang="en-GB" sz="4400">
              <a:latin charset="-122" panose="02000500000000000000" typeface="方正公文小标宋"/>
              <a:ea charset="-122" panose="02000500000000000000" typeface="方正公文小标宋"/>
            </a:endParaRPr>
          </a:p>
        </p:txBody>
      </p:sp>
      <p:sp>
        <p:nvSpPr>
          <p:cNvPr id="3" name="矩形 2"/>
          <p:cNvSpPr/>
          <p:nvPr/>
        </p:nvSpPr>
        <p:spPr>
          <a:xfrm>
            <a:off x="2927648" y="2564904"/>
            <a:ext cx="6744072" cy="2062103"/>
          </a:xfrm>
          <a:prstGeom prst="rect">
            <a:avLst/>
          </a:prstGeom>
        </p:spPr>
        <p:txBody>
          <a:bodyPr wrap="square">
            <a:spAutoFit/>
          </a:bodyPr>
          <a:lstStyle/>
          <a:p>
            <a:r>
              <a:rPr altLang="en-US" b="1" dirty="0" lang="zh-CN" sz="3200">
                <a:latin charset="-122" panose="02010609060101010101" pitchFamily="49" typeface="黑体"/>
                <a:ea charset="-122" panose="02010609060101010101" pitchFamily="49" typeface="黑体"/>
              </a:rPr>
              <a:t>1、同一律</a:t>
            </a:r>
          </a:p>
          <a:p>
            <a:r>
              <a:rPr altLang="en-US" b="1" dirty="0" lang="zh-CN" sz="3200">
                <a:latin charset="-122" panose="02010609060101010101" pitchFamily="49" typeface="黑体"/>
                <a:ea charset="-122" panose="02010609060101010101" pitchFamily="49" typeface="黑体"/>
              </a:rPr>
              <a:t>2、矛盾律（不矛盾律）</a:t>
            </a:r>
          </a:p>
          <a:p>
            <a:r>
              <a:rPr altLang="en-US" b="1" dirty="0" lang="zh-CN" sz="3200">
                <a:latin charset="-122" panose="02010609060101010101" pitchFamily="49" typeface="黑体"/>
                <a:ea charset="-122" panose="02010609060101010101" pitchFamily="49" typeface="黑体"/>
              </a:rPr>
              <a:t>3、排中律</a:t>
            </a:r>
          </a:p>
          <a:p>
            <a:r>
              <a:rPr altLang="en-US" b="1" dirty="0" lang="zh-CN" sz="3200">
                <a:latin charset="-122" panose="02010609060101010101" pitchFamily="49" typeface="黑体"/>
                <a:ea charset="-122" panose="02010609060101010101" pitchFamily="49" typeface="黑体"/>
              </a:rPr>
              <a:t>4、充分理由律</a:t>
            </a:r>
          </a:p>
        </p:txBody>
      </p:sp>
    </p:spTree>
    <p:extLst>
      <p:ext uri="{BB962C8B-B14F-4D97-AF65-F5344CB8AC3E}">
        <p14:creationId xmlns:p14="http://schemas.microsoft.com/office/powerpoint/2010/main" val="13637559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accel="100000" fill="hold" grpId="0" id="5" nodeType="withEffect" presetClass="entr" presetID="39"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8"/>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9"/>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10"/>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0" id="15"/>
                                        <p:tgtEl>
                                          <p:spTgt spid="3"/>
                                        </p:tgtEl>
                                      </p:cBhvr>
                                    </p:animEffect>
                                    <p:anim calcmode="lin" valueType="num">
                                      <p:cBhvr>
                                        <p:cTn dur="1000" fill="hold" id="16"/>
                                        <p:tgtEl>
                                          <p:spTgt spid="3"/>
                                        </p:tgtEl>
                                        <p:attrNameLst>
                                          <p:attrName>ppt_x</p:attrName>
                                        </p:attrNameLst>
                                      </p:cBhvr>
                                      <p:tavLst>
                                        <p:tav tm="0">
                                          <p:val>
                                            <p:strVal val="#ppt_x"/>
                                          </p:val>
                                        </p:tav>
                                        <p:tav tm="100000">
                                          <p:val>
                                            <p:strVal val="#ppt_x"/>
                                          </p:val>
                                        </p:tav>
                                      </p:tavLst>
                                    </p:anim>
                                    <p:anim calcmode="lin" valueType="num">
                                      <p:cBhvr>
                                        <p:cTn dur="1000" fill="hold" id="17"/>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 name="内容占位符 1"/>
          <p:cNvGraphicFramePr>
            <a:graphicFrameLocks noGrp="1"/>
          </p:cNvGraphicFramePr>
          <p:nvPr>
            <p:custDataLst>
              <p:tags r:id="rId1"/>
            </p:custDataLst>
            <p:extLst>
              <p:ext uri="{D42A27DB-BD31-4B8C-83A1-F6EECF244321}">
                <p14:modId xmlns:p14="http://schemas.microsoft.com/office/powerpoint/2010/main" val="3820246297"/>
              </p:ext>
            </p:extLst>
          </p:nvPr>
        </p:nvGraphicFramePr>
        <p:xfrm>
          <a:off x="191344" y="332656"/>
          <a:ext cx="11571053" cy="5976247"/>
        </p:xfrm>
        <a:graphic>
          <a:graphicData uri="http://schemas.openxmlformats.org/drawingml/2006/table">
            <a:tbl>
              <a:tblPr/>
              <a:tblGrid>
                <a:gridCol w="2068292">
                  <a:extLst>
                    <a:ext uri="{9D8B030D-6E8A-4147-A177-3AD203B41FA5}">
                      <a16:colId xmlns:a16="http://schemas.microsoft.com/office/drawing/2014/main" val="20000"/>
                    </a:ext>
                  </a:extLst>
                </a:gridCol>
                <a:gridCol w="5232798">
                  <a:extLst>
                    <a:ext uri="{9D8B030D-6E8A-4147-A177-3AD203B41FA5}">
                      <a16:colId xmlns:a16="http://schemas.microsoft.com/office/drawing/2014/main" val="20001"/>
                    </a:ext>
                  </a:extLst>
                </a:gridCol>
                <a:gridCol w="4269963">
                  <a:extLst>
                    <a:ext uri="{9D8B030D-6E8A-4147-A177-3AD203B41FA5}">
                      <a16:colId xmlns:a16="http://schemas.microsoft.com/office/drawing/2014/main" val="20002"/>
                    </a:ext>
                  </a:extLst>
                </a:gridCol>
              </a:tblGrid>
              <a:tr h="1019695">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400">
                          <a:solidFill>
                            <a:srgbClr val="FFFF00"/>
                          </a:solidFill>
                          <a:latin charset="-122" panose="02000000000000000000" pitchFamily="2" typeface="方正粗黑宋简体"/>
                          <a:ea charset="-122" panose="02000000000000000000" pitchFamily="2" typeface="方正粗黑宋简体"/>
                        </a:rPr>
                        <a:t>逻辑规律</a:t>
                      </a:r>
                    </a:p>
                  </a:txBody>
                  <a:tcPr anchor="ctr" marB="45722" marL="91450" marR="91450" marT="45722">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chemeClr val="accent1"/>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400">
                          <a:solidFill>
                            <a:srgbClr val="FFFF00"/>
                          </a:solidFill>
                          <a:latin charset="-122" panose="02000000000000000000" pitchFamily="2" typeface="方正粗黑宋简体"/>
                          <a:ea charset="-122" panose="02000000000000000000" pitchFamily="2" typeface="方正粗黑宋简体"/>
                        </a:rPr>
                        <a:t>要求</a:t>
                      </a:r>
                      <a:endParaRPr altLang="en-US" b="1" dirty="0" lang="zh-CN" sz="2400">
                        <a:solidFill>
                          <a:srgbClr val="FFFFFF"/>
                        </a:solidFill>
                        <a:latin charset="0" panose="020F0502020204030204" typeface="Calibri"/>
                        <a:ea charset="-122" panose="02010600030101010101" pitchFamily="2" typeface="宋体"/>
                      </a:endParaRPr>
                    </a:p>
                    <a:p>
                      <a:pPr algn="ctr" eaLnBrk="1" hangingPunct="1" indent="0" lvl="0" marL="0"/>
                      <a:r>
                        <a:rPr altLang="en-US" b="1" dirty="0" lang="zh-CN" sz="2000">
                          <a:solidFill>
                            <a:srgbClr val="FFFF00"/>
                          </a:solidFill>
                          <a:latin charset="-122" panose="02000000000000000000" pitchFamily="2" typeface="方正粗黑宋简体"/>
                          <a:ea charset="-122" panose="02000000000000000000" pitchFamily="2" typeface="方正粗黑宋简体"/>
                        </a:rPr>
                        <a:t>（同一时间同一方面对</a:t>
                      </a:r>
                    </a:p>
                    <a:p>
                      <a:pPr algn="ctr" eaLnBrk="1" hangingPunct="1" indent="0" lvl="0" marL="0"/>
                      <a:r>
                        <a:rPr altLang="en-US" b="1" dirty="0" lang="zh-CN" sz="2000">
                          <a:solidFill>
                            <a:srgbClr val="FFFF00"/>
                          </a:solidFill>
                          <a:latin charset="-122" panose="02000000000000000000" pitchFamily="2" typeface="方正粗黑宋简体"/>
                          <a:ea charset="-122" panose="02000000000000000000" pitchFamily="2" typeface="方正粗黑宋简体"/>
                        </a:rPr>
                        <a:t>同一对象）</a:t>
                      </a:r>
                    </a:p>
                  </a:txBody>
                  <a:tcPr anchor="ctr" marB="45722" marL="91450" marR="91450" marT="45722">
                    <a:lnL algn="ctr" cap="flat" cmpd="sng" w="12700">
                      <a:solidFill>
                        <a:schemeClr val="bg1"/>
                      </a:solidFill>
                      <a:prstDash val="solid"/>
                      <a:miter lim="800000"/>
                      <a:headEnd len="med" type="none" w="med"/>
                      <a:tailEnd len="med" type="none" w="med"/>
                    </a:lnL>
                    <a:lnR w="12700">
                      <a:solidFill>
                        <a:schemeClr val="bg1"/>
                      </a:solidFill>
                      <a:miter lim="800000"/>
                    </a:lnR>
                    <a:lnT w="12700">
                      <a:solidFill>
                        <a:schemeClr val="bg1"/>
                      </a:solidFill>
                      <a:miter lim="800000"/>
                    </a:lnT>
                    <a:lnB algn="ctr" cap="flat" cmpd="sng" w="38100">
                      <a:solidFill>
                        <a:schemeClr val="bg1"/>
                      </a:solidFill>
                      <a:prstDash val="solid"/>
                      <a:miter lim="800000"/>
                      <a:headEnd len="med" type="none" w="med"/>
                      <a:tailEnd len="med" type="none" w="med"/>
                    </a:lnB>
                    <a:solidFill>
                      <a:schemeClr val="accent1"/>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400">
                          <a:solidFill>
                            <a:srgbClr val="FFFF00"/>
                          </a:solidFill>
                          <a:latin charset="-122" panose="02000000000000000000" pitchFamily="2" typeface="方正粗黑宋简体"/>
                          <a:ea charset="-122" panose="02000000000000000000" pitchFamily="2" typeface="方正粗黑宋简体"/>
                        </a:rPr>
                        <a:t>逻辑错误</a:t>
                      </a:r>
                    </a:p>
                  </a:txBody>
                  <a:tcPr anchor="ctr" marB="45722" marL="91450" marR="91450" marT="45722">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chemeClr val="accent1"/>
                    </a:solidFill>
                  </a:tcPr>
                </a:tc>
                <a:extLst>
                  <a:ext uri="{0D108BD9-81ED-4DB2-BD59-A6C34878D82A}">
                    <a16:rowId xmlns:a16="http://schemas.microsoft.com/office/drawing/2014/main" val="10000"/>
                  </a:ext>
                </a:extLst>
              </a:tr>
              <a:tr h="765486">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800">
                          <a:solidFill>
                            <a:srgbClr val="1D41D5"/>
                          </a:solidFill>
                          <a:latin charset="-122" panose="02000000000000000000" pitchFamily="2" typeface="方正粗黑宋简体"/>
                          <a:ea charset="-122" panose="02000000000000000000" pitchFamily="2" typeface="方正粗黑宋简体"/>
                        </a:rPr>
                        <a:t>同一律</a:t>
                      </a:r>
                    </a:p>
                  </a:txBody>
                  <a:tcPr anchor="ctr" marB="45722" marL="91450" marR="91450" marT="45722">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2DEEF"/>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800">
                          <a:latin charset="-122" panose="02010600040101010101" typeface="华文中宋"/>
                          <a:ea charset="-122" panose="02010600040101010101" typeface="华文中宋"/>
                        </a:rPr>
                        <a:t>如果是</a:t>
                      </a:r>
                      <a:r>
                        <a:rPr altLang="en-US" b="1" dirty="0" lang="zh-CN" sz="2800">
                          <a:solidFill>
                            <a:srgbClr val="C00000"/>
                          </a:solidFill>
                          <a:latin charset="-122" panose="02010600040101010101" typeface="华文中宋"/>
                          <a:ea charset="-122" panose="02010600040101010101" typeface="华文中宋"/>
                        </a:rPr>
                        <a:t>真就是真</a:t>
                      </a:r>
                    </a:p>
                    <a:p>
                      <a:pPr algn="ctr" eaLnBrk="1" hangingPunct="1" indent="0" lvl="0" marL="0"/>
                      <a:r>
                        <a:rPr altLang="en-US" b="1" dirty="0" lang="zh-CN" sz="2800">
                          <a:latin charset="-122" panose="02010600040101010101" typeface="华文中宋"/>
                          <a:ea charset="-122" panose="02010600040101010101" typeface="华文中宋"/>
                        </a:rPr>
                        <a:t>如果是</a:t>
                      </a:r>
                      <a:r>
                        <a:rPr altLang="en-US" b="1" dirty="0" lang="zh-CN" sz="2800">
                          <a:solidFill>
                            <a:srgbClr val="C00000"/>
                          </a:solidFill>
                          <a:latin charset="-122" panose="02010600040101010101" typeface="华文中宋"/>
                          <a:ea charset="-122" panose="02010600040101010101" typeface="华文中宋"/>
                        </a:rPr>
                        <a:t>假就是假</a:t>
                      </a:r>
                    </a:p>
                  </a:txBody>
                  <a:tcPr anchor="ctr" marB="45722" marL="91450" marR="91450" marT="45722">
                    <a:lnL algn="ctr" cap="flat" cmpd="sng" w="12700">
                      <a:solidFill>
                        <a:schemeClr val="bg1"/>
                      </a:solidFill>
                      <a:prstDash val="solid"/>
                      <a:miter lim="800000"/>
                      <a:headEnd len="med" type="none" w="med"/>
                      <a:tailEnd len="med" type="none" w="med"/>
                    </a:lnL>
                    <a:lnR w="12700">
                      <a:solidFill>
                        <a:schemeClr val="bg1"/>
                      </a:solidFill>
                      <a:miter lim="800000"/>
                    </a:lnR>
                    <a:lnT algn="ctr" cap="flat" cmpd="sng" w="38100">
                      <a:solidFill>
                        <a:schemeClr val="bg1"/>
                      </a:solidFill>
                      <a:prstDash val="solid"/>
                      <a:miter lim="800000"/>
                      <a:headEnd len="med" type="none" w="med"/>
                      <a:tailEnd len="med" type="none" w="med"/>
                    </a:lnT>
                    <a:lnB algn="ctr" cap="flat" cmpd="sng" w="12700">
                      <a:solidFill>
                        <a:schemeClr val="bg1"/>
                      </a:solidFill>
                      <a:prstDash val="solid"/>
                      <a:miter lim="800000"/>
                      <a:headEnd len="med" type="none" w="med"/>
                      <a:tailEnd len="med" type="none" w="med"/>
                    </a:lnB>
                    <a:solidFill>
                      <a:srgbClr val="D2DEEF"/>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lang="zh-CN" sz="2800">
                          <a:latin charset="-122" panose="02000000000000000000" pitchFamily="2" typeface="方正粗黑宋简体"/>
                          <a:ea charset="-122" panose="02000000000000000000" pitchFamily="2" typeface="方正粗黑宋简体"/>
                        </a:rPr>
                        <a:t>偷换概念；</a:t>
                      </a:r>
                    </a:p>
                    <a:p>
                      <a:pPr algn="ctr" eaLnBrk="1" hangingPunct="1" indent="0" lvl="0" marL="0"/>
                      <a:r>
                        <a:rPr altLang="en-US" b="1" lang="zh-CN" sz="2800">
                          <a:latin charset="-122" panose="02000000000000000000" pitchFamily="2" typeface="方正粗黑宋简体"/>
                          <a:ea charset="-122" panose="02000000000000000000" pitchFamily="2" typeface="方正粗黑宋简体"/>
                        </a:rPr>
                        <a:t>偷换论题；</a:t>
                      </a:r>
                    </a:p>
                  </a:txBody>
                  <a:tcPr anchor="ctr" marB="45722" marL="91450" marR="91450" marT="45722">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2DEEF"/>
                    </a:solidFill>
                  </a:tcPr>
                </a:tc>
                <a:extLst>
                  <a:ext uri="{0D108BD9-81ED-4DB2-BD59-A6C34878D82A}">
                    <a16:rowId xmlns:a16="http://schemas.microsoft.com/office/drawing/2014/main" val="10001"/>
                  </a:ext>
                </a:extLst>
              </a:tr>
              <a:tr h="1136065">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lang="zh-CN" sz="2800">
                          <a:solidFill>
                            <a:srgbClr val="1D41D5"/>
                          </a:solidFill>
                          <a:latin charset="-122" panose="02000000000000000000" pitchFamily="2" typeface="方正粗黑宋简体"/>
                          <a:ea charset="-122" panose="02000000000000000000" pitchFamily="2" typeface="方正粗黑宋简体"/>
                        </a:rPr>
                        <a:t>矛盾律</a:t>
                      </a:r>
                    </a:p>
                  </a:txBody>
                  <a:tcPr anchor="ctr" marB="45722" marL="91450" marR="91450" marT="45722">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AEFF7"/>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800">
                          <a:solidFill>
                            <a:srgbClr val="C00000"/>
                          </a:solidFill>
                          <a:latin charset="-122" panose="02010600040101010101" typeface="华文中宋"/>
                          <a:ea charset="-122" panose="02010600040101010101" typeface="华文中宋"/>
                        </a:rPr>
                        <a:t>不能同真，必有一假</a:t>
                      </a:r>
                    </a:p>
                    <a:p>
                      <a:pPr algn="ctr" eaLnBrk="1" hangingPunct="1" indent="0" lvl="0" marL="0"/>
                      <a:r>
                        <a:rPr altLang="en-US" b="1" dirty="0" lang="zh-CN" sz="2800">
                          <a:latin charset="-122" panose="02010600040101010101" typeface="华文中宋"/>
                          <a:ea charset="-122" panose="02010600040101010101" typeface="华文中宋"/>
                        </a:rPr>
                        <a:t>(矛盾关系、反对关系)</a:t>
                      </a:r>
                    </a:p>
                  </a:txBody>
                  <a:tcPr anchor="ctr" marB="45722" marL="91450" marR="91450" marT="45722">
                    <a:lnL algn="ctr" cap="flat" cmpd="sng" w="12700">
                      <a:solidFill>
                        <a:schemeClr val="bg1"/>
                      </a:solidFill>
                      <a:prstDash val="solid"/>
                      <a:miter lim="800000"/>
                      <a:headEnd len="med" type="none" w="med"/>
                      <a:tailEnd len="med" type="none" w="med"/>
                    </a:lnL>
                    <a:lnR w="12700">
                      <a:solidFill>
                        <a:schemeClr val="bg1"/>
                      </a:solidFill>
                      <a:miter lim="800000"/>
                    </a:lnR>
                    <a:lnT algn="ctr" cap="flat" cmpd="sng" w="12700">
                      <a:solidFill>
                        <a:schemeClr val="bg1"/>
                      </a:solidFill>
                      <a:prstDash val="solid"/>
                      <a:miter lim="800000"/>
                      <a:headEnd len="med" type="none" w="med"/>
                      <a:tailEnd len="med" type="none" w="med"/>
                    </a:lnT>
                    <a:lnB algn="ctr" cap="flat" cmpd="sng" w="12700">
                      <a:solidFill>
                        <a:schemeClr val="bg1"/>
                      </a:solidFill>
                      <a:prstDash val="solid"/>
                      <a:miter lim="800000"/>
                      <a:headEnd len="med" type="none" w="med"/>
                      <a:tailEnd len="med" type="none" w="med"/>
                    </a:lnB>
                    <a:solidFill>
                      <a:srgbClr val="EAEFF7"/>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800">
                          <a:latin charset="-122" panose="02000000000000000000" pitchFamily="2" typeface="方正粗黑宋简体"/>
                          <a:ea charset="-122" panose="02000000000000000000" pitchFamily="2" typeface="方正粗黑宋简体"/>
                        </a:rPr>
                        <a:t>自相矛盾；</a:t>
                      </a:r>
                      <a:endParaRPr altLang="zh-CN" b="1" dirty="0" lang="en-US" sz="2800">
                        <a:latin charset="-122" panose="02000000000000000000" pitchFamily="2" typeface="方正粗黑宋简体"/>
                        <a:ea charset="-122" panose="02000000000000000000" pitchFamily="2" typeface="方正粗黑宋简体"/>
                      </a:endParaRPr>
                    </a:p>
                    <a:p>
                      <a:pPr algn="ctr" eaLnBrk="1" hangingPunct="1" indent="0" lvl="0" marL="0"/>
                      <a:r>
                        <a:rPr altLang="en-US" b="1" dirty="0" lang="zh-CN" sz="2800">
                          <a:latin charset="-122" panose="02000000000000000000" pitchFamily="2" typeface="方正粗黑宋简体"/>
                          <a:ea charset="-122" panose="02000000000000000000" pitchFamily="2" typeface="方正粗黑宋简体"/>
                        </a:rPr>
                        <a:t>不当预设；</a:t>
                      </a:r>
                    </a:p>
                  </a:txBody>
                  <a:tcPr anchor="ctr" marB="45722" marL="91450" marR="91450" marT="45722">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AEFF7"/>
                    </a:solidFill>
                  </a:tcPr>
                </a:tc>
                <a:extLst>
                  <a:ext uri="{0D108BD9-81ED-4DB2-BD59-A6C34878D82A}">
                    <a16:rowId xmlns:a16="http://schemas.microsoft.com/office/drawing/2014/main" val="10002"/>
                  </a:ext>
                </a:extLst>
              </a:tr>
              <a:tr h="1111188">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lang="zh-CN" sz="2800">
                          <a:solidFill>
                            <a:srgbClr val="1D41D5"/>
                          </a:solidFill>
                          <a:latin charset="-122" panose="02000000000000000000" pitchFamily="2" typeface="方正粗黑宋简体"/>
                          <a:ea charset="-122" panose="02000000000000000000" pitchFamily="2" typeface="方正粗黑宋简体"/>
                        </a:rPr>
                        <a:t>排中律</a:t>
                      </a:r>
                      <a:endParaRPr altLang="en-US" lang="zh-CN" sz="2800">
                        <a:latin charset="0" panose="020F0502020204030204" typeface="Calibri"/>
                        <a:ea charset="-122" panose="02010600030101010101" pitchFamily="2" typeface="宋体"/>
                      </a:endParaRPr>
                    </a:p>
                  </a:txBody>
                  <a:tcPr anchor="ctr" marB="45722" marL="91450" marR="91450" marT="45722">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2DEEF"/>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800">
                          <a:solidFill>
                            <a:srgbClr val="C00000"/>
                          </a:solidFill>
                          <a:latin charset="-122" panose="02010600040101010101" typeface="华文中宋"/>
                          <a:ea charset="-122" panose="02010600040101010101" typeface="华文中宋"/>
                          <a:sym typeface="+mn-ea"/>
                        </a:rPr>
                        <a:t>不能同时否定</a:t>
                      </a:r>
                      <a:endParaRPr altLang="en-US" b="1" dirty="0" lang="zh-CN" sz="2800">
                        <a:solidFill>
                          <a:srgbClr val="C00000"/>
                        </a:solidFill>
                        <a:latin charset="-122" panose="02010600040101010101" typeface="华文中宋"/>
                        <a:ea charset="-122" panose="02010600040101010101" typeface="华文中宋"/>
                      </a:endParaRPr>
                    </a:p>
                    <a:p>
                      <a:pPr algn="ctr" eaLnBrk="1" hangingPunct="1" indent="0" lvl="0" marL="0"/>
                      <a:r>
                        <a:rPr altLang="en-US" b="1" dirty="0" lang="zh-CN" sz="2800">
                          <a:solidFill>
                            <a:srgbClr val="C00000"/>
                          </a:solidFill>
                          <a:latin charset="-122" panose="02010600040101010101" typeface="华文中宋"/>
                          <a:ea charset="-122" panose="02010600040101010101" typeface="华文中宋"/>
                        </a:rPr>
                        <a:t>不能同假，必有一真</a:t>
                      </a:r>
                    </a:p>
                    <a:p>
                      <a:pPr algn="ctr" eaLnBrk="1" hangingPunct="1" indent="0" lvl="0" marL="0"/>
                      <a:r>
                        <a:rPr altLang="en-US" b="1" dirty="0" lang="zh-CN" sz="2800">
                          <a:latin charset="-122" panose="02010600040101010101" typeface="华文中宋"/>
                          <a:ea charset="-122" panose="02010600040101010101" typeface="华文中宋"/>
                        </a:rPr>
                        <a:t>(矛盾关系)</a:t>
                      </a:r>
                    </a:p>
                  </a:txBody>
                  <a:tcPr anchor="ctr" marB="45722" marL="91450" marR="91450" marT="45722">
                    <a:lnL algn="ctr" cap="flat" cmpd="sng" w="12700">
                      <a:solidFill>
                        <a:schemeClr val="bg1"/>
                      </a:solidFill>
                      <a:prstDash val="solid"/>
                      <a:miter lim="800000"/>
                      <a:headEnd len="med" type="none" w="med"/>
                      <a:tailEnd len="med" type="none" w="med"/>
                    </a:lnL>
                    <a:lnR w="12700">
                      <a:solidFill>
                        <a:schemeClr val="bg1"/>
                      </a:solidFill>
                      <a:miter lim="800000"/>
                    </a:lnR>
                    <a:lnT algn="ctr" cap="flat" cmpd="sng" w="12700">
                      <a:solidFill>
                        <a:schemeClr val="bg1"/>
                      </a:solidFill>
                      <a:prstDash val="solid"/>
                      <a:miter lim="800000"/>
                      <a:headEnd len="med" type="none" w="med"/>
                      <a:tailEnd len="med" type="none" w="med"/>
                    </a:lnT>
                    <a:lnB algn="ctr" cap="flat" cmpd="sng" w="12700">
                      <a:solidFill>
                        <a:schemeClr val="bg1"/>
                      </a:solidFill>
                      <a:prstDash val="solid"/>
                      <a:miter lim="800000"/>
                      <a:headEnd len="med" type="none" w="med"/>
                      <a:tailEnd len="med" type="none" w="med"/>
                    </a:lnB>
                    <a:solidFill>
                      <a:srgbClr val="D2DEEF"/>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800">
                          <a:latin charset="-122" panose="02000000000000000000" pitchFamily="2" typeface="方正粗黑宋简体"/>
                          <a:ea charset="-122" panose="02000000000000000000" pitchFamily="2" typeface="方正粗黑宋简体"/>
                        </a:rPr>
                        <a:t>两不可；</a:t>
                      </a:r>
                      <a:endParaRPr altLang="zh-CN" b="1" dirty="0" lang="en-US" sz="2800">
                        <a:latin charset="-122" panose="02000000000000000000" pitchFamily="2" typeface="方正粗黑宋简体"/>
                        <a:ea charset="-122" panose="02000000000000000000" pitchFamily="2" typeface="方正粗黑宋简体"/>
                      </a:endParaRPr>
                    </a:p>
                    <a:p>
                      <a:pPr algn="ctr" eaLnBrk="1" hangingPunct="1" indent="0" lvl="0" marL="0"/>
                      <a:r>
                        <a:rPr altLang="en-US" b="1" dirty="0" lang="zh-CN" sz="2800">
                          <a:latin charset="-122" panose="02000000000000000000" pitchFamily="2" typeface="方正粗黑宋简体"/>
                          <a:ea charset="-122" panose="02000000000000000000" pitchFamily="2" typeface="方正粗黑宋简体"/>
                        </a:rPr>
                        <a:t>模棱两可</a:t>
                      </a:r>
                    </a:p>
                  </a:txBody>
                  <a:tcPr anchor="ctr" marB="45722" marL="91450" marR="91450" marT="45722">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2DEEF"/>
                    </a:solidFill>
                  </a:tcPr>
                </a:tc>
                <a:extLst>
                  <a:ext uri="{0D108BD9-81ED-4DB2-BD59-A6C34878D82A}">
                    <a16:rowId xmlns:a16="http://schemas.microsoft.com/office/drawing/2014/main" val="10003"/>
                  </a:ext>
                </a:extLst>
              </a:tr>
              <a:tr h="1456890">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800">
                          <a:solidFill>
                            <a:srgbClr val="1D41D5"/>
                          </a:solidFill>
                          <a:latin charset="-122" panose="02000000000000000000" pitchFamily="2" typeface="方正粗黑宋简体"/>
                          <a:ea charset="-122" panose="02000000000000000000" pitchFamily="2" typeface="方正粗黑宋简体"/>
                        </a:rPr>
                        <a:t>充分理由律</a:t>
                      </a:r>
                      <a:endParaRPr altLang="en-US" dirty="0" lang="zh-CN" sz="2800">
                        <a:latin charset="0" panose="020F0502020204030204" typeface="Calibri"/>
                        <a:ea charset="-122" panose="02010600030101010101" pitchFamily="2" typeface="宋体"/>
                      </a:endParaRPr>
                    </a:p>
                  </a:txBody>
                  <a:tcPr anchor="ctr" marB="45722" marL="91450" marR="91450" marT="45722">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AEFF7"/>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800">
                          <a:latin charset="-122" panose="02010600040101010101" typeface="华文中宋"/>
                          <a:ea charset="-122" panose="02010600040101010101" typeface="华文中宋"/>
                        </a:rPr>
                        <a:t>一要有理由</a:t>
                      </a:r>
                    </a:p>
                    <a:p>
                      <a:pPr algn="ctr" eaLnBrk="1" hangingPunct="1" indent="0" lvl="0" marL="0"/>
                      <a:r>
                        <a:rPr altLang="en-US" b="1" dirty="0" lang="zh-CN" sz="2800">
                          <a:latin charset="-122" panose="02010600040101010101" typeface="华文中宋"/>
                          <a:ea charset="-122" panose="02010600040101010101" typeface="华文中宋"/>
                        </a:rPr>
                        <a:t>二要理由真</a:t>
                      </a:r>
                    </a:p>
                    <a:p>
                      <a:pPr algn="ctr" eaLnBrk="1" hangingPunct="1" indent="0" lvl="0" marL="0"/>
                      <a:r>
                        <a:rPr altLang="en-US" b="1" dirty="0" lang="zh-CN" sz="2800">
                          <a:latin charset="-122" panose="02010600040101010101" typeface="华文中宋"/>
                          <a:ea charset="-122" panose="02010600040101010101" typeface="华文中宋"/>
                        </a:rPr>
                        <a:t>三是必然推导</a:t>
                      </a:r>
                    </a:p>
                  </a:txBody>
                  <a:tcPr anchor="ctr" marB="45722" marL="91450" marR="91450" marT="45722">
                    <a:lnL algn="ctr" cap="flat" cmpd="sng" w="12700">
                      <a:solidFill>
                        <a:schemeClr val="bg1"/>
                      </a:solidFill>
                      <a:prstDash val="solid"/>
                      <a:miter lim="800000"/>
                      <a:headEnd len="med" type="none" w="med"/>
                      <a:tailEnd len="med" type="none" w="med"/>
                    </a:lnL>
                    <a:lnR w="12700">
                      <a:solidFill>
                        <a:schemeClr val="bg1"/>
                      </a:solidFill>
                      <a:miter lim="800000"/>
                    </a:lnR>
                    <a:lnT algn="ctr" cap="flat" cmpd="sng" w="12700">
                      <a:solidFill>
                        <a:schemeClr val="bg1"/>
                      </a:solidFill>
                      <a:prstDash val="solid"/>
                      <a:miter lim="800000"/>
                      <a:headEnd len="med" type="none" w="med"/>
                      <a:tailEnd len="med" type="none" w="med"/>
                    </a:lnT>
                    <a:lnB w="12700">
                      <a:solidFill>
                        <a:schemeClr val="bg1"/>
                      </a:solidFill>
                      <a:miter lim="800000"/>
                    </a:lnB>
                    <a:solidFill>
                      <a:srgbClr val="EAEFF7"/>
                    </a:solidFill>
                  </a:tcPr>
                </a:tc>
                <a:tc>
                  <a:txBody>
                    <a:bodyPr/>
                    <a:lstStyle>
                      <a:defPPr>
                        <a:defRPr lang="zh-CN"/>
                      </a:defPPr>
                      <a:lvl1pPr algn="l" defTabSz="914400" eaLnBrk="0" fontAlgn="base" hangingPunct="0" indent="0" marL="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1pPr>
                      <a:lvl2pPr algn="l" defTabSz="914400" eaLnBrk="0" fontAlgn="base" hangingPunct="0" indent="0" marL="4572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2pPr>
                      <a:lvl3pPr algn="l" defTabSz="914400" eaLnBrk="0" fontAlgn="base" hangingPunct="0" indent="0" marL="9144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3pPr>
                      <a:lvl4pPr algn="l" defTabSz="914400" eaLnBrk="0" fontAlgn="base" hangingPunct="0" indent="0" marL="13716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4pPr>
                      <a:lvl5pPr algn="l" defTabSz="914400" eaLnBrk="0" fontAlgn="base" hangingPunct="0" indent="0" marL="1828800" rtl="0">
                        <a:lnSpc>
                          <a:spcPct val="100000"/>
                        </a:lnSpc>
                        <a:spcBef>
                          <a:spcPct val="0"/>
                        </a:spcBef>
                        <a:spcAft>
                          <a:spcPct val="0"/>
                        </a:spcAft>
                        <a:buClrTx/>
                        <a:buSzTx/>
                        <a:buFontTx/>
                        <a:buNone/>
                        <a:defRPr altLang="en-US" b="0" baseline="0" i="0" kumimoji="0" lang="zh-CN" sz="1800" u="none">
                          <a:solidFill>
                            <a:schemeClr val="tx1"/>
                          </a:solidFill>
                          <a:effectLst/>
                          <a:latin typeface="阿里巴巴普惠体 L"/>
                          <a:ea typeface="阿里巴巴普惠体 M"/>
                        </a:defRPr>
                      </a:lvl5pPr>
                    </a:lstStyle>
                    <a:p>
                      <a:pPr algn="ctr" eaLnBrk="1" hangingPunct="1" indent="0" lvl="0" marL="0"/>
                      <a:r>
                        <a:rPr altLang="en-US" b="1" dirty="0" lang="zh-CN" sz="2800">
                          <a:latin charset="-122" panose="02000000000000000000" pitchFamily="2" typeface="方正粗黑宋简体"/>
                          <a:ea charset="-122" panose="02000000000000000000" pitchFamily="2" typeface="方正粗黑宋简体"/>
                        </a:rPr>
                        <a:t>   强加因果；</a:t>
                      </a:r>
                      <a:endParaRPr altLang="zh-CN" b="1" dirty="0" lang="en-US" sz="2800">
                        <a:latin charset="-122" panose="02000000000000000000" pitchFamily="2" typeface="方正粗黑宋简体"/>
                        <a:ea charset="-122" panose="02000000000000000000" pitchFamily="2" typeface="方正粗黑宋简体"/>
                      </a:endParaRPr>
                    </a:p>
                    <a:p>
                      <a:pPr algn="ctr" eaLnBrk="1" hangingPunct="1" indent="0" lvl="0" marL="0"/>
                      <a:r>
                        <a:rPr altLang="en-US" b="1" dirty="0" lang="zh-CN" sz="2800">
                          <a:latin charset="-122" panose="02000000000000000000" pitchFamily="2" typeface="方正粗黑宋简体"/>
                          <a:ea charset="-122" panose="02000000000000000000" pitchFamily="2" typeface="方正粗黑宋简体"/>
                        </a:rPr>
                        <a:t>理由不足</a:t>
                      </a:r>
                    </a:p>
                  </a:txBody>
                  <a:tcPr anchor="ctr" marB="45722" marL="91450" marR="91450" marT="45722">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AEFF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6261701"/>
      </p:ext>
    </p:extLst>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id="15" name="墨迹 14"/>
              <p14:cNvContentPartPr/>
              <p14:nvPr/>
            </p14:nvContentPartPr>
            <p14:xfrm>
              <a:off x="11194142" y="4620259"/>
              <a:ext cx="1138320" cy="2472480"/>
            </p14:xfrm>
          </p:contentPart>
        </mc:Choice>
        <mc:Fallback>
          <p:pic>
            <p:nvPicPr>
              <p:cNvPr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id="15" name="墨迹 14"/>
            </p:nvPicPr>
            <p:blipFill>
              <a:blip r:embed="rId4"/>
            </p:blipFill>
            <p:spPr>
              <a:xfrm>
                <a:off x="11194142" y="4620259"/>
                <a:ext cx="1138320" cy="2472480"/>
              </a:xfrm>
              <a:prstGeom prst="rect"/>
            </p:spPr>
          </p:pic>
        </mc:Fallback>
      </mc:AlternateContent>
      <p:sp>
        <p:nvSpPr>
          <p:cNvPr id="4" name="文本框 3"/>
          <p:cNvSpPr txBox="1"/>
          <p:nvPr/>
        </p:nvSpPr>
        <p:spPr>
          <a:xfrm>
            <a:off x="366395" y="681566"/>
            <a:ext cx="11458575" cy="521970"/>
          </a:xfrm>
          <a:prstGeom prst="rect">
            <a:avLst/>
          </a:prstGeom>
          <a:solidFill>
            <a:schemeClr val="accent6">
              <a:lumMod val="20000"/>
              <a:lumOff val="80000"/>
            </a:schemeClr>
          </a:solidFill>
        </p:spPr>
        <p:txBody>
          <a:bodyPr rtlCol="0" wrap="square">
            <a:spAutoFit/>
          </a:bodyPr>
          <a:lstStyle/>
          <a:p>
            <a:r>
              <a:rPr altLang="en-US" b="1" dirty="0" lang="zh-CN" sz="2800">
                <a:latin typeface="+mn-ea"/>
                <a:cs charset="0" typeface="楷体"/>
              </a:rPr>
              <a:t>楼主</a:t>
            </a:r>
            <a:r>
              <a:rPr altLang="zh-CN" b="1" dirty="0" lang="en-US" sz="2800">
                <a:latin typeface="+mn-ea"/>
                <a:cs charset="0" typeface="楷体"/>
              </a:rPr>
              <a:t>：</a:t>
            </a:r>
            <a:r>
              <a:rPr altLang="en-US" b="1" dirty="0" lang="zh-CN" sz="2800">
                <a:latin typeface="+mn-ea"/>
                <a:cs charset="0" typeface="楷体"/>
              </a:rPr>
              <a:t>西方的AI用在医疗、科研、探索。我们的AI用在和普通人抢钱！</a:t>
            </a:r>
          </a:p>
        </p:txBody>
      </p:sp>
      <p:sp>
        <p:nvSpPr>
          <p:cNvPr id="10" name="文本框 9"/>
          <p:cNvSpPr txBox="1"/>
          <p:nvPr/>
        </p:nvSpPr>
        <p:spPr>
          <a:xfrm>
            <a:off x="357106" y="1449234"/>
            <a:ext cx="11458575" cy="4442402"/>
          </a:xfrm>
          <a:prstGeom prst="rect">
            <a:avLst/>
          </a:prstGeom>
          <a:ln algn="ctr" cap="flat" cmpd="sng" w="6350">
            <a:solidFill>
              <a:schemeClr val="accent6"/>
            </a:solidFill>
            <a:prstDash val="dash"/>
            <a:miter lim="800000"/>
          </a:ln>
        </p:spPr>
        <p:style>
          <a:lnRef idx="0">
            <a:schemeClr val="accent1"/>
          </a:lnRef>
          <a:fillRef idx="0">
            <a:srgbClr val="FFFFFF"/>
          </a:fillRef>
          <a:effectRef idx="0">
            <a:srgbClr val="FFFFFF"/>
          </a:effectRef>
          <a:fontRef idx="minor">
            <a:schemeClr val="tx1"/>
          </a:fontRef>
        </p:style>
        <p:txBody>
          <a:bodyPr anchor="t" rtlCol="0" wrap="square">
            <a:noAutofit/>
          </a:bodyPr>
          <a:lstStyle/>
          <a:p>
            <a:pPr algn="l">
              <a:lnSpc>
                <a:spcPct val="110000"/>
              </a:lnSpc>
              <a:spcBef>
                <a:spcPts val="0"/>
              </a:spcBef>
              <a:spcAft>
                <a:spcPts val="0"/>
              </a:spcAft>
            </a:pPr>
            <a:r>
              <a:rPr altLang="en-US" b="1" dirty="0" lang="zh-CN" sz="2800">
                <a:solidFill>
                  <a:srgbClr val="FF0000"/>
                </a:solidFill>
                <a:latin charset="0" typeface="楷体"/>
                <a:ea charset="0" typeface="楷体"/>
                <a:cs charset="0" typeface="楷体"/>
                <a:sym typeface="+mn-ea"/>
              </a:rPr>
              <a:t>6楼</a:t>
            </a:r>
            <a:r>
              <a:rPr altLang="en-US" b="1" dirty="0" lang="zh-CN" sz="2800">
                <a:latin charset="0" typeface="楷体"/>
                <a:ea charset="0" typeface="楷体"/>
                <a:cs charset="0" typeface="楷体"/>
                <a:sym typeface="+mn-ea"/>
              </a:rPr>
              <a:t>：西方AI已经让无数人失业了，很快程序员、公务员都会失业。</a:t>
            </a:r>
          </a:p>
          <a:p>
            <a:pPr algn="l">
              <a:lnSpc>
                <a:spcPct val="110000"/>
              </a:lnSpc>
              <a:spcBef>
                <a:spcPts val="0"/>
              </a:spcBef>
              <a:spcAft>
                <a:spcPts val="0"/>
              </a:spcAft>
            </a:pPr>
            <a:r>
              <a:rPr altLang="en-US" b="1" dirty="0" lang="zh-CN" sz="2800">
                <a:solidFill>
                  <a:srgbClr val="FF0000"/>
                </a:solidFill>
                <a:latin charset="0" typeface="楷体"/>
                <a:ea charset="0" typeface="楷体"/>
                <a:cs charset="0" typeface="楷体"/>
                <a:sym typeface="+mn-ea"/>
              </a:rPr>
              <a:t>14楼</a:t>
            </a:r>
            <a:r>
              <a:rPr altLang="en-US" b="1" dirty="0" lang="zh-CN" sz="2800">
                <a:latin charset="0" typeface="楷体"/>
                <a:ea charset="0" typeface="楷体"/>
                <a:cs charset="0" typeface="楷体"/>
                <a:sym typeface="+mn-ea"/>
              </a:rPr>
              <a:t>：楼上对无人出租车有意见的，就说下你打到便宜的无人的士，你坐不坐吧？</a:t>
            </a:r>
          </a:p>
          <a:p>
            <a:pPr algn="l">
              <a:lnSpc>
                <a:spcPct val="110000"/>
              </a:lnSpc>
              <a:spcBef>
                <a:spcPts val="0"/>
              </a:spcBef>
              <a:spcAft>
                <a:spcPts val="0"/>
              </a:spcAft>
            </a:pPr>
            <a:r>
              <a:rPr altLang="en-US" b="1" dirty="0" lang="zh-CN" sz="2800">
                <a:solidFill>
                  <a:srgbClr val="FF0000"/>
                </a:solidFill>
                <a:latin charset="0" typeface="楷体"/>
                <a:ea charset="0" typeface="楷体"/>
                <a:cs charset="0" typeface="楷体"/>
                <a:sym typeface="+mn-ea"/>
              </a:rPr>
              <a:t>15楼</a:t>
            </a:r>
            <a:r>
              <a:rPr altLang="en-US" b="1" dirty="0" lang="zh-CN" sz="2800">
                <a:latin charset="0" typeface="楷体"/>
                <a:ea charset="0" typeface="楷体"/>
                <a:cs charset="0" typeface="楷体"/>
                <a:sym typeface="+mn-ea"/>
              </a:rPr>
              <a:t>：那还要不要发展AI嘛？感觉没有发展的必要了，那么多人失业，再过几年我也生存不下去哦？但是适当发展也不是坏事，科技改变生活嘛，有个机器人还是不错的</a:t>
            </a:r>
            <a:r>
              <a:rPr altLang="zh-CN" b="1" dirty="0" lang="en-US" sz="2800">
                <a:latin charset="0" typeface="楷体"/>
                <a:ea charset="0" typeface="楷体"/>
                <a:cs charset="0" typeface="楷体"/>
                <a:sym typeface="+mn-ea"/>
              </a:rPr>
              <a:t>。</a:t>
            </a:r>
            <a:endParaRPr altLang="en-US" b="1" dirty="0" lang="zh-CN" sz="2800">
              <a:latin charset="0" typeface="楷体"/>
              <a:ea charset="0" typeface="楷体"/>
              <a:cs charset="0" typeface="楷体"/>
              <a:sym typeface="+mn-ea"/>
            </a:endParaRPr>
          </a:p>
          <a:p>
            <a:pPr algn="l">
              <a:lnSpc>
                <a:spcPct val="110000"/>
              </a:lnSpc>
              <a:spcBef>
                <a:spcPts val="0"/>
              </a:spcBef>
              <a:spcAft>
                <a:spcPts val="0"/>
              </a:spcAft>
            </a:pPr>
            <a:r>
              <a:rPr altLang="en-US" b="1" dirty="0" lang="zh-CN" sz="2800">
                <a:solidFill>
                  <a:srgbClr val="FF0000"/>
                </a:solidFill>
                <a:latin charset="0" typeface="楷体"/>
                <a:ea charset="0" typeface="楷体"/>
                <a:cs charset="0" typeface="楷体"/>
                <a:sym typeface="+mn-ea"/>
              </a:rPr>
              <a:t>19楼</a:t>
            </a:r>
            <a:r>
              <a:rPr altLang="en-US" b="1" dirty="0" lang="zh-CN" sz="2800">
                <a:latin charset="0" typeface="楷体"/>
                <a:ea charset="0" typeface="楷体"/>
                <a:cs charset="0" typeface="楷体"/>
                <a:sym typeface="+mn-ea"/>
              </a:rPr>
              <a:t>：评论区都在争</a:t>
            </a:r>
            <a:r>
              <a:rPr altLang="zh-CN" b="1" dirty="0" lang="en-US" sz="2800">
                <a:latin charset="0" typeface="楷体"/>
                <a:ea charset="0" typeface="楷体"/>
                <a:cs charset="0" typeface="楷体"/>
                <a:sym typeface="+mn-ea"/>
              </a:rPr>
              <a:t>AI</a:t>
            </a:r>
            <a:r>
              <a:rPr altLang="en-US" b="1" dirty="0" lang="zh-CN" sz="2800">
                <a:latin charset="0" typeface="楷体"/>
                <a:ea charset="0" typeface="楷体"/>
                <a:cs charset="0" typeface="楷体"/>
                <a:sym typeface="+mn-ea"/>
              </a:rPr>
              <a:t>到底有没有和普通人抢钱</a:t>
            </a:r>
            <a:r>
              <a:rPr altLang="zh-CN" b="1" dirty="0" lang="en-US" sz="2800">
                <a:latin charset="0" typeface="楷体"/>
                <a:ea charset="0" typeface="楷体"/>
                <a:cs charset="0" typeface="楷体"/>
                <a:sym typeface="+mn-ea"/>
              </a:rPr>
              <a:t>，</a:t>
            </a:r>
            <a:r>
              <a:rPr altLang="en-US" b="1" dirty="0" lang="zh-CN" sz="2800">
                <a:latin charset="0" typeface="楷体"/>
                <a:ea charset="0" typeface="楷体"/>
                <a:cs charset="0" typeface="楷体"/>
                <a:sym typeface="+mn-ea"/>
              </a:rPr>
              <a:t>反正这两个观点我都不认同。任何东西存在即合理</a:t>
            </a:r>
            <a:r>
              <a:rPr altLang="zh-CN" b="1" dirty="0" lang="en-US" sz="2800">
                <a:latin charset="0" typeface="楷体"/>
                <a:ea charset="0" typeface="楷体"/>
                <a:cs charset="0" typeface="楷体"/>
                <a:sym typeface="+mn-ea"/>
              </a:rPr>
              <a:t>，</a:t>
            </a:r>
            <a:r>
              <a:rPr altLang="en-US" b="1" dirty="0" lang="zh-CN" sz="2800">
                <a:latin charset="0" typeface="楷体"/>
                <a:ea charset="0" typeface="楷体"/>
                <a:cs charset="0" typeface="楷体"/>
                <a:sym typeface="+mn-ea"/>
              </a:rPr>
              <a:t>争来争去有什么用</a:t>
            </a:r>
            <a:r>
              <a:rPr altLang="zh-CN" b="1" dirty="0" lang="en-US" sz="2800">
                <a:latin charset="0" typeface="楷体"/>
                <a:ea charset="0" typeface="楷体"/>
                <a:cs charset="0" typeface="楷体"/>
                <a:sym typeface="+mn-ea"/>
              </a:rPr>
              <a:t>？</a:t>
            </a:r>
            <a:r>
              <a:rPr altLang="en-US" b="1" dirty="0" lang="zh-CN" sz="2800">
                <a:latin charset="0" typeface="楷体"/>
                <a:ea charset="0" typeface="楷体"/>
                <a:cs charset="0" typeface="楷体"/>
                <a:sym typeface="+mn-ea"/>
              </a:rPr>
              <a:t>既然有了就顺其自然发展呗</a:t>
            </a:r>
            <a:r>
              <a:rPr altLang="zh-CN" b="1" dirty="0" lang="en-US" sz="2800">
                <a:latin charset="0" typeface="楷体"/>
                <a:ea charset="0" typeface="楷体"/>
                <a:cs charset="0" typeface="楷体"/>
                <a:sym typeface="+mn-ea"/>
              </a:rPr>
              <a:t>。</a:t>
            </a:r>
          </a:p>
        </p:txBody>
      </p:sp>
      <p:sp>
        <p:nvSpPr>
          <p:cNvPr id="7" name="文本框 6"/>
          <p:cNvSpPr txBox="1"/>
          <p:nvPr>
            <p:custDataLst>
              <p:tags r:id="rId1"/>
            </p:custDataLst>
          </p:nvPr>
        </p:nvSpPr>
        <p:spPr>
          <a:xfrm>
            <a:off x="3266787" y="98001"/>
            <a:ext cx="5273155" cy="583565"/>
          </a:xfrm>
          <a:prstGeom prst="rect">
            <a:avLst/>
          </a:prstGeom>
          <a:noFill/>
        </p:spPr>
        <p:txBody>
          <a:bodyPr rtlCol="0" wrap="square">
            <a:spAutoFit/>
          </a:bodyPr>
          <a:lstStyle/>
          <a:p>
            <a:r>
              <a:rPr altLang="en-US" b="1" dirty="0" lang="zh-CN" sz="3200">
                <a:solidFill>
                  <a:schemeClr val="tx1"/>
                </a:solidFill>
                <a:cs typeface="+mn-ea"/>
                <a:sym typeface="+mn-lt"/>
              </a:rPr>
              <a:t>辨析日常生活中的逻辑谬误</a:t>
            </a:r>
            <a:r>
              <a:rPr altLang="zh-CN" b="1" dirty="0" lang="en-US" sz="3200">
                <a:solidFill>
                  <a:schemeClr val="tx1"/>
                </a:solidFill>
                <a:cs typeface="+mn-ea"/>
                <a:sym typeface="+mn-lt"/>
              </a:rPr>
              <a:t> </a:t>
            </a:r>
          </a:p>
        </p:txBody>
      </p:sp>
    </p:spTree>
    <p:extLst>
      <p:ext uri="{BB962C8B-B14F-4D97-AF65-F5344CB8AC3E}">
        <p14:creationId xmlns:p14="http://schemas.microsoft.com/office/powerpoint/2010/main" val="2750501231"/>
      </p:ext>
    </p:extLst>
  </p:cSld>
  <p:clrMapOvr>
    <a:masterClrMapping/>
  </p:clrMapOvr>
  <mc:AlternateContent xmlns:mc="http://schemas.openxmlformats.org/markup-compatibility/2006" xmlns:p14="http://schemas.microsoft.com/office/powerpoint/2010/main">
    <mc:Choice Requires="p14">
      <p:transition spd="slow">
        <p14:reveal/>
      </p:transition>
    </mc:Choice>
    <mc:Fallback>
      <p:transition spd="slow">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20D22F50-346B-15D0-474D-72A6F1737C30}"/>
              </a:ext>
            </a:extLst>
          </p:cNvPr>
          <p:cNvSpPr>
            <a:spLocks noGrp="1"/>
          </p:cNvSpPr>
          <p:nvPr>
            <p:ph idx="1"/>
          </p:nvPr>
        </p:nvSpPr>
        <p:spPr>
          <a:xfrm>
            <a:off x="335360" y="980728"/>
            <a:ext cx="11665296" cy="4680520"/>
          </a:xfrm>
        </p:spPr>
        <p:txBody>
          <a:bodyPr>
            <a:noAutofit/>
          </a:bodyPr>
          <a:lstStyle/>
          <a:p>
            <a:r>
              <a:rPr altLang="en-US" b="1" dirty="0" lang="zh-CN" sz="2800">
                <a:latin charset="-122" panose="02010609060101010101" pitchFamily="49" typeface="仿宋"/>
                <a:ea charset="-122" panose="02010609060101010101" pitchFamily="49" typeface="仿宋"/>
              </a:rPr>
              <a:t>某同学一上课就头疼，不上课就不头疼。</a:t>
            </a:r>
            <a:endParaRPr altLang="zh-CN" b="1" dirty="0" lang="en-US" sz="2800">
              <a:latin charset="-122" panose="02010609060101010101" pitchFamily="49" typeface="仿宋"/>
              <a:ea charset="-122" panose="02010609060101010101" pitchFamily="49" typeface="仿宋"/>
            </a:endParaRPr>
          </a:p>
          <a:p>
            <a:pPr indent="0" marL="0">
              <a:buNone/>
            </a:pPr>
            <a:r>
              <a:rPr altLang="en-US" b="1" dirty="0" lang="zh-CN" sz="2800">
                <a:latin charset="-122" panose="02010609060101010101" pitchFamily="49" typeface="仿宋"/>
                <a:ea charset="-122" panose="02010609060101010101" pitchFamily="49" typeface="仿宋"/>
              </a:rPr>
              <a:t>  所以，上课是头疼的原因。</a:t>
            </a:r>
            <a:endParaRPr altLang="zh-CN" b="1" dirty="0" lang="en-US" sz="2800">
              <a:latin charset="-122" panose="02010609060101010101" pitchFamily="49" typeface="仿宋"/>
              <a:ea charset="-122" panose="02010609060101010101" pitchFamily="49" typeface="仿宋"/>
            </a:endParaRPr>
          </a:p>
          <a:p>
            <a:r>
              <a:rPr altLang="en-US" b="1" dirty="0" lang="zh-CN" sz="2800">
                <a:latin charset="-122" panose="02010609060101010101" pitchFamily="49" typeface="仿宋"/>
                <a:ea charset="-122" panose="02010609060101010101" pitchFamily="49" typeface="仿宋"/>
              </a:rPr>
              <a:t>考试时某同学拉肚子了，他考试成绩不好。</a:t>
            </a:r>
            <a:endParaRPr altLang="zh-CN" b="1" dirty="0" lang="en-US" sz="2800">
              <a:latin charset="-122" panose="02010609060101010101" pitchFamily="49" typeface="仿宋"/>
              <a:ea charset="-122" panose="02010609060101010101" pitchFamily="49" typeface="仿宋"/>
            </a:endParaRPr>
          </a:p>
          <a:p>
            <a:pPr indent="0" marL="0">
              <a:buNone/>
            </a:pPr>
            <a:r>
              <a:rPr altLang="en-US" b="1" dirty="0" lang="zh-CN" sz="2800">
                <a:latin charset="-122" panose="02010609060101010101" pitchFamily="49" typeface="仿宋"/>
                <a:ea charset="-122" panose="02010609060101010101" pitchFamily="49" typeface="仿宋"/>
              </a:rPr>
              <a:t>  所以，拉肚子就是考试成绩不好的原因。</a:t>
            </a:r>
            <a:endParaRPr altLang="zh-CN" b="1" dirty="0" lang="en-US" sz="2800">
              <a:latin charset="-122" panose="02010609060101010101" pitchFamily="49" typeface="仿宋"/>
              <a:ea charset="-122" panose="02010609060101010101" pitchFamily="49" typeface="仿宋"/>
            </a:endParaRPr>
          </a:p>
          <a:p>
            <a:r>
              <a:rPr altLang="en-US" b="1" dirty="0" lang="zh-CN" sz="2800">
                <a:latin charset="-122" panose="02010609060101010101" pitchFamily="49" typeface="仿宋"/>
                <a:ea charset="-122" panose="02010609060101010101" pitchFamily="49" typeface="仿宋"/>
              </a:rPr>
              <a:t>我们学校学生这学期开始穿校服了，学生们这学期的考试分数也有进步。</a:t>
            </a:r>
            <a:endParaRPr altLang="zh-CN" b="1" dirty="0" lang="en-US" sz="2800">
              <a:latin charset="-122" panose="02010609060101010101" pitchFamily="49" typeface="仿宋"/>
              <a:ea charset="-122" panose="02010609060101010101" pitchFamily="49" typeface="仿宋"/>
            </a:endParaRPr>
          </a:p>
          <a:p>
            <a:pPr indent="0" marL="0">
              <a:buNone/>
            </a:pPr>
            <a:r>
              <a:rPr altLang="en-US" b="1" dirty="0" lang="zh-CN" sz="2800">
                <a:latin charset="-122" panose="02010609060101010101" pitchFamily="49" typeface="仿宋"/>
                <a:ea charset="-122" panose="02010609060101010101" pitchFamily="49" typeface="仿宋"/>
              </a:rPr>
              <a:t>  所以，穿校服能提高学生们的学习成绩。</a:t>
            </a:r>
          </a:p>
          <a:p>
            <a:r>
              <a:rPr altLang="en-US" b="1" dirty="0" lang="zh-CN" sz="2800">
                <a:latin charset="-122" panose="02010609060101010101" pitchFamily="49" typeface="仿宋"/>
                <a:ea charset="-122" panose="02010609060101010101" pitchFamily="49" typeface="仿宋"/>
              </a:rPr>
              <a:t>每次我爸洗完车，天就下雨。</a:t>
            </a:r>
            <a:endParaRPr altLang="zh-CN" b="1" dirty="0" lang="en-US" sz="2800">
              <a:latin charset="-122" panose="02010609060101010101" pitchFamily="49" typeface="仿宋"/>
              <a:ea charset="-122" panose="02010609060101010101" pitchFamily="49" typeface="仿宋"/>
            </a:endParaRPr>
          </a:p>
          <a:p>
            <a:pPr indent="0" marL="0">
              <a:buNone/>
            </a:pPr>
            <a:r>
              <a:rPr altLang="en-US" b="1" dirty="0" lang="zh-CN" sz="2800">
                <a:latin charset="-122" panose="02010609060101010101" pitchFamily="49" typeface="仿宋"/>
                <a:ea charset="-122" panose="02010609060101010101" pitchFamily="49" typeface="仿宋"/>
              </a:rPr>
              <a:t>  所以下雨是我爸洗车造成的。</a:t>
            </a:r>
          </a:p>
          <a:p>
            <a:endParaRPr altLang="zh-CN" b="1" dirty="0" lang="en-US" sz="2800">
              <a:latin charset="-122" panose="02010609060101010101" pitchFamily="49" typeface="楷体"/>
              <a:ea charset="-122" panose="02010609060101010101" pitchFamily="49" typeface="楷体"/>
            </a:endParaRPr>
          </a:p>
        </p:txBody>
      </p:sp>
    </p:spTree>
    <p:extLst>
      <p:ext uri="{BB962C8B-B14F-4D97-AF65-F5344CB8AC3E}">
        <p14:creationId xmlns:p14="http://schemas.microsoft.com/office/powerpoint/2010/main" val="295946965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4">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4">
                                            <p:txEl>
                                              <p:pRg end="2" st="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4">
                                            <p:txEl>
                                              <p:pRg end="3" st="3"/>
                                            </p:txEl>
                                          </p:spTgt>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4">
                                            <p:txEl>
                                              <p:pRg end="4" st="4"/>
                                            </p:txEl>
                                          </p:spTgt>
                                        </p:tgtEl>
                                        <p:attrNameLst>
                                          <p:attrName>style.visibility</p:attrName>
                                        </p:attrNameLst>
                                      </p:cBhvr>
                                      <p:to>
                                        <p:strVal val="visible"/>
                                      </p:to>
                                    </p:se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 presetSubtype="0">
                                  <p:stCondLst>
                                    <p:cond delay="0"/>
                                  </p:stCondLst>
                                  <p:childTnLst>
                                    <p:set>
                                      <p:cBhvr>
                                        <p:cTn dur="1" fill="hold" id="26">
                                          <p:stCondLst>
                                            <p:cond delay="0"/>
                                          </p:stCondLst>
                                        </p:cTn>
                                        <p:tgtEl>
                                          <p:spTgt spid="4">
                                            <p:txEl>
                                              <p:pRg end="5" st="5"/>
                                            </p:txEl>
                                          </p:spTgt>
                                        </p:tgtEl>
                                        <p:attrNameLst>
                                          <p:attrName>style.visibility</p:attrName>
                                        </p:attrNameLst>
                                      </p:cBhvr>
                                      <p:to>
                                        <p:strVal val="visible"/>
                                      </p:to>
                                    </p:se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1" presetSubtype="0">
                                  <p:stCondLst>
                                    <p:cond delay="0"/>
                                  </p:stCondLst>
                                  <p:childTnLst>
                                    <p:set>
                                      <p:cBhvr>
                                        <p:cTn dur="1" fill="hold" id="30">
                                          <p:stCondLst>
                                            <p:cond delay="0"/>
                                          </p:stCondLst>
                                        </p:cTn>
                                        <p:tgtEl>
                                          <p:spTgt spid="4">
                                            <p:txEl>
                                              <p:pRg end="6" st="6"/>
                                            </p:txEl>
                                          </p:spTgt>
                                        </p:tgtEl>
                                        <p:attrNameLst>
                                          <p:attrName>style.visibility</p:attrName>
                                        </p:attrNameLst>
                                      </p:cBhvr>
                                      <p:to>
                                        <p:strVal val="visible"/>
                                      </p:to>
                                    </p:se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1" presetSubtype="0">
                                  <p:stCondLst>
                                    <p:cond delay="0"/>
                                  </p:stCondLst>
                                  <p:childTnLst>
                                    <p:set>
                                      <p:cBhvr>
                                        <p:cTn dur="1" fill="hold" id="34">
                                          <p:stCondLst>
                                            <p:cond delay="0"/>
                                          </p:stCondLst>
                                        </p:cTn>
                                        <p:tgtEl>
                                          <p:spTgt spid="4">
                                            <p:txEl>
                                              <p:pRg end="7" st="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 uiExpand="1"/>
    </p:bld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424" y="1484785"/>
            <a:ext cx="10513168" cy="4525963"/>
          </a:xfrm>
        </p:spPr>
        <p:txBody>
          <a:bodyPr>
            <a:normAutofit/>
          </a:bodyPr>
          <a:lstStyle/>
          <a:p>
            <a:pPr indent="0" marL="0">
              <a:buNone/>
            </a:pPr>
            <a:r>
              <a:rPr altLang="zh-CN" b="1" dirty="0" lang="en-US" sz="2800">
                <a:latin charset="-122" panose="02010609060101010101" pitchFamily="49" typeface="仿宋"/>
                <a:ea charset="-122" panose="02010609060101010101" pitchFamily="49" typeface="仿宋"/>
                <a:sym charset="2" panose="05000000000000000000" pitchFamily="2" typeface="Wingdings"/>
              </a:rPr>
              <a:t>《</a:t>
            </a:r>
            <a:r>
              <a:rPr altLang="en-US" b="1" dirty="0" lang="zh-CN" sz="2800">
                <a:latin charset="-122" panose="02010609060101010101" pitchFamily="49" typeface="仿宋"/>
                <a:ea charset="-122" panose="02010609060101010101" pitchFamily="49" typeface="仿宋"/>
                <a:sym charset="2" panose="05000000000000000000" pitchFamily="2" typeface="Wingdings"/>
              </a:rPr>
              <a:t>祝福</a:t>
            </a:r>
            <a:r>
              <a:rPr altLang="zh-CN" b="1" dirty="0" lang="en-US" sz="2800">
                <a:latin charset="-122" panose="02010609060101010101" pitchFamily="49" typeface="仿宋"/>
                <a:ea charset="-122" panose="02010609060101010101" pitchFamily="49" typeface="仿宋"/>
                <a:sym charset="2" panose="05000000000000000000" pitchFamily="2" typeface="Wingdings"/>
              </a:rPr>
              <a:t>》</a:t>
            </a:r>
            <a:r>
              <a:rPr altLang="en-US" b="1" dirty="0" lang="zh-CN" sz="2800">
                <a:latin charset="-122" panose="02010609060101010101" pitchFamily="49" typeface="仿宋"/>
                <a:ea charset="-122" panose="02010609060101010101" pitchFamily="49" typeface="仿宋"/>
                <a:sym charset="2" panose="05000000000000000000" pitchFamily="2" typeface="Wingdings"/>
              </a:rPr>
              <a:t>中，鲁四老爷知道祥林嫂的死讯后说：“不早不迟，偏偏在这时候，</a:t>
            </a:r>
            <a:r>
              <a:rPr altLang="zh-CN" b="1" dirty="0" lang="en-US" sz="2800">
                <a:latin charset="-122" panose="02010609060101010101" pitchFamily="49" typeface="仿宋"/>
                <a:ea charset="-122" panose="02010609060101010101" pitchFamily="49" typeface="仿宋"/>
                <a:sym charset="2" panose="05000000000000000000" pitchFamily="2" typeface="Wingdings"/>
              </a:rPr>
              <a:t>——</a:t>
            </a:r>
            <a:r>
              <a:rPr altLang="en-US" b="1" dirty="0" lang="zh-CN" sz="2800">
                <a:latin charset="-122" panose="02010609060101010101" pitchFamily="49" typeface="仿宋"/>
                <a:ea charset="-122" panose="02010609060101010101" pitchFamily="49" typeface="仿宋"/>
                <a:sym charset="2" panose="05000000000000000000" pitchFamily="2" typeface="Wingdings"/>
              </a:rPr>
              <a:t>这就可见是一个谬种！”</a:t>
            </a:r>
            <a:endParaRPr altLang="zh-CN" b="1" dirty="0" lang="en-US" sz="2800">
              <a:latin charset="-122" panose="02010609060101010101" pitchFamily="49" typeface="仿宋"/>
              <a:ea charset="-122" panose="02010609060101010101" pitchFamily="49" typeface="仿宋"/>
              <a:cs charset="0" typeface="楷体"/>
              <a:sym typeface="+mn-ea"/>
            </a:endParaRPr>
          </a:p>
          <a:p>
            <a:pPr indent="0" marL="0">
              <a:buNone/>
            </a:pPr>
            <a:r>
              <a:rPr altLang="en-US" b="1" dirty="0" lang="zh-CN" sz="2800">
                <a:latin charset="-122" panose="02010609060101010101" pitchFamily="49" typeface="仿宋"/>
                <a:ea charset="-122" panose="02010609060101010101" pitchFamily="49" typeface="仿宋"/>
                <a:cs charset="0" typeface="楷体"/>
                <a:sym typeface="+mn-ea"/>
              </a:rPr>
              <a:t>有过于江上者，见人方引婴儿而欲投之江中，婴儿啼。人问其故。曰：“此其父善游。” </a:t>
            </a:r>
            <a:endParaRPr altLang="en-US" b="1" dirty="0" lang="zh-CN" sz="2800">
              <a:latin charset="-122" panose="02010609060101010101" pitchFamily="49" typeface="仿宋"/>
              <a:ea charset="-122" panose="02010609060101010101" pitchFamily="49" typeface="仿宋"/>
            </a:endParaRPr>
          </a:p>
        </p:txBody>
      </p:sp>
    </p:spTree>
    <p:extLst>
      <p:ext uri="{BB962C8B-B14F-4D97-AF65-F5344CB8AC3E}">
        <p14:creationId xmlns:p14="http://schemas.microsoft.com/office/powerpoint/2010/main" val="1855736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4862"/>
</p:tagLst>
</file>

<file path=ppt/tags/tag10.xml><?xml version="1.0" encoding="utf-8"?>
<p:tagLst xmlns:a="http://schemas.openxmlformats.org/drawingml/2006/main" xmlns:r="http://schemas.openxmlformats.org/officeDocument/2006/relationships" xmlns:p="http://schemas.openxmlformats.org/presentationml/2006/main">
  <p:tag name="AS_UNIQUEID" val="1394"/>
</p:tagLst>
</file>

<file path=ppt/tags/tag100.xml><?xml version="1.0" encoding="utf-8"?>
<p:tagLst xmlns:a="http://schemas.openxmlformats.org/drawingml/2006/main" xmlns:r="http://schemas.openxmlformats.org/officeDocument/2006/relationships" xmlns:p="http://schemas.openxmlformats.org/presentationml/2006/main">
  <p:tag name="AS_UNIQUEID" val="746"/>
</p:tagLst>
</file>

<file path=ppt/tags/tag101.xml><?xml version="1.0" encoding="utf-8"?>
<p:tagLst xmlns:a="http://schemas.openxmlformats.org/drawingml/2006/main" xmlns:r="http://schemas.openxmlformats.org/officeDocument/2006/relationships" xmlns:p="http://schemas.openxmlformats.org/presentationml/2006/main">
  <p:tag name="AS_UNIQUEID" val="3739"/>
</p:tagLst>
</file>

<file path=ppt/tags/tag11.xml><?xml version="1.0" encoding="utf-8"?>
<p:tagLst xmlns:a="http://schemas.openxmlformats.org/drawingml/2006/main" xmlns:r="http://schemas.openxmlformats.org/officeDocument/2006/relationships" xmlns:p="http://schemas.openxmlformats.org/presentationml/2006/main">
  <p:tag name="AS_UNIQUEID" val="1395"/>
</p:tagLst>
</file>

<file path=ppt/tags/tag12.xml><?xml version="1.0" encoding="utf-8"?>
<p:tagLst xmlns:a="http://schemas.openxmlformats.org/drawingml/2006/main" xmlns:r="http://schemas.openxmlformats.org/officeDocument/2006/relationships" xmlns:p="http://schemas.openxmlformats.org/presentationml/2006/main">
  <p:tag name="AS_UNIQUEID" val="4052"/>
</p:tagLst>
</file>

<file path=ppt/tags/tag13.xml><?xml version="1.0" encoding="utf-8"?>
<p:tagLst xmlns:a="http://schemas.openxmlformats.org/drawingml/2006/main" xmlns:r="http://schemas.openxmlformats.org/officeDocument/2006/relationships" xmlns:p="http://schemas.openxmlformats.org/presentationml/2006/main">
  <p:tag name="AS_UNIQUEID" val="64"/>
</p:tagLst>
</file>

<file path=ppt/tags/tag14.xml><?xml version="1.0" encoding="utf-8"?>
<p:tagLst xmlns:a="http://schemas.openxmlformats.org/drawingml/2006/main" xmlns:r="http://schemas.openxmlformats.org/officeDocument/2006/relationships" xmlns:p="http://schemas.openxmlformats.org/presentationml/2006/main">
  <p:tag name="AS_UNIQUEID" val="4296"/>
</p:tagLst>
</file>

<file path=ppt/tags/tag15.xml><?xml version="1.0" encoding="utf-8"?>
<p:tagLst xmlns:a="http://schemas.openxmlformats.org/drawingml/2006/main" xmlns:r="http://schemas.openxmlformats.org/officeDocument/2006/relationships" xmlns:p="http://schemas.openxmlformats.org/presentationml/2006/main">
  <p:tag name="AS_UNIQUEID" val="4297"/>
</p:tagLst>
</file>

<file path=ppt/tags/tag16.xml><?xml version="1.0" encoding="utf-8"?>
<p:tagLst xmlns:a="http://schemas.openxmlformats.org/drawingml/2006/main" xmlns:r="http://schemas.openxmlformats.org/officeDocument/2006/relationships" xmlns:p="http://schemas.openxmlformats.org/presentationml/2006/main">
  <p:tag name="AS_UNIQUEID" val="4298"/>
</p:tagLst>
</file>

<file path=ppt/tags/tag17.xml><?xml version="1.0" encoding="utf-8"?>
<p:tagLst xmlns:a="http://schemas.openxmlformats.org/drawingml/2006/main" xmlns:r="http://schemas.openxmlformats.org/officeDocument/2006/relationships" xmlns:p="http://schemas.openxmlformats.org/presentationml/2006/main">
  <p:tag name="AS_UNIQUEID" val="1649"/>
</p:tagLst>
</file>

<file path=ppt/tags/tag18.xml><?xml version="1.0" encoding="utf-8"?>
<p:tagLst xmlns:a="http://schemas.openxmlformats.org/drawingml/2006/main" xmlns:r="http://schemas.openxmlformats.org/officeDocument/2006/relationships" xmlns:p="http://schemas.openxmlformats.org/presentationml/2006/main">
  <p:tag name="AS_UNIQUEID" val="5335"/>
</p:tagLst>
</file>

<file path=ppt/tags/tag19.xml><?xml version="1.0" encoding="utf-8"?>
<p:tagLst xmlns:a="http://schemas.openxmlformats.org/drawingml/2006/main" xmlns:r="http://schemas.openxmlformats.org/officeDocument/2006/relationships" xmlns:p="http://schemas.openxmlformats.org/presentationml/2006/main">
  <p:tag name="AS_UNIQUEID" val="4151"/>
  <p:tag name="KSO_WM_UNIT_TABLE_BEAUTIFY" val="smartTable{ce29208d-f6f4-4d54-9e4e-c6864397fd80}"/>
</p:tagLst>
</file>

<file path=ppt/tags/tag2.xml><?xml version="1.0" encoding="utf-8"?>
<p:tagLst xmlns:a="http://schemas.openxmlformats.org/drawingml/2006/main" xmlns:r="http://schemas.openxmlformats.org/officeDocument/2006/relationships" xmlns:p="http://schemas.openxmlformats.org/presentationml/2006/main">
  <p:tag name="AS_UNIQUEID" val="4863"/>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AS_UNIQUEID" val="6744"/>
</p:tagLst>
</file>

<file path=ppt/tags/tag22.xml><?xml version="1.0" encoding="utf-8"?>
<p:tagLst xmlns:a="http://schemas.openxmlformats.org/drawingml/2006/main" xmlns:r="http://schemas.openxmlformats.org/officeDocument/2006/relationships" xmlns:p="http://schemas.openxmlformats.org/presentationml/2006/main">
  <p:tag name="AS_UNIQUEID" val="6745"/>
</p:tagLst>
</file>

<file path=ppt/tags/tag23.xml><?xml version="1.0" encoding="utf-8"?>
<p:tagLst xmlns:a="http://schemas.openxmlformats.org/drawingml/2006/main" xmlns:r="http://schemas.openxmlformats.org/officeDocument/2006/relationships" xmlns:p="http://schemas.openxmlformats.org/presentationml/2006/main">
  <p:tag name="AS_UNIQUEID" val="6746"/>
</p:tagLst>
</file>

<file path=ppt/tags/tag24.xml><?xml version="1.0" encoding="utf-8"?>
<p:tagLst xmlns:a="http://schemas.openxmlformats.org/drawingml/2006/main" xmlns:r="http://schemas.openxmlformats.org/officeDocument/2006/relationships" xmlns:p="http://schemas.openxmlformats.org/presentationml/2006/main">
  <p:tag name="AS_UNIQUEID" val="5016"/>
</p:tagLst>
</file>

<file path=ppt/tags/tag25.xml><?xml version="1.0" encoding="utf-8"?>
<p:tagLst xmlns:a="http://schemas.openxmlformats.org/drawingml/2006/main" xmlns:r="http://schemas.openxmlformats.org/officeDocument/2006/relationships" xmlns:p="http://schemas.openxmlformats.org/presentationml/2006/main">
  <p:tag name="AS_UNIQUEID" val="1685"/>
</p:tagLst>
</file>

<file path=ppt/tags/tag26.xml><?xml version="1.0" encoding="utf-8"?>
<p:tagLst xmlns:a="http://schemas.openxmlformats.org/drawingml/2006/main" xmlns:r="http://schemas.openxmlformats.org/officeDocument/2006/relationships" xmlns:p="http://schemas.openxmlformats.org/presentationml/2006/main">
  <p:tag name="AS_UNIQUEID" val="5020"/>
</p:tagLst>
</file>

<file path=ppt/tags/tag27.xml><?xml version="1.0" encoding="utf-8"?>
<p:tagLst xmlns:a="http://schemas.openxmlformats.org/drawingml/2006/main" xmlns:r="http://schemas.openxmlformats.org/officeDocument/2006/relationships" xmlns:p="http://schemas.openxmlformats.org/presentationml/2006/main">
  <p:tag name="AS_UNIQUEID" val="5076"/>
</p:tagLst>
</file>

<file path=ppt/tags/tag28.xml><?xml version="1.0" encoding="utf-8"?>
<p:tagLst xmlns:a="http://schemas.openxmlformats.org/drawingml/2006/main" xmlns:r="http://schemas.openxmlformats.org/officeDocument/2006/relationships" xmlns:p="http://schemas.openxmlformats.org/presentationml/2006/main">
  <p:tag name="AS_UNIQUEID" val="5022"/>
</p:tagLst>
</file>

<file path=ppt/tags/tag29.xml><?xml version="1.0" encoding="utf-8"?>
<p:tagLst xmlns:a="http://schemas.openxmlformats.org/drawingml/2006/main" xmlns:r="http://schemas.openxmlformats.org/officeDocument/2006/relationships" xmlns:p="http://schemas.openxmlformats.org/presentationml/2006/main">
  <p:tag name="AS_UNIQUEID" val="5024"/>
</p:tagLst>
</file>

<file path=ppt/tags/tag3.xml><?xml version="1.0" encoding="utf-8"?>
<p:tagLst xmlns:a="http://schemas.openxmlformats.org/drawingml/2006/main" xmlns:r="http://schemas.openxmlformats.org/officeDocument/2006/relationships" xmlns:p="http://schemas.openxmlformats.org/presentationml/2006/main">
  <p:tag name="AS_UNIQUEID" val="4864"/>
</p:tagLst>
</file>

<file path=ppt/tags/tag30.xml><?xml version="1.0" encoding="utf-8"?>
<p:tagLst xmlns:a="http://schemas.openxmlformats.org/drawingml/2006/main" xmlns:r="http://schemas.openxmlformats.org/officeDocument/2006/relationships" xmlns:p="http://schemas.openxmlformats.org/presentationml/2006/main">
  <p:tag name="AS_UNIQUEID" val="5024"/>
</p:tagLst>
</file>

<file path=ppt/tags/tag31.xml><?xml version="1.0" encoding="utf-8"?>
<p:tagLst xmlns:a="http://schemas.openxmlformats.org/drawingml/2006/main" xmlns:r="http://schemas.openxmlformats.org/officeDocument/2006/relationships" xmlns:p="http://schemas.openxmlformats.org/presentationml/2006/main">
  <p:tag name="AS_UNIQUEID" val="5026"/>
</p:tagLst>
</file>

<file path=ppt/tags/tag32.xml><?xml version="1.0" encoding="utf-8"?>
<p:tagLst xmlns:a="http://schemas.openxmlformats.org/drawingml/2006/main" xmlns:r="http://schemas.openxmlformats.org/officeDocument/2006/relationships" xmlns:p="http://schemas.openxmlformats.org/presentationml/2006/main">
  <p:tag name="AS_UNIQUEID" val="5028"/>
</p:tagLst>
</file>

<file path=ppt/tags/tag33.xml><?xml version="1.0" encoding="utf-8"?>
<p:tagLst xmlns:a="http://schemas.openxmlformats.org/drawingml/2006/main" xmlns:r="http://schemas.openxmlformats.org/officeDocument/2006/relationships" xmlns:p="http://schemas.openxmlformats.org/presentationml/2006/main">
  <p:tag name="AS_UNIQUEID" val="749"/>
</p:tagLst>
</file>

<file path=ppt/tags/tag34.xml><?xml version="1.0" encoding="utf-8"?>
<p:tagLst xmlns:a="http://schemas.openxmlformats.org/drawingml/2006/main" xmlns:r="http://schemas.openxmlformats.org/officeDocument/2006/relationships" xmlns:p="http://schemas.openxmlformats.org/presentationml/2006/main">
  <p:tag name="AS_UNIQUEID" val="750"/>
</p:tagLst>
</file>

<file path=ppt/tags/tag35.xml><?xml version="1.0" encoding="utf-8"?>
<p:tagLst xmlns:a="http://schemas.openxmlformats.org/drawingml/2006/main" xmlns:r="http://schemas.openxmlformats.org/officeDocument/2006/relationships" xmlns:p="http://schemas.openxmlformats.org/presentationml/2006/main">
  <p:tag name="AS_UNIQUEID" val="753"/>
</p:tagLst>
</file>

<file path=ppt/tags/tag36.xml><?xml version="1.0" encoding="utf-8"?>
<p:tagLst xmlns:a="http://schemas.openxmlformats.org/drawingml/2006/main" xmlns:r="http://schemas.openxmlformats.org/officeDocument/2006/relationships" xmlns:p="http://schemas.openxmlformats.org/presentationml/2006/main">
  <p:tag name="AS_UNIQUEID" val="754"/>
</p:tagLst>
</file>

<file path=ppt/tags/tag37.xml><?xml version="1.0" encoding="utf-8"?>
<p:tagLst xmlns:a="http://schemas.openxmlformats.org/drawingml/2006/main" xmlns:r="http://schemas.openxmlformats.org/officeDocument/2006/relationships" xmlns:p="http://schemas.openxmlformats.org/presentationml/2006/main">
  <p:tag name="AS_UNIQUEID" val="751"/>
</p:tagLst>
</file>

<file path=ppt/tags/tag38.xml><?xml version="1.0" encoding="utf-8"?>
<p:tagLst xmlns:a="http://schemas.openxmlformats.org/drawingml/2006/main" xmlns:r="http://schemas.openxmlformats.org/officeDocument/2006/relationships" xmlns:p="http://schemas.openxmlformats.org/presentationml/2006/main">
  <p:tag name="AS_UNIQUEID" val="752"/>
</p:tagLst>
</file>

<file path=ppt/tags/tag39.xml><?xml version="1.0" encoding="utf-8"?>
<p:tagLst xmlns:a="http://schemas.openxmlformats.org/drawingml/2006/main" xmlns:r="http://schemas.openxmlformats.org/officeDocument/2006/relationships" xmlns:p="http://schemas.openxmlformats.org/presentationml/2006/main">
  <p:tag name="AS_UNIQUEID" val="3739"/>
</p:tagLst>
</file>

<file path=ppt/tags/tag4.xml><?xml version="1.0" encoding="utf-8"?>
<p:tagLst xmlns:a="http://schemas.openxmlformats.org/drawingml/2006/main" xmlns:r="http://schemas.openxmlformats.org/officeDocument/2006/relationships" xmlns:p="http://schemas.openxmlformats.org/presentationml/2006/main">
  <p:tag name="AS_UNIQUEID" val="4865"/>
</p:tagLst>
</file>

<file path=ppt/tags/tag40.xml><?xml version="1.0" encoding="utf-8"?>
<p:tagLst xmlns:a="http://schemas.openxmlformats.org/drawingml/2006/main" xmlns:r="http://schemas.openxmlformats.org/officeDocument/2006/relationships" xmlns:p="http://schemas.openxmlformats.org/presentationml/2006/main">
  <p:tag name="AS_UNIQUEID" val="616"/>
</p:tagLst>
</file>

<file path=ppt/tags/tag41.xml><?xml version="1.0" encoding="utf-8"?>
<p:tagLst xmlns:a="http://schemas.openxmlformats.org/drawingml/2006/main" xmlns:r="http://schemas.openxmlformats.org/officeDocument/2006/relationships" xmlns:p="http://schemas.openxmlformats.org/presentationml/2006/main">
  <p:tag name="AS_UNIQUEID" val="617"/>
</p:tagLst>
</file>

<file path=ppt/tags/tag42.xml><?xml version="1.0" encoding="utf-8"?>
<p:tagLst xmlns:a="http://schemas.openxmlformats.org/drawingml/2006/main" xmlns:r="http://schemas.openxmlformats.org/officeDocument/2006/relationships" xmlns:p="http://schemas.openxmlformats.org/presentationml/2006/main">
  <p:tag name="AS_UNIQUEID" val="620"/>
</p:tagLst>
</file>

<file path=ppt/tags/tag43.xml><?xml version="1.0" encoding="utf-8"?>
<p:tagLst xmlns:a="http://schemas.openxmlformats.org/drawingml/2006/main" xmlns:r="http://schemas.openxmlformats.org/officeDocument/2006/relationships" xmlns:p="http://schemas.openxmlformats.org/presentationml/2006/main">
  <p:tag name="AS_UNIQUEID" val="621"/>
</p:tagLst>
</file>

<file path=ppt/tags/tag44.xml><?xml version="1.0" encoding="utf-8"?>
<p:tagLst xmlns:a="http://schemas.openxmlformats.org/drawingml/2006/main" xmlns:r="http://schemas.openxmlformats.org/officeDocument/2006/relationships" xmlns:p="http://schemas.openxmlformats.org/presentationml/2006/main">
  <p:tag name="AS_UNIQUEID" val="4455"/>
</p:tagLst>
</file>

<file path=ppt/tags/tag45.xml><?xml version="1.0" encoding="utf-8"?>
<p:tagLst xmlns:a="http://schemas.openxmlformats.org/drawingml/2006/main" xmlns:r="http://schemas.openxmlformats.org/officeDocument/2006/relationships" xmlns:p="http://schemas.openxmlformats.org/presentationml/2006/main">
  <p:tag name="AS_UNIQUEID" val="3662"/>
  <p:tag name="KSO_WM_ASSEMBLE_CHIP_INDEX" val="954ebfd14f7b44f1888c8f9819c6029a"/>
  <p:tag name="KSO_WM_CHIP_FILLAREA_FILL_RULE" val="{&quot;fill_align&quot;:&quot;lt&quot;,&quot;fill_mode&quot;:&quot;full&quot;,&quot;sacle_strategy&quot;:&quot;smart&quot;}"/>
  <p:tag name="KSO_WM_CHIP_GROUPID" val="5e6b05596848fb12bee65ac8"/>
  <p:tag name="KSO_WM_CHIP_XID" val="5e6b05596848fb12bee65aca"/>
  <p:tag name="KSO_WM_TAG_VERSION" val="1.0"/>
  <p:tag name="KSO_WM_TEMPLATE_ASSEMBLE_GROUPID" val="606570524054ed1e2fb814c2"/>
  <p:tag name="KSO_WM_TEMPLATE_ASSEMBLE_XID" val="606570524054ed1e2fb814c2"/>
  <p:tag name="KSO_WM_TEMPLATE_CATEGORY" val="diagram"/>
  <p:tag name="KSO_WM_TEMPLATE_INDEX" val="20217069"/>
  <p:tag name="KSO_WM_UNIT_BLOCK" val="0"/>
  <p:tag name="KSO_WM_UNIT_COMPATIBLE" val="0"/>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069_1*f*1"/>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VALUE" val="90"/>
</p:tagLst>
</file>

<file path=ppt/tags/tag46.xml><?xml version="1.0" encoding="utf-8"?>
<p:tagLst xmlns:a="http://schemas.openxmlformats.org/drawingml/2006/main" xmlns:r="http://schemas.openxmlformats.org/officeDocument/2006/relationships" xmlns:p="http://schemas.openxmlformats.org/presentationml/2006/main">
  <p:tag name="AS_UNIQUEID" val="3739"/>
</p:tagLst>
</file>

<file path=ppt/tags/tag47.xml><?xml version="1.0" encoding="utf-8"?>
<p:tagLst xmlns:a="http://schemas.openxmlformats.org/drawingml/2006/main" xmlns:r="http://schemas.openxmlformats.org/officeDocument/2006/relationships" xmlns:p="http://schemas.openxmlformats.org/presentationml/2006/main">
  <p:tag name="AS_UNIQUEID" val="3739"/>
</p:tagLst>
</file>

<file path=ppt/tags/tag48.xml><?xml version="1.0" encoding="utf-8"?>
<p:tagLst xmlns:a="http://schemas.openxmlformats.org/drawingml/2006/main" xmlns:r="http://schemas.openxmlformats.org/officeDocument/2006/relationships" xmlns:p="http://schemas.openxmlformats.org/presentationml/2006/main">
  <p:tag name="AS_UNIQUEID" val="4455"/>
</p:tagLst>
</file>

<file path=ppt/tags/tag49.xml><?xml version="1.0" encoding="utf-8"?>
<p:tagLst xmlns:a="http://schemas.openxmlformats.org/drawingml/2006/main" xmlns:r="http://schemas.openxmlformats.org/officeDocument/2006/relationships" xmlns:p="http://schemas.openxmlformats.org/presentationml/2006/main">
  <p:tag name="AS_UNIQUEID" val="3662"/>
  <p:tag name="KSO_WM_ASSEMBLE_CHIP_INDEX" val="954ebfd14f7b44f1888c8f9819c6029a"/>
  <p:tag name="KSO_WM_CHIP_FILLAREA_FILL_RULE" val="{&quot;fill_align&quot;:&quot;lt&quot;,&quot;fill_mode&quot;:&quot;full&quot;,&quot;sacle_strategy&quot;:&quot;smart&quot;}"/>
  <p:tag name="KSO_WM_CHIP_GROUPID" val="5e6b05596848fb12bee65ac8"/>
  <p:tag name="KSO_WM_CHIP_XID" val="5e6b05596848fb12bee65aca"/>
  <p:tag name="KSO_WM_TAG_VERSION" val="1.0"/>
  <p:tag name="KSO_WM_TEMPLATE_ASSEMBLE_GROUPID" val="606570524054ed1e2fb814c2"/>
  <p:tag name="KSO_WM_TEMPLATE_ASSEMBLE_XID" val="606570524054ed1e2fb814c2"/>
  <p:tag name="KSO_WM_TEMPLATE_CATEGORY" val="diagram"/>
  <p:tag name="KSO_WM_TEMPLATE_INDEX" val="20217069"/>
  <p:tag name="KSO_WM_UNIT_BLOCK" val="0"/>
  <p:tag name="KSO_WM_UNIT_COMPATIBLE" val="0"/>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069_1*f*1"/>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VALUE" val="90"/>
</p:tagLst>
</file>

<file path=ppt/tags/tag5.xml><?xml version="1.0" encoding="utf-8"?>
<p:tagLst xmlns:a="http://schemas.openxmlformats.org/drawingml/2006/main" xmlns:r="http://schemas.openxmlformats.org/officeDocument/2006/relationships" xmlns:p="http://schemas.openxmlformats.org/presentationml/2006/main">
  <p:tag name="AS_UNIQUEID" val="754"/>
</p:tagLst>
</file>

<file path=ppt/tags/tag50.xml><?xml version="1.0" encoding="utf-8"?>
<p:tagLst xmlns:a="http://schemas.openxmlformats.org/drawingml/2006/main" xmlns:r="http://schemas.openxmlformats.org/officeDocument/2006/relationships" xmlns:p="http://schemas.openxmlformats.org/presentationml/2006/main">
  <p:tag name="AS_UNIQUEID" val="3739"/>
</p:tagLst>
</file>

<file path=ppt/tags/tag51.xml><?xml version="1.0" encoding="utf-8"?>
<p:tagLst xmlns:a="http://schemas.openxmlformats.org/drawingml/2006/main" xmlns:r="http://schemas.openxmlformats.org/officeDocument/2006/relationships" xmlns:p="http://schemas.openxmlformats.org/presentationml/2006/main">
  <p:tag name="AS_UNIQUEID" val="5378"/>
</p:tagLst>
</file>

<file path=ppt/tags/tag52.xml><?xml version="1.0" encoding="utf-8"?>
<p:tagLst xmlns:a="http://schemas.openxmlformats.org/drawingml/2006/main" xmlns:r="http://schemas.openxmlformats.org/officeDocument/2006/relationships" xmlns:p="http://schemas.openxmlformats.org/presentationml/2006/main">
  <p:tag name="AS_UNIQUEID" val="4455"/>
</p:tagLst>
</file>

<file path=ppt/tags/tag53.xml><?xml version="1.0" encoding="utf-8"?>
<p:tagLst xmlns:a="http://schemas.openxmlformats.org/drawingml/2006/main" xmlns:r="http://schemas.openxmlformats.org/officeDocument/2006/relationships" xmlns:p="http://schemas.openxmlformats.org/presentationml/2006/main">
  <p:tag name="AS_UNIQUEID" val="3662"/>
  <p:tag name="KSO_WM_ASSEMBLE_CHIP_INDEX" val="954ebfd14f7b44f1888c8f9819c6029a"/>
  <p:tag name="KSO_WM_CHIP_FILLAREA_FILL_RULE" val="{&quot;fill_align&quot;:&quot;lt&quot;,&quot;fill_mode&quot;:&quot;full&quot;,&quot;sacle_strategy&quot;:&quot;smart&quot;}"/>
  <p:tag name="KSO_WM_CHIP_GROUPID" val="5e6b05596848fb12bee65ac8"/>
  <p:tag name="KSO_WM_CHIP_XID" val="5e6b05596848fb12bee65aca"/>
  <p:tag name="KSO_WM_TAG_VERSION" val="1.0"/>
  <p:tag name="KSO_WM_TEMPLATE_ASSEMBLE_GROUPID" val="606570524054ed1e2fb814c2"/>
  <p:tag name="KSO_WM_TEMPLATE_ASSEMBLE_XID" val="606570524054ed1e2fb814c2"/>
  <p:tag name="KSO_WM_TEMPLATE_CATEGORY" val="diagram"/>
  <p:tag name="KSO_WM_TEMPLATE_INDEX" val="20217069"/>
  <p:tag name="KSO_WM_UNIT_BLOCK" val="0"/>
  <p:tag name="KSO_WM_UNIT_COMPATIBLE" val="0"/>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069_1*f*1"/>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VALUE" val="90"/>
</p:tagLst>
</file>

<file path=ppt/tags/tag54.xml><?xml version="1.0" encoding="utf-8"?>
<p:tagLst xmlns:a="http://schemas.openxmlformats.org/drawingml/2006/main" xmlns:r="http://schemas.openxmlformats.org/officeDocument/2006/relationships" xmlns:p="http://schemas.openxmlformats.org/presentationml/2006/main">
  <p:tag name="AS_UNIQUEID" val="3739"/>
</p:tagLst>
</file>

<file path=ppt/tags/tag5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6.xml><?xml version="1.0" encoding="utf-8"?>
<p:tagLst xmlns:a="http://schemas.openxmlformats.org/drawingml/2006/main" xmlns:r="http://schemas.openxmlformats.org/officeDocument/2006/relationships" xmlns:p="http://schemas.openxmlformats.org/presentationml/2006/main">
  <p:tag name="AS_UNIQUEID" val="4373"/>
</p:tagLst>
</file>

<file path=ppt/tags/tag57.xml><?xml version="1.0" encoding="utf-8"?>
<p:tagLst xmlns:a="http://schemas.openxmlformats.org/drawingml/2006/main" xmlns:r="http://schemas.openxmlformats.org/officeDocument/2006/relationships" xmlns:p="http://schemas.openxmlformats.org/presentationml/2006/main">
  <p:tag name="AS_UNIQUEID" val="1649"/>
</p:tagLst>
</file>

<file path=ppt/tags/tag58.xml><?xml version="1.0" encoding="utf-8"?>
<p:tagLst xmlns:a="http://schemas.openxmlformats.org/drawingml/2006/main" xmlns:r="http://schemas.openxmlformats.org/officeDocument/2006/relationships" xmlns:p="http://schemas.openxmlformats.org/presentationml/2006/main">
  <p:tag name="AS_UNIQUEID" val="1172"/>
</p:tagLst>
</file>

<file path=ppt/tags/tag59.xml><?xml version="1.0" encoding="utf-8"?>
<p:tagLst xmlns:a="http://schemas.openxmlformats.org/drawingml/2006/main" xmlns:r="http://schemas.openxmlformats.org/officeDocument/2006/relationships" xmlns:p="http://schemas.openxmlformats.org/presentationml/2006/main">
  <p:tag name="AS_UNIQUEID" val="1172"/>
</p:tagLst>
</file>

<file path=ppt/tags/tag6.xml><?xml version="1.0" encoding="utf-8"?>
<p:tagLst xmlns:a="http://schemas.openxmlformats.org/drawingml/2006/main" xmlns:r="http://schemas.openxmlformats.org/officeDocument/2006/relationships" xmlns:p="http://schemas.openxmlformats.org/presentationml/2006/main">
  <p:tag name="AS_UNIQUEID" val="1390"/>
</p:tagLst>
</file>

<file path=ppt/tags/tag60.xml><?xml version="1.0" encoding="utf-8"?>
<p:tagLst xmlns:a="http://schemas.openxmlformats.org/drawingml/2006/main" xmlns:r="http://schemas.openxmlformats.org/officeDocument/2006/relationships" xmlns:p="http://schemas.openxmlformats.org/presentationml/2006/main">
  <p:tag name="AS_UNIQUEID" val="4367"/>
</p:tagLst>
</file>

<file path=ppt/tags/tag61.xml><?xml version="1.0" encoding="utf-8"?>
<p:tagLst xmlns:a="http://schemas.openxmlformats.org/drawingml/2006/main" xmlns:r="http://schemas.openxmlformats.org/officeDocument/2006/relationships" xmlns:p="http://schemas.openxmlformats.org/presentationml/2006/main">
  <p:tag name="AS_UNIQUEID" val="4369"/>
</p:tagLst>
</file>

<file path=ppt/tags/tag62.xml><?xml version="1.0" encoding="utf-8"?>
<p:tagLst xmlns:a="http://schemas.openxmlformats.org/drawingml/2006/main" xmlns:r="http://schemas.openxmlformats.org/officeDocument/2006/relationships" xmlns:p="http://schemas.openxmlformats.org/presentationml/2006/main">
  <p:tag name="AS_UNIQUEID" val="4370"/>
</p:tagLst>
</file>

<file path=ppt/tags/tag63.xml><?xml version="1.0" encoding="utf-8"?>
<p:tagLst xmlns:a="http://schemas.openxmlformats.org/drawingml/2006/main" xmlns:r="http://schemas.openxmlformats.org/officeDocument/2006/relationships" xmlns:p="http://schemas.openxmlformats.org/presentationml/2006/main">
  <p:tag name="AS_UNIQUEID" val="4371"/>
</p:tagLst>
</file>

<file path=ppt/tags/tag6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5.xml><?xml version="1.0" encoding="utf-8"?>
<p:tagLst xmlns:a="http://schemas.openxmlformats.org/drawingml/2006/main" xmlns:r="http://schemas.openxmlformats.org/officeDocument/2006/relationships" xmlns:p="http://schemas.openxmlformats.org/presentationml/2006/main">
  <p:tag name="AS_UNIQUEID" val="4389"/>
</p:tagLst>
</file>

<file path=ppt/tags/tag66.xml><?xml version="1.0" encoding="utf-8"?>
<p:tagLst xmlns:a="http://schemas.openxmlformats.org/drawingml/2006/main" xmlns:r="http://schemas.openxmlformats.org/officeDocument/2006/relationships" xmlns:p="http://schemas.openxmlformats.org/presentationml/2006/main">
  <p:tag name="AS_UNIQUEID" val="1649"/>
</p:tagLst>
</file>

<file path=ppt/tags/tag67.xml><?xml version="1.0" encoding="utf-8"?>
<p:tagLst xmlns:a="http://schemas.openxmlformats.org/drawingml/2006/main" xmlns:r="http://schemas.openxmlformats.org/officeDocument/2006/relationships" xmlns:p="http://schemas.openxmlformats.org/presentationml/2006/main">
  <p:tag name="AS_UNIQUEID" val="1172"/>
</p:tagLst>
</file>

<file path=ppt/tags/tag68.xml><?xml version="1.0" encoding="utf-8"?>
<p:tagLst xmlns:a="http://schemas.openxmlformats.org/drawingml/2006/main" xmlns:r="http://schemas.openxmlformats.org/officeDocument/2006/relationships" xmlns:p="http://schemas.openxmlformats.org/presentationml/2006/main">
  <p:tag name="AS_UNIQUEID" val="1172"/>
</p:tagLst>
</file>

<file path=ppt/tags/tag69.xml><?xml version="1.0" encoding="utf-8"?>
<p:tagLst xmlns:a="http://schemas.openxmlformats.org/drawingml/2006/main" xmlns:r="http://schemas.openxmlformats.org/officeDocument/2006/relationships" xmlns:p="http://schemas.openxmlformats.org/presentationml/2006/main">
  <p:tag name="AS_UNIQUEID" val="4385"/>
</p:tagLst>
</file>

<file path=ppt/tags/tag7.xml><?xml version="1.0" encoding="utf-8"?>
<p:tagLst xmlns:a="http://schemas.openxmlformats.org/drawingml/2006/main" xmlns:r="http://schemas.openxmlformats.org/officeDocument/2006/relationships" xmlns:p="http://schemas.openxmlformats.org/presentationml/2006/main">
  <p:tag name="AS_UNIQUEID" val="1391"/>
</p:tagLst>
</file>

<file path=ppt/tags/tag70.xml><?xml version="1.0" encoding="utf-8"?>
<p:tagLst xmlns:a="http://schemas.openxmlformats.org/drawingml/2006/main" xmlns:r="http://schemas.openxmlformats.org/officeDocument/2006/relationships" xmlns:p="http://schemas.openxmlformats.org/presentationml/2006/main">
  <p:tag name="AS_UNIQUEID" val="4386"/>
</p:tagLst>
</file>

<file path=ppt/tags/tag71.xml><?xml version="1.0" encoding="utf-8"?>
<p:tagLst xmlns:a="http://schemas.openxmlformats.org/drawingml/2006/main" xmlns:r="http://schemas.openxmlformats.org/officeDocument/2006/relationships" xmlns:p="http://schemas.openxmlformats.org/presentationml/2006/main">
  <p:tag name="AS_UNIQUEID" val="4387"/>
</p:tagLst>
</file>

<file path=ppt/tags/tag7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3.xml><?xml version="1.0" encoding="utf-8"?>
<p:tagLst xmlns:a="http://schemas.openxmlformats.org/drawingml/2006/main" xmlns:r="http://schemas.openxmlformats.org/officeDocument/2006/relationships" xmlns:p="http://schemas.openxmlformats.org/presentationml/2006/main">
  <p:tag name="AS_UNIQUEID" val="4405"/>
</p:tagLst>
</file>

<file path=ppt/tags/tag74.xml><?xml version="1.0" encoding="utf-8"?>
<p:tagLst xmlns:a="http://schemas.openxmlformats.org/drawingml/2006/main" xmlns:r="http://schemas.openxmlformats.org/officeDocument/2006/relationships" xmlns:p="http://schemas.openxmlformats.org/presentationml/2006/main">
  <p:tag name="AS_UNIQUEID" val="1649"/>
</p:tagLst>
</file>

<file path=ppt/tags/tag75.xml><?xml version="1.0" encoding="utf-8"?>
<p:tagLst xmlns:a="http://schemas.openxmlformats.org/drawingml/2006/main" xmlns:r="http://schemas.openxmlformats.org/officeDocument/2006/relationships" xmlns:p="http://schemas.openxmlformats.org/presentationml/2006/main">
  <p:tag name="AS_UNIQUEID" val="1172"/>
</p:tagLst>
</file>

<file path=ppt/tags/tag76.xml><?xml version="1.0" encoding="utf-8"?>
<p:tagLst xmlns:a="http://schemas.openxmlformats.org/drawingml/2006/main" xmlns:r="http://schemas.openxmlformats.org/officeDocument/2006/relationships" xmlns:p="http://schemas.openxmlformats.org/presentationml/2006/main">
  <p:tag name="AS_UNIQUEID" val="1172"/>
</p:tagLst>
</file>

<file path=ppt/tags/tag77.xml><?xml version="1.0" encoding="utf-8"?>
<p:tagLst xmlns:a="http://schemas.openxmlformats.org/drawingml/2006/main" xmlns:r="http://schemas.openxmlformats.org/officeDocument/2006/relationships" xmlns:p="http://schemas.openxmlformats.org/presentationml/2006/main">
  <p:tag name="AS_UNIQUEID" val="4401"/>
</p:tagLst>
</file>

<file path=ppt/tags/tag78.xml><?xml version="1.0" encoding="utf-8"?>
<p:tagLst xmlns:a="http://schemas.openxmlformats.org/drawingml/2006/main" xmlns:r="http://schemas.openxmlformats.org/officeDocument/2006/relationships" xmlns:p="http://schemas.openxmlformats.org/presentationml/2006/main">
  <p:tag name="AS_UNIQUEID" val="4402"/>
</p:tagLst>
</file>

<file path=ppt/tags/tag79.xml><?xml version="1.0" encoding="utf-8"?>
<p:tagLst xmlns:a="http://schemas.openxmlformats.org/drawingml/2006/main" xmlns:r="http://schemas.openxmlformats.org/officeDocument/2006/relationships" xmlns:p="http://schemas.openxmlformats.org/presentationml/2006/main">
  <p:tag name="AS_UNIQUEID" val="4403"/>
</p:tagLst>
</file>

<file path=ppt/tags/tag8.xml><?xml version="1.0" encoding="utf-8"?>
<p:tagLst xmlns:a="http://schemas.openxmlformats.org/drawingml/2006/main" xmlns:r="http://schemas.openxmlformats.org/officeDocument/2006/relationships" xmlns:p="http://schemas.openxmlformats.org/presentationml/2006/main">
  <p:tag name="AS_UNIQUEID" val="1392"/>
</p:tagLst>
</file>

<file path=ppt/tags/tag80.xml><?xml version="1.0" encoding="utf-8"?>
<p:tagLst xmlns:a="http://schemas.openxmlformats.org/drawingml/2006/main" xmlns:r="http://schemas.openxmlformats.org/officeDocument/2006/relationships" xmlns:p="http://schemas.openxmlformats.org/presentationml/2006/main">
  <p:tag name="AS_UNIQUEID" val="724"/>
</p:tagLst>
</file>

<file path=ppt/tags/tag81.xml><?xml version="1.0" encoding="utf-8"?>
<p:tagLst xmlns:a="http://schemas.openxmlformats.org/drawingml/2006/main" xmlns:r="http://schemas.openxmlformats.org/officeDocument/2006/relationships" xmlns:p="http://schemas.openxmlformats.org/presentationml/2006/main">
  <p:tag name="AS_UNIQUEID" val="725"/>
</p:tagLst>
</file>

<file path=ppt/tags/tag82.xml><?xml version="1.0" encoding="utf-8"?>
<p:tagLst xmlns:a="http://schemas.openxmlformats.org/drawingml/2006/main" xmlns:r="http://schemas.openxmlformats.org/officeDocument/2006/relationships" xmlns:p="http://schemas.openxmlformats.org/presentationml/2006/main">
  <p:tag name="AS_UNIQUEID" val="726"/>
</p:tagLst>
</file>

<file path=ppt/tags/tag83.xml><?xml version="1.0" encoding="utf-8"?>
<p:tagLst xmlns:a="http://schemas.openxmlformats.org/drawingml/2006/main" xmlns:r="http://schemas.openxmlformats.org/officeDocument/2006/relationships" xmlns:p="http://schemas.openxmlformats.org/presentationml/2006/main">
  <p:tag name="AS_UNIQUEID" val="727"/>
</p:tagLst>
</file>

<file path=ppt/tags/tag84.xml><?xml version="1.0" encoding="utf-8"?>
<p:tagLst xmlns:a="http://schemas.openxmlformats.org/drawingml/2006/main" xmlns:r="http://schemas.openxmlformats.org/officeDocument/2006/relationships" xmlns:p="http://schemas.openxmlformats.org/presentationml/2006/main">
  <p:tag name="AS_UNIQUEID" val="728"/>
</p:tagLst>
</file>

<file path=ppt/tags/tag85.xml><?xml version="1.0" encoding="utf-8"?>
<p:tagLst xmlns:a="http://schemas.openxmlformats.org/drawingml/2006/main" xmlns:r="http://schemas.openxmlformats.org/officeDocument/2006/relationships" xmlns:p="http://schemas.openxmlformats.org/presentationml/2006/main">
  <p:tag name="AS_UNIQUEID" val="729"/>
</p:tagLst>
</file>

<file path=ppt/tags/tag86.xml><?xml version="1.0" encoding="utf-8"?>
<p:tagLst xmlns:a="http://schemas.openxmlformats.org/drawingml/2006/main" xmlns:r="http://schemas.openxmlformats.org/officeDocument/2006/relationships" xmlns:p="http://schemas.openxmlformats.org/presentationml/2006/main">
  <p:tag name="AS_UNIQUEID" val="730"/>
</p:tagLst>
</file>

<file path=ppt/tags/tag87.xml><?xml version="1.0" encoding="utf-8"?>
<p:tagLst xmlns:a="http://schemas.openxmlformats.org/drawingml/2006/main" xmlns:r="http://schemas.openxmlformats.org/officeDocument/2006/relationships" xmlns:p="http://schemas.openxmlformats.org/presentationml/2006/main">
  <p:tag name="AS_UNIQUEID" val="731"/>
</p:tagLst>
</file>

<file path=ppt/tags/tag88.xml><?xml version="1.0" encoding="utf-8"?>
<p:tagLst xmlns:a="http://schemas.openxmlformats.org/drawingml/2006/main" xmlns:r="http://schemas.openxmlformats.org/officeDocument/2006/relationships" xmlns:p="http://schemas.openxmlformats.org/presentationml/2006/main">
  <p:tag name="AS_UNIQUEID" val="732"/>
</p:tagLst>
</file>

<file path=ppt/tags/tag89.xml><?xml version="1.0" encoding="utf-8"?>
<p:tagLst xmlns:a="http://schemas.openxmlformats.org/drawingml/2006/main" xmlns:r="http://schemas.openxmlformats.org/officeDocument/2006/relationships" xmlns:p="http://schemas.openxmlformats.org/presentationml/2006/main">
  <p:tag name="AS_UNIQUEID" val="735"/>
</p:tagLst>
</file>

<file path=ppt/tags/tag9.xml><?xml version="1.0" encoding="utf-8"?>
<p:tagLst xmlns:a="http://schemas.openxmlformats.org/drawingml/2006/main" xmlns:r="http://schemas.openxmlformats.org/officeDocument/2006/relationships" xmlns:p="http://schemas.openxmlformats.org/presentationml/2006/main">
  <p:tag name="AS_UNIQUEID" val="1393"/>
</p:tagLst>
</file>

<file path=ppt/tags/tag90.xml><?xml version="1.0" encoding="utf-8"?>
<p:tagLst xmlns:a="http://schemas.openxmlformats.org/drawingml/2006/main" xmlns:r="http://schemas.openxmlformats.org/officeDocument/2006/relationships" xmlns:p="http://schemas.openxmlformats.org/presentationml/2006/main">
  <p:tag name="AS_UNIQUEID" val="736"/>
</p:tagLst>
</file>

<file path=ppt/tags/tag91.xml><?xml version="1.0" encoding="utf-8"?>
<p:tagLst xmlns:a="http://schemas.openxmlformats.org/drawingml/2006/main" xmlns:r="http://schemas.openxmlformats.org/officeDocument/2006/relationships" xmlns:p="http://schemas.openxmlformats.org/presentationml/2006/main">
  <p:tag name="AS_UNIQUEID" val="737"/>
</p:tagLst>
</file>

<file path=ppt/tags/tag92.xml><?xml version="1.0" encoding="utf-8"?>
<p:tagLst xmlns:a="http://schemas.openxmlformats.org/drawingml/2006/main" xmlns:r="http://schemas.openxmlformats.org/officeDocument/2006/relationships" xmlns:p="http://schemas.openxmlformats.org/presentationml/2006/main">
  <p:tag name="AS_UNIQUEID" val="738"/>
</p:tagLst>
</file>

<file path=ppt/tags/tag93.xml><?xml version="1.0" encoding="utf-8"?>
<p:tagLst xmlns:a="http://schemas.openxmlformats.org/drawingml/2006/main" xmlns:r="http://schemas.openxmlformats.org/officeDocument/2006/relationships" xmlns:p="http://schemas.openxmlformats.org/presentationml/2006/main">
  <p:tag name="AS_UNIQUEID" val="739"/>
</p:tagLst>
</file>

<file path=ppt/tags/tag94.xml><?xml version="1.0" encoding="utf-8"?>
<p:tagLst xmlns:a="http://schemas.openxmlformats.org/drawingml/2006/main" xmlns:r="http://schemas.openxmlformats.org/officeDocument/2006/relationships" xmlns:p="http://schemas.openxmlformats.org/presentationml/2006/main">
  <p:tag name="AS_UNIQUEID" val="740"/>
</p:tagLst>
</file>

<file path=ppt/tags/tag95.xml><?xml version="1.0" encoding="utf-8"?>
<p:tagLst xmlns:a="http://schemas.openxmlformats.org/drawingml/2006/main" xmlns:r="http://schemas.openxmlformats.org/officeDocument/2006/relationships" xmlns:p="http://schemas.openxmlformats.org/presentationml/2006/main">
  <p:tag name="AS_UNIQUEID" val="741"/>
</p:tagLst>
</file>

<file path=ppt/tags/tag96.xml><?xml version="1.0" encoding="utf-8"?>
<p:tagLst xmlns:a="http://schemas.openxmlformats.org/drawingml/2006/main" xmlns:r="http://schemas.openxmlformats.org/officeDocument/2006/relationships" xmlns:p="http://schemas.openxmlformats.org/presentationml/2006/main">
  <p:tag name="AS_UNIQUEID" val="742"/>
</p:tagLst>
</file>

<file path=ppt/tags/tag97.xml><?xml version="1.0" encoding="utf-8"?>
<p:tagLst xmlns:a="http://schemas.openxmlformats.org/drawingml/2006/main" xmlns:r="http://schemas.openxmlformats.org/officeDocument/2006/relationships" xmlns:p="http://schemas.openxmlformats.org/presentationml/2006/main">
  <p:tag name="AS_UNIQUEID" val="743"/>
</p:tagLst>
</file>

<file path=ppt/tags/tag98.xml><?xml version="1.0" encoding="utf-8"?>
<p:tagLst xmlns:a="http://schemas.openxmlformats.org/drawingml/2006/main" xmlns:r="http://schemas.openxmlformats.org/officeDocument/2006/relationships" xmlns:p="http://schemas.openxmlformats.org/presentationml/2006/main">
  <p:tag name="AS_UNIQUEID" val="744"/>
</p:tagLst>
</file>

<file path=ppt/tags/tag99.xml><?xml version="1.0" encoding="utf-8"?>
<p:tagLst xmlns:a="http://schemas.openxmlformats.org/drawingml/2006/main" xmlns:r="http://schemas.openxmlformats.org/officeDocument/2006/relationships" xmlns:p="http://schemas.openxmlformats.org/presentationml/2006/main">
  <p:tag name="AS_UNIQUEID" val="7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4041</Words>
  <Application>Microsoft Office PowerPoint</Application>
  <PresentationFormat>宽屏</PresentationFormat>
  <Paragraphs>306</Paragraphs>
  <Slides>46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46</vt:i4>
      </vt:variant>
    </vt:vector>
  </HeadingPairs>
  <TitlesOfParts>
    <vt:vector size="61" baseType="lpstr">
      <vt:lpstr>等线</vt:lpstr>
      <vt:lpstr>方正粗黑宋简体</vt:lpstr>
      <vt:lpstr>方正公文小标宋</vt:lpstr>
      <vt:lpstr>方正宋刻本秀楷_GBK</vt:lpstr>
      <vt:lpstr>仿宋</vt:lpstr>
      <vt:lpstr>黑体</vt:lpstr>
      <vt:lpstr>华文仿宋</vt:lpstr>
      <vt:lpstr>华文中宋</vt:lpstr>
      <vt:lpstr>楷体</vt:lpstr>
      <vt:lpstr>宋体</vt:lpstr>
      <vt:lpstr>微软雅黑</vt:lpstr>
      <vt:lpstr>Arial</vt:lpstr>
      <vt:lpstr>Calibri</vt:lpstr>
      <vt:lpstr>Wingdings</vt:lpstr>
      <vt:lpstr>Office 主题​​</vt:lpstr>
      <vt:lpstr>发现生活与学习中的逻辑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常见的推理形式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网络言论中常见的一种逻辑谬误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2016-08-18T15:03:11Z</dcterms:created>
  <dc:creator>微软用户</dc:creator>
  <cp:lastModifiedBy>君 孟</cp:lastModifiedBy>
  <dcterms:modified xsi:type="dcterms:W3CDTF">2024-11-14T07:39:29Z</dcterms:modified>
  <cp:revision>14</cp:revision>
  <dc:title>常见的逻辑错误</dc:title>
</cp:coreProperties>
</file>

<file path=docProps/custom.xml><?xml version="1.0" encoding="utf-8"?>
<Properties xmlns="http://schemas.openxmlformats.org/officeDocument/2006/custom-properties" xmlns:vt="http://schemas.openxmlformats.org/officeDocument/2006/docPropsVTypes">
  <property pid="2" fmtid="{D5CDD505-2E9C-101B-9397-08002B2CF9AE}" name="EASTEDU_PRESENTATION_CUSTOM_DATA">
    <vt:lpwstr>1063845157583589376</vt:lpwstr>
  </property>
</Properties>
</file>