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1453" r:id="rId3"/>
    <p:sldId id="1537" r:id="rId5"/>
    <p:sldId id="1538" r:id="rId6"/>
    <p:sldId id="1523" r:id="rId7"/>
    <p:sldId id="1544" r:id="rId8"/>
    <p:sldId id="1543" r:id="rId9"/>
    <p:sldId id="1534" r:id="rId10"/>
    <p:sldId id="1540" r:id="rId11"/>
    <p:sldId id="1542" r:id="rId12"/>
  </p:sldIdLst>
  <p:sldSz cx="11522075" cy="6480175"/>
  <p:notesSz cx="6760845" cy="9942195"/>
  <p:custDataLst>
    <p:tags r:id="rId18"/>
  </p:custDataLst>
  <p:defaultTextStyle>
    <a:defPPr>
      <a:defRPr lang="zh-CN"/>
    </a:defPPr>
    <a:lvl1pPr marL="0" lvl="0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600" b="1" i="0" u="none" kern="1200" baseline="0">
        <a:solidFill>
          <a:srgbClr val="000000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1pPr>
    <a:lvl2pPr marL="455930" lvl="1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SzTx/>
      <a:buNone/>
      <a:defRPr sz="2600" b="1" i="0" u="none" kern="1200" baseline="0">
        <a:solidFill>
          <a:srgbClr val="000000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2pPr>
    <a:lvl3pPr marL="913130" lvl="2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SzTx/>
      <a:buNone/>
      <a:defRPr sz="2600" b="1" i="0" u="none" kern="1200" baseline="0">
        <a:solidFill>
          <a:srgbClr val="000000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3pPr>
    <a:lvl4pPr marL="1370330" lvl="3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SzTx/>
      <a:buNone/>
      <a:defRPr sz="2600" b="1" i="0" u="none" kern="1200" baseline="0">
        <a:solidFill>
          <a:srgbClr val="000000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4pPr>
    <a:lvl5pPr marL="1827530" lvl="4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SzTx/>
      <a:buNone/>
      <a:defRPr sz="2600" b="1" i="0" u="none" kern="1200" baseline="0">
        <a:solidFill>
          <a:srgbClr val="000000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5pPr>
    <a:lvl6pPr marL="2286000" lvl="5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SzTx/>
      <a:buNone/>
      <a:defRPr sz="2600" b="1" i="0" u="none" kern="1200" baseline="0">
        <a:solidFill>
          <a:srgbClr val="000000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6pPr>
    <a:lvl7pPr marL="2743200" lvl="6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SzTx/>
      <a:buNone/>
      <a:defRPr sz="2600" b="1" i="0" u="none" kern="1200" baseline="0">
        <a:solidFill>
          <a:srgbClr val="000000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7pPr>
    <a:lvl8pPr marL="3200400" lvl="7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SzTx/>
      <a:buNone/>
      <a:defRPr sz="2600" b="1" i="0" u="none" kern="1200" baseline="0">
        <a:solidFill>
          <a:srgbClr val="000000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8pPr>
    <a:lvl9pPr marL="3657600" lvl="8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SzTx/>
      <a:buNone/>
      <a:defRPr sz="2600" b="1" i="0" u="none" kern="1200" baseline="0">
        <a:solidFill>
          <a:srgbClr val="000000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贺 凡" initials="" lastIdx="0" clrIdx="0"/>
  <p:cmAuthor id="7" name="宋洁然" initials="" lastIdx="0" clrIdx="1"/>
  <p:cmAuthor id="1" name="Administrator" initials="A" lastIdx="0" clrIdx="0"/>
  <p:cmAuthor id="8" name="ming qiu" initials="" lastIdx="0" clrIdx="1"/>
  <p:cmAuthor id="2" name="作者" initials="A" lastIdx="0" clrIdx="1"/>
  <p:cmAuthor id="3" name="小蔓2020" initials="小" lastIdx="0" clrIdx="2"/>
  <p:cmAuthor id="4" name="璟宸" initials="" lastIdx="0" clrIdx="4"/>
  <p:cmAuthor id="5" name="lenovo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4"/>
    <p:restoredTop sz="68394"/>
  </p:normalViewPr>
  <p:slideViewPr>
    <p:cSldViewPr showGuides="1">
      <p:cViewPr varScale="1">
        <p:scale>
          <a:sx n="95" d="100"/>
          <a:sy n="95" d="100"/>
        </p:scale>
        <p:origin x="51" y="63"/>
      </p:cViewPr>
      <p:guideLst>
        <p:guide orient="horz" pos="2030"/>
        <p:guide pos="268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9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93260-FB73-4666-AB8B-75946F80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E45F-EC25-4584-9A81-7F9F316581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defTabSz="914400" eaLnBrk="1" fontAlgn="base" hangingPunct="1"/>
            <a:endParaRPr lang="en-US" altLang="en-US" sz="1200" b="0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723" name="日期占位符 2"/>
          <p:cNvSpPr>
            <a:spLocks noGrp="1"/>
          </p:cNvSpPr>
          <p:nvPr>
            <p:ph type="dt" idx="2"/>
            <p:custDataLst>
              <p:tags r:id="rId2"/>
            </p:custDataLst>
          </p:nvPr>
        </p:nvSpPr>
        <p:spPr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algn="r" defTabSz="914400" eaLnBrk="1" fontAlgn="base" hangingPunct="1"/>
            <a:fld id="{BB962C8B-B14F-4D97-AF65-F5344CB8AC3E}" type="datetime1">
              <a:rPr lang="en-US" altLang="en-US" sz="1200" b="0" strike="noStrike" noProof="1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en-US" altLang="en-US" sz="1200" b="0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5"/>
            <p:custDataLst>
              <p:tags r:id="rId3"/>
            </p:custDataLst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6"/>
            <p:custDataLst>
              <p:tags r:id="rId4"/>
            </p:custDataLst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26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defTabSz="914400" eaLnBrk="1" fontAlgn="base" hangingPunct="1"/>
            <a:endParaRPr lang="en-US" altLang="en-US" sz="1200" b="0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727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algn="r" defTabSz="914400" eaLnBrk="1" fontAlgn="base" hangingPunct="1"/>
            <a:fld id="{9A0DB2DC-4C9A-4742-B13C-FB6460FD3503}" type="slidenum">
              <a:rPr lang="en-US" altLang="en-US" sz="1200" b="0" strike="noStrike" noProof="1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en-US" altLang="en-US" sz="1200" b="0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E8F0B348-55DC-4DDE-8903-8ED005C64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3841" y="1122675"/>
            <a:ext cx="9143048" cy="23882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3841" y="3603039"/>
            <a:ext cx="9143048" cy="1656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3991" y="365226"/>
            <a:ext cx="2628626" cy="581345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113" y="365226"/>
            <a:ext cx="7733494" cy="581345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763" y="1710213"/>
            <a:ext cx="10514505" cy="285352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763" y="4590738"/>
            <a:ext cx="10514505" cy="1500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113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1557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01" y="365226"/>
            <a:ext cx="10514505" cy="1325931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650" y="1778932"/>
            <a:ext cx="4873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650" y="2666119"/>
            <a:ext cx="4873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286" y="1778932"/>
            <a:ext cx="4897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286" y="2666119"/>
            <a:ext cx="4897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01" y="457327"/>
            <a:ext cx="3931827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2648" y="987699"/>
            <a:ext cx="6171557" cy="4874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01" y="2057972"/>
            <a:ext cx="3931827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01" y="457327"/>
            <a:ext cx="4164915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2648" y="457328"/>
            <a:ext cx="6171557" cy="5405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01" y="2057972"/>
            <a:ext cx="4164915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2.png"/><Relationship Id="rId14" Type="http://schemas.openxmlformats.org/officeDocument/2006/relationships/tags" Target="../tags/tag26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rgbClr val="000000"/>
          </a:solidFill>
          <a:effectLst/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940685" y="2376170"/>
            <a:ext cx="5640070" cy="91059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6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修 辞 立 其 诚</a:t>
            </a:r>
            <a:br>
              <a:rPr lang="zh-CN" altLang="en-US" sz="6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endParaRPr lang="zh-CN" altLang="en-US" sz="60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0" y="3350260"/>
            <a:ext cx="1384935" cy="376555"/>
          </a:xfrm>
        </p:spPr>
        <p:txBody>
          <a:bodyPr/>
          <a:lstStyle/>
          <a:p>
            <a:pPr marL="0" lvl="0" indent="-215900" algn="ctr">
              <a:lnSpc>
                <a:spcPct val="100000"/>
              </a:lnSpc>
              <a:spcBef>
                <a:spcPts val="945"/>
              </a:spcBef>
              <a:spcAft>
                <a:spcPct val="0"/>
              </a:spcAft>
              <a:buSzTx/>
              <a:buNone/>
            </a:pPr>
            <a:r>
              <a:rPr lang="zh-CN" altLang="en-US" sz="2000">
                <a:solidFill>
                  <a:srgbClr val="FFFFFF"/>
                </a:solidFill>
              </a:rPr>
              <a:t>张岱年</a:t>
            </a: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601085" y="3599815"/>
            <a:ext cx="57658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——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张岱年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 rot="5160000">
            <a:off x="727875" y="1739918"/>
            <a:ext cx="3138085" cy="4704727"/>
          </a:xfrm>
          <a:prstGeom prst="rect">
            <a:avLst/>
          </a:prstGeom>
        </p:spPr>
      </p:pic>
      <p:sp>
        <p:nvSpPr>
          <p:cNvPr id="7" name="矩形 1"/>
          <p:cNvSpPr/>
          <p:nvPr>
            <p:custDataLst>
              <p:tags r:id="rId2"/>
            </p:custDataLst>
          </p:nvPr>
        </p:nvSpPr>
        <p:spPr>
          <a:xfrm>
            <a:off x="432667" y="215877"/>
            <a:ext cx="10594486" cy="5116338"/>
          </a:xfrm>
          <a:prstGeom prst="roundRect">
            <a:avLst>
              <a:gd name="adj" fmla="val 7370"/>
            </a:avLst>
          </a:prstGeom>
          <a:solidFill>
            <a:schemeClr val="bg1">
              <a:alpha val="88000"/>
            </a:schemeClr>
          </a:solidFill>
          <a:ln w="1270" cap="flat" cmpd="thickThin">
            <a:solidFill>
              <a:srgbClr val="1D7A80">
                <a:alpha val="11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55">
              <a:sym typeface="+mn-ea"/>
            </a:endParaRPr>
          </a:p>
        </p:txBody>
      </p:sp>
      <p:sp>
        <p:nvSpPr>
          <p:cNvPr id="13" name="Title 6"/>
          <p:cNvSpPr txBox="1"/>
          <p:nvPr>
            <p:custDataLst>
              <p:tags r:id="rId3"/>
            </p:custDataLst>
          </p:nvPr>
        </p:nvSpPr>
        <p:spPr>
          <a:xfrm>
            <a:off x="864697" y="446516"/>
            <a:ext cx="9594859" cy="383290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0002" tIns="24001" rIns="60002" bIns="24001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fontAlgn="ctr">
              <a:lnSpc>
                <a:spcPct val="120000"/>
              </a:lnSpc>
              <a:spcAft>
                <a:spcPts val="755"/>
              </a:spcAft>
            </a:pPr>
            <a:r>
              <a:rPr lang="zh-CN" altLang="en-US" sz="3200" b="1" spc="113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解题：</a:t>
            </a:r>
            <a:endParaRPr lang="zh-CN" altLang="en-US" sz="3200" b="1" spc="113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 marL="335915" indent="-335915" fontAlgn="ctr">
              <a:lnSpc>
                <a:spcPct val="120000"/>
              </a:lnSpc>
              <a:spcAft>
                <a:spcPts val="755"/>
              </a:spcAft>
              <a:buFont typeface="Wingdings" panose="05000000000000000000" charset="0"/>
              <a:buChar char="l"/>
            </a:pPr>
            <a:r>
              <a:rPr lang="zh-CN" altLang="en-US" sz="3200" b="1" spc="113" dirty="0">
                <a:ln w="3175">
                  <a:noFill/>
                  <a:prstDash val="dash"/>
                </a:ln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君子进德修业。忠信所以进德也；</a:t>
            </a:r>
            <a:r>
              <a:rPr lang="zh-CN" altLang="en-US" sz="3200" b="1" spc="113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修辞立其诚</a:t>
            </a:r>
            <a:r>
              <a:rPr lang="zh-CN" altLang="en-US" sz="3200" b="1" spc="113" dirty="0">
                <a:ln w="3175">
                  <a:noFill/>
                  <a:prstDash val="dash"/>
                </a:ln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，所以居业也。</a:t>
            </a:r>
            <a:endParaRPr lang="zh-CN" altLang="en-US" sz="3200" b="1" spc="113" dirty="0">
              <a:ln w="3175">
                <a:noFill/>
                <a:prstDash val="dash"/>
              </a:ln>
              <a:solidFill>
                <a:schemeClr val="accent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 fontAlgn="ctr">
              <a:lnSpc>
                <a:spcPct val="120000"/>
              </a:lnSpc>
              <a:spcAft>
                <a:spcPts val="755"/>
              </a:spcAft>
              <a:buFont typeface="Wingdings" panose="05000000000000000000" charset="0"/>
            </a:pPr>
            <a:r>
              <a:rPr lang="zh-CN" altLang="en-US" sz="3200" b="1" spc="113" dirty="0">
                <a:ln w="3175">
                  <a:noFill/>
                  <a:prstDash val="dash"/>
                </a:ln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——（《周易·乾卦·文言》</a:t>
            </a:r>
            <a:r>
              <a:rPr lang="zh-CN" altLang="en-US" sz="3200" b="1" spc="113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）</a:t>
            </a:r>
            <a:endParaRPr lang="zh-CN" altLang="en-US" sz="2400" b="1" spc="113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ctr">
              <a:lnSpc>
                <a:spcPct val="120000"/>
              </a:lnSpc>
              <a:spcAft>
                <a:spcPts val="755"/>
              </a:spcAft>
            </a:pPr>
            <a:r>
              <a:rPr lang="zh-CN" altLang="en-US" sz="3200" b="1" spc="113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君子致力于修养德行，提升学问，以忠诚来塑造品德</a:t>
            </a:r>
            <a:r>
              <a:rPr lang="zh-CN" altLang="en-US" sz="3200" b="1" spc="11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3200" b="1" spc="113" dirty="0" smtClean="0">
                <a:ln w="3175">
                  <a:noFill/>
                  <a:prstDash val="dash"/>
                </a:ln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润饰言辞，建立诚信</a:t>
            </a:r>
            <a:r>
              <a:rPr lang="zh-CN" altLang="en-US" sz="3200" b="1" spc="113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，以此</a:t>
            </a:r>
            <a:r>
              <a:rPr lang="zh-CN" altLang="en-US" sz="3200" b="1" spc="11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来营守自己</a:t>
            </a:r>
            <a:r>
              <a:rPr lang="zh-CN" altLang="en-US" sz="3200" b="1" spc="113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的事业</a:t>
            </a:r>
            <a:r>
              <a:rPr lang="zh-CN" altLang="en-US" sz="3200" b="1" spc="11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。（内外相成，则有功业可居）</a:t>
            </a:r>
            <a:endParaRPr lang="zh-CN" altLang="en-US" sz="3200" b="1" spc="113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993112" y="980950"/>
            <a:ext cx="7128193" cy="0"/>
          </a:xfrm>
          <a:prstGeom prst="line">
            <a:avLst/>
          </a:prstGeom>
          <a:ln w="1270">
            <a:solidFill>
              <a:schemeClr val="l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 rot="5160000">
            <a:off x="799880" y="1811923"/>
            <a:ext cx="3138085" cy="4704727"/>
          </a:xfrm>
          <a:prstGeom prst="rect">
            <a:avLst/>
          </a:prstGeom>
        </p:spPr>
      </p:pic>
      <p:sp>
        <p:nvSpPr>
          <p:cNvPr id="7" name="矩形 1"/>
          <p:cNvSpPr/>
          <p:nvPr>
            <p:custDataLst>
              <p:tags r:id="rId2"/>
            </p:custDataLst>
          </p:nvPr>
        </p:nvSpPr>
        <p:spPr>
          <a:xfrm>
            <a:off x="504672" y="287882"/>
            <a:ext cx="10594486" cy="5760400"/>
          </a:xfrm>
          <a:prstGeom prst="roundRect">
            <a:avLst>
              <a:gd name="adj" fmla="val 7370"/>
            </a:avLst>
          </a:prstGeom>
          <a:solidFill>
            <a:schemeClr val="bg1">
              <a:alpha val="88000"/>
            </a:schemeClr>
          </a:solidFill>
          <a:ln w="1270" cap="flat" cmpd="thickThin">
            <a:solidFill>
              <a:srgbClr val="1D7A80">
                <a:alpha val="11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55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1486" y="403685"/>
            <a:ext cx="576015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背景：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998485" y="963500"/>
            <a:ext cx="9759864" cy="4473121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本文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诞生于1992年，正值中国经济市场活力四射之际。然而，社会上弥漫着一股急躁之风，即便是学者和文人，也因生计所迫，往往追求速成，言辞间流露出浮夸之气。有鉴于此，张岱年先生挥笔写下《修辞立其诚》一文，倡导在写作与为人处世中都应坚守真诚</a:t>
            </a: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390887" y="4559453"/>
            <a:ext cx="184755" cy="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1233805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1233805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1233805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1233805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987888" y="1407560"/>
            <a:ext cx="7492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第一层（第</a:t>
            </a:r>
            <a:r>
              <a:rPr lang="en-US" altLang="zh-CN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2-5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段）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“立其诚”的三层含义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第二层（第6-10段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）：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“立其诚”的方法论和重要性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8190" y="1184486"/>
            <a:ext cx="5964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修辞立其诚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左大括号 3"/>
          <p:cNvSpPr/>
          <p:nvPr>
            <p:custDataLst>
              <p:tags r:id="rId4"/>
            </p:custDataLst>
          </p:nvPr>
        </p:nvSpPr>
        <p:spPr>
          <a:xfrm>
            <a:off x="676787" y="903878"/>
            <a:ext cx="400579" cy="311576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113776" y="587796"/>
            <a:ext cx="8799648" cy="668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5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一（</a:t>
            </a:r>
            <a:r>
              <a:rPr lang="zh-CN" altLang="en-US" sz="25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第</a:t>
            </a:r>
            <a:r>
              <a:rPr lang="en-US" altLang="zh-CN" sz="25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</a:t>
            </a:r>
            <a:r>
              <a:rPr lang="zh-CN" altLang="en-US" sz="25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段）：</a:t>
            </a:r>
            <a:r>
              <a:rPr lang="zh-CN" altLang="en-US" sz="25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引论，提出问题，提出全文中心论点。</a:t>
            </a:r>
            <a:endParaRPr lang="zh-CN" altLang="en-US" sz="25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035684" y="1266110"/>
            <a:ext cx="2736190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5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二（</a:t>
            </a:r>
            <a:r>
              <a:rPr lang="zh-CN" altLang="en-US" sz="25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第2-10段）：</a:t>
            </a:r>
            <a:r>
              <a:rPr lang="zh-CN" altLang="en-US" sz="25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本论，分析问题</a:t>
            </a:r>
            <a:r>
              <a:rPr lang="zh-CN" altLang="en-US" sz="25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，解决问题。</a:t>
            </a:r>
            <a:endParaRPr lang="zh-CN" altLang="en-US" sz="25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068747" y="3418384"/>
            <a:ext cx="10215245" cy="601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5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三（</a:t>
            </a:r>
            <a:r>
              <a:rPr lang="zh-CN" altLang="en-US" sz="25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第11段）：</a:t>
            </a:r>
            <a:r>
              <a:rPr lang="zh-CN" altLang="en-US" sz="25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结论</a:t>
            </a:r>
            <a:r>
              <a:rPr lang="zh-CN" altLang="en-US" sz="25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</a:t>
            </a:r>
            <a:r>
              <a:rPr lang="zh-CN" altLang="en-US" sz="25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升华认识</a:t>
            </a:r>
            <a:r>
              <a:rPr lang="zh-CN" altLang="en-US" sz="25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25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6" name="左大括号 15"/>
          <p:cNvSpPr/>
          <p:nvPr>
            <p:custDataLst>
              <p:tags r:id="rId8"/>
            </p:custDataLst>
          </p:nvPr>
        </p:nvSpPr>
        <p:spPr>
          <a:xfrm>
            <a:off x="3607417" y="1410120"/>
            <a:ext cx="380471" cy="208235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76928" y="19785"/>
            <a:ext cx="3744260" cy="557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25" spc="208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梳理</a:t>
            </a:r>
            <a:r>
              <a:rPr lang="zh-CN" altLang="en-US" sz="3025" spc="20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文章大意</a:t>
            </a:r>
            <a:endParaRPr lang="zh-CN" altLang="en-US" sz="3025" spc="208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5509" y="4323976"/>
            <a:ext cx="108007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小结：本文主要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采用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层进式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论证结构，整体上遵循“‘立其诚’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是什么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——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为什么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要‘立其诚’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——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怎么做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能‘立其诚’”的思路；中间穿插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并列式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论证结构，如“立其诚”的三层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pitchFamily="2" charset="-122"/>
              </a:rPr>
              <a:t>含义。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1"/>
      <p:bldP spid="4" grpId="2" animBg="1"/>
      <p:bldP spid="11" grpId="3"/>
      <p:bldP spid="13" grpId="4"/>
      <p:bldP spid="15" grpId="5"/>
      <p:bldP spid="16" grpId="6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/>
          <p:nvPr>
            <p:custDataLst>
              <p:tags r:id="rId1"/>
            </p:custDataLst>
          </p:nvPr>
        </p:nvSpPr>
        <p:spPr>
          <a:xfrm>
            <a:off x="520022" y="287882"/>
            <a:ext cx="11025505" cy="628941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</a:bodyPr>
          <a:lstStyle/>
          <a:p>
            <a:pPr algn="just" defTabSz="860425">
              <a:lnSpc>
                <a:spcPct val="110000"/>
              </a:lnSpc>
              <a:spcBef>
                <a:spcPct val="0"/>
              </a:spcBef>
            </a:pPr>
            <a:r>
              <a:rPr lang="zh-CN" altLang="en-US" sz="3200" dirty="0" smtClean="0">
                <a:latin typeface="华文中宋" panose="02010600040101010101" pitchFamily="2" charset="-122"/>
                <a:cs typeface="华文中宋" panose="02010600040101010101" pitchFamily="2" charset="-122"/>
              </a:rPr>
              <a:t>本文</a:t>
            </a:r>
            <a:r>
              <a:rPr lang="en-US" altLang="zh-CN" sz="3200" dirty="0" smtClean="0">
                <a:latin typeface="华文中宋" panose="02010600040101010101" pitchFamily="2" charset="-122"/>
                <a:cs typeface="华文中宋" panose="02010600040101010101" pitchFamily="2" charset="-122"/>
              </a:rPr>
              <a:t>“</a:t>
            </a:r>
            <a:r>
              <a:rPr lang="zh-CN" altLang="en-US" sz="3200" dirty="0">
                <a:latin typeface="华文中宋" panose="02010600040101010101" pitchFamily="2" charset="-122"/>
                <a:cs typeface="华文中宋" panose="02010600040101010101" pitchFamily="2" charset="-122"/>
              </a:rPr>
              <a:t>修辞</a:t>
            </a:r>
            <a:r>
              <a:rPr lang="en-US" altLang="zh-CN" sz="3200" dirty="0">
                <a:latin typeface="华文中宋" panose="02010600040101010101" pitchFamily="2" charset="-122"/>
                <a:cs typeface="华文中宋" panose="02010600040101010101" pitchFamily="2" charset="-122"/>
              </a:rPr>
              <a:t>”</a:t>
            </a:r>
            <a:r>
              <a:rPr lang="zh-CN" altLang="en-US" sz="3200" dirty="0">
                <a:latin typeface="华文中宋" panose="02010600040101010101" pitchFamily="2" charset="-122"/>
                <a:cs typeface="华文中宋" panose="02010600040101010101" pitchFamily="2" charset="-122"/>
              </a:rPr>
              <a:t>和</a:t>
            </a:r>
            <a:r>
              <a:rPr lang="en-US" altLang="zh-CN" sz="3200" dirty="0">
                <a:latin typeface="华文中宋" panose="02010600040101010101" pitchFamily="2" charset="-122"/>
                <a:cs typeface="华文中宋" panose="02010600040101010101" pitchFamily="2" charset="-122"/>
              </a:rPr>
              <a:t>“</a:t>
            </a:r>
            <a:r>
              <a:rPr lang="zh-CN" altLang="en-US" sz="3200" dirty="0">
                <a:latin typeface="华文中宋" panose="02010600040101010101" pitchFamily="2" charset="-122"/>
                <a:cs typeface="华文中宋" panose="02010600040101010101" pitchFamily="2" charset="-122"/>
              </a:rPr>
              <a:t>立其诚</a:t>
            </a:r>
            <a:r>
              <a:rPr lang="en-US" altLang="zh-CN" sz="3200" dirty="0">
                <a:latin typeface="华文中宋" panose="02010600040101010101" pitchFamily="2" charset="-122"/>
                <a:cs typeface="华文中宋" panose="02010600040101010101" pitchFamily="2" charset="-122"/>
              </a:rPr>
              <a:t>”</a:t>
            </a:r>
            <a:r>
              <a:rPr lang="zh-CN" altLang="en-US" sz="3200" dirty="0">
                <a:latin typeface="华文中宋" panose="02010600040101010101" pitchFamily="2" charset="-122"/>
                <a:cs typeface="华文中宋" panose="02010600040101010101" pitchFamily="2" charset="-122"/>
              </a:rPr>
              <a:t>有什么内在联系？</a:t>
            </a:r>
            <a:endParaRPr lang="zh-CN" altLang="en-US" sz="3200" dirty="0">
              <a:latin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9219" name="Text Box 7"/>
          <p:cNvSpPr/>
          <p:nvPr>
            <p:custDataLst>
              <p:tags r:id="rId2"/>
            </p:custDataLst>
          </p:nvPr>
        </p:nvSpPr>
        <p:spPr>
          <a:xfrm>
            <a:off x="360662" y="1511967"/>
            <a:ext cx="10944760" cy="264795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</a:bodyPr>
          <a:lstStyle/>
          <a:p>
            <a:pPr algn="just" defTabSz="860425">
              <a:lnSpc>
                <a:spcPct val="130000"/>
              </a:lnSpc>
              <a:spcBef>
                <a:spcPct val="0"/>
              </a:spcBef>
            </a:pPr>
            <a:r>
              <a:rPr lang="en-US" sz="3200" dirty="0" smtClean="0">
                <a:latin typeface="华文中宋" panose="02010600040101010101" pitchFamily="2" charset="-122"/>
                <a:cs typeface="华文中宋" panose="02010600040101010101" pitchFamily="2" charset="-122"/>
              </a:rPr>
              <a:t>    </a:t>
            </a:r>
            <a:r>
              <a:rPr lang="en-US" sz="3200" spc="11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心中建立了“诚”，“修辞”就有了基础；“</a:t>
            </a:r>
            <a:r>
              <a:rPr lang="en-US" sz="3200" spc="113" dirty="0" err="1" smtClean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修辞”也会影响内心“诚”的养成和提升</a:t>
            </a:r>
            <a:r>
              <a:rPr lang="en-US" sz="3200" spc="11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endParaRPr lang="en-US" sz="3200" spc="113" dirty="0" smtClean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just" defTabSz="860425">
              <a:lnSpc>
                <a:spcPct val="130000"/>
              </a:lnSpc>
              <a:spcBef>
                <a:spcPct val="0"/>
              </a:spcBef>
            </a:pPr>
            <a:r>
              <a:rPr lang="en-US" sz="3200" spc="113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sz="3200" spc="11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“立其诚”是“修辞”的基础，“修辞”是“立其诚”的一种手段和方式，二者互相促进。</a:t>
            </a:r>
            <a:endParaRPr lang="en-US" sz="3200" spc="113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74955"/>
            <a:ext cx="10776217" cy="1143000"/>
          </a:xfrm>
        </p:spPr>
        <p:txBody>
          <a:bodyPr/>
          <a:lstStyle/>
          <a:p>
            <a:r>
              <a:rPr lang="zh-CN" altLang="en-US" sz="3600" dirty="0" smtClean="0"/>
              <a:t>本文是如何做到学术论文的“深入浅出”的？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68857" y="1727982"/>
            <a:ext cx="8229600" cy="4526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论述思路清晰严谨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超越</a:t>
            </a:r>
            <a:r>
              <a:rPr lang="zh-CN" altLang="en-US" dirty="0" smtClean="0"/>
              <a:t>性的阐释典籍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语言表达平实质朴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288657" y="935927"/>
            <a:ext cx="10961034" cy="8205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85042" tIns="43201" rIns="86402" bIns="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defTabSz="863600" fontAlgn="auto">
              <a:lnSpc>
                <a:spcPct val="100000"/>
              </a:lnSpc>
              <a:spcAft>
                <a:spcPts val="755"/>
              </a:spcAft>
            </a:pPr>
            <a:r>
              <a:rPr lang="zh-CN" altLang="en-US" sz="3025" b="1" spc="208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古人曾说：“为人要直，为文要曲。”而《修辞立其诚》强调作文、为人都要说真话、讲实话。二者在为文的要求方面是否矛盾？为什么？</a:t>
            </a:r>
            <a:endParaRPr lang="zh-CN" altLang="en-US" sz="3025" b="1" spc="208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itle 6"/>
          <p:cNvSpPr txBox="1"/>
          <p:nvPr>
            <p:custDataLst>
              <p:tags r:id="rId2"/>
            </p:custDataLst>
          </p:nvPr>
        </p:nvSpPr>
        <p:spPr>
          <a:xfrm>
            <a:off x="360662" y="2016002"/>
            <a:ext cx="10656740" cy="15150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86402" tIns="0" rIns="86402" bIns="43201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fontAlgn="auto">
              <a:lnSpc>
                <a:spcPct val="130000"/>
              </a:lnSpc>
              <a:spcAft>
                <a:spcPts val="755"/>
              </a:spcAft>
            </a:pPr>
            <a:r>
              <a:rPr lang="zh-CN" altLang="en-US" sz="3200" b="1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矛盾。“为文要曲”中的“曲”侧重指文章的外在形式，如在构思、选材、立意、语言方面，讲究情节曲折、谋篇不单调、立意含蓄、善用曲笔等。而《修辞立其诚》强调作文、为人都要说真话、讲实话，侧重指文章的内容要真实，要表达自己的真实感情，形式是为内容服务的，“曲”的形式有时反而会更有助于表达“真”的内容。</a:t>
            </a:r>
            <a:endParaRPr lang="zh-CN" altLang="en-US" sz="3200" b="1" noProof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>
            <p:custDataLst>
              <p:tags r:id="rId1"/>
            </p:custDataLst>
          </p:nvPr>
        </p:nvSpPr>
        <p:spPr>
          <a:xfrm>
            <a:off x="216653" y="215877"/>
            <a:ext cx="11088770" cy="5904410"/>
          </a:xfrm>
          <a:prstGeom prst="roundRect">
            <a:avLst>
              <a:gd name="adj" fmla="val 7370"/>
            </a:avLst>
          </a:prstGeom>
          <a:solidFill>
            <a:schemeClr val="bg1">
              <a:alpha val="88000"/>
            </a:schemeClr>
          </a:solidFill>
          <a:ln w="1270" cap="flat" cmpd="thickThin">
            <a:solidFill>
              <a:srgbClr val="1D7A80">
                <a:alpha val="11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55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1486" y="388081"/>
            <a:ext cx="952465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spc="208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探究“修辞</a:t>
            </a:r>
            <a:r>
              <a:rPr lang="zh-CN" altLang="en-US" sz="3200" spc="20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立其</a:t>
            </a:r>
            <a:r>
              <a:rPr lang="zh-CN" altLang="en-US" sz="3200" spc="208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诚</a:t>
            </a:r>
            <a:r>
              <a:rPr lang="zh-CN" altLang="en-US" sz="3200" spc="20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3200" spc="208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en-US" sz="3200" spc="20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现实意义</a:t>
            </a:r>
            <a:endParaRPr lang="zh-CN" altLang="en-US" sz="3200" spc="208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1065117" y="980950"/>
            <a:ext cx="7128193" cy="0"/>
          </a:xfrm>
          <a:prstGeom prst="line">
            <a:avLst/>
          </a:prstGeom>
          <a:ln w="1270">
            <a:solidFill>
              <a:schemeClr val="l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96546" y="939388"/>
            <a:ext cx="11108878" cy="4790167"/>
          </a:xfrm>
        </p:spPr>
        <p:txBody>
          <a:bodyPr>
            <a:noAutofit/>
          </a:bodyPr>
          <a:lstStyle/>
          <a:p>
            <a:pPr marL="0" lvl="1" indent="0" algn="just" fontAlgn="auto">
              <a:lnSpc>
                <a:spcPct val="150000"/>
              </a:lnSpc>
              <a:buNone/>
            </a:pPr>
            <a:r>
              <a:rPr sz="3000" b="1" dirty="0" err="1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寻找当下的</a:t>
            </a:r>
            <a:r>
              <a:rPr sz="3000" b="1" dirty="0" err="1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“不诚</a:t>
            </a:r>
            <a:r>
              <a:rPr sz="3000" b="1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en-US" altLang="zh-CN" sz="3000" b="1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endParaRPr lang="zh-CN" altLang="en-US" sz="3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-457200" algn="just" fontAlgn="auto">
              <a:spcBef>
                <a:spcPts val="0"/>
              </a:spcBef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（大众媒体领域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）现今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一些网络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媒体过分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追求标新立异，言辞不惊人誓不休；有的则沉溺于卖萌和八卦，显得轻率失度。</a:t>
            </a:r>
            <a:endParaRPr lang="en-US" altLang="zh-CN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lvl="1" indent="-457200" algn="just" fontAlgn="auto">
              <a:spcBef>
                <a:spcPts val="0"/>
              </a:spcBef>
            </a:pPr>
            <a:r>
              <a:rPr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文艺批评领域）近年来</a:t>
            </a:r>
            <a:r>
              <a:rPr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，文艺家们常常被指责为作品捧场或进行尖刻的评论</a:t>
            </a:r>
            <a:r>
              <a:rPr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。例如，在面对一部平庸之作时，他们费尽心思地寻找赞美之词，使得研讨会沦为“捧场会”或“站台会”；学院派的批评则往往忽视作品本身，变成概念的操练场；</a:t>
            </a:r>
            <a:r>
              <a:rPr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更有一些批评者为了博取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流量</a:t>
            </a:r>
            <a:r>
              <a:rPr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30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不惜采取极端的酷评甚至恶语相向</a:t>
            </a:r>
            <a:r>
              <a:rPr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sz="3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457200" lvl="1" indent="-457200" algn="just" fontAlgn="auto">
              <a:spcBef>
                <a:spcPts val="0"/>
              </a:spcBef>
            </a:pPr>
            <a:r>
              <a:rPr lang="en-US" altLang="zh-CN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endParaRPr lang="en-US" sz="3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lvl="1" indent="0" algn="just" fontAlgn="auto">
              <a:lnSpc>
                <a:spcPct val="150000"/>
              </a:lnSpc>
              <a:buNone/>
            </a:pP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>
            <p:custDataLst>
              <p:tags r:id="rId1"/>
            </p:custDataLst>
          </p:nvPr>
        </p:nvSpPr>
        <p:spPr>
          <a:xfrm>
            <a:off x="432667" y="906767"/>
            <a:ext cx="10594486" cy="5116338"/>
          </a:xfrm>
          <a:prstGeom prst="roundRect">
            <a:avLst>
              <a:gd name="adj" fmla="val 7370"/>
            </a:avLst>
          </a:prstGeom>
          <a:solidFill>
            <a:schemeClr val="bg1">
              <a:alpha val="88000"/>
            </a:schemeClr>
          </a:solidFill>
          <a:ln w="1270" cap="flat" cmpd="thickThin">
            <a:solidFill>
              <a:srgbClr val="1D7A80">
                <a:alpha val="11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55" dirty="0"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1065117" y="908945"/>
            <a:ext cx="7128193" cy="0"/>
          </a:xfrm>
          <a:prstGeom prst="line">
            <a:avLst/>
          </a:prstGeom>
          <a:ln w="1270">
            <a:solidFill>
              <a:schemeClr val="l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68669" y="1079937"/>
            <a:ext cx="10522481" cy="4214128"/>
          </a:xfrm>
        </p:spPr>
        <p:txBody>
          <a:bodyPr>
            <a:normAutofit/>
          </a:bodyPr>
          <a:lstStyle/>
          <a:p>
            <a:pPr marL="0" lvl="1" indent="0" algn="just" fontAlgn="auto">
              <a:buNone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“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诚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意味着在人际交往中坚持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真实与真诚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的原则，达到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仰不愧于天，俯不怍于人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在当今这个信息爆炸的时代，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每个人都是自己的发言人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每个人都有机会自由地表达自己的思想、观点或情感，这使得我们的每一个言行在社会上的影响力被无限放大。符合道德规范的诚实言行能够为社会注入正能量；反之，则可能带来负面影响。因此，我们应当在言语中坚守诚信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，为自己的言行负责。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1" indent="0" algn="just" fontAlgn="auto">
              <a:buNone/>
            </a:pP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0" algn="just" fontAlgn="auto">
              <a:buNone/>
            </a:pP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3533" y="169192"/>
            <a:ext cx="108727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人人都有麦克风</a:t>
            </a:r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的时代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修辞立其诚</a:t>
            </a:r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对我们有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哪些启发</a:t>
            </a:r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2531"/>
</p:tagLst>
</file>

<file path=ppt/tags/tag10.xml><?xml version="1.0" encoding="utf-8"?>
<p:tagLst xmlns:p="http://schemas.openxmlformats.org/presentationml/2006/main">
  <p:tag name="AS_UNIQUEID" val="2544"/>
</p:tagLst>
</file>

<file path=ppt/tags/tag11.xml><?xml version="1.0" encoding="utf-8"?>
<p:tagLst xmlns:p="http://schemas.openxmlformats.org/presentationml/2006/main">
  <p:tag name="AS_UNIQUEID" val="2545"/>
</p:tagLst>
</file>

<file path=ppt/tags/tag12.xml><?xml version="1.0" encoding="utf-8"?>
<p:tagLst xmlns:p="http://schemas.openxmlformats.org/presentationml/2006/main">
  <p:tag name="AS_UNIQUEID" val="2546"/>
</p:tagLst>
</file>

<file path=ppt/tags/tag13.xml><?xml version="1.0" encoding="utf-8"?>
<p:tagLst xmlns:p="http://schemas.openxmlformats.org/presentationml/2006/main">
  <p:tag name="AS_UNIQUEID" val="2547"/>
</p:tagLst>
</file>

<file path=ppt/tags/tag14.xml><?xml version="1.0" encoding="utf-8"?>
<p:tagLst xmlns:p="http://schemas.openxmlformats.org/presentationml/2006/main">
  <p:tag name="AS_UNIQUEID" val="2548"/>
</p:tagLst>
</file>

<file path=ppt/tags/tag15.xml><?xml version="1.0" encoding="utf-8"?>
<p:tagLst xmlns:p="http://schemas.openxmlformats.org/presentationml/2006/main">
  <p:tag name="AS_UNIQUEID" val="2550"/>
</p:tagLst>
</file>

<file path=ppt/tags/tag16.xml><?xml version="1.0" encoding="utf-8"?>
<p:tagLst xmlns:p="http://schemas.openxmlformats.org/presentationml/2006/main">
  <p:tag name="AS_UNIQUEID" val="2553"/>
</p:tagLst>
</file>

<file path=ppt/tags/tag17.xml><?xml version="1.0" encoding="utf-8"?>
<p:tagLst xmlns:p="http://schemas.openxmlformats.org/presentationml/2006/main">
  <p:tag name="AS_UNIQUEID" val="2554"/>
</p:tagLst>
</file>

<file path=ppt/tags/tag18.xml><?xml version="1.0" encoding="utf-8"?>
<p:tagLst xmlns:p="http://schemas.openxmlformats.org/presentationml/2006/main">
  <p:tag name="AS_UNIQUEID" val="2555"/>
</p:tagLst>
</file>

<file path=ppt/tags/tag19.xml><?xml version="1.0" encoding="utf-8"?>
<p:tagLst xmlns:p="http://schemas.openxmlformats.org/presentationml/2006/main">
  <p:tag name="AS_UNIQUEID" val="2557"/>
</p:tagLst>
</file>

<file path=ppt/tags/tag2.xml><?xml version="1.0" encoding="utf-8"?>
<p:tagLst xmlns:p="http://schemas.openxmlformats.org/presentationml/2006/main">
  <p:tag name="AS_UNIQUEID" val="2532"/>
</p:tagLst>
</file>

<file path=ppt/tags/tag20.xml><?xml version="1.0" encoding="utf-8"?>
<p:tagLst xmlns:p="http://schemas.openxmlformats.org/presentationml/2006/main">
  <p:tag name="AS_UNIQUEID" val="2558"/>
</p:tagLst>
</file>

<file path=ppt/tags/tag21.xml><?xml version="1.0" encoding="utf-8"?>
<p:tagLst xmlns:p="http://schemas.openxmlformats.org/presentationml/2006/main">
  <p:tag name="AS_UNIQUEID" val="2559"/>
</p:tagLst>
</file>

<file path=ppt/tags/tag22.xml><?xml version="1.0" encoding="utf-8"?>
<p:tagLst xmlns:p="http://schemas.openxmlformats.org/presentationml/2006/main">
  <p:tag name="AS_UNIQUEID" val="2561"/>
</p:tagLst>
</file>

<file path=ppt/tags/tag23.xml><?xml version="1.0" encoding="utf-8"?>
<p:tagLst xmlns:p="http://schemas.openxmlformats.org/presentationml/2006/main">
  <p:tag name="AS_UNIQUEID" val="2562"/>
</p:tagLst>
</file>

<file path=ppt/tags/tag24.xml><?xml version="1.0" encoding="utf-8"?>
<p:tagLst xmlns:p="http://schemas.openxmlformats.org/presentationml/2006/main">
  <p:tag name="AS_UNIQUEID" val="2564"/>
</p:tagLst>
</file>

<file path=ppt/tags/tag25.xml><?xml version="1.0" encoding="utf-8"?>
<p:tagLst xmlns:p="http://schemas.openxmlformats.org/presentationml/2006/main">
  <p:tag name="AS_UNIQUEID" val="2565"/>
</p:tagLst>
</file>

<file path=ppt/tags/tag26.xml><?xml version="1.0" encoding="utf-8"?>
<p:tagLst xmlns:p="http://schemas.openxmlformats.org/presentationml/2006/main">
  <p:tag name="AS_UNIQUEID" val="2757"/>
</p:tagLst>
</file>

<file path=ppt/tags/tag27.xml><?xml version="1.0" encoding="utf-8"?>
<p:tagLst xmlns:p="http://schemas.openxmlformats.org/presentationml/2006/main">
  <p:tag name="AS_UNIQUEID" val="7486"/>
</p:tagLst>
</file>

<file path=ppt/tags/tag28.xml><?xml version="1.0" encoding="utf-8"?>
<p:tagLst xmlns:p="http://schemas.openxmlformats.org/presentationml/2006/main">
  <p:tag name="AS_UNIQUEID" val="7815"/>
</p:tagLst>
</file>

<file path=ppt/tags/tag29.xml><?xml version="1.0" encoding="utf-8"?>
<p:tagLst xmlns:p="http://schemas.openxmlformats.org/presentationml/2006/main">
  <p:tag name="AS_UNIQUEID" val="7771"/>
  <p:tag name="KSO_WM_BEAUTIFY_FLAG" val="#wm#"/>
  <p:tag name="KSO_WM_TAG_VERSION" val="3.0"/>
  <p:tag name="KSO_WM_TEMPLATE_CATEGORY" val="custom"/>
  <p:tag name="KSO_WM_TEMPLATE_INDEX" val="20230235"/>
  <p:tag name="KSO_WM_UNIT_COMPATIBLE" val="0"/>
  <p:tag name="KSO_WM_UNIT_DIAGRAM_ISNUMVISUAL" val="0"/>
  <p:tag name="KSO_WM_UNIT_DIAGRAM_ISREFERUNIT" val="0"/>
  <p:tag name="KSO_WM_UNIT_HIGHLIGHT" val="0"/>
  <p:tag name="KSO_WM_UNIT_ID" val="custom2023023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文档标题"/>
  <p:tag name="KSO_WM_UNIT_TYPE" val="a"/>
</p:tagLst>
</file>

<file path=ppt/tags/tag3.xml><?xml version="1.0" encoding="utf-8"?>
<p:tagLst xmlns:p="http://schemas.openxmlformats.org/presentationml/2006/main">
  <p:tag name="AS_UNIQUEID" val="2534"/>
</p:tagLst>
</file>

<file path=ppt/tags/tag30.xml><?xml version="1.0" encoding="utf-8"?>
<p:tagLst xmlns:p="http://schemas.openxmlformats.org/presentationml/2006/main">
  <p:tag name="AS_UNIQUEID" val="7772"/>
  <p:tag name="KSO_WM_BEAUTIFY_FLAG" val="#wm#"/>
  <p:tag name="KSO_WM_TAG_VERSION" val="3.0"/>
  <p:tag name="KSO_WM_TEMPLATE_CATEGORY" val="custom"/>
  <p:tag name="KSO_WM_TEMPLATE_INDEX" val="20230235"/>
  <p:tag name="KSO_WM_UNIT_COMPATIBLE" val="0"/>
  <p:tag name="KSO_WM_UNIT_DIAGRAM_ISNUMVISUAL" val="0"/>
  <p:tag name="KSO_WM_UNIT_DIAGRAM_ISREFERUNIT" val="0"/>
  <p:tag name="KSO_WM_UNIT_HIGHLIGHT" val="0"/>
  <p:tag name="KSO_WM_UNIT_ID" val="custom20230235_1*f*1"/>
  <p:tag name="KSO_WM_UNIT_INDEX" val="1"/>
  <p:tag name="KSO_WM_UNIT_ISNUMDGMTITLE" val="0"/>
  <p:tag name="KSO_WM_UNIT_LAYERLEVEL" val="1"/>
  <p:tag name="KSO_WM_UNIT_NOCLEAR" val="0"/>
  <p:tag name="KSO_WM_UNIT_PRESET_TEXT" val="汇报人：WPS"/>
  <p:tag name="KSO_WM_UNIT_SUBTYPE" val="b"/>
  <p:tag name="KSO_WM_UNIT_TYPE" val="f"/>
</p:tagLst>
</file>

<file path=ppt/tags/tag31.xml><?xml version="1.0" encoding="utf-8"?>
<p:tagLst xmlns:p="http://schemas.openxmlformats.org/presentationml/2006/main">
  <p:tag name="AS_UNIQUEID" val="7819"/>
</p:tagLst>
</file>

<file path=ppt/tags/tag32.xml><?xml version="1.0" encoding="utf-8"?>
<p:tagLst xmlns:p="http://schemas.openxmlformats.org/presentationml/2006/main">
  <p:tag name="KSO_WM_BEAUTIFY_FLAG" val="#wm#"/>
  <p:tag name="KSO_WM_SLIDE_ID" val="custom20230235_1"/>
  <p:tag name="KSO_WM_SLIDE_INDEX" val="1"/>
  <p:tag name="KSO_WM_SLIDE_ITEM_CNT" val="0"/>
  <p:tag name="KSO_WM_SLIDE_LAYOUT" val="a_f"/>
  <p:tag name="KSO_WM_SLIDE_LAYOUT_CNT" val="1_1"/>
  <p:tag name="KSO_WM_SLIDE_SUBTYPE" val="pureTxt"/>
  <p:tag name="KSO_WM_SLIDE_THEME_ID" val="3302498"/>
  <p:tag name="KSO_WM_SLIDE_THEME_NAME" val="灰色中国传统文化国风主题"/>
  <p:tag name="KSO_WM_SLIDE_TYPE" val="title"/>
  <p:tag name="KSO_WM_TAG_VERSION" val="3.0"/>
  <p:tag name="KSO_WM_TEMPLATE_CATEGORY" val="custom"/>
  <p:tag name="KSO_WM_TEMPLATE_COLOR_TYPE" val="0"/>
  <p:tag name="KSO_WM_TEMPLATE_INDEX" val="20230235"/>
  <p:tag name="KSO_WM_TEMPLATE_MASTER_TYPE" val="0"/>
  <p:tag name="KSO_WM_TEMPLATE_SUBCATEGORY" val="29"/>
  <p:tag name="KSO_WM_TEMPLATE_THUMBS_INDEX" val="1、11"/>
</p:tagLst>
</file>

<file path=ppt/tags/tag33.xml><?xml version="1.0" encoding="utf-8"?>
<p:tagLst xmlns:p="http://schemas.openxmlformats.org/presentationml/2006/main">
  <p:tag name="AS_UNIQUEID" val="821"/>
</p:tagLst>
</file>

<file path=ppt/tags/tag34.xml><?xml version="1.0" encoding="utf-8"?>
<p:tagLst xmlns:p="http://schemas.openxmlformats.org/presentationml/2006/main">
  <p:tag name="AS_UNIQUEID" val="822"/>
</p:tagLst>
</file>

<file path=ppt/tags/tag35.xml><?xml version="1.0" encoding="utf-8"?>
<p:tagLst xmlns:p="http://schemas.openxmlformats.org/presentationml/2006/main">
  <p:tag name="AS_UNIQUEID" val="823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ASSEMBLE_CHIP_INDEX" val="cba731373ac44410b77fbaa89d95202d"/>
  <p:tag name="KSO_WM_CHIP_FILLAREA_FILL_RULE" val="{&quot;fill_align&quot;:&quot;l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884054ed1e2fb7faec"/>
  <p:tag name="KSO_WM_TEMPLATE_ASSEMBLE_XID" val="60656e884054ed1e2fb7faec"/>
  <p:tag name="KSO_WM_TEMPLATE_CATEGORY" val="diagram"/>
  <p:tag name="KSO_WM_TEMPLATE_INDEX" val="20209028"/>
  <p:tag name="KSO_WM_UNIT_BLOCK" val="0"/>
  <p:tag name="KSO_WM_UNIT_COMPATIBLE" val="0"/>
  <p:tag name="KSO_WM_UNIT_DEC_AREA_ID" val="e1f701cd4b3f4f4ebbd92e0c7a02b73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09028_1*f*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。"/>
  <p:tag name="KSO_WM_UNIT_SHOW_EDIT_AREA_INDICATION" val="1"/>
  <p:tag name="KSO_WM_UNIT_SM_LIMIT_TYPE" val="2"/>
  <p:tag name="KSO_WM_UNIT_SUBTYPE" val="a"/>
  <p:tag name="KSO_WM_UNIT_SUPPORT_BIG_FONT" val="1"/>
  <p:tag name="KSO_WM_UNIT_SUPPORT_UNIT_TYPE" val="[&quot;d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155"/>
</p:tagLst>
</file>

<file path=ppt/tags/tag38.xml><?xml version="1.0" encoding="utf-8"?>
<p:tagLst xmlns:p="http://schemas.openxmlformats.org/presentationml/2006/main">
  <p:tag name="KSO_WM_BEAUTIFY_FLAG" val="#wm#"/>
  <p:tag name="KSO_WM_CHIP_GROUPID" val="5efd9ea781ee359a788b1dff"/>
  <p:tag name="KSO_WM_CHIP_XID" val="5efd9ea781ee359a788b1e00"/>
  <p:tag name="KSO_WM_TAG_VERSION" val="1.0"/>
  <p:tag name="KSO_WM_TEMPLATE_ASSEMBLE_GROUPID" val="60656e884054ed1e2fb7faec"/>
  <p:tag name="KSO_WM_TEMPLATE_ASSEMBLE_XID" val="60656e884054ed1e2fb7faec"/>
  <p:tag name="KSO_WM_TEMPLATE_CATEGORY" val="diagram"/>
  <p:tag name="KSO_WM_TEMPLATE_INDEX" val="20209028"/>
  <p:tag name="KSO_WM_UNIT_BLOCK" val="0"/>
  <p:tag name="KSO_WM_UNIT_COMPATIBLE" val="0"/>
  <p:tag name="KSO_WM_UNIT_DEC_AREA_ID" val="a5afc18e93b046b7a5e21a24f4b14aa0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2310885a3447419cad22d92fbd8299d2&quot;,&quot;X&quot;:{&quot;Pos&quot;:1},&quot;Y&quot;:{&quot;Pos&quot;:2}},&quot;whChangeMode&quot;:0}"/>
  <p:tag name="KSO_WM_UNIT_DIAGRAM_ISNUMVISUAL" val="0"/>
  <p:tag name="KSO_WM_UNIT_DIAGRAM_ISREFERUNIT" val="0"/>
  <p:tag name="KSO_WM_UNIT_HIGHLIGHT" val="0"/>
  <p:tag name="KSO_WM_UNIT_ID" val="diagram20209028_1*i*10"/>
  <p:tag name="KSO_WM_UNIT_INDEX" val="10"/>
  <p:tag name="KSO_WM_UNIT_LAYERLEVEL" val="1"/>
  <p:tag name="KSO_WM_UNIT_LINE_FILL_TYPE" val="2"/>
  <p:tag name="KSO_WM_UNIT_LINE_FORE_SCHEMECOLOR_INDEX" val="14"/>
  <p:tag name="KSO_WM_UNIT_LINE_FORE_SCHEMECOLOR_INDEX_BRIGHTNESS" val="-0.25"/>
  <p:tag name="KSO_WM_UNIT_SM_LIMIT_TYPE" val="0"/>
  <p:tag name="KSO_WM_UNIT_TYPE" val="i"/>
</p:tagLst>
</file>

<file path=ppt/tags/tag39.xml><?xml version="1.0" encoding="utf-8"?>
<p:tagLst xmlns:p="http://schemas.openxmlformats.org/presentationml/2006/main">
  <p:tag name="KSO_WM_BEAUTIFY_FLAG" val="#wm#"/>
  <p:tag name="KSO_WM_DIAGRAM_GROUP_CODE" val="l1-1"/>
  <p:tag name="KSO_WM_SLIDE_DIAGTYPE" val="l"/>
  <p:tag name="KSO_WM_SLIDE_ID" val="custom20235109_1"/>
  <p:tag name="KSO_WM_SLIDE_INDEX" val="1"/>
  <p:tag name="KSO_WM_SLIDE_ITEM_CNT" val="3"/>
  <p:tag name="KSO_WM_SLIDE_LAYOUT" val="a_f_β_l"/>
  <p:tag name="KSO_WM_SLIDE_LAYOUT_CNT" val="1_1_2_1"/>
  <p:tag name="KSO_WM_SLIDE_POSITION" val="57.0876*176.966"/>
  <p:tag name="KSO_WM_SLIDE_SIZE" val="371.825*324.772"/>
  <p:tag name="KSO_WM_SLIDE_SUBTYPE" val="pic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5109"/>
  <p:tag name="KSO_WM_TEMPLATE_MASTER_TYPE" val="0"/>
  <p:tag name="KSO_WM_TEMPLATE_SUBCATEGORY" val="0"/>
  <p:tag name="RESOURCE_RECORD_KEY" val="{&quot;19&quot;:[20346150],&quot;65&quot;:[20235109]}"/>
</p:tagLst>
</file>

<file path=ppt/tags/tag4.xml><?xml version="1.0" encoding="utf-8"?>
<p:tagLst xmlns:p="http://schemas.openxmlformats.org/presentationml/2006/main">
  <p:tag name="AS_UNIQUEID" val="2535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TAG_VERSION" val="3.0"/>
  <p:tag name="KSO_WM_TEMPLATE_CATEGORY" val="custom"/>
  <p:tag name="KSO_WM_TEMPLATE_INDEX" val="20234725"/>
  <p:tag name="KSO_WM_UNIT_COMPATIBLE" val="0"/>
  <p:tag name="KSO_WM_UNIT_DIAGRAM_ISNUMVISUAL" val="0"/>
  <p:tag name="KSO_WM_UNIT_DIAGRAM_ISREFERUNIT" val="0"/>
  <p:tag name="KSO_WM_UNIT_HIGHLIGHT" val="0"/>
  <p:tag name="KSO_WM_UNIT_ID" val="custom20234725_1*h_f*1_1"/>
  <p:tag name="KSO_WM_UNIT_LAYERLEVEL" val="1_1"/>
  <p:tag name="KSO_WM_UNIT_NOCLEAR" val="0"/>
  <p:tag name="KSO_WM_UNIT_PRESET_TEXT" val="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"/>
  <p:tag name="KSO_WM_UNIT_SUBTYPE" val="a"/>
  <p:tag name="KSO_WM_UNIT_VALUE" val="310"/>
</p:tagLst>
</file>

<file path=ppt/tags/tag42.xml><?xml version="1.0" encoding="utf-8"?>
<p:tagLst xmlns:p="http://schemas.openxmlformats.org/presentationml/2006/main">
  <p:tag name="KSO_WM_BEAUTIFY_FLAG" val="#wm#"/>
  <p:tag name="KSO_WM_DIAGRAM_GROUP_CODE" val="l1-1"/>
  <p:tag name="KSO_WM_SLIDE_DIAGTYPE" val="l"/>
  <p:tag name="KSO_WM_SLIDE_ID" val="custom20235109_1"/>
  <p:tag name="KSO_WM_SLIDE_INDEX" val="1"/>
  <p:tag name="KSO_WM_SLIDE_ITEM_CNT" val="3"/>
  <p:tag name="KSO_WM_SLIDE_LAYOUT" val="a_f_β_l"/>
  <p:tag name="KSO_WM_SLIDE_LAYOUT_CNT" val="1_1_2_1"/>
  <p:tag name="KSO_WM_SLIDE_POSITION" val="57.0876*176.966"/>
  <p:tag name="KSO_WM_SLIDE_SIZE" val="371.825*324.772"/>
  <p:tag name="KSO_WM_SLIDE_SUBTYPE" val="pic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5109"/>
  <p:tag name="KSO_WM_TEMPLATE_MASTER_TYPE" val="0"/>
  <p:tag name="KSO_WM_TEMPLATE_SUBCATEGORY" val="0"/>
  <p:tag name="RESOURCE_RECORD_KEY" val="{&quot;19&quot;:[20346150],&quot;65&quot;:[20235109]}"/>
</p:tagLst>
</file>

<file path=ppt/tags/tag43.xml><?xml version="1.0" encoding="utf-8"?>
<p:tagLst xmlns:p="http://schemas.openxmlformats.org/presentationml/2006/main">
  <p:tag name="AS_UNIQUEID" val="1883"/>
</p:tagLst>
</file>

<file path=ppt/tags/tag44.xml><?xml version="1.0" encoding="utf-8"?>
<p:tagLst xmlns:p="http://schemas.openxmlformats.org/presentationml/2006/main">
  <p:tag name="AS_UNIQUEID" val="1885"/>
</p:tagLst>
</file>

<file path=ppt/tags/tag45.xml><?xml version="1.0" encoding="utf-8"?>
<p:tagLst xmlns:p="http://schemas.openxmlformats.org/presentationml/2006/main">
  <p:tag name="AS_UNIQUEID" val="1886"/>
</p:tagLst>
</file>

<file path=ppt/tags/tag46.xml><?xml version="1.0" encoding="utf-8"?>
<p:tagLst xmlns:p="http://schemas.openxmlformats.org/presentationml/2006/main">
  <p:tag name="AS_UNIQUEID" val="1887"/>
</p:tagLst>
</file>

<file path=ppt/tags/tag47.xml><?xml version="1.0" encoding="utf-8"?>
<p:tagLst xmlns:p="http://schemas.openxmlformats.org/presentationml/2006/main">
  <p:tag name="AS_UNIQUEID" val="1888"/>
</p:tagLst>
</file>

<file path=ppt/tags/tag48.xml><?xml version="1.0" encoding="utf-8"?>
<p:tagLst xmlns:p="http://schemas.openxmlformats.org/presentationml/2006/main">
  <p:tag name="AS_UNIQUEID" val="1889"/>
</p:tagLst>
</file>

<file path=ppt/tags/tag49.xml><?xml version="1.0" encoding="utf-8"?>
<p:tagLst xmlns:p="http://schemas.openxmlformats.org/presentationml/2006/main">
  <p:tag name="AS_UNIQUEID" val="1890"/>
</p:tagLst>
</file>

<file path=ppt/tags/tag5.xml><?xml version="1.0" encoding="utf-8"?>
<p:tagLst xmlns:p="http://schemas.openxmlformats.org/presentationml/2006/main">
  <p:tag name="AS_UNIQUEID" val="2537"/>
</p:tagLst>
</file>

<file path=ppt/tags/tag50.xml><?xml version="1.0" encoding="utf-8"?>
<p:tagLst xmlns:p="http://schemas.openxmlformats.org/presentationml/2006/main">
  <p:tag name="AS_UNIQUEID" val="1891"/>
</p:tagLst>
</file>

<file path=ppt/tags/tag51.xml><?xml version="1.0" encoding="utf-8"?>
<p:tagLst xmlns:p="http://schemas.openxmlformats.org/presentationml/2006/main">
  <p:tag name="AS_UNIQUEID" val="2648"/>
</p:tagLst>
</file>

<file path=ppt/tags/tag52.xml><?xml version="1.0" encoding="utf-8"?>
<p:tagLst xmlns:p="http://schemas.openxmlformats.org/presentationml/2006/main">
  <p:tag name="AS_UNIQUEID" val="2649"/>
</p:tagLst>
</file>

<file path=ppt/tags/tag53.xml><?xml version="1.0" encoding="utf-8"?>
<p:tagLst xmlns:p="http://schemas.openxmlformats.org/presentationml/2006/main">
  <p:tag name="KSO_WM_SLIDE_THEME_ID" val="3302498"/>
  <p:tag name="KSO_WM_SLIDE_THEME_NAME" val="灰色中国传统文化国风主题"/>
  <p:tag name="KSO_WM_SLIDE_TYPE" val="text"/>
</p:tagLst>
</file>

<file path=ppt/tags/tag54.xml><?xml version="1.0" encoding="utf-8"?>
<p:tagLst xmlns:p="http://schemas.openxmlformats.org/presentationml/2006/main">
  <p:tag name="AS_UNIQUEID" val="2999"/>
  <p:tag name="KSO_WM_ASSEMBLE_CHIP_INDEX" val="5fd5682b0d23428983a521c059d97c15"/>
  <p:tag name="KSO_WM_BEAUTIFY_FLAG" val="#wm#"/>
  <p:tag name="KSO_WM_CHIP_GROUPID" val="5e6b05b36848fb12bee65ad8"/>
  <p:tag name="KSO_WM_CHIP_XID" val="5e6b05b36848fb12bee65ada"/>
  <p:tag name="KSO_WM_TAG_BACKGROUP_ID" val=""/>
  <p:tag name="KSO_WM_TAG_BACKGROUP_SIZE" val=""/>
  <p:tag name="KSO_WM_TAG_FRONT_SIZE" val=""/>
  <p:tag name="KSO_WM_TAG_VERSION" val="1.0"/>
  <p:tag name="KSO_WM_TAG_ZODER_POSITION" val=""/>
  <p:tag name="KSO_WM_TEMPLATE_ASSEMBLE_GROUPID" val="5ef2285c770fdf8a85bd4682"/>
  <p:tag name="KSO_WM_TEMPLATE_ASSEMBLE_XID" val="5ef2285c770fdf8a85bd4682"/>
  <p:tag name="KSO_WM_TEMPLATE_CATEGORY" val="diagram"/>
  <p:tag name="KSO_WM_TEMPLATE_INDEX" val="20208433"/>
  <p:tag name="KSO_WM_UNIT_BLOCK" val="0"/>
  <p:tag name="KSO_WM_UNIT_COMPATIBLE" val="0"/>
  <p:tag name="KSO_WM_UNIT_DEC_AREA_ID" val="caf01a2f25764638bd28eabc953a8d1c"/>
  <p:tag name="KSO_WM_UNIT_DEFAULT_FONT" val="18;24;2"/>
  <p:tag name="KSO_WM_UNIT_DIAGRAM_ISNUMVISUAL" val="0"/>
  <p:tag name="KSO_WM_UNIT_DIAGRAM_ISREFERUNIT" val="0"/>
  <p:tag name="KSO_WM_UNIT_HIGHLIGHT" val="0"/>
  <p:tag name="KSO_WM_UNIT_ID" val="diagram20208433_1*h_a*1_1"/>
  <p:tag name="KSO_WM_UNIT_INDEX" val="1_1"/>
  <p:tag name="KSO_WM_UNIT_ISCONTENTSTITLE" val="0"/>
  <p:tag name="KSO_WM_UNIT_ISNUMDGMTITLE" val="0"/>
  <p:tag name="KSO_WM_UNIT_LAYERLEVEL" val="1_1"/>
  <p:tag name="KSO_WM_UNIT_NOCLEAR" val="0"/>
  <p:tag name="KSO_WM_UNIT_PRESET_TEXT" val="单击此处添加小标题"/>
  <p:tag name="KSO_WM_UNIT_SHOW_EDIT_AREA_INDICATION" val="1"/>
  <p:tag name="KSO_WM_UNIT_TEXT_FILL_FORE_SCHEMECOLOR_INDEX" val="13"/>
  <p:tag name="KSO_WM_UNIT_TEXT_FILL_FORE_SCHEMECOLOR_INDEX_BRIGHTNESS" val="0"/>
  <p:tag name="KSO_WM_UNIT_TEXT_FILL_TYPE" val="1"/>
  <p:tag name="KSO_WM_UNIT_TYPE" val="h_a"/>
  <p:tag name="KSO_WM_UNIT_VALUE" val="35"/>
</p:tagLst>
</file>

<file path=ppt/tags/tag55.xml><?xml version="1.0" encoding="utf-8"?>
<p:tagLst xmlns:p="http://schemas.openxmlformats.org/presentationml/2006/main">
  <p:tag name="AS_UNIQUEID" val="3000"/>
  <p:tag name="KSO_WM_ASSEMBLE_CHIP_INDEX" val="5fd5682b0d23428983a521c059d97c15"/>
  <p:tag name="KSO_WM_BEAUTIFY_FLAG" val="#wm#"/>
  <p:tag name="KSO_WM_CHIP_GROUPID" val="5e6b05b36848fb12bee65ad8"/>
  <p:tag name="KSO_WM_CHIP_XID" val="5e6b05b36848fb12bee65ada"/>
  <p:tag name="KSO_WM_TAG_BACKGROUP_ID" val=""/>
  <p:tag name="KSO_WM_TAG_BACKGROUP_SIZE" val=""/>
  <p:tag name="KSO_WM_TAG_FRONT_SIZE" val=""/>
  <p:tag name="KSO_WM_TAG_VERSION" val="1.0"/>
  <p:tag name="KSO_WM_TAG_ZODER_POSITION" val=""/>
  <p:tag name="KSO_WM_TEMPLATE_ASSEMBLE_GROUPID" val="5ef2285c770fdf8a85bd4682"/>
  <p:tag name="KSO_WM_TEMPLATE_ASSEMBLE_XID" val="5ef2285c770fdf8a85bd4682"/>
  <p:tag name="KSO_WM_TEMPLATE_CATEGORY" val="diagram"/>
  <p:tag name="KSO_WM_TEMPLATE_INDEX" val="20208433"/>
  <p:tag name="KSO_WM_UNIT_BLOCK" val="0"/>
  <p:tag name="KSO_WM_UNIT_COMPATIBLE" val="0"/>
  <p:tag name="KSO_WM_UNIT_DEC_AREA_ID" val="caf01a2f25764638bd28eabc953a8d1c"/>
  <p:tag name="KSO_WM_UNIT_DEFAULT_FONT" val="14;20;2"/>
  <p:tag name="KSO_WM_UNIT_DIAGRAM_ISNUMVISUAL" val="0"/>
  <p:tag name="KSO_WM_UNIT_DIAGRAM_ISREFERUNIT" val="0"/>
  <p:tag name="KSO_WM_UNIT_HIGHLIGHT" val="0"/>
  <p:tag name="KSO_WM_UNIT_ID" val="diagram20208433_1*h_f*1_1"/>
  <p:tag name="KSO_WM_UNIT_INDEX" val="1_1"/>
  <p:tag name="KSO_WM_UNIT_LAYERLEVEL" val="1_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SHOW_EDIT_AREA_INDICATION" val="1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h_f"/>
  <p:tag name="KSO_WM_UNIT_VALUE" val="184"/>
</p:tagLst>
</file>

<file path=ppt/tags/tag56.xml><?xml version="1.0" encoding="utf-8"?>
<p:tagLst xmlns:p="http://schemas.openxmlformats.org/presentationml/2006/main">
  <p:tag name="KSO_WM_BEAUTIFY_FLAG" val="#wm#"/>
  <p:tag name="KSO_WM_CHIP_FILLPROP" val="[[{&quot;fill_id&quot;:&quot;761db0437b4b44dbbec84a5d0da9e95b&quot;,&quot;fill_align&quot;:&quot;lb&quot;,&quot;text_align&quot;:&quot;lb&quot;,&quot;text_direction&quot;:&quot;horizontal&quot;,&quot;chip_types&quot;:[&quot;text&quot;]},{&quot;fill_id&quot;:&quot;6e584f0648734bd4b3a521304f445c73&quot;,&quot;fill_align&quot;:&quot;lt&quot;,&quot;text_align&quot;:&quot;lt&quot;,&quot;text_direction&quot;:&quot;horizontal&quot;,&quot;chip_types&quot;:[&quot;text&quot;]}],[{&quot;fill_id&quot;:&quot;761db0437b4b44dbbec84a5d0da9e95b&quot;,&quot;fill_align&quot;:&quot;cb&quot;,&quot;text_align&quot;:&quot;lb&quot;,&quot;text_direction&quot;:&quot;horizontal&quot;,&quot;chip_types&quot;:[&quot;pictext&quot;,&quot;picture&quot;],&quot;support_features&quot;:[&quot;collage&quot;]},{&quot;fill_id&quot;:&quot;6e584f0648734bd4b3a521304f445c73&quot;,&quot;fill_align&quot;:&quot;ct&quot;,&quot;text_align&quot;:&quot;lt&quot;,&quot;text_direction&quot;:&quot;horizontal&quot;,&quot;chip_types&quot;:[&quot;pictext&quot;,&quot;picture&quot;],&quot;support_features&quot;:[&quot;collage&quot;,&quot;carousel&quot;]}],[{&quot;fill_id&quot;:&quot;761db0437b4b44dbbec84a5d0da9e95b&quot;,&quot;fill_align&quot;:&quot;cb&quot;,&quot;text_align&quot;:&quot;lb&quot;,&quot;text_direction&quot;:&quot;horizontal&quot;,&quot;chip_types&quot;:[&quot;pictext&quot;,&quot;picture&quot;],&quot;support_features&quot;:[&quot;carousel&quot;]},{&quot;fill_id&quot;:&quot;6e584f0648734bd4b3a521304f445c73&quot;,&quot;fill_align&quot;:&quot;ct&quot;,&quot;text_align&quot;:&quot;lt&quot;,&quot;text_direction&quot;:&quot;horizontal&quot;,&quot;chip_types&quot;:[&quot;pictext&quot;,&quot;picture&quot;]}]]"/>
  <p:tag name="KSO_WM_CHIP_GROUPID" val="5e71f25247edf80c4a5df1b5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72055e47edf80c4a5df20a"/>
  <p:tag name="KSO_WM_SLIDE_BACKGROUND" val="[&quot;belt&quot;]"/>
  <p:tag name="KSO_WM_SLIDE_BACKGROUND_TYPE" val="belt"/>
  <p:tag name="KSO_WM_SLIDE_BK_DARK_LIGHT" val="2"/>
  <p:tag name="KSO_WM_SLIDE_CAN_ADD_NAVIGATION" val="1"/>
  <p:tag name="KSO_WM_SLIDE_ID" val="diagram20208433_1"/>
  <p:tag name="KSO_WM_SLIDE_INDEX" val="1"/>
  <p:tag name="KSO_WM_SLIDE_ITEM_CNT" val="0"/>
  <p:tag name="KSO_WM_SLIDE_LAYOUT" val="f_h"/>
  <p:tag name="KSO_WM_SLIDE_LAYOUT_CNT" val="1_1"/>
  <p:tag name="KSO_WM_SLIDE_LAYOUT_INFO" val="{&quot;backgroundInfo&quot;:[{&quot;bottom&quot;:0.13888890000000001,&quot;bottomAbs&quot;:false,&quot;left&quot;:0,&quot;leftAbs&quot;:false,&quot;right&quot;:0,&quot;rightAbs&quot;:false,&quot;top&quot;:0.13888890000000001,&quot;topAbs&quot;:false,&quot;type&quot;:&quot;belt&quot;}],&quot;id&quot;:&quot;2020-06-24T00:05:48&quot;,&quot;maxSize&quot;:{&quot;size1&quot;:55.162852426811504},&quot;minSize&quot;:{&quot;size1&quot;:43.962852426811502},&quot;normalSize&quot;:{&quot;size1&quot;:51.516353103364636},&quot;subLayout&quot;:[{&quot;id&quot;:&quot;2020-06-24T00:05:48&quot;,&quot;margin&quot;:{&quot;bottom&quot;:0,&quot;left&quot;:1.6929999589920044,&quot;right&quot;:1.6929999589920044,&quot;top&quot;:3.3870000839233398},&quot;maxSize&quot;:{&quot;size1&quot;:78.639479086572038},&quot;minSize&quot;:{&quot;size1&quot;:62.739479086572025},&quot;normalSize&quot;:{&quot;size1&quot;:71.025077537636804},&quot;subLayout&quot;:[{&quot;id&quot;:&quot;2020-06-24T00:05:48&quot;,&quot;margin&quot;:{&quot;bottom&quot;:0.043547116219997406,&quot;left&quot;:1.6929999589920044,&quot;right&quot;:1.6929999589920044,&quot;top&quot;:3.3870000839233398},&quot;type&quot;:0},{&quot;id&quot;:&quot;2020-06-24T00:05:48&quot;,&quot;margin&quot;:{&quot;bottom&quot;:0,&quot;left&quot;:1.6929999589920044,&quot;right&quot;:1.6929999589920044,&quot;top&quot;:0.15224455296993256},&quot;type&quot;:0}],&quot;type&quot;:0},{&quot;id&quot;:&quot;2020-06-24T00:05:48&quot;,&quot;margin&quot;:{&quot;bottom&quot;:3.3870000839233398,&quot;left&quot;:1.6929999589920044,&quot;right&quot;:1.6929999589920044,&quot;top&quot;:0.42300000786781311},&quot;type&quot;:0}],&quot;type&quot;:0}"/>
  <p:tag name="KSO_WM_SLIDE_POSITION" val="156.001*173.256"/>
  <p:tag name="KSO_WM_SLIDE_RATIO" val="1.777778"/>
  <p:tag name="KSO_WM_SLIDE_SIZE" val="647.954*90.7458"/>
  <p:tag name="KSO_WM_SLIDE_SUBTYPE" val="pureTxt"/>
  <p:tag name="KSO_WM_SLIDE_SUPPORT_FEATURE_TYPE" val="0"/>
  <p:tag name="KSO_WM_SLIDE_TYPE" val="text"/>
  <p:tag name="KSO_WM_TAG_VERSION" val="1.0"/>
  <p:tag name="KSO_WM_TEMPLATE_ASSEMBLE_GROUPID" val="5ef2285c770fdf8a85bd4682"/>
  <p:tag name="KSO_WM_TEMPLATE_ASSEMBLE_XID" val="5ef2285c770fdf8a85bd4682"/>
  <p:tag name="KSO_WM_TEMPLATE_CATEGORY" val="diagram"/>
  <p:tag name="KSO_WM_TEMPLATE_COLOR_TYPE" val="1"/>
  <p:tag name="KSO_WM_TEMPLATE_INDEX" val="20208433"/>
  <p:tag name="KSO_WM_TEMPLATE_MASTER_TYPE" val="0"/>
  <p:tag name="KSO_WM_TEMPLATE_SUBCATEGORY" val="2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CHIP_GROUPID" val="5efd9ea781ee359a788b1dff"/>
  <p:tag name="KSO_WM_CHIP_XID" val="5efd9ea781ee359a788b1e00"/>
  <p:tag name="KSO_WM_TAG_VERSION" val="1.0"/>
  <p:tag name="KSO_WM_TEMPLATE_ASSEMBLE_GROUPID" val="60656e884054ed1e2fb7faec"/>
  <p:tag name="KSO_WM_TEMPLATE_ASSEMBLE_XID" val="60656e884054ed1e2fb7faec"/>
  <p:tag name="KSO_WM_TEMPLATE_CATEGORY" val="diagram"/>
  <p:tag name="KSO_WM_TEMPLATE_INDEX" val="20209028"/>
  <p:tag name="KSO_WM_UNIT_BLOCK" val="0"/>
  <p:tag name="KSO_WM_UNIT_COMPATIBLE" val="0"/>
  <p:tag name="KSO_WM_UNIT_DEC_AREA_ID" val="a5afc18e93b046b7a5e21a24f4b14aa0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2310885a3447419cad22d92fbd8299d2&quot;,&quot;X&quot;:{&quot;Pos&quot;:1},&quot;Y&quot;:{&quot;Pos&quot;:2}},&quot;whChangeMode&quot;:0}"/>
  <p:tag name="KSO_WM_UNIT_DIAGRAM_ISNUMVISUAL" val="0"/>
  <p:tag name="KSO_WM_UNIT_DIAGRAM_ISREFERUNIT" val="0"/>
  <p:tag name="KSO_WM_UNIT_HIGHLIGHT" val="0"/>
  <p:tag name="KSO_WM_UNIT_ID" val="diagram20209028_1*i*10"/>
  <p:tag name="KSO_WM_UNIT_INDEX" val="10"/>
  <p:tag name="KSO_WM_UNIT_LAYERLEVEL" val="1"/>
  <p:tag name="KSO_WM_UNIT_LINE_FILL_TYPE" val="2"/>
  <p:tag name="KSO_WM_UNIT_LINE_FORE_SCHEMECOLOR_INDEX" val="14"/>
  <p:tag name="KSO_WM_UNIT_LINE_FORE_SCHEMECOLOR_INDEX_BRIGHTNESS" val="-0.25"/>
  <p:tag name="KSO_WM_UNIT_SM_LIMIT_TYPE" val="0"/>
  <p:tag name="KSO_WM_UNIT_TYPE" val="i"/>
</p:tagLst>
</file>

<file path=ppt/tags/tag59.xml><?xml version="1.0" encoding="utf-8"?>
<p:tagLst xmlns:p="http://schemas.openxmlformats.org/presentationml/2006/main">
  <p:tag name="KSO_WM_BEAUTIFY_FLAG" val="#wm#"/>
  <p:tag name="KSO_WM_DIAGRAM_GROUP_CODE" val="l1-1"/>
  <p:tag name="KSO_WM_SLIDE_DIAGTYPE" val="l"/>
  <p:tag name="KSO_WM_SLIDE_ID" val="custom20235109_1"/>
  <p:tag name="KSO_WM_SLIDE_INDEX" val="1"/>
  <p:tag name="KSO_WM_SLIDE_ITEM_CNT" val="3"/>
  <p:tag name="KSO_WM_SLIDE_LAYOUT" val="a_f_β_l"/>
  <p:tag name="KSO_WM_SLIDE_LAYOUT_CNT" val="1_1_2_1"/>
  <p:tag name="KSO_WM_SLIDE_POSITION" val="57.0876*176.966"/>
  <p:tag name="KSO_WM_SLIDE_SIZE" val="371.825*324.772"/>
  <p:tag name="KSO_WM_SLIDE_SUBTYPE" val="pic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5109"/>
  <p:tag name="KSO_WM_TEMPLATE_MASTER_TYPE" val="0"/>
  <p:tag name="KSO_WM_TEMPLATE_SUBCATEGORY" val="0"/>
  <p:tag name="RESOURCE_RECORD_KEY" val="{&quot;19&quot;:[20346150],&quot;65&quot;:[20235109]}"/>
</p:tagLst>
</file>

<file path=ppt/tags/tag6.xml><?xml version="1.0" encoding="utf-8"?>
<p:tagLst xmlns:p="http://schemas.openxmlformats.org/presentationml/2006/main">
  <p:tag name="AS_UNIQUEID" val="2538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CHIP_GROUPID" val="5efd9ea781ee359a788b1dff"/>
  <p:tag name="KSO_WM_CHIP_XID" val="5efd9ea781ee359a788b1e00"/>
  <p:tag name="KSO_WM_TAG_VERSION" val="1.0"/>
  <p:tag name="KSO_WM_TEMPLATE_ASSEMBLE_GROUPID" val="60656e884054ed1e2fb7faec"/>
  <p:tag name="KSO_WM_TEMPLATE_ASSEMBLE_XID" val="60656e884054ed1e2fb7faec"/>
  <p:tag name="KSO_WM_TEMPLATE_CATEGORY" val="diagram"/>
  <p:tag name="KSO_WM_TEMPLATE_INDEX" val="20209028"/>
  <p:tag name="KSO_WM_UNIT_BLOCK" val="0"/>
  <p:tag name="KSO_WM_UNIT_COMPATIBLE" val="0"/>
  <p:tag name="KSO_WM_UNIT_DEC_AREA_ID" val="a5afc18e93b046b7a5e21a24f4b14aa0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2310885a3447419cad22d92fbd8299d2&quot;,&quot;X&quot;:{&quot;Pos&quot;:1},&quot;Y&quot;:{&quot;Pos&quot;:2}},&quot;whChangeMode&quot;:0}"/>
  <p:tag name="KSO_WM_UNIT_DIAGRAM_ISNUMVISUAL" val="0"/>
  <p:tag name="KSO_WM_UNIT_DIAGRAM_ISREFERUNIT" val="0"/>
  <p:tag name="KSO_WM_UNIT_HIGHLIGHT" val="0"/>
  <p:tag name="KSO_WM_UNIT_ID" val="diagram20209028_1*i*10"/>
  <p:tag name="KSO_WM_UNIT_INDEX" val="10"/>
  <p:tag name="KSO_WM_UNIT_LAYERLEVEL" val="1"/>
  <p:tag name="KSO_WM_UNIT_LINE_FILL_TYPE" val="2"/>
  <p:tag name="KSO_WM_UNIT_LINE_FORE_SCHEMECOLOR_INDEX" val="14"/>
  <p:tag name="KSO_WM_UNIT_LINE_FORE_SCHEMECOLOR_INDEX_BRIGHTNESS" val="-0.25"/>
  <p:tag name="KSO_WM_UNIT_SM_LIMIT_TYPE" val="0"/>
  <p:tag name="KSO_WM_UNIT_TYPE" val="i"/>
</p:tagLst>
</file>

<file path=ppt/tags/tag62.xml><?xml version="1.0" encoding="utf-8"?>
<p:tagLst xmlns:p="http://schemas.openxmlformats.org/presentationml/2006/main">
  <p:tag name="KSO_WM_BEAUTIFY_FLAG" val="#wm#"/>
  <p:tag name="KSO_WM_DIAGRAM_GROUP_CODE" val="l1-1"/>
  <p:tag name="KSO_WM_SLIDE_DIAGTYPE" val="l"/>
  <p:tag name="KSO_WM_SLIDE_ID" val="custom20235109_1"/>
  <p:tag name="KSO_WM_SLIDE_INDEX" val="1"/>
  <p:tag name="KSO_WM_SLIDE_ITEM_CNT" val="3"/>
  <p:tag name="KSO_WM_SLIDE_LAYOUT" val="a_f_β_l"/>
  <p:tag name="KSO_WM_SLIDE_LAYOUT_CNT" val="1_1_2_1"/>
  <p:tag name="KSO_WM_SLIDE_POSITION" val="57.0876*176.966"/>
  <p:tag name="KSO_WM_SLIDE_SIZE" val="371.825*324.772"/>
  <p:tag name="KSO_WM_SLIDE_SUBTYPE" val="pic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5109"/>
  <p:tag name="KSO_WM_TEMPLATE_MASTER_TYPE" val="0"/>
  <p:tag name="KSO_WM_TEMPLATE_SUBCATEGORY" val="0"/>
  <p:tag name="RESOURCE_RECORD_KEY" val="{&quot;19&quot;:[20346150],&quot;65&quot;:[20235109]}"/>
</p:tagLst>
</file>

<file path=ppt/tags/tag63.xml><?xml version="1.0" encoding="utf-8"?>
<p:tagLst xmlns:p="http://schemas.openxmlformats.org/presentationml/2006/main">
  <p:tag name="AS_UNIQUEID" val="2621"/>
</p:tagLst>
</file>

<file path=ppt/tags/tag64.xml><?xml version="1.0" encoding="utf-8"?>
<p:tagLst xmlns:p="http://schemas.openxmlformats.org/presentationml/2006/main">
  <p:tag name="AS_UNIQUEID" val="2622"/>
</p:tagLst>
</file>

<file path=ppt/tags/tag65.xml><?xml version="1.0" encoding="utf-8"?>
<p:tagLst xmlns:p="http://schemas.openxmlformats.org/presentationml/2006/main">
  <p:tag name="AS_UNIQUEID" val="2623"/>
</p:tagLst>
</file>

<file path=ppt/tags/tag66.xml><?xml version="1.0" encoding="utf-8"?>
<p:tagLst xmlns:p="http://schemas.openxmlformats.org/presentationml/2006/main">
  <p:tag name="AS_UNIQUEID" val="2624"/>
</p:tagLst>
</file>

<file path=ppt/tags/tag67.xml><?xml version="1.0" encoding="utf-8"?>
<p:tagLst xmlns:p="http://schemas.openxmlformats.org/presentationml/2006/main">
  <p:tag name="AS_UNIQUEID" val="2625"/>
</p:tagLst>
</file>

<file path=ppt/tags/tag68.xml><?xml version="1.0" encoding="utf-8"?>
<p:tagLst xmlns:p="http://schemas.openxmlformats.org/presentationml/2006/main">
  <p:tag name="AS_UNIQUEID" val="2626"/>
</p:tagLst>
</file>

<file path=ppt/tags/tag6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WI4ZDAzYzQxMjEyMzBkZWFmOTI2NDI4NTU1N2ExMmIifQ=="/>
</p:tagLst>
</file>

<file path=ppt/tags/tag7.xml><?xml version="1.0" encoding="utf-8"?>
<p:tagLst xmlns:p="http://schemas.openxmlformats.org/presentationml/2006/main">
  <p:tag name="AS_UNIQUEID" val="2540"/>
</p:tagLst>
</file>

<file path=ppt/tags/tag8.xml><?xml version="1.0" encoding="utf-8"?>
<p:tagLst xmlns:p="http://schemas.openxmlformats.org/presentationml/2006/main">
  <p:tag name="AS_UNIQUEID" val="2541"/>
</p:tagLst>
</file>

<file path=ppt/tags/tag9.xml><?xml version="1.0" encoding="utf-8"?>
<p:tagLst xmlns:p="http://schemas.openxmlformats.org/presentationml/2006/main">
  <p:tag name="AS_UNIQUEID" val="254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WPS 演示</Application>
  <PresentationFormat>自定义</PresentationFormat>
  <Paragraphs>61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华文中宋</vt:lpstr>
      <vt:lpstr>Calibri</vt:lpstr>
      <vt:lpstr>华文新魏</vt:lpstr>
      <vt:lpstr>Segoe UI</vt:lpstr>
      <vt:lpstr>微软雅黑</vt:lpstr>
      <vt:lpstr>Wingdings</vt:lpstr>
      <vt:lpstr>楷体</vt:lpstr>
      <vt:lpstr>华文行楷</vt:lpstr>
      <vt:lpstr>Calibri</vt:lpstr>
      <vt:lpstr>Arial</vt:lpstr>
      <vt:lpstr>黑体</vt:lpstr>
      <vt:lpstr>Arial Unicode MS</vt:lpstr>
      <vt:lpstr>Office 主题</vt:lpstr>
      <vt:lpstr>修 辞 立 其 诚 </vt:lpstr>
      <vt:lpstr>PowerPoint 演示文稿</vt:lpstr>
      <vt:lpstr>PowerPoint 演示文稿</vt:lpstr>
      <vt:lpstr>PowerPoint 演示文稿</vt:lpstr>
      <vt:lpstr>PowerPoint 演示文稿</vt:lpstr>
      <vt:lpstr>本文是如何做到学术论文的“深入浅出”的？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修 辞 立 其 诚 </dc:title>
  <dc:creator>rbm.xkw.com</dc:creator>
  <cp:lastModifiedBy>Administrator</cp:lastModifiedBy>
  <cp:revision>31</cp:revision>
  <cp:lastPrinted>2024-12-25T15:54:00Z</cp:lastPrinted>
  <dcterms:created xsi:type="dcterms:W3CDTF">2024-10-29T11:30:00Z</dcterms:created>
  <dcterms:modified xsi:type="dcterms:W3CDTF">2025-03-19T07:48:59Z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CE8D4D6AB06A48569FE1258F7472BDF4</vt:lpwstr>
  </property>
  <property fmtid="{D5CDD505-2E9C-101B-9397-08002B2CF9AE}" pid="7" name="KSOProductBuildVer">
    <vt:lpwstr>2052-11.8.2.12094</vt:lpwstr>
  </property>
</Properties>
</file>