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3.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5"/>
  </p:notesMasterIdLst>
  <p:sldIdLst>
    <p:sldId id="256" r:id="rId3"/>
    <p:sldId id="262" r:id="rId4"/>
    <p:sldId id="297" r:id="rId5"/>
    <p:sldId id="301" r:id="rId6"/>
    <p:sldId id="299" r:id="rId7"/>
    <p:sldId id="300" r:id="rId8"/>
    <p:sldId id="258" r:id="rId9"/>
    <p:sldId id="264" r:id="rId10"/>
    <p:sldId id="283" r:id="rId11"/>
    <p:sldId id="279" r:id="rId12"/>
    <p:sldId id="278" r:id="rId13"/>
    <p:sldId id="280" r:id="rId14"/>
    <p:sldId id="285" r:id="rId15"/>
    <p:sldId id="292" r:id="rId16"/>
    <p:sldId id="281" r:id="rId17"/>
    <p:sldId id="282" r:id="rId18"/>
    <p:sldId id="284" r:id="rId19"/>
    <p:sldId id="290" r:id="rId20"/>
    <p:sldId id="291" r:id="rId21"/>
    <p:sldId id="293" r:id="rId22"/>
    <p:sldId id="286" r:id="rId23"/>
    <p:sldId id="289" r:id="rId24"/>
  </p:sldIdLst>
  <p:sldSz cx="18288000" cy="10287000"/>
  <p:notesSz cx="6858000" cy="9144000"/>
  <p:embeddedFontLst>
    <p:embeddedFont>
      <p:font typeface="可画琴赋小楷" panose="02010600030101010101" charset="-122"/>
      <p:regular r:id="rId26"/>
    </p:embeddedFont>
    <p:embeddedFont>
      <p:font typeface="思源宋体-粗体 Bold" panose="02010600030101010101" charset="-122"/>
      <p:regular r:id="rId27"/>
    </p:embeddedFont>
    <p:embeddedFont>
      <p:font typeface="等线" panose="02010600030101010101" pitchFamily="2" charset="-122"/>
      <p:regular r:id="rId28"/>
      <p:bold r:id="rId29"/>
    </p:embeddedFont>
    <p:embeddedFont>
      <p:font typeface="华文楷体" panose="02010600040101010101" pitchFamily="2" charset="-122"/>
      <p:regular r:id="rId30"/>
    </p:embeddedFont>
    <p:embeddedFont>
      <p:font typeface="华文细黑" panose="02010600040101010101" pitchFamily="2" charset="-122"/>
      <p:regular r:id="rId31"/>
    </p:embeddedFont>
    <p:embeddedFont>
      <p:font typeface="华文中宋" panose="02010600040101010101" pitchFamily="2" charset="-122"/>
      <p:regular r:id="rId32"/>
    </p:embeddedFont>
    <p:embeddedFont>
      <p:font typeface="思源宋体" panose="02020400000000000000" pitchFamily="18" charset="-12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B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300" y="150"/>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21A9E-56A7-4919-A8DD-309112A3F400}" type="datetimeFigureOut">
              <a:rPr lang="zh-CN" altLang="en-US" smtClean="0"/>
              <a:t>2024/12/24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4A352-7975-4433-BA4E-63C9544E88F1}" type="slidenum">
              <a:rPr lang="zh-CN" altLang="en-US" smtClean="0"/>
              <a:t>‹#›</a:t>
            </a:fld>
            <a:endParaRPr lang="zh-CN" altLang="en-US"/>
          </a:p>
        </p:txBody>
      </p:sp>
    </p:spTree>
    <p:extLst>
      <p:ext uri="{BB962C8B-B14F-4D97-AF65-F5344CB8AC3E}">
        <p14:creationId xmlns:p14="http://schemas.microsoft.com/office/powerpoint/2010/main" val="129721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8119-DE9D-076A-B494-8595C35C1309}"/>
            </a:ext>
          </a:extLst>
        </p:cNvPr>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FAC6D5B1-5620-6F24-DFF1-E495B9CE5C43}"/>
              </a:ext>
            </a:extLst>
          </p:cNvPr>
          <p:cNvSpPr>
            <a:spLocks noGrp="1" noRot="1" noChangeAspect="1" noTextEdit="1"/>
          </p:cNvSpPr>
          <p:nvPr>
            <p:ph type="sldImg"/>
            <p:custDataLst>
              <p:tags r:id="rId1"/>
            </p:custDataLst>
          </p:nvPr>
        </p:nvSpPr>
        <p:spPr>
          <a:xfrm flipH="1">
            <a:off x="0" y="0"/>
            <a:ext cx="0" cy="0"/>
          </a:xfrm>
        </p:spPr>
      </p:sp>
      <p:sp>
        <p:nvSpPr>
          <p:cNvPr id="22531" name="备注占位符 2">
            <a:extLst>
              <a:ext uri="{FF2B5EF4-FFF2-40B4-BE49-F238E27FC236}">
                <a16:creationId xmlns:a16="http://schemas.microsoft.com/office/drawing/2014/main" id="{8983A4B7-FC81-2DBB-246A-5AAF418F5747}"/>
              </a:ext>
            </a:extLst>
          </p:cNvPr>
          <p:cNvSpPr txBox="1">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4" name="灯片编号占位符 3">
            <a:extLst>
              <a:ext uri="{FF2B5EF4-FFF2-40B4-BE49-F238E27FC236}">
                <a16:creationId xmlns:a16="http://schemas.microsoft.com/office/drawing/2014/main" id="{E68D39A2-7E7E-7EE2-503D-05E11AA5B16C}"/>
              </a:ext>
            </a:extLst>
          </p:cNvPr>
          <p:cNvSpPr>
            <a:spLocks noGrp="1"/>
          </p:cNvSpPr>
          <p:nvPr>
            <p:ph type="sldNum" sz="quarter" idx="5"/>
            <p:custDataLst>
              <p:tags r:id="rId3"/>
            </p:custDataLst>
          </p:nvPr>
        </p:nvSpPr>
        <p:spPr/>
        <p:txBody>
          <a:bodyPr/>
          <a:lstStyle/>
          <a:p>
            <a:pPr>
              <a:defRPr/>
            </a:pPr>
            <a:fld id="{ECF9F780-0B5F-4F46-B897-3AD4B419E3B0}" type="slidenum">
              <a:rPr lang="zh-CN" altLang="en-US" smtClean="0">
                <a:solidFill>
                  <a:prstClr val="black"/>
                </a:solidFill>
                <a:latin typeface="Calibri"/>
                <a:ea typeface="宋体" panose="02010600030101010101" pitchFamily="2" charset="-122"/>
                <a:cs typeface="Arial"/>
              </a:rPr>
              <a:pPr>
                <a:defRPr/>
              </a:pPr>
              <a:t>3</a:t>
            </a:fld>
            <a:endParaRPr lang="zh-CN" altLang="en-US">
              <a:solidFill>
                <a:prstClr val="black"/>
              </a:solidFill>
              <a:latin typeface="Calibri"/>
              <a:ea typeface="宋体" panose="02010600030101010101" pitchFamily="2" charset="-122"/>
              <a:cs typeface="Arial"/>
            </a:endParaRPr>
          </a:p>
        </p:txBody>
      </p:sp>
    </p:spTree>
    <p:extLst>
      <p:ext uri="{BB962C8B-B14F-4D97-AF65-F5344CB8AC3E}">
        <p14:creationId xmlns:p14="http://schemas.microsoft.com/office/powerpoint/2010/main" val="271343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54FA-E3F0-1BF7-653A-A26AFAEE0F49}"/>
            </a:ext>
          </a:extLst>
        </p:cNvPr>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783774C6-0ADD-140E-EC47-78E4D0CF9549}"/>
              </a:ext>
            </a:extLst>
          </p:cNvPr>
          <p:cNvSpPr>
            <a:spLocks noGrp="1" noRot="1" noChangeAspect="1" noTextEdit="1"/>
          </p:cNvSpPr>
          <p:nvPr>
            <p:ph type="sldImg"/>
            <p:custDataLst>
              <p:tags r:id="rId1"/>
            </p:custDataLst>
          </p:nvPr>
        </p:nvSpPr>
        <p:spPr>
          <a:xfrm flipH="1">
            <a:off x="0" y="0"/>
            <a:ext cx="0" cy="0"/>
          </a:xfrm>
        </p:spPr>
      </p:sp>
      <p:sp>
        <p:nvSpPr>
          <p:cNvPr id="22531" name="备注占位符 2">
            <a:extLst>
              <a:ext uri="{FF2B5EF4-FFF2-40B4-BE49-F238E27FC236}">
                <a16:creationId xmlns:a16="http://schemas.microsoft.com/office/drawing/2014/main" id="{0C145D9D-F903-760C-647F-680059B59916}"/>
              </a:ext>
            </a:extLst>
          </p:cNvPr>
          <p:cNvSpPr txBox="1">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4" name="灯片编号占位符 3">
            <a:extLst>
              <a:ext uri="{FF2B5EF4-FFF2-40B4-BE49-F238E27FC236}">
                <a16:creationId xmlns:a16="http://schemas.microsoft.com/office/drawing/2014/main" id="{8689356A-29DE-351F-FBDE-1BE6B1A536B2}"/>
              </a:ext>
            </a:extLst>
          </p:cNvPr>
          <p:cNvSpPr>
            <a:spLocks noGrp="1"/>
          </p:cNvSpPr>
          <p:nvPr>
            <p:ph type="sldNum" sz="quarter" idx="5"/>
            <p:custDataLst>
              <p:tags r:id="rId3"/>
            </p:custDataLst>
          </p:nvPr>
        </p:nvSpPr>
        <p:spPr/>
        <p:txBody>
          <a:bodyPr/>
          <a:lstStyle/>
          <a:p>
            <a:pPr>
              <a:defRPr/>
            </a:pPr>
            <a:fld id="{ECF9F780-0B5F-4F46-B897-3AD4B419E3B0}" type="slidenum">
              <a:rPr lang="zh-CN" altLang="en-US" smtClean="0"/>
              <a:t>4</a:t>
            </a:fld>
            <a:endParaRPr lang="zh-CN" altLang="en-US"/>
          </a:p>
        </p:txBody>
      </p:sp>
    </p:spTree>
    <p:extLst>
      <p:ext uri="{BB962C8B-B14F-4D97-AF65-F5344CB8AC3E}">
        <p14:creationId xmlns:p14="http://schemas.microsoft.com/office/powerpoint/2010/main" val="2066528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7C330-8D1A-0C72-BA5F-13E903CC95F4}"/>
            </a:ext>
          </a:extLst>
        </p:cNvPr>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62752C31-4A05-E5D5-D29C-BE64ED29E7A3}"/>
              </a:ext>
            </a:extLst>
          </p:cNvPr>
          <p:cNvSpPr>
            <a:spLocks noGrp="1" noRot="1" noChangeAspect="1" noTextEdit="1"/>
          </p:cNvSpPr>
          <p:nvPr>
            <p:ph type="sldImg"/>
            <p:custDataLst>
              <p:tags r:id="rId1"/>
            </p:custDataLst>
          </p:nvPr>
        </p:nvSpPr>
        <p:spPr>
          <a:xfrm flipH="1">
            <a:off x="0" y="0"/>
            <a:ext cx="0" cy="0"/>
          </a:xfrm>
        </p:spPr>
      </p:sp>
      <p:sp>
        <p:nvSpPr>
          <p:cNvPr id="22531" name="备注占位符 2">
            <a:extLst>
              <a:ext uri="{FF2B5EF4-FFF2-40B4-BE49-F238E27FC236}">
                <a16:creationId xmlns:a16="http://schemas.microsoft.com/office/drawing/2014/main" id="{64B60577-6FEE-8108-5C5C-DA89BC991134}"/>
              </a:ext>
            </a:extLst>
          </p:cNvPr>
          <p:cNvSpPr txBox="1">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4" name="灯片编号占位符 3">
            <a:extLst>
              <a:ext uri="{FF2B5EF4-FFF2-40B4-BE49-F238E27FC236}">
                <a16:creationId xmlns:a16="http://schemas.microsoft.com/office/drawing/2014/main" id="{5144DED0-E09E-D22F-4036-4FFBE8E4596F}"/>
              </a:ext>
            </a:extLst>
          </p:cNvPr>
          <p:cNvSpPr>
            <a:spLocks noGrp="1"/>
          </p:cNvSpPr>
          <p:nvPr>
            <p:ph type="sldNum" sz="quarter" idx="5"/>
            <p:custDataLst>
              <p:tags r:id="rId3"/>
            </p:custDataLst>
          </p:nvPr>
        </p:nvSpPr>
        <p:spPr/>
        <p:txBody>
          <a:bodyPr/>
          <a:lstStyle/>
          <a:p>
            <a:pPr>
              <a:defRPr/>
            </a:pPr>
            <a:fld id="{ECF9F780-0B5F-4F46-B897-3AD4B419E3B0}" type="slidenum">
              <a:rPr lang="zh-CN" altLang="en-US" smtClean="0">
                <a:solidFill>
                  <a:prstClr val="black"/>
                </a:solidFill>
                <a:latin typeface="Calibri"/>
                <a:ea typeface="宋体" panose="02010600030101010101" pitchFamily="2" charset="-122"/>
                <a:cs typeface="Arial"/>
              </a:rPr>
              <a:pPr>
                <a:defRPr/>
              </a:pPr>
              <a:t>5</a:t>
            </a:fld>
            <a:endParaRPr lang="zh-CN" altLang="en-US">
              <a:solidFill>
                <a:prstClr val="black"/>
              </a:solidFill>
              <a:latin typeface="Calibri"/>
              <a:ea typeface="宋体" panose="02010600030101010101" pitchFamily="2" charset="-122"/>
              <a:cs typeface="Arial"/>
            </a:endParaRPr>
          </a:p>
        </p:txBody>
      </p:sp>
    </p:spTree>
    <p:extLst>
      <p:ext uri="{BB962C8B-B14F-4D97-AF65-F5344CB8AC3E}">
        <p14:creationId xmlns:p14="http://schemas.microsoft.com/office/powerpoint/2010/main" val="73684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87E4F-0584-2622-0258-A871D361D043}"/>
            </a:ext>
          </a:extLst>
        </p:cNvPr>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570DAC15-5261-2E11-C8CA-F375819A262E}"/>
              </a:ext>
            </a:extLst>
          </p:cNvPr>
          <p:cNvSpPr>
            <a:spLocks noGrp="1" noRot="1" noChangeAspect="1" noTextEdit="1"/>
          </p:cNvSpPr>
          <p:nvPr>
            <p:ph type="sldImg"/>
            <p:custDataLst>
              <p:tags r:id="rId1"/>
            </p:custDataLst>
          </p:nvPr>
        </p:nvSpPr>
        <p:spPr>
          <a:xfrm flipH="1">
            <a:off x="0" y="0"/>
            <a:ext cx="0" cy="0"/>
          </a:xfrm>
        </p:spPr>
      </p:sp>
      <p:sp>
        <p:nvSpPr>
          <p:cNvPr id="22531" name="备注占位符 2">
            <a:extLst>
              <a:ext uri="{FF2B5EF4-FFF2-40B4-BE49-F238E27FC236}">
                <a16:creationId xmlns:a16="http://schemas.microsoft.com/office/drawing/2014/main" id="{BDBA20AB-9E44-30D6-786A-7A164C5D58AF}"/>
              </a:ext>
            </a:extLst>
          </p:cNvPr>
          <p:cNvSpPr txBox="1">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4" name="灯片编号占位符 3">
            <a:extLst>
              <a:ext uri="{FF2B5EF4-FFF2-40B4-BE49-F238E27FC236}">
                <a16:creationId xmlns:a16="http://schemas.microsoft.com/office/drawing/2014/main" id="{661F0160-07F3-7F9B-E698-6A2978C0233D}"/>
              </a:ext>
            </a:extLst>
          </p:cNvPr>
          <p:cNvSpPr>
            <a:spLocks noGrp="1"/>
          </p:cNvSpPr>
          <p:nvPr>
            <p:ph type="sldNum" sz="quarter" idx="5"/>
            <p:custDataLst>
              <p:tags r:id="rId3"/>
            </p:custDataLst>
          </p:nvPr>
        </p:nvSpPr>
        <p:spPr/>
        <p:txBody>
          <a:bodyPr/>
          <a:lstStyle/>
          <a:p>
            <a:pPr>
              <a:defRPr/>
            </a:pPr>
            <a:fld id="{ECF9F780-0B5F-4F46-B897-3AD4B419E3B0}" type="slidenum">
              <a:rPr lang="zh-CN" altLang="en-US" smtClean="0">
                <a:solidFill>
                  <a:prstClr val="black"/>
                </a:solidFill>
                <a:latin typeface="Calibri"/>
                <a:ea typeface="宋体" panose="02010600030101010101" pitchFamily="2" charset="-122"/>
                <a:cs typeface="Arial"/>
              </a:rPr>
              <a:pPr>
                <a:defRPr/>
              </a:pPr>
              <a:t>6</a:t>
            </a:fld>
            <a:endParaRPr lang="zh-CN" altLang="en-US">
              <a:solidFill>
                <a:prstClr val="black"/>
              </a:solidFill>
              <a:latin typeface="Calibri"/>
              <a:ea typeface="宋体" panose="02010600030101010101" pitchFamily="2" charset="-122"/>
              <a:cs typeface="Arial"/>
            </a:endParaRPr>
          </a:p>
        </p:txBody>
      </p:sp>
    </p:spTree>
    <p:extLst>
      <p:ext uri="{BB962C8B-B14F-4D97-AF65-F5344CB8AC3E}">
        <p14:creationId xmlns:p14="http://schemas.microsoft.com/office/powerpoint/2010/main" val="114777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F54A352-7975-4433-BA4E-63C9544E88F1}" type="slidenum">
              <a:rPr lang="zh-CN" altLang="en-US" smtClean="0"/>
              <a:t>7</a:t>
            </a:fld>
            <a:endParaRPr lang="zh-CN" altLang="en-US"/>
          </a:p>
        </p:txBody>
      </p:sp>
    </p:spTree>
    <p:extLst>
      <p:ext uri="{BB962C8B-B14F-4D97-AF65-F5344CB8AC3E}">
        <p14:creationId xmlns:p14="http://schemas.microsoft.com/office/powerpoint/2010/main" val="962313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F54A352-7975-4433-BA4E-63C9544E88F1}" type="slidenum">
              <a:rPr lang="zh-CN" altLang="en-US" smtClean="0"/>
              <a:t>8</a:t>
            </a:fld>
            <a:endParaRPr lang="zh-CN" altLang="en-US"/>
          </a:p>
        </p:txBody>
      </p:sp>
    </p:spTree>
    <p:extLst>
      <p:ext uri="{BB962C8B-B14F-4D97-AF65-F5344CB8AC3E}">
        <p14:creationId xmlns:p14="http://schemas.microsoft.com/office/powerpoint/2010/main" val="305266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7D518-86D9-E005-9343-6A48B95181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DAD8B70-3C28-DD22-032C-CEEA3D2D4C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FD6EC66-D293-266D-8ADD-FBF28C7F50C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A8F07A4-0BD5-D8B9-3C3B-71CB44C0BD76}"/>
              </a:ext>
            </a:extLst>
          </p:cNvPr>
          <p:cNvSpPr>
            <a:spLocks noGrp="1"/>
          </p:cNvSpPr>
          <p:nvPr>
            <p:ph type="sldNum" sz="quarter" idx="5"/>
          </p:nvPr>
        </p:nvSpPr>
        <p:spPr/>
        <p:txBody>
          <a:bodyPr/>
          <a:lstStyle/>
          <a:p>
            <a:fld id="{DF54A352-7975-4433-BA4E-63C9544E88F1}" type="slidenum">
              <a:rPr lang="zh-CN" altLang="en-US" smtClean="0"/>
              <a:t>10</a:t>
            </a:fld>
            <a:endParaRPr lang="zh-CN" altLang="en-US"/>
          </a:p>
        </p:txBody>
      </p:sp>
    </p:spTree>
    <p:extLst>
      <p:ext uri="{BB962C8B-B14F-4D97-AF65-F5344CB8AC3E}">
        <p14:creationId xmlns:p14="http://schemas.microsoft.com/office/powerpoint/2010/main" val="170356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3C32C-CEFF-B53D-F576-8F2A53A85C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88AF20-4A98-9B6C-A8DB-5C08C893AE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EC3B725-9A55-275A-A5DE-3A121CF27E0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5A46B25-1208-9575-5AC6-C59995A350B0}"/>
              </a:ext>
            </a:extLst>
          </p:cNvPr>
          <p:cNvSpPr>
            <a:spLocks noGrp="1"/>
          </p:cNvSpPr>
          <p:nvPr>
            <p:ph type="sldNum" sz="quarter" idx="5"/>
          </p:nvPr>
        </p:nvSpPr>
        <p:spPr/>
        <p:txBody>
          <a:bodyPr/>
          <a:lstStyle/>
          <a:p>
            <a:fld id="{DF54A352-7975-4433-BA4E-63C9544E88F1}" type="slidenum">
              <a:rPr lang="zh-CN" altLang="en-US" smtClean="0"/>
              <a:t>16</a:t>
            </a:fld>
            <a:endParaRPr lang="zh-CN" altLang="en-US"/>
          </a:p>
        </p:txBody>
      </p:sp>
    </p:spTree>
    <p:extLst>
      <p:ext uri="{BB962C8B-B14F-4D97-AF65-F5344CB8AC3E}">
        <p14:creationId xmlns:p14="http://schemas.microsoft.com/office/powerpoint/2010/main" val="118290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356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4"/>
          <a:stretch>
            <a:fillRect/>
          </a:stretch>
        </p:blipFill>
        <p:spPr>
          <a:xfrm rot="21400734" flipH="1">
            <a:off x="570845" y="441005"/>
            <a:ext cx="1083929" cy="1004892"/>
          </a:xfrm>
          <a:prstGeom prst="rect">
            <a:avLst/>
          </a:prstGeom>
        </p:spPr>
      </p:pic>
      <p:sp>
        <p:nvSpPr>
          <p:cNvPr id="13" name="文本占位符 12"/>
          <p:cNvSpPr>
            <a:spLocks noGrp="1"/>
          </p:cNvSpPr>
          <p:nvPr>
            <p:ph type="body" sz="quarter" idx="10" hasCustomPrompt="1"/>
            <p:custDataLst>
              <p:tags r:id="rId2"/>
            </p:custDataLst>
          </p:nvPr>
        </p:nvSpPr>
        <p:spPr>
          <a:xfrm>
            <a:off x="1626641" y="590213"/>
            <a:ext cx="8071941" cy="784830"/>
          </a:xfrm>
          <a:prstGeom prst="rect">
            <a:avLst/>
          </a:prstGeom>
        </p:spPr>
        <p:txBody>
          <a:bodyPr/>
          <a:lstStyle>
            <a:lvl1pPr marL="0" indent="0">
              <a:buNone/>
              <a:defRPr b="1">
                <a:solidFill>
                  <a:schemeClr val="tx1"/>
                </a:solidFill>
                <a:latin typeface="宋体" panose="02010600030101010101" pitchFamily="2" charset="-122"/>
                <a:ea typeface="宋体" panose="02010600030101010101" pitchFamily="2" charset="-122"/>
              </a:defRPr>
            </a:lvl1pPr>
          </a:lstStyle>
          <a:p>
            <a:pPr lvl="0"/>
            <a:r>
              <a:rPr lang="zh-CN" altLang="en-US"/>
              <a:t>单击此处编辑母版文本样</a:t>
            </a:r>
          </a:p>
        </p:txBody>
      </p:sp>
    </p:spTree>
    <p:extLst>
      <p:ext uri="{BB962C8B-B14F-4D97-AF65-F5344CB8AC3E}">
        <p14:creationId xmlns:p14="http://schemas.microsoft.com/office/powerpoint/2010/main" val="302069603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0" y="0"/>
            <a:ext cx="18288000" cy="10287000"/>
          </a:xfrm>
          <a:prstGeom prst="rect">
            <a:avLst/>
          </a:prstGeom>
          <a:solidFill>
            <a:srgbClr val="964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Tree>
    <p:extLst>
      <p:ext uri="{BB962C8B-B14F-4D97-AF65-F5344CB8AC3E}">
        <p14:creationId xmlns:p14="http://schemas.microsoft.com/office/powerpoint/2010/main" val="547485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a:xfrm>
            <a:off x="1257300" y="9534526"/>
            <a:ext cx="4114800" cy="547688"/>
          </a:xfrm>
        </p:spPr>
        <p:txBody>
          <a:bodyPr/>
          <a:lstStyle/>
          <a:p>
            <a:fld id="{82F288E0-7875-42C4-84C8-98DBBD3BF4D2}" type="datetimeFigureOut">
              <a:rPr lang="zh-CN" altLang="en-US" smtClean="0">
                <a:solidFill>
                  <a:prstClr val="black"/>
                </a:solidFill>
              </a:rPr>
              <a:pPr/>
              <a:t>2024/12/24</a:t>
            </a:fld>
            <a:endParaRPr lang="zh-CN" altLang="en-US">
              <a:solidFill>
                <a:prstClr val="black"/>
              </a:solidFill>
            </a:endParaRPr>
          </a:p>
        </p:txBody>
      </p:sp>
      <p:sp>
        <p:nvSpPr>
          <p:cNvPr id="5" name="页脚占位符 4"/>
          <p:cNvSpPr>
            <a:spLocks noGrp="1"/>
          </p:cNvSpPr>
          <p:nvPr>
            <p:ph type="ftr" sz="quarter" idx="11"/>
            <p:custDataLst>
              <p:tags r:id="rId4"/>
            </p:custDataLst>
          </p:nvPr>
        </p:nvSpPr>
        <p:spPr>
          <a:xfrm>
            <a:off x="6057900" y="9534526"/>
            <a:ext cx="6172200" cy="547688"/>
          </a:xfr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5"/>
            </p:custDataLst>
          </p:nvPr>
        </p:nvSpPr>
        <p:spPr>
          <a:xfrm>
            <a:off x="12915900" y="9534526"/>
            <a:ext cx="4114800" cy="547688"/>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251194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custDataLst>
              <p:tags r:id="rId2"/>
            </p:custDataLst>
          </p:nvPr>
        </p:nvSpPr>
        <p:spPr>
          <a:xfrm>
            <a:off x="1257300" y="2738437"/>
            <a:ext cx="15773400" cy="652700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1257302" y="9534528"/>
            <a:ext cx="4114800" cy="547686"/>
          </a:xfrm>
          <a:prstGeom prst="rect">
            <a:avLst/>
          </a:prstGeom>
        </p:spPr>
        <p:txBody>
          <a:bodyPr/>
          <a:lstStyle/>
          <a:p>
            <a:fld id="{52807481-9255-486F-A9BA-A46E46C40670}" type="datetimeFigureOut">
              <a:rPr lang="zh-CN" altLang="en-US" smtClean="0">
                <a:solidFill>
                  <a:prstClr val="black"/>
                </a:solidFill>
              </a:rPr>
              <a:pPr/>
              <a:t>2024/12/24</a:t>
            </a:fld>
            <a:endParaRPr lang="zh-CN" altLang="en-US">
              <a:solidFill>
                <a:prstClr val="black"/>
              </a:solidFill>
            </a:endParaRPr>
          </a:p>
        </p:txBody>
      </p:sp>
      <p:sp>
        <p:nvSpPr>
          <p:cNvPr id="5" name="页脚占位符 4"/>
          <p:cNvSpPr>
            <a:spLocks noGrp="1"/>
          </p:cNvSpPr>
          <p:nvPr>
            <p:ph type="ftr" sz="quarter" idx="11"/>
            <p:custDataLst>
              <p:tags r:id="rId4"/>
            </p:custDataLst>
          </p:nvPr>
        </p:nvSpPr>
        <p:spPr>
          <a:xfrm>
            <a:off x="6057900" y="9534528"/>
            <a:ext cx="6172200" cy="547686"/>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custDataLst>
              <p:tags r:id="rId5"/>
            </p:custDataLst>
          </p:nvPr>
        </p:nvSpPr>
        <p:spPr>
          <a:xfrm>
            <a:off x="12915900" y="9534528"/>
            <a:ext cx="4114800" cy="547686"/>
          </a:xfrm>
          <a:prstGeom prst="rect">
            <a:avLst/>
          </a:prstGeom>
        </p:spPr>
        <p:txBody>
          <a:bodyPr/>
          <a:lstStyle/>
          <a:p>
            <a:fld id="{2149F69E-0FEC-49DD-B6F6-5F952AC4142E}" type="slidenum">
              <a:rPr lang="zh-CN" altLang="en-US" smtClean="0">
                <a:solidFill>
                  <a:prstClr val="black"/>
                </a:solidFill>
              </a:rPr>
              <a:pPr/>
              <a:t>‹#›</a:t>
            </a:fld>
            <a:endParaRPr lang="en-US" altLang="zh-CN">
              <a:solidFill>
                <a:prstClr val="black"/>
              </a:solidFill>
            </a:endParaRPr>
          </a:p>
        </p:txBody>
      </p:sp>
    </p:spTree>
    <p:extLst>
      <p:ext uri="{BB962C8B-B14F-4D97-AF65-F5344CB8AC3E}">
        <p14:creationId xmlns:p14="http://schemas.microsoft.com/office/powerpoint/2010/main" val="38047289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1257300" y="9534526"/>
            <a:ext cx="4114800" cy="547688"/>
          </a:xfrm>
        </p:spPr>
        <p:txBody>
          <a:bodyPr/>
          <a:lstStyle/>
          <a:p>
            <a:fld id="{C235D5BB-7FE9-420E-BF3E-67E48DF16195}" type="datetimeFigureOut">
              <a:rPr lang="zh-CN" altLang="en-US" smtClean="0">
                <a:solidFill>
                  <a:prstClr val="black"/>
                </a:solidFill>
              </a:rPr>
              <a:pPr/>
              <a:t>2024/12/24</a:t>
            </a:fld>
            <a:endParaRPr lang="zh-CN" altLang="en-US">
              <a:solidFill>
                <a:prstClr val="black"/>
              </a:solidFill>
            </a:endParaRPr>
          </a:p>
        </p:txBody>
      </p:sp>
      <p:sp>
        <p:nvSpPr>
          <p:cNvPr id="3" name="页脚占位符 2"/>
          <p:cNvSpPr>
            <a:spLocks noGrp="1"/>
          </p:cNvSpPr>
          <p:nvPr>
            <p:ph type="ftr" sz="quarter" idx="11"/>
            <p:custDataLst>
              <p:tags r:id="rId2"/>
            </p:custDataLst>
          </p:nvPr>
        </p:nvSpPr>
        <p:spPr>
          <a:xfrm>
            <a:off x="6057900" y="9534526"/>
            <a:ext cx="6172200" cy="547688"/>
          </a:xfrm>
        </p:spPr>
        <p:txBody>
          <a:bodyPr/>
          <a:lstStyle/>
          <a:p>
            <a:endParaRPr lang="zh-CN" altLang="en-US">
              <a:solidFill>
                <a:prstClr val="black"/>
              </a:solidFill>
            </a:endParaRPr>
          </a:p>
        </p:txBody>
      </p:sp>
      <p:sp>
        <p:nvSpPr>
          <p:cNvPr id="4" name="灯片编号占位符 3"/>
          <p:cNvSpPr>
            <a:spLocks noGrp="1"/>
          </p:cNvSpPr>
          <p:nvPr>
            <p:ph type="sldNum" sz="quarter" idx="12"/>
            <p:custDataLst>
              <p:tags r:id="rId3"/>
            </p:custDataLst>
          </p:nvPr>
        </p:nvSpPr>
        <p:spPr>
          <a:xfrm>
            <a:off x="12915900" y="9534526"/>
            <a:ext cx="4114800" cy="547688"/>
          </a:xfrm>
        </p:spPr>
        <p:txBody>
          <a:bodyPr/>
          <a:lstStyle/>
          <a:p>
            <a:fld id="{E6D40A48-2B67-4B48-B751-A39DAE2CD12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140083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theme" Target="../theme/theme2.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4.xml"/><Relationship Id="rId5" Type="http://schemas.openxmlformats.org/officeDocument/2006/relationships/slideLayout" Target="../slideLayouts/slideLayout16.xml"/><Relationship Id="rId15" Type="http://schemas.openxmlformats.org/officeDocument/2006/relationships/image" Target="file:///D:\qq&#25991;&#20214;\712321467\Image\C2C\Image2\%7b75232B38-A165-1FB7-499C-2E1C792CACB5%7d.png" TargetMode="External"/><Relationship Id="rId10" Type="http://schemas.openxmlformats.org/officeDocument/2006/relationships/tags" Target="../tags/tag3.xml"/><Relationship Id="rId4" Type="http://schemas.openxmlformats.org/officeDocument/2006/relationships/slideLayout" Target="../slideLayouts/slideLayout15.xml"/><Relationship Id="rId9" Type="http://schemas.openxmlformats.org/officeDocument/2006/relationships/tags" Target="../tags/tag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custDataLst>
              <p:tags r:id="rId8"/>
            </p:custDataLst>
          </p:nvPr>
        </p:nvPicPr>
        <p:blipFill>
          <a:blip r:embed="rId1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5" name="图片 1073743875" descr="学科网 zxxk.com"/>
          <p:cNvPicPr>
            <a:picLocks noChangeAspect="1"/>
          </p:cNvPicPr>
          <p:nvPr>
            <p:custDataLst>
              <p:tags r:id="rId10"/>
            </p:custDataLst>
          </p:nvPr>
        </p:nvPicPr>
        <p:blipFill>
          <a:blip r:embed="rId14" r:link="rId15"/>
          <a:stretch>
            <a:fillRect/>
          </a:stretch>
        </p:blipFill>
        <p:spPr>
          <a:xfrm>
            <a:off x="1257301" y="547688"/>
            <a:ext cx="14288" cy="14288"/>
          </a:xfrm>
          <a:prstGeom prst="rect">
            <a:avLst/>
          </a:prstGeom>
          <a:noFill/>
          <a:ln>
            <a:noFill/>
            <a:miter lim="800000"/>
          </a:ln>
        </p:spPr>
      </p:pic>
      <p:pic>
        <p:nvPicPr>
          <p:cNvPr id="6" name="图片 1073743875" descr="学科网 zxxk.com"/>
          <p:cNvPicPr>
            <a:picLocks noChangeAspect="1"/>
          </p:cNvPicPr>
          <p:nvPr>
            <p:custDataLst>
              <p:tags r:id="rId11"/>
            </p:custDataLst>
          </p:nvPr>
        </p:nvPicPr>
        <p:blipFill>
          <a:blip r:embed="rId14" r:link="rId15"/>
          <a:stretch>
            <a:fillRect/>
          </a:stretch>
        </p:blipFill>
        <p:spPr>
          <a:xfrm>
            <a:off x="1257301" y="547688"/>
            <a:ext cx="14288" cy="14288"/>
          </a:xfrm>
          <a:prstGeom prst="rect">
            <a:avLst/>
          </a:prstGeom>
          <a:noFill/>
          <a:ln>
            <a:noFill/>
            <a:miter lim="800000"/>
          </a:ln>
        </p:spPr>
      </p:pic>
    </p:spTree>
    <p:extLst>
      <p:ext uri="{BB962C8B-B14F-4D97-AF65-F5344CB8AC3E}">
        <p14:creationId xmlns:p14="http://schemas.microsoft.com/office/powerpoint/2010/main" val="3061314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8.png"/><Relationship Id="rId7" Type="http://schemas.openxmlformats.org/officeDocument/2006/relationships/slide" Target="slide2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svg"/><Relationship Id="rId2"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sp>
        <p:nvSpPr>
          <p:cNvPr id="3" name="Freeform 3"/>
          <p:cNvSpPr/>
          <p:nvPr/>
        </p:nvSpPr>
        <p:spPr>
          <a:xfrm>
            <a:off x="11497681" y="6112772"/>
            <a:ext cx="5944515" cy="2377806"/>
          </a:xfrm>
          <a:custGeom>
            <a:avLst/>
            <a:gdLst/>
            <a:ahLst/>
            <a:cxnLst/>
            <a:rect l="l" t="t" r="r" b="b"/>
            <a:pathLst>
              <a:path w="5944515" h="2377806">
                <a:moveTo>
                  <a:pt x="0" y="0"/>
                </a:moveTo>
                <a:lnTo>
                  <a:pt x="5944515" y="0"/>
                </a:lnTo>
                <a:lnTo>
                  <a:pt x="5944515" y="2377805"/>
                </a:lnTo>
                <a:lnTo>
                  <a:pt x="0" y="2377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331125" y="-1999028"/>
            <a:ext cx="6132958" cy="6132958"/>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6" name="TextBox 6"/>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7" name="AutoShape 7"/>
          <p:cNvSpPr/>
          <p:nvPr/>
        </p:nvSpPr>
        <p:spPr>
          <a:xfrm>
            <a:off x="11899592" y="9483753"/>
            <a:ext cx="12579038" cy="10467"/>
          </a:xfrm>
          <a:prstGeom prst="line">
            <a:avLst/>
          </a:prstGeom>
          <a:ln w="9525" cap="flat">
            <a:solidFill>
              <a:srgbClr val="3E5B62"/>
            </a:solidFill>
            <a:prstDash val="solid"/>
            <a:headEnd type="none" w="sm" len="sm"/>
            <a:tailEnd type="none" w="sm" len="sm"/>
          </a:ln>
        </p:spPr>
      </p:sp>
      <p:grpSp>
        <p:nvGrpSpPr>
          <p:cNvPr id="13" name="Group 13"/>
          <p:cNvGrpSpPr/>
          <p:nvPr/>
        </p:nvGrpSpPr>
        <p:grpSpPr>
          <a:xfrm>
            <a:off x="1277764" y="744147"/>
            <a:ext cx="4970636" cy="569107"/>
            <a:chOff x="0" y="0"/>
            <a:chExt cx="1167058" cy="149888"/>
          </a:xfrm>
        </p:grpSpPr>
        <p:sp>
          <p:nvSpPr>
            <p:cNvPr id="14" name="Freeform 14"/>
            <p:cNvSpPr/>
            <p:nvPr/>
          </p:nvSpPr>
          <p:spPr>
            <a:xfrm>
              <a:off x="0" y="0"/>
              <a:ext cx="1167058" cy="149888"/>
            </a:xfrm>
            <a:custGeom>
              <a:avLst/>
              <a:gdLst/>
              <a:ahLst/>
              <a:cxnLst/>
              <a:rect l="l" t="t" r="r" b="b"/>
              <a:pathLst>
                <a:path w="1167058" h="149888">
                  <a:moveTo>
                    <a:pt x="0" y="0"/>
                  </a:moveTo>
                  <a:lnTo>
                    <a:pt x="1167058" y="0"/>
                  </a:lnTo>
                  <a:lnTo>
                    <a:pt x="1167058" y="149888"/>
                  </a:lnTo>
                  <a:lnTo>
                    <a:pt x="0" y="149888"/>
                  </a:lnTo>
                  <a:close/>
                </a:path>
              </a:pathLst>
            </a:custGeom>
            <a:solidFill>
              <a:srgbClr val="000000">
                <a:alpha val="0"/>
              </a:srgbClr>
            </a:solidFill>
            <a:ln w="9525" cap="sq">
              <a:solidFill>
                <a:srgbClr val="3E5B62"/>
              </a:solidFill>
              <a:prstDash val="solid"/>
              <a:miter/>
            </a:ln>
          </p:spPr>
        </p:sp>
        <p:sp>
          <p:nvSpPr>
            <p:cNvPr id="15" name="TextBox 15"/>
            <p:cNvSpPr txBox="1"/>
            <p:nvPr/>
          </p:nvSpPr>
          <p:spPr>
            <a:xfrm>
              <a:off x="0" y="-9525"/>
              <a:ext cx="1167058" cy="159413"/>
            </a:xfrm>
            <a:prstGeom prst="rect">
              <a:avLst/>
            </a:prstGeom>
          </p:spPr>
          <p:txBody>
            <a:bodyPr lIns="50800" tIns="50800" rIns="50800" bIns="50800" rtlCol="0" anchor="ctr"/>
            <a:lstStyle/>
            <a:p>
              <a:pPr algn="ctr">
                <a:lnSpc>
                  <a:spcPts val="2268"/>
                </a:lnSpc>
              </a:pPr>
              <a:endParaRPr/>
            </a:p>
          </p:txBody>
        </p:sp>
      </p:grpSp>
      <p:sp>
        <p:nvSpPr>
          <p:cNvPr id="16" name="AutoShape 16"/>
          <p:cNvSpPr/>
          <p:nvPr/>
        </p:nvSpPr>
        <p:spPr>
          <a:xfrm>
            <a:off x="6248400" y="1033934"/>
            <a:ext cx="12039600" cy="0"/>
          </a:xfrm>
          <a:prstGeom prst="line">
            <a:avLst/>
          </a:prstGeom>
          <a:ln w="9525" cap="flat">
            <a:solidFill>
              <a:srgbClr val="3E5B62"/>
            </a:solidFill>
            <a:prstDash val="solid"/>
            <a:headEnd type="none" w="sm" len="sm"/>
            <a:tailEnd type="none" w="sm" len="sm"/>
          </a:ln>
        </p:spPr>
      </p:sp>
      <p:sp>
        <p:nvSpPr>
          <p:cNvPr id="17" name="AutoShape 17"/>
          <p:cNvSpPr/>
          <p:nvPr/>
        </p:nvSpPr>
        <p:spPr>
          <a:xfrm flipV="1">
            <a:off x="-735080" y="1028388"/>
            <a:ext cx="2012844" cy="624"/>
          </a:xfrm>
          <a:prstGeom prst="line">
            <a:avLst/>
          </a:prstGeom>
          <a:ln w="9525" cap="flat">
            <a:solidFill>
              <a:srgbClr val="3E5B62"/>
            </a:solidFill>
            <a:prstDash val="solid"/>
            <a:headEnd type="none" w="sm" len="sm"/>
            <a:tailEnd type="none" w="sm" len="sm"/>
          </a:ln>
        </p:spPr>
      </p:sp>
      <p:sp>
        <p:nvSpPr>
          <p:cNvPr id="18" name="TextBox 18"/>
          <p:cNvSpPr txBox="1"/>
          <p:nvPr/>
        </p:nvSpPr>
        <p:spPr>
          <a:xfrm>
            <a:off x="1308595" y="741330"/>
            <a:ext cx="5079814" cy="551433"/>
          </a:xfrm>
          <a:prstGeom prst="rect">
            <a:avLst/>
          </a:prstGeom>
        </p:spPr>
        <p:txBody>
          <a:bodyPr wrap="square" lIns="0" tIns="0" rIns="0" bIns="0" rtlCol="0" anchor="t">
            <a:spAutoFit/>
          </a:bodyPr>
          <a:lstStyle/>
          <a:p>
            <a:pPr algn="ctr">
              <a:lnSpc>
                <a:spcPts val="4311"/>
              </a:lnSpc>
            </a:pPr>
            <a:r>
              <a:rPr lang="zh-CN" altLang="en-US" sz="3079" spc="628" dirty="0">
                <a:solidFill>
                  <a:srgbClr val="3E5B62"/>
                </a:solidFill>
                <a:latin typeface="可画琴赋小楷"/>
                <a:ea typeface="可画琴赋小楷"/>
                <a:cs typeface="可画琴赋小楷"/>
                <a:sym typeface="可画琴赋小楷"/>
              </a:rPr>
              <a:t>选择性必修中册</a:t>
            </a:r>
            <a:r>
              <a:rPr lang="en-US" altLang="zh-CN" sz="3079" spc="628" dirty="0">
                <a:solidFill>
                  <a:srgbClr val="3E5B62"/>
                </a:solidFill>
                <a:latin typeface="可画琴赋小楷"/>
                <a:ea typeface="可画琴赋小楷"/>
                <a:cs typeface="可画琴赋小楷"/>
                <a:sym typeface="可画琴赋小楷"/>
              </a:rPr>
              <a:t>·</a:t>
            </a:r>
            <a:r>
              <a:rPr lang="zh-CN" altLang="en-US" sz="3079" spc="628" dirty="0">
                <a:solidFill>
                  <a:srgbClr val="3E5B62"/>
                </a:solidFill>
                <a:latin typeface="可画琴赋小楷"/>
                <a:ea typeface="可画琴赋小楷"/>
                <a:cs typeface="可画琴赋小楷"/>
                <a:sym typeface="可画琴赋小楷"/>
              </a:rPr>
              <a:t>一单元</a:t>
            </a:r>
            <a:endParaRPr lang="en-US" sz="3079" spc="628" dirty="0">
              <a:solidFill>
                <a:srgbClr val="3E5B62"/>
              </a:solidFill>
              <a:latin typeface="可画琴赋小楷"/>
              <a:ea typeface="可画琴赋小楷"/>
              <a:cs typeface="可画琴赋小楷"/>
              <a:sym typeface="可画琴赋小楷"/>
            </a:endParaRPr>
          </a:p>
        </p:txBody>
      </p:sp>
      <p:sp>
        <p:nvSpPr>
          <p:cNvPr id="19" name="TextBox 19"/>
          <p:cNvSpPr txBox="1"/>
          <p:nvPr/>
        </p:nvSpPr>
        <p:spPr>
          <a:xfrm>
            <a:off x="1125365" y="3820968"/>
            <a:ext cx="13488339" cy="1803401"/>
          </a:xfrm>
          <a:prstGeom prst="rect">
            <a:avLst/>
          </a:prstGeom>
        </p:spPr>
        <p:txBody>
          <a:bodyPr lIns="0" tIns="0" rIns="0" bIns="0" rtlCol="0" anchor="t">
            <a:spAutoFit/>
          </a:bodyPr>
          <a:lstStyle/>
          <a:p>
            <a:pPr marL="0" lvl="0" indent="0" algn="l">
              <a:lnSpc>
                <a:spcPts val="13999"/>
              </a:lnSpc>
              <a:spcBef>
                <a:spcPct val="0"/>
              </a:spcBef>
            </a:pPr>
            <a:r>
              <a:rPr lang="en-US" altLang="zh-CN" sz="9999" dirty="0">
                <a:solidFill>
                  <a:srgbClr val="3E5B62"/>
                </a:solidFill>
                <a:latin typeface="可画琴赋小楷"/>
                <a:ea typeface="可画琴赋小楷"/>
                <a:cs typeface="可画琴赋小楷"/>
                <a:sym typeface="可画琴赋小楷"/>
              </a:rPr>
              <a:t>《</a:t>
            </a:r>
            <a:r>
              <a:rPr lang="en-US" sz="9999" dirty="0">
                <a:solidFill>
                  <a:srgbClr val="3E5B62"/>
                </a:solidFill>
                <a:latin typeface="可画琴赋小楷"/>
                <a:ea typeface="可画琴赋小楷"/>
                <a:cs typeface="可画琴赋小楷"/>
                <a:sym typeface="可画琴赋小楷"/>
              </a:rPr>
              <a:t>怜悯是人的天性</a:t>
            </a:r>
            <a:r>
              <a:rPr lang="en-US" altLang="zh-CN" sz="9999" dirty="0">
                <a:solidFill>
                  <a:srgbClr val="3E5B62"/>
                </a:solidFill>
                <a:latin typeface="可画琴赋小楷"/>
                <a:ea typeface="可画琴赋小楷"/>
                <a:cs typeface="可画琴赋小楷"/>
                <a:sym typeface="可画琴赋小楷"/>
              </a:rPr>
              <a:t>》</a:t>
            </a:r>
            <a:endParaRPr lang="en-US" sz="9999" dirty="0">
              <a:solidFill>
                <a:srgbClr val="3E5B62"/>
              </a:solidFill>
              <a:latin typeface="可画琴赋小楷"/>
              <a:ea typeface="可画琴赋小楷"/>
              <a:cs typeface="可画琴赋小楷"/>
              <a:sym typeface="可画琴赋小楷"/>
            </a:endParaRPr>
          </a:p>
        </p:txBody>
      </p:sp>
      <p:sp>
        <p:nvSpPr>
          <p:cNvPr id="22" name="TextBox 22"/>
          <p:cNvSpPr txBox="1"/>
          <p:nvPr/>
        </p:nvSpPr>
        <p:spPr>
          <a:xfrm>
            <a:off x="6388409" y="9345574"/>
            <a:ext cx="5386749" cy="276358"/>
          </a:xfrm>
          <a:prstGeom prst="rect">
            <a:avLst/>
          </a:prstGeom>
        </p:spPr>
        <p:txBody>
          <a:bodyPr wrap="square" lIns="0" tIns="0" rIns="0" bIns="0" rtlCol="0" anchor="t">
            <a:spAutoFit/>
          </a:bodyPr>
          <a:lstStyle/>
          <a:p>
            <a:pPr algn="l">
              <a:lnSpc>
                <a:spcPts val="2268"/>
              </a:lnSpc>
            </a:pPr>
            <a:r>
              <a:rPr lang="zh-CN" altLang="en-US" dirty="0">
                <a:solidFill>
                  <a:srgbClr val="A6A6A6">
                    <a:alpha val="71765"/>
                  </a:srgbClr>
                </a:solidFill>
                <a:latin typeface="思源宋体"/>
                <a:ea typeface="思源宋体"/>
                <a:cs typeface="思源宋体"/>
                <a:sym typeface="思源宋体"/>
              </a:rPr>
              <a:t>人，生而自由，却无往而不在枷锁之中。</a:t>
            </a:r>
            <a:r>
              <a:rPr lang="en-US" altLang="zh-CN" dirty="0">
                <a:solidFill>
                  <a:srgbClr val="A6A6A6">
                    <a:alpha val="71765"/>
                  </a:srgbClr>
                </a:solidFill>
                <a:latin typeface="思源宋体"/>
                <a:ea typeface="思源宋体"/>
                <a:cs typeface="思源宋体"/>
                <a:sym typeface="思源宋体"/>
              </a:rPr>
              <a:t>——</a:t>
            </a:r>
            <a:r>
              <a:rPr lang="zh-CN" altLang="en-US" dirty="0">
                <a:solidFill>
                  <a:srgbClr val="A6A6A6">
                    <a:alpha val="71765"/>
                  </a:srgbClr>
                </a:solidFill>
                <a:latin typeface="思源宋体"/>
                <a:ea typeface="思源宋体"/>
                <a:cs typeface="思源宋体"/>
                <a:sym typeface="思源宋体"/>
              </a:rPr>
              <a:t>卢梭</a:t>
            </a:r>
            <a:endParaRPr lang="en-US" dirty="0">
              <a:solidFill>
                <a:srgbClr val="A6A6A6">
                  <a:alpha val="71765"/>
                </a:srgbClr>
              </a:solidFill>
              <a:latin typeface="思源宋体"/>
              <a:ea typeface="思源宋体"/>
              <a:cs typeface="思源宋体"/>
              <a:sym typeface="思源宋体"/>
            </a:endParaRPr>
          </a:p>
        </p:txBody>
      </p:sp>
      <p:sp>
        <p:nvSpPr>
          <p:cNvPr id="23" name="TextBox 23"/>
          <p:cNvSpPr txBox="1"/>
          <p:nvPr/>
        </p:nvSpPr>
        <p:spPr>
          <a:xfrm>
            <a:off x="1277764" y="5530643"/>
            <a:ext cx="12224498" cy="346249"/>
          </a:xfrm>
          <a:prstGeom prst="rect">
            <a:avLst/>
          </a:prstGeom>
        </p:spPr>
        <p:txBody>
          <a:bodyPr wrap="square" lIns="0" tIns="0" rIns="0" bIns="0" rtlCol="0" anchor="t">
            <a:spAutoFit/>
          </a:bodyPr>
          <a:lstStyle/>
          <a:p>
            <a:pPr algn="l">
              <a:lnSpc>
                <a:spcPts val="2720"/>
              </a:lnSpc>
            </a:pPr>
            <a:r>
              <a:rPr lang="en-US" sz="2800" spc="435" dirty="0">
                <a:solidFill>
                  <a:srgbClr val="CD3E3E">
                    <a:alpha val="49804"/>
                  </a:srgbClr>
                </a:solidFill>
                <a:latin typeface="思源宋体"/>
                <a:ea typeface="思源宋体"/>
                <a:cs typeface="思源宋体"/>
                <a:sym typeface="思源宋体"/>
              </a:rPr>
              <a:t> JEAN-JACQUES ROUSSEAU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7F1CC-5A1F-1A63-A310-634E2490B6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6DC0F5-EBB6-3302-F3A7-9D9621965E4D}"/>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16971" t="-15619" r="-33700" b="-2503"/>
            </a:stretch>
          </a:blipFill>
        </p:spPr>
        <p:txBody>
          <a:bodyPr/>
          <a:lstStyle/>
          <a:p>
            <a:endParaRPr lang="zh-CN" altLang="en-US" dirty="0"/>
          </a:p>
        </p:txBody>
      </p:sp>
      <p:grpSp>
        <p:nvGrpSpPr>
          <p:cNvPr id="3" name="Group 3">
            <a:extLst>
              <a:ext uri="{FF2B5EF4-FFF2-40B4-BE49-F238E27FC236}">
                <a16:creationId xmlns:a16="http://schemas.microsoft.com/office/drawing/2014/main" id="{3BC5B212-9AD5-A6BF-263A-7E08785390D6}"/>
              </a:ext>
            </a:extLst>
          </p:cNvPr>
          <p:cNvGrpSpPr/>
          <p:nvPr/>
        </p:nvGrpSpPr>
        <p:grpSpPr>
          <a:xfrm>
            <a:off x="-405181" y="-15054275"/>
            <a:ext cx="19098362" cy="19098362"/>
            <a:chOff x="0" y="0"/>
            <a:chExt cx="812800" cy="812800"/>
          </a:xfrm>
        </p:grpSpPr>
        <p:sp>
          <p:nvSpPr>
            <p:cNvPr id="4" name="Freeform 4">
              <a:extLst>
                <a:ext uri="{FF2B5EF4-FFF2-40B4-BE49-F238E27FC236}">
                  <a16:creationId xmlns:a16="http://schemas.microsoft.com/office/drawing/2014/main" id="{FF91CEDA-96AD-E51E-E64A-5F8A7F1D85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7130CB9D-BF5D-1EC0-AA22-5511FC265364}"/>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6" name="AutoShape 6">
            <a:extLst>
              <a:ext uri="{FF2B5EF4-FFF2-40B4-BE49-F238E27FC236}">
                <a16:creationId xmlns:a16="http://schemas.microsoft.com/office/drawing/2014/main" id="{D3C16411-2FF7-9F26-D470-18693D2F7D1E}"/>
              </a:ext>
            </a:extLst>
          </p:cNvPr>
          <p:cNvSpPr/>
          <p:nvPr/>
        </p:nvSpPr>
        <p:spPr>
          <a:xfrm>
            <a:off x="14815681" y="9633190"/>
            <a:ext cx="12579038" cy="10467"/>
          </a:xfrm>
          <a:prstGeom prst="line">
            <a:avLst/>
          </a:prstGeom>
          <a:ln w="9525" cap="flat">
            <a:solidFill>
              <a:srgbClr val="3E5B62"/>
            </a:solidFill>
            <a:prstDash val="solid"/>
            <a:headEnd type="none" w="sm" len="sm"/>
            <a:tailEnd type="none" w="sm" len="sm"/>
          </a:ln>
        </p:spPr>
      </p:sp>
      <p:sp>
        <p:nvSpPr>
          <p:cNvPr id="7" name="AutoShape 7">
            <a:extLst>
              <a:ext uri="{FF2B5EF4-FFF2-40B4-BE49-F238E27FC236}">
                <a16:creationId xmlns:a16="http://schemas.microsoft.com/office/drawing/2014/main" id="{1C7749E0-5403-5C02-AB4C-427E463FDAA5}"/>
              </a:ext>
            </a:extLst>
          </p:cNvPr>
          <p:cNvSpPr/>
          <p:nvPr/>
        </p:nvSpPr>
        <p:spPr>
          <a:xfrm>
            <a:off x="-9106719" y="9653182"/>
            <a:ext cx="12579038" cy="10467"/>
          </a:xfrm>
          <a:prstGeom prst="line">
            <a:avLst/>
          </a:prstGeom>
          <a:ln w="9525" cap="flat">
            <a:solidFill>
              <a:srgbClr val="3E5B62"/>
            </a:solidFill>
            <a:prstDash val="solid"/>
            <a:headEnd type="none" w="sm" len="sm"/>
            <a:tailEnd type="none" w="sm" len="sm"/>
          </a:ln>
        </p:spPr>
      </p:sp>
      <p:sp>
        <p:nvSpPr>
          <p:cNvPr id="8" name="TextBox 8">
            <a:extLst>
              <a:ext uri="{FF2B5EF4-FFF2-40B4-BE49-F238E27FC236}">
                <a16:creationId xmlns:a16="http://schemas.microsoft.com/office/drawing/2014/main" id="{AC1F880C-2E3A-C82E-1F5B-B5109DAB287F}"/>
              </a:ext>
            </a:extLst>
          </p:cNvPr>
          <p:cNvSpPr txBox="1"/>
          <p:nvPr/>
        </p:nvSpPr>
        <p:spPr>
          <a:xfrm>
            <a:off x="990600" y="4863854"/>
            <a:ext cx="16383000" cy="838691"/>
          </a:xfrm>
          <a:prstGeom prst="rect">
            <a:avLst/>
          </a:prstGeom>
        </p:spPr>
        <p:txBody>
          <a:bodyPr wrap="square" lIns="0" tIns="0" rIns="0" bIns="0" rtlCol="0" anchor="t">
            <a:spAutoFit/>
          </a:bodyPr>
          <a:lstStyle/>
          <a:p>
            <a:pPr algn="ctr">
              <a:lnSpc>
                <a:spcPts val="5213"/>
              </a:lnSpc>
            </a:pPr>
            <a:r>
              <a:rPr lang="zh-CN" altLang="en-US" sz="8800" dirty="0">
                <a:solidFill>
                  <a:srgbClr val="3E5B62"/>
                </a:solidFill>
                <a:latin typeface="可画琴赋小楷"/>
                <a:ea typeface="可画琴赋小楷"/>
                <a:cs typeface="可画琴赋小楷"/>
                <a:sym typeface="可画琴赋小楷"/>
              </a:rPr>
              <a:t>理解关键概念，理清文章观点</a:t>
            </a:r>
            <a:endParaRPr lang="en-US" sz="8800" dirty="0">
              <a:solidFill>
                <a:srgbClr val="3E5B62"/>
              </a:solidFill>
              <a:latin typeface="可画琴赋小楷"/>
              <a:ea typeface="可画琴赋小楷"/>
              <a:cs typeface="可画琴赋小楷"/>
              <a:sym typeface="可画琴赋小楷"/>
            </a:endParaRPr>
          </a:p>
        </p:txBody>
      </p:sp>
      <p:sp>
        <p:nvSpPr>
          <p:cNvPr id="9" name="TextBox 9">
            <a:extLst>
              <a:ext uri="{FF2B5EF4-FFF2-40B4-BE49-F238E27FC236}">
                <a16:creationId xmlns:a16="http://schemas.microsoft.com/office/drawing/2014/main" id="{72E6E440-1DA3-5395-E504-EFF8BE78ECBC}"/>
              </a:ext>
            </a:extLst>
          </p:cNvPr>
          <p:cNvSpPr txBox="1"/>
          <p:nvPr/>
        </p:nvSpPr>
        <p:spPr>
          <a:xfrm>
            <a:off x="4959485" y="5726968"/>
            <a:ext cx="7765915" cy="448841"/>
          </a:xfrm>
          <a:prstGeom prst="rect">
            <a:avLst/>
          </a:prstGeom>
        </p:spPr>
        <p:txBody>
          <a:bodyPr wrap="square" lIns="0" tIns="0" rIns="0" bIns="0" rtlCol="0" anchor="t">
            <a:spAutoFit/>
          </a:bodyPr>
          <a:lstStyle/>
          <a:p>
            <a:pPr marL="0" lvl="1" indent="0" algn="ctr">
              <a:lnSpc>
                <a:spcPts val="3527"/>
              </a:lnSpc>
              <a:spcBef>
                <a:spcPct val="0"/>
              </a:spcBef>
            </a:pPr>
            <a:r>
              <a:rPr lang="en-US" sz="2939" spc="564" dirty="0">
                <a:solidFill>
                  <a:srgbClr val="CD3E3E">
                    <a:alpha val="49804"/>
                  </a:srgbClr>
                </a:solidFill>
                <a:latin typeface="思源宋体"/>
                <a:ea typeface="思源宋体"/>
                <a:cs typeface="思源宋体"/>
                <a:sym typeface="思源宋体"/>
              </a:rPr>
              <a:t>Concept </a:t>
            </a:r>
            <a:r>
              <a:rPr lang="en-US" altLang="zh-CN" sz="2939" spc="564" dirty="0">
                <a:solidFill>
                  <a:srgbClr val="CD3E3E">
                    <a:alpha val="49804"/>
                  </a:srgbClr>
                </a:solidFill>
                <a:latin typeface="思源宋体"/>
                <a:ea typeface="思源宋体"/>
                <a:cs typeface="思源宋体"/>
                <a:sym typeface="思源宋体"/>
              </a:rPr>
              <a:t>&amp; Idea</a:t>
            </a:r>
            <a:endParaRPr lang="en-US" sz="2939" u="none" spc="564" dirty="0">
              <a:solidFill>
                <a:srgbClr val="CD3E3E">
                  <a:alpha val="49804"/>
                </a:srgbClr>
              </a:solidFill>
              <a:latin typeface="思源宋体"/>
              <a:ea typeface="思源宋体"/>
              <a:cs typeface="思源宋体"/>
              <a:sym typeface="思源宋体"/>
            </a:endParaRPr>
          </a:p>
        </p:txBody>
      </p:sp>
      <p:sp>
        <p:nvSpPr>
          <p:cNvPr id="10" name="TextBox 10">
            <a:extLst>
              <a:ext uri="{FF2B5EF4-FFF2-40B4-BE49-F238E27FC236}">
                <a16:creationId xmlns:a16="http://schemas.microsoft.com/office/drawing/2014/main" id="{B3AC87F6-CF44-9666-9758-8E725185A6E7}"/>
              </a:ext>
            </a:extLst>
          </p:cNvPr>
          <p:cNvSpPr txBox="1"/>
          <p:nvPr/>
        </p:nvSpPr>
        <p:spPr>
          <a:xfrm>
            <a:off x="7675910" y="2760926"/>
            <a:ext cx="2936180" cy="1367747"/>
          </a:xfrm>
          <a:prstGeom prst="rect">
            <a:avLst/>
          </a:prstGeom>
        </p:spPr>
        <p:txBody>
          <a:bodyPr lIns="0" tIns="0" rIns="0" bIns="0" rtlCol="0" anchor="t">
            <a:spAutoFit/>
          </a:bodyPr>
          <a:lstStyle/>
          <a:p>
            <a:pPr algn="ctr">
              <a:lnSpc>
                <a:spcPts val="7901"/>
              </a:lnSpc>
            </a:pPr>
            <a:r>
              <a:rPr lang="en-US" sz="15802" dirty="0">
                <a:solidFill>
                  <a:srgbClr val="3E5B62"/>
                </a:solidFill>
                <a:latin typeface="可画琴赋小楷"/>
                <a:ea typeface="可画琴赋小楷"/>
                <a:cs typeface="可画琴赋小楷"/>
                <a:sym typeface="可画琴赋小楷"/>
              </a:rPr>
              <a:t>0</a:t>
            </a:r>
            <a:r>
              <a:rPr lang="en-US" altLang="zh-CN" sz="15802" dirty="0">
                <a:solidFill>
                  <a:srgbClr val="3E5B62"/>
                </a:solidFill>
                <a:latin typeface="可画琴赋小楷"/>
                <a:ea typeface="可画琴赋小楷"/>
                <a:cs typeface="可画琴赋小楷"/>
                <a:sym typeface="可画琴赋小楷"/>
              </a:rPr>
              <a:t>2</a:t>
            </a:r>
            <a:endParaRPr lang="en-US" sz="15802" dirty="0">
              <a:solidFill>
                <a:srgbClr val="3E5B62"/>
              </a:solidFill>
              <a:latin typeface="可画琴赋小楷"/>
              <a:ea typeface="可画琴赋小楷"/>
              <a:cs typeface="可画琴赋小楷"/>
              <a:sym typeface="可画琴赋小楷"/>
            </a:endParaRPr>
          </a:p>
        </p:txBody>
      </p:sp>
      <p:sp>
        <p:nvSpPr>
          <p:cNvPr id="11" name="TextBox 11">
            <a:extLst>
              <a:ext uri="{FF2B5EF4-FFF2-40B4-BE49-F238E27FC236}">
                <a16:creationId xmlns:a16="http://schemas.microsoft.com/office/drawing/2014/main" id="{EC060C42-9118-3D73-F346-907C4464FF3A}"/>
              </a:ext>
            </a:extLst>
          </p:cNvPr>
          <p:cNvSpPr txBox="1"/>
          <p:nvPr/>
        </p:nvSpPr>
        <p:spPr>
          <a:xfrm>
            <a:off x="3581401" y="9492882"/>
            <a:ext cx="10811296" cy="276358"/>
          </a:xfrm>
          <a:prstGeom prst="rect">
            <a:avLst/>
          </a:prstGeom>
        </p:spPr>
        <p:txBody>
          <a:bodyPr wrap="square" lIns="0" tIns="0" rIns="0" bIns="0" rtlCol="0" anchor="t">
            <a:spAutoFit/>
          </a:bodyPr>
          <a:lstStyle/>
          <a:p>
            <a:pPr algn="ctr">
              <a:lnSpc>
                <a:spcPts val="2268"/>
              </a:lnSpc>
            </a:pPr>
            <a:r>
              <a:rPr lang="zh-CN" altLang="en-US" dirty="0">
                <a:solidFill>
                  <a:srgbClr val="A6A6A6">
                    <a:alpha val="71765"/>
                  </a:srgbClr>
                </a:solidFill>
                <a:latin typeface="思源宋体"/>
                <a:ea typeface="思源宋体"/>
                <a:cs typeface="思源宋体"/>
                <a:sym typeface="思源宋体"/>
              </a:rPr>
              <a:t>阅读时要抓住主要概念，把握核心观点，理情论述思路，感受文章强大的思想力量。</a:t>
            </a:r>
            <a:r>
              <a:rPr lang="en-US" altLang="zh-CN" dirty="0">
                <a:solidFill>
                  <a:srgbClr val="A6A6A6">
                    <a:alpha val="71765"/>
                  </a:srgbClr>
                </a:solidFill>
                <a:latin typeface="思源宋体"/>
                <a:ea typeface="思源宋体"/>
                <a:cs typeface="思源宋体"/>
                <a:sym typeface="思源宋体"/>
              </a:rPr>
              <a:t>——</a:t>
            </a:r>
            <a:r>
              <a:rPr lang="zh-CN" altLang="en-US" dirty="0">
                <a:solidFill>
                  <a:srgbClr val="A6A6A6">
                    <a:alpha val="71765"/>
                  </a:srgbClr>
                </a:solidFill>
                <a:latin typeface="思源宋体"/>
                <a:ea typeface="思源宋体"/>
                <a:cs typeface="思源宋体"/>
                <a:sym typeface="思源宋体"/>
              </a:rPr>
              <a:t>第一单元单元导语</a:t>
            </a:r>
            <a:endParaRPr lang="en-US" sz="1800" dirty="0">
              <a:solidFill>
                <a:srgbClr val="A6A6A6">
                  <a:alpha val="71765"/>
                </a:srgbClr>
              </a:solidFill>
              <a:latin typeface="思源宋体"/>
              <a:ea typeface="思源宋体"/>
              <a:cs typeface="思源宋体"/>
              <a:sym typeface="思源宋体"/>
            </a:endParaRPr>
          </a:p>
        </p:txBody>
      </p:sp>
      <p:sp>
        <p:nvSpPr>
          <p:cNvPr id="12" name="Freeform 12">
            <a:extLst>
              <a:ext uri="{FF2B5EF4-FFF2-40B4-BE49-F238E27FC236}">
                <a16:creationId xmlns:a16="http://schemas.microsoft.com/office/drawing/2014/main" id="{75E8F0E1-319F-0C76-33D4-A8647851C150}"/>
              </a:ext>
            </a:extLst>
          </p:cNvPr>
          <p:cNvSpPr/>
          <p:nvPr/>
        </p:nvSpPr>
        <p:spPr>
          <a:xfrm>
            <a:off x="7823967" y="7110582"/>
            <a:ext cx="2440428" cy="1494762"/>
          </a:xfrm>
          <a:custGeom>
            <a:avLst/>
            <a:gdLst/>
            <a:ahLst/>
            <a:cxnLst/>
            <a:rect l="l" t="t" r="r" b="b"/>
            <a:pathLst>
              <a:path w="2440428" h="1494762">
                <a:moveTo>
                  <a:pt x="0" y="0"/>
                </a:moveTo>
                <a:lnTo>
                  <a:pt x="2440428" y="0"/>
                </a:lnTo>
                <a:lnTo>
                  <a:pt x="2440428" y="1494762"/>
                </a:lnTo>
                <a:lnTo>
                  <a:pt x="0" y="1494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3">
            <a:extLst>
              <a:ext uri="{FF2B5EF4-FFF2-40B4-BE49-F238E27FC236}">
                <a16:creationId xmlns:a16="http://schemas.microsoft.com/office/drawing/2014/main" id="{2296731E-74EB-05F2-0DF2-A5C81C96EA65}"/>
              </a:ext>
            </a:extLst>
          </p:cNvPr>
          <p:cNvGrpSpPr/>
          <p:nvPr/>
        </p:nvGrpSpPr>
        <p:grpSpPr>
          <a:xfrm>
            <a:off x="4636718" y="574941"/>
            <a:ext cx="9014565" cy="551433"/>
            <a:chOff x="2" y="-104775"/>
            <a:chExt cx="12019420" cy="735244"/>
          </a:xfrm>
        </p:grpSpPr>
        <p:sp>
          <p:nvSpPr>
            <p:cNvPr id="14" name="AutoShape 14">
              <a:extLst>
                <a:ext uri="{FF2B5EF4-FFF2-40B4-BE49-F238E27FC236}">
                  <a16:creationId xmlns:a16="http://schemas.microsoft.com/office/drawing/2014/main" id="{F2CCE580-DD47-9B84-05ED-07058AF89F99}"/>
                </a:ext>
              </a:extLst>
            </p:cNvPr>
            <p:cNvSpPr/>
            <p:nvPr/>
          </p:nvSpPr>
          <p:spPr>
            <a:xfrm flipV="1">
              <a:off x="2" y="250886"/>
              <a:ext cx="2683791" cy="833"/>
            </a:xfrm>
            <a:prstGeom prst="line">
              <a:avLst/>
            </a:prstGeom>
            <a:ln w="12700" cap="flat">
              <a:solidFill>
                <a:srgbClr val="3E5B62"/>
              </a:solidFill>
              <a:prstDash val="solid"/>
              <a:headEnd type="none" w="sm" len="sm"/>
              <a:tailEnd type="none" w="sm" len="sm"/>
            </a:ln>
          </p:spPr>
        </p:sp>
        <p:sp>
          <p:nvSpPr>
            <p:cNvPr id="15" name="TextBox 15">
              <a:extLst>
                <a:ext uri="{FF2B5EF4-FFF2-40B4-BE49-F238E27FC236}">
                  <a16:creationId xmlns:a16="http://schemas.microsoft.com/office/drawing/2014/main" id="{67215386-D703-5CA1-F3B5-5A0866C2A625}"/>
                </a:ext>
              </a:extLst>
            </p:cNvPr>
            <p:cNvSpPr txBox="1"/>
            <p:nvPr/>
          </p:nvSpPr>
          <p:spPr>
            <a:xfrm>
              <a:off x="3309187" y="-104775"/>
              <a:ext cx="5401051" cy="735244"/>
            </a:xfrm>
            <a:prstGeom prst="rect">
              <a:avLst/>
            </a:prstGeom>
          </p:spPr>
          <p:txBody>
            <a:bodyPr lIns="0" tIns="0" rIns="0" bIns="0" rtlCol="0" anchor="t">
              <a:spAutoFit/>
            </a:bodyPr>
            <a:lstStyle/>
            <a:p>
              <a:pPr algn="ctr">
                <a:lnSpc>
                  <a:spcPts val="4311"/>
                </a:lnSpc>
              </a:pPr>
              <a:r>
                <a:rPr lang="zh-CN" altLang="en-US" sz="3079" spc="628" dirty="0">
                  <a:solidFill>
                    <a:srgbClr val="3E5B62"/>
                  </a:solidFill>
                  <a:latin typeface="可画琴赋小楷"/>
                  <a:ea typeface="可画琴赋小楷"/>
                  <a:cs typeface="可画琴赋小楷"/>
                  <a:sym typeface="可画琴赋小楷"/>
                </a:rPr>
                <a:t>怜悯是人的天性</a:t>
              </a:r>
              <a:endParaRPr lang="en-US" sz="3079" spc="628" dirty="0">
                <a:solidFill>
                  <a:srgbClr val="3E5B62"/>
                </a:solidFill>
                <a:latin typeface="可画琴赋小楷"/>
                <a:ea typeface="可画琴赋小楷"/>
                <a:cs typeface="可画琴赋小楷"/>
                <a:sym typeface="可画琴赋小楷"/>
              </a:endParaRPr>
            </a:p>
          </p:txBody>
        </p:sp>
        <p:sp>
          <p:nvSpPr>
            <p:cNvPr id="16" name="AutoShape 16">
              <a:extLst>
                <a:ext uri="{FF2B5EF4-FFF2-40B4-BE49-F238E27FC236}">
                  <a16:creationId xmlns:a16="http://schemas.microsoft.com/office/drawing/2014/main" id="{D68EC9EB-CF3F-68D4-9793-0BA331E69643}"/>
                </a:ext>
              </a:extLst>
            </p:cNvPr>
            <p:cNvSpPr/>
            <p:nvPr/>
          </p:nvSpPr>
          <p:spPr>
            <a:xfrm flipV="1">
              <a:off x="9335631" y="237353"/>
              <a:ext cx="2683791" cy="833"/>
            </a:xfrm>
            <a:prstGeom prst="line">
              <a:avLst/>
            </a:prstGeom>
            <a:ln w="12700" cap="flat">
              <a:solidFill>
                <a:srgbClr val="3E5B62"/>
              </a:solidFill>
              <a:prstDash val="solid"/>
              <a:headEnd type="none" w="sm" len="sm"/>
              <a:tailEnd type="none" w="sm" len="sm"/>
            </a:ln>
          </p:spPr>
        </p:sp>
      </p:grpSp>
    </p:spTree>
    <p:extLst>
      <p:ext uri="{BB962C8B-B14F-4D97-AF65-F5344CB8AC3E}">
        <p14:creationId xmlns:p14="http://schemas.microsoft.com/office/powerpoint/2010/main" val="403535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3391B-06FC-2B0A-E884-D4EB0231749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B59599-6F72-926C-67DA-D004520AC5F4}"/>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sp>
      <p:grpSp>
        <p:nvGrpSpPr>
          <p:cNvPr id="3" name="Group 3">
            <a:extLst>
              <a:ext uri="{FF2B5EF4-FFF2-40B4-BE49-F238E27FC236}">
                <a16:creationId xmlns:a16="http://schemas.microsoft.com/office/drawing/2014/main" id="{6F8EA32A-1E34-55E1-1DFC-662E2B3F5A99}"/>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4E896AB2-2117-75BC-BBCA-C5A936B697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E9E03F86-2D52-E42B-1AC7-33597353A5DB}"/>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6" name="AutoShape 6">
            <a:extLst>
              <a:ext uri="{FF2B5EF4-FFF2-40B4-BE49-F238E27FC236}">
                <a16:creationId xmlns:a16="http://schemas.microsoft.com/office/drawing/2014/main" id="{B2AE8A67-33C9-2BA5-90F5-FBBCEED7C6EF}"/>
              </a:ext>
            </a:extLst>
          </p:cNvPr>
          <p:cNvSpPr/>
          <p:nvPr/>
        </p:nvSpPr>
        <p:spPr>
          <a:xfrm>
            <a:off x="-5011754" y="9694299"/>
            <a:ext cx="12579038" cy="10467"/>
          </a:xfrm>
          <a:prstGeom prst="line">
            <a:avLst/>
          </a:prstGeom>
          <a:ln w="9525" cap="flat">
            <a:solidFill>
              <a:srgbClr val="737373"/>
            </a:solidFill>
            <a:prstDash val="solid"/>
            <a:headEnd type="none" w="sm" len="sm"/>
            <a:tailEnd type="none" w="sm" len="sm"/>
          </a:ln>
        </p:spPr>
      </p:sp>
      <p:sp>
        <p:nvSpPr>
          <p:cNvPr id="7" name="AutoShape 7">
            <a:extLst>
              <a:ext uri="{FF2B5EF4-FFF2-40B4-BE49-F238E27FC236}">
                <a16:creationId xmlns:a16="http://schemas.microsoft.com/office/drawing/2014/main" id="{65160844-51B7-53FA-AFD0-8CE14904EDD1}"/>
              </a:ext>
            </a:extLst>
          </p:cNvPr>
          <p:cNvSpPr/>
          <p:nvPr/>
        </p:nvSpPr>
        <p:spPr>
          <a:xfrm>
            <a:off x="5715001" y="1503928"/>
            <a:ext cx="18653386" cy="0"/>
          </a:xfrm>
          <a:prstGeom prst="line">
            <a:avLst/>
          </a:prstGeom>
          <a:ln w="9525" cap="flat">
            <a:solidFill>
              <a:srgbClr val="737373"/>
            </a:solidFill>
            <a:prstDash val="solid"/>
            <a:headEnd type="none" w="sm" len="sm"/>
            <a:tailEnd type="none" w="sm" len="sm"/>
          </a:ln>
        </p:spPr>
        <p:txBody>
          <a:bodyPr/>
          <a:lstStyle/>
          <a:p>
            <a:endParaRPr lang="zh-CN" altLang="en-US" dirty="0"/>
          </a:p>
        </p:txBody>
      </p:sp>
      <p:sp>
        <p:nvSpPr>
          <p:cNvPr id="8" name="Freeform 8">
            <a:extLst>
              <a:ext uri="{FF2B5EF4-FFF2-40B4-BE49-F238E27FC236}">
                <a16:creationId xmlns:a16="http://schemas.microsoft.com/office/drawing/2014/main" id="{8BD4512E-C2AD-0026-CCEA-21B2E12BF0BD}"/>
              </a:ext>
            </a:extLst>
          </p:cNvPr>
          <p:cNvSpPr/>
          <p:nvPr/>
        </p:nvSpPr>
        <p:spPr>
          <a:xfrm>
            <a:off x="16937526" y="618642"/>
            <a:ext cx="643548" cy="677419"/>
          </a:xfrm>
          <a:custGeom>
            <a:avLst/>
            <a:gdLst/>
            <a:ahLst/>
            <a:cxnLst/>
            <a:rect l="l" t="t" r="r" b="b"/>
            <a:pathLst>
              <a:path w="643548" h="677419">
                <a:moveTo>
                  <a:pt x="0" y="0"/>
                </a:moveTo>
                <a:lnTo>
                  <a:pt x="643548" y="0"/>
                </a:lnTo>
                <a:lnTo>
                  <a:pt x="643548" y="677419"/>
                </a:lnTo>
                <a:lnTo>
                  <a:pt x="0" y="677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a:extLst>
              <a:ext uri="{FF2B5EF4-FFF2-40B4-BE49-F238E27FC236}">
                <a16:creationId xmlns:a16="http://schemas.microsoft.com/office/drawing/2014/main" id="{CE04183E-1C4B-744A-5AE5-97D41B0B2277}"/>
              </a:ext>
            </a:extLst>
          </p:cNvPr>
          <p:cNvSpPr txBox="1"/>
          <p:nvPr/>
        </p:nvSpPr>
        <p:spPr>
          <a:xfrm>
            <a:off x="7360661" y="9544050"/>
            <a:ext cx="10220413" cy="281449"/>
          </a:xfrm>
          <a:prstGeom prst="rect">
            <a:avLst/>
          </a:prstGeom>
        </p:spPr>
        <p:txBody>
          <a:bodyPr lIns="0" tIns="0" rIns="0" bIns="0" rtlCol="0" anchor="t">
            <a:spAutoFit/>
          </a:bodyPr>
          <a:lstStyle/>
          <a:p>
            <a:pPr algn="r">
              <a:lnSpc>
                <a:spcPts val="2268"/>
              </a:lnSpc>
            </a:pPr>
            <a:r>
              <a:rPr lang="zh-CN" altLang="en-US" dirty="0">
                <a:solidFill>
                  <a:srgbClr val="A6A6A6">
                    <a:alpha val="71765"/>
                  </a:srgbClr>
                </a:solidFill>
                <a:latin typeface="思源宋体"/>
                <a:ea typeface="思源宋体"/>
                <a:cs typeface="思源宋体"/>
                <a:sym typeface="思源宋体"/>
              </a:rPr>
              <a:t>当初，在自然状态中的人似乎彼此间没有任何道义上的联系，也没有什么大家公认的义务</a:t>
            </a:r>
            <a:r>
              <a:rPr lang="en-US" altLang="zh-CN" dirty="0">
                <a:solidFill>
                  <a:srgbClr val="A6A6A6">
                    <a:alpha val="71765"/>
                  </a:srgbClr>
                </a:solidFill>
                <a:latin typeface="思源宋体"/>
                <a:ea typeface="思源宋体"/>
                <a:cs typeface="思源宋体"/>
                <a:sym typeface="思源宋体"/>
              </a:rPr>
              <a:t>……</a:t>
            </a:r>
            <a:endParaRPr lang="en-US" sz="1800" dirty="0">
              <a:solidFill>
                <a:srgbClr val="A6A6A6">
                  <a:alpha val="71765"/>
                </a:srgbClr>
              </a:solidFill>
              <a:latin typeface="思源宋体"/>
              <a:ea typeface="思源宋体"/>
              <a:cs typeface="思源宋体"/>
              <a:sym typeface="思源宋体"/>
            </a:endParaRPr>
          </a:p>
        </p:txBody>
      </p:sp>
      <p:sp>
        <p:nvSpPr>
          <p:cNvPr id="19" name="TextBox 19">
            <a:extLst>
              <a:ext uri="{FF2B5EF4-FFF2-40B4-BE49-F238E27FC236}">
                <a16:creationId xmlns:a16="http://schemas.microsoft.com/office/drawing/2014/main" id="{D324D5FD-A1EE-E52A-B47E-1A643A119B9D}"/>
              </a:ext>
            </a:extLst>
          </p:cNvPr>
          <p:cNvSpPr txBox="1"/>
          <p:nvPr/>
        </p:nvSpPr>
        <p:spPr>
          <a:xfrm>
            <a:off x="2667000" y="4283953"/>
            <a:ext cx="13954522" cy="481029"/>
          </a:xfrm>
          <a:prstGeom prst="rect">
            <a:avLst/>
          </a:prstGeom>
        </p:spPr>
        <p:txBody>
          <a:bodyPr wrap="square" lIns="0" tIns="0" rIns="0" bIns="0" rtlCol="0" anchor="t">
            <a:spAutoFit/>
          </a:bodyPr>
          <a:lstStyle/>
          <a:p>
            <a:pPr algn="l">
              <a:lnSpc>
                <a:spcPts val="3599"/>
              </a:lnSpc>
            </a:pPr>
            <a:r>
              <a:rPr lang="zh-CN" altLang="en-US" sz="4400" b="1" spc="770" dirty="0">
                <a:solidFill>
                  <a:srgbClr val="3E5B62"/>
                </a:solidFill>
                <a:latin typeface="思源宋体-粗体 Bold"/>
                <a:ea typeface="思源宋体-粗体 Bold"/>
                <a:cs typeface="思源宋体-粗体 Bold"/>
                <a:sym typeface="思源宋体-粗体 Bold"/>
              </a:rPr>
              <a:t>你愿意做卢梭笔下的野蛮人还是文明人？</a:t>
            </a:r>
            <a:endParaRPr lang="en-US" sz="4400" b="1" spc="770" dirty="0">
              <a:solidFill>
                <a:srgbClr val="3E5B62"/>
              </a:solidFill>
              <a:latin typeface="思源宋体-粗体 Bold"/>
              <a:ea typeface="思源宋体-粗体 Bold"/>
              <a:cs typeface="思源宋体-粗体 Bold"/>
              <a:sym typeface="思源宋体-粗体 Bold"/>
            </a:endParaRPr>
          </a:p>
        </p:txBody>
      </p:sp>
      <p:sp>
        <p:nvSpPr>
          <p:cNvPr id="13" name="TextBox 9">
            <a:extLst>
              <a:ext uri="{FF2B5EF4-FFF2-40B4-BE49-F238E27FC236}">
                <a16:creationId xmlns:a16="http://schemas.microsoft.com/office/drawing/2014/main" id="{7FA4D753-07A5-EAF2-F9D2-BF8AE46C8828}"/>
              </a:ext>
            </a:extLst>
          </p:cNvPr>
          <p:cNvSpPr txBox="1"/>
          <p:nvPr/>
        </p:nvSpPr>
        <p:spPr>
          <a:xfrm>
            <a:off x="1268239" y="447192"/>
            <a:ext cx="4980161"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野蛮人</a:t>
            </a:r>
            <a:r>
              <a:rPr lang="en-US" altLang="zh-CN" sz="5511" dirty="0">
                <a:solidFill>
                  <a:srgbClr val="3E5B62"/>
                </a:solidFill>
                <a:latin typeface="可画琴赋小楷"/>
                <a:ea typeface="可画琴赋小楷"/>
                <a:cs typeface="可画琴赋小楷"/>
                <a:sym typeface="可画琴赋小楷"/>
              </a:rPr>
              <a:t>/</a:t>
            </a:r>
            <a:r>
              <a:rPr lang="zh-CN" altLang="en-US" sz="5511" dirty="0">
                <a:solidFill>
                  <a:srgbClr val="3E5B62"/>
                </a:solidFill>
                <a:latin typeface="可画琴赋小楷"/>
                <a:ea typeface="可画琴赋小楷"/>
                <a:cs typeface="可画琴赋小楷"/>
                <a:sym typeface="可画琴赋小楷"/>
              </a:rPr>
              <a:t>文明人</a:t>
            </a:r>
            <a:endParaRPr lang="en-US" sz="5511" dirty="0">
              <a:solidFill>
                <a:srgbClr val="3E5B62"/>
              </a:solidFill>
              <a:latin typeface="可画琴赋小楷"/>
              <a:ea typeface="可画琴赋小楷"/>
              <a:cs typeface="可画琴赋小楷"/>
              <a:sym typeface="可画琴赋小楷"/>
            </a:endParaRPr>
          </a:p>
        </p:txBody>
      </p:sp>
      <p:sp>
        <p:nvSpPr>
          <p:cNvPr id="9" name="TextBox 8">
            <a:extLst>
              <a:ext uri="{FF2B5EF4-FFF2-40B4-BE49-F238E27FC236}">
                <a16:creationId xmlns:a16="http://schemas.microsoft.com/office/drawing/2014/main" id="{DC2118C5-F28F-2604-5356-41C39C3062DD}"/>
              </a:ext>
            </a:extLst>
          </p:cNvPr>
          <p:cNvSpPr txBox="1"/>
          <p:nvPr/>
        </p:nvSpPr>
        <p:spPr>
          <a:xfrm>
            <a:off x="6381265" y="765455"/>
            <a:ext cx="10863932" cy="654025"/>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Ⅱ </a:t>
            </a:r>
            <a:r>
              <a:rPr lang="zh-CN" altLang="en-US" sz="4000" b="1" dirty="0">
                <a:latin typeface="华文细黑" panose="02010600040101010101" pitchFamily="2" charset="-122"/>
                <a:ea typeface="华文细黑" panose="02010600040101010101" pitchFamily="2" charset="-122"/>
                <a:cs typeface="可画琴赋小楷"/>
                <a:sym typeface="可画琴赋小楷"/>
              </a:rPr>
              <a:t>理解关键概念，理清文章观点</a:t>
            </a:r>
            <a:endParaRPr lang="en-US" sz="4800" dirty="0">
              <a:latin typeface="可画琴赋小楷"/>
              <a:ea typeface="可画琴赋小楷"/>
              <a:cs typeface="可画琴赋小楷"/>
              <a:sym typeface="可画琴赋小楷"/>
            </a:endParaRPr>
          </a:p>
        </p:txBody>
      </p:sp>
    </p:spTree>
    <p:extLst>
      <p:ext uri="{BB962C8B-B14F-4D97-AF65-F5344CB8AC3E}">
        <p14:creationId xmlns:p14="http://schemas.microsoft.com/office/powerpoint/2010/main" val="244744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FECD-A5B6-F71E-F709-1CC4F8902B5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BD7DF7-24F2-DEE7-D7C0-78865862A212}"/>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3" name="Group 3">
            <a:extLst>
              <a:ext uri="{FF2B5EF4-FFF2-40B4-BE49-F238E27FC236}">
                <a16:creationId xmlns:a16="http://schemas.microsoft.com/office/drawing/2014/main" id="{9A7B0F38-5860-A5B7-4134-1853D12A89EF}"/>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8CD0EEEA-6E8E-3B52-01B1-7CB1679F0A6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03A65AFB-D247-B4BC-D46A-83F28CF9CDB9}"/>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6" name="AutoShape 6">
            <a:extLst>
              <a:ext uri="{FF2B5EF4-FFF2-40B4-BE49-F238E27FC236}">
                <a16:creationId xmlns:a16="http://schemas.microsoft.com/office/drawing/2014/main" id="{5BD8DBA1-697E-F4E8-9D37-1C88358BEB33}"/>
              </a:ext>
            </a:extLst>
          </p:cNvPr>
          <p:cNvSpPr/>
          <p:nvPr/>
        </p:nvSpPr>
        <p:spPr>
          <a:xfrm flipV="1">
            <a:off x="-5011755" y="9679750"/>
            <a:ext cx="18594603" cy="14550"/>
          </a:xfrm>
          <a:prstGeom prst="line">
            <a:avLst/>
          </a:prstGeom>
          <a:ln w="9525" cap="flat">
            <a:solidFill>
              <a:srgbClr val="737373"/>
            </a:solidFill>
            <a:prstDash val="solid"/>
            <a:headEnd type="none" w="sm" len="sm"/>
            <a:tailEnd type="none" w="sm" len="sm"/>
          </a:ln>
        </p:spPr>
      </p:sp>
      <p:sp>
        <p:nvSpPr>
          <p:cNvPr id="7" name="AutoShape 7">
            <a:extLst>
              <a:ext uri="{FF2B5EF4-FFF2-40B4-BE49-F238E27FC236}">
                <a16:creationId xmlns:a16="http://schemas.microsoft.com/office/drawing/2014/main" id="{6B0D2ACC-C1D2-62F1-0EFD-11A229EFA1D2}"/>
              </a:ext>
            </a:extLst>
          </p:cNvPr>
          <p:cNvSpPr/>
          <p:nvPr/>
        </p:nvSpPr>
        <p:spPr>
          <a:xfrm flipV="1">
            <a:off x="5600837" y="1503928"/>
            <a:ext cx="18767550" cy="14551"/>
          </a:xfrm>
          <a:prstGeom prst="line">
            <a:avLst/>
          </a:prstGeom>
          <a:ln w="9525" cap="flat">
            <a:solidFill>
              <a:srgbClr val="737373"/>
            </a:solidFill>
            <a:prstDash val="solid"/>
            <a:headEnd type="none" w="sm" len="sm"/>
            <a:tailEnd type="none" w="sm" len="sm"/>
          </a:ln>
        </p:spPr>
      </p:sp>
      <p:sp>
        <p:nvSpPr>
          <p:cNvPr id="8" name="Freeform 8">
            <a:extLst>
              <a:ext uri="{FF2B5EF4-FFF2-40B4-BE49-F238E27FC236}">
                <a16:creationId xmlns:a16="http://schemas.microsoft.com/office/drawing/2014/main" id="{E54F7EA2-B45A-C1CA-02EE-D8C18212A49A}"/>
              </a:ext>
            </a:extLst>
          </p:cNvPr>
          <p:cNvSpPr/>
          <p:nvPr/>
        </p:nvSpPr>
        <p:spPr>
          <a:xfrm>
            <a:off x="16937526" y="618642"/>
            <a:ext cx="643548" cy="677419"/>
          </a:xfrm>
          <a:custGeom>
            <a:avLst/>
            <a:gdLst/>
            <a:ahLst/>
            <a:cxnLst/>
            <a:rect l="l" t="t" r="r" b="b"/>
            <a:pathLst>
              <a:path w="643548" h="677419">
                <a:moveTo>
                  <a:pt x="0" y="0"/>
                </a:moveTo>
                <a:lnTo>
                  <a:pt x="643548" y="0"/>
                </a:lnTo>
                <a:lnTo>
                  <a:pt x="643548" y="677419"/>
                </a:lnTo>
                <a:lnTo>
                  <a:pt x="0" y="677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a:extLst>
              <a:ext uri="{FF2B5EF4-FFF2-40B4-BE49-F238E27FC236}">
                <a16:creationId xmlns:a16="http://schemas.microsoft.com/office/drawing/2014/main" id="{E5E9A0B7-AF71-01C8-156B-29A58F6CCC6F}"/>
              </a:ext>
            </a:extLst>
          </p:cNvPr>
          <p:cNvSpPr txBox="1"/>
          <p:nvPr/>
        </p:nvSpPr>
        <p:spPr>
          <a:xfrm>
            <a:off x="1268239" y="447192"/>
            <a:ext cx="4980161"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野蛮人</a:t>
            </a:r>
            <a:r>
              <a:rPr lang="en-US" altLang="zh-CN" sz="5511" dirty="0">
                <a:solidFill>
                  <a:srgbClr val="3E5B62"/>
                </a:solidFill>
                <a:latin typeface="可画琴赋小楷"/>
                <a:ea typeface="可画琴赋小楷"/>
                <a:cs typeface="可画琴赋小楷"/>
                <a:sym typeface="可画琴赋小楷"/>
              </a:rPr>
              <a:t>/</a:t>
            </a:r>
            <a:r>
              <a:rPr lang="zh-CN" altLang="en-US" sz="5511" dirty="0">
                <a:solidFill>
                  <a:srgbClr val="3E5B62"/>
                </a:solidFill>
                <a:latin typeface="可画琴赋小楷"/>
                <a:ea typeface="可画琴赋小楷"/>
                <a:cs typeface="可画琴赋小楷"/>
                <a:sym typeface="可画琴赋小楷"/>
              </a:rPr>
              <a:t>文明人</a:t>
            </a:r>
            <a:endParaRPr lang="en-US" sz="5511" dirty="0">
              <a:solidFill>
                <a:srgbClr val="3E5B62"/>
              </a:solidFill>
              <a:latin typeface="可画琴赋小楷"/>
              <a:ea typeface="可画琴赋小楷"/>
              <a:cs typeface="可画琴赋小楷"/>
              <a:sym typeface="可画琴赋小楷"/>
            </a:endParaRPr>
          </a:p>
        </p:txBody>
      </p:sp>
      <p:sp>
        <p:nvSpPr>
          <p:cNvPr id="12" name="TextBox 12">
            <a:extLst>
              <a:ext uri="{FF2B5EF4-FFF2-40B4-BE49-F238E27FC236}">
                <a16:creationId xmlns:a16="http://schemas.microsoft.com/office/drawing/2014/main" id="{532E8D26-F522-6244-73CB-ACE132361679}"/>
              </a:ext>
            </a:extLst>
          </p:cNvPr>
          <p:cNvSpPr txBox="1"/>
          <p:nvPr/>
        </p:nvSpPr>
        <p:spPr>
          <a:xfrm>
            <a:off x="2984447" y="4321194"/>
            <a:ext cx="7039551" cy="398764"/>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无善无恶</a:t>
            </a:r>
            <a:endParaRPr lang="en-US" sz="3200" dirty="0">
              <a:solidFill>
                <a:schemeClr val="tx1">
                  <a:alpha val="71765"/>
                </a:schemeClr>
              </a:solidFill>
              <a:latin typeface="思源宋体"/>
              <a:ea typeface="思源宋体"/>
              <a:cs typeface="思源宋体"/>
              <a:sym typeface="思源宋体"/>
            </a:endParaRPr>
          </a:p>
        </p:txBody>
      </p:sp>
      <p:pic>
        <p:nvPicPr>
          <p:cNvPr id="1026" name="Picture 2" descr="油画风格森林唯美插画图片-千库网">
            <a:extLst>
              <a:ext uri="{FF2B5EF4-FFF2-40B4-BE49-F238E27FC236}">
                <a16:creationId xmlns:a16="http://schemas.microsoft.com/office/drawing/2014/main" id="{0C526966-BA66-4F9B-5FB5-6B5693704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4640" y="4474081"/>
            <a:ext cx="3794019" cy="5685765"/>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2">
            <a:extLst>
              <a:ext uri="{FF2B5EF4-FFF2-40B4-BE49-F238E27FC236}">
                <a16:creationId xmlns:a16="http://schemas.microsoft.com/office/drawing/2014/main" id="{03C9E51A-E004-2515-81BD-A156618DD41C}"/>
              </a:ext>
            </a:extLst>
          </p:cNvPr>
          <p:cNvSpPr txBox="1"/>
          <p:nvPr/>
        </p:nvSpPr>
        <p:spPr>
          <a:xfrm>
            <a:off x="2988646" y="5081583"/>
            <a:ext cx="3078969" cy="386516"/>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不妨害他人</a:t>
            </a:r>
            <a:endParaRPr lang="en-US" sz="3200" dirty="0">
              <a:solidFill>
                <a:schemeClr val="tx1">
                  <a:alpha val="71765"/>
                </a:schemeClr>
              </a:solidFill>
              <a:latin typeface="思源宋体"/>
              <a:ea typeface="思源宋体"/>
              <a:cs typeface="思源宋体"/>
              <a:sym typeface="思源宋体"/>
            </a:endParaRPr>
          </a:p>
        </p:txBody>
      </p:sp>
      <p:sp>
        <p:nvSpPr>
          <p:cNvPr id="1032" name="TextBox 12">
            <a:extLst>
              <a:ext uri="{FF2B5EF4-FFF2-40B4-BE49-F238E27FC236}">
                <a16:creationId xmlns:a16="http://schemas.microsoft.com/office/drawing/2014/main" id="{75C50DD3-03DB-34EA-F587-CB3EE644D65D}"/>
              </a:ext>
            </a:extLst>
          </p:cNvPr>
          <p:cNvSpPr txBox="1"/>
          <p:nvPr/>
        </p:nvSpPr>
        <p:spPr>
          <a:xfrm>
            <a:off x="3000370" y="5843772"/>
            <a:ext cx="4853292" cy="386516"/>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有保护自己生存的需要</a:t>
            </a:r>
            <a:endParaRPr lang="en-US" sz="3200" dirty="0">
              <a:solidFill>
                <a:schemeClr val="tx1">
                  <a:alpha val="71765"/>
                </a:schemeClr>
              </a:solidFill>
              <a:latin typeface="思源宋体"/>
              <a:ea typeface="思源宋体"/>
              <a:cs typeface="思源宋体"/>
              <a:sym typeface="思源宋体"/>
            </a:endParaRPr>
          </a:p>
        </p:txBody>
      </p:sp>
      <p:sp>
        <p:nvSpPr>
          <p:cNvPr id="1033" name="TextBox 12">
            <a:extLst>
              <a:ext uri="{FF2B5EF4-FFF2-40B4-BE49-F238E27FC236}">
                <a16:creationId xmlns:a16="http://schemas.microsoft.com/office/drawing/2014/main" id="{EC35466D-3A92-DD69-6115-349312F8C883}"/>
              </a:ext>
            </a:extLst>
          </p:cNvPr>
          <p:cNvSpPr txBox="1"/>
          <p:nvPr/>
        </p:nvSpPr>
        <p:spPr>
          <a:xfrm>
            <a:off x="3000370" y="6568041"/>
            <a:ext cx="3938892" cy="386516"/>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欲念平静、对恶无知</a:t>
            </a:r>
            <a:endParaRPr lang="en-US" sz="3200" dirty="0">
              <a:solidFill>
                <a:schemeClr val="tx1">
                  <a:alpha val="71765"/>
                </a:schemeClr>
              </a:solidFill>
              <a:latin typeface="思源宋体"/>
              <a:ea typeface="思源宋体"/>
              <a:cs typeface="思源宋体"/>
              <a:sym typeface="思源宋体"/>
            </a:endParaRPr>
          </a:p>
        </p:txBody>
      </p:sp>
      <p:sp>
        <p:nvSpPr>
          <p:cNvPr id="1034" name="TextBox 12">
            <a:extLst>
              <a:ext uri="{FF2B5EF4-FFF2-40B4-BE49-F238E27FC236}">
                <a16:creationId xmlns:a16="http://schemas.microsoft.com/office/drawing/2014/main" id="{98D16CAA-92EE-2A7D-B1FF-F026B9CF8914}"/>
              </a:ext>
            </a:extLst>
          </p:cNvPr>
          <p:cNvSpPr txBox="1"/>
          <p:nvPr/>
        </p:nvSpPr>
        <p:spPr>
          <a:xfrm>
            <a:off x="2988646" y="7316964"/>
            <a:ext cx="3938892" cy="386516"/>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不愿看见同类受苦</a:t>
            </a:r>
            <a:endParaRPr lang="en-US" sz="3200" dirty="0">
              <a:solidFill>
                <a:schemeClr val="tx1">
                  <a:alpha val="71765"/>
                </a:schemeClr>
              </a:solidFill>
              <a:latin typeface="思源宋体"/>
              <a:ea typeface="思源宋体"/>
              <a:cs typeface="思源宋体"/>
              <a:sym typeface="思源宋体"/>
            </a:endParaRPr>
          </a:p>
        </p:txBody>
      </p:sp>
      <p:sp>
        <p:nvSpPr>
          <p:cNvPr id="1047" name="TextBox 12">
            <a:extLst>
              <a:ext uri="{FF2B5EF4-FFF2-40B4-BE49-F238E27FC236}">
                <a16:creationId xmlns:a16="http://schemas.microsoft.com/office/drawing/2014/main" id="{A98458EA-987B-4F09-1F77-821FE2F39DB3}"/>
              </a:ext>
            </a:extLst>
          </p:cNvPr>
          <p:cNvSpPr txBox="1"/>
          <p:nvPr/>
        </p:nvSpPr>
        <p:spPr>
          <a:xfrm>
            <a:off x="2984446" y="8120268"/>
            <a:ext cx="7039551" cy="398764"/>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怜悯心强烈</a:t>
            </a:r>
            <a:endParaRPr lang="en-US" sz="3200" dirty="0">
              <a:solidFill>
                <a:schemeClr val="tx1">
                  <a:alpha val="71765"/>
                </a:schemeClr>
              </a:solidFill>
              <a:latin typeface="思源宋体"/>
              <a:ea typeface="思源宋体"/>
              <a:cs typeface="思源宋体"/>
              <a:sym typeface="思源宋体"/>
            </a:endParaRPr>
          </a:p>
        </p:txBody>
      </p:sp>
      <p:sp>
        <p:nvSpPr>
          <p:cNvPr id="1048" name="TextBox 12">
            <a:extLst>
              <a:ext uri="{FF2B5EF4-FFF2-40B4-BE49-F238E27FC236}">
                <a16:creationId xmlns:a16="http://schemas.microsoft.com/office/drawing/2014/main" id="{4CB8201D-117E-B5E1-D73D-8E381F20EA9D}"/>
              </a:ext>
            </a:extLst>
          </p:cNvPr>
          <p:cNvSpPr txBox="1"/>
          <p:nvPr/>
        </p:nvSpPr>
        <p:spPr>
          <a:xfrm>
            <a:off x="3000370" y="8868409"/>
            <a:ext cx="7039551" cy="398764"/>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缺乏智慧、理智</a:t>
            </a:r>
            <a:endParaRPr lang="en-US" sz="3200" dirty="0">
              <a:solidFill>
                <a:schemeClr val="tx1">
                  <a:alpha val="71765"/>
                </a:schemeClr>
              </a:solidFill>
              <a:latin typeface="思源宋体"/>
              <a:ea typeface="思源宋体"/>
              <a:cs typeface="思源宋体"/>
              <a:sym typeface="思源宋体"/>
            </a:endParaRPr>
          </a:p>
        </p:txBody>
      </p:sp>
      <p:sp>
        <p:nvSpPr>
          <p:cNvPr id="1049" name="TextBox 16">
            <a:extLst>
              <a:ext uri="{FF2B5EF4-FFF2-40B4-BE49-F238E27FC236}">
                <a16:creationId xmlns:a16="http://schemas.microsoft.com/office/drawing/2014/main" id="{7D0D42AC-CE43-68F5-2D26-2ABDCA73851A}"/>
              </a:ext>
            </a:extLst>
          </p:cNvPr>
          <p:cNvSpPr txBox="1"/>
          <p:nvPr/>
        </p:nvSpPr>
        <p:spPr>
          <a:xfrm>
            <a:off x="947647" y="2412761"/>
            <a:ext cx="13182600" cy="398764"/>
          </a:xfrm>
          <a:prstGeom prst="rect">
            <a:avLst/>
          </a:prstGeom>
        </p:spPr>
        <p:txBody>
          <a:bodyPr wrap="square" lIns="0" tIns="0" rIns="0" bIns="0" rtlCol="0" anchor="t">
            <a:spAutoFit/>
          </a:bodyPr>
          <a:lstStyle/>
          <a:p>
            <a:pPr>
              <a:lnSpc>
                <a:spcPts val="3000"/>
              </a:lnSpc>
            </a:pPr>
            <a:r>
              <a:rPr lang="zh-CN" altLang="en-US" sz="3600" b="1" dirty="0">
                <a:latin typeface="思源宋体"/>
                <a:ea typeface="思源宋体"/>
                <a:cs typeface="思源宋体"/>
                <a:sym typeface="思源宋体"/>
              </a:rPr>
              <a:t>野蛮人与文明人分别有什么特征？</a:t>
            </a:r>
            <a:endParaRPr lang="en-US" sz="3600" b="1" dirty="0">
              <a:latin typeface="思源宋体"/>
              <a:ea typeface="思源宋体"/>
              <a:cs typeface="思源宋体"/>
              <a:sym typeface="思源宋体"/>
            </a:endParaRPr>
          </a:p>
        </p:txBody>
      </p:sp>
      <p:sp>
        <p:nvSpPr>
          <p:cNvPr id="26" name="TextBox 12">
            <a:extLst>
              <a:ext uri="{FF2B5EF4-FFF2-40B4-BE49-F238E27FC236}">
                <a16:creationId xmlns:a16="http://schemas.microsoft.com/office/drawing/2014/main" id="{09FC0FA2-8B67-9A79-0A1D-5645C9DE28B9}"/>
              </a:ext>
            </a:extLst>
          </p:cNvPr>
          <p:cNvSpPr txBox="1"/>
          <p:nvPr/>
        </p:nvSpPr>
        <p:spPr>
          <a:xfrm>
            <a:off x="9024717" y="4336318"/>
            <a:ext cx="7039551" cy="398764"/>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兼具善恶</a:t>
            </a:r>
            <a:endParaRPr lang="en-US" sz="3200" dirty="0">
              <a:solidFill>
                <a:schemeClr val="tx1">
                  <a:alpha val="71765"/>
                </a:schemeClr>
              </a:solidFill>
              <a:latin typeface="思源宋体"/>
              <a:ea typeface="思源宋体"/>
              <a:cs typeface="思源宋体"/>
              <a:sym typeface="思源宋体"/>
            </a:endParaRPr>
          </a:p>
        </p:txBody>
      </p:sp>
      <p:sp>
        <p:nvSpPr>
          <p:cNvPr id="27" name="TextBox 12">
            <a:extLst>
              <a:ext uri="{FF2B5EF4-FFF2-40B4-BE49-F238E27FC236}">
                <a16:creationId xmlns:a16="http://schemas.microsoft.com/office/drawing/2014/main" id="{53A8DAC4-9370-3F31-D0DC-FE337041624B}"/>
              </a:ext>
            </a:extLst>
          </p:cNvPr>
          <p:cNvSpPr txBox="1"/>
          <p:nvPr/>
        </p:nvSpPr>
        <p:spPr>
          <a:xfrm>
            <a:off x="9024717" y="5122183"/>
            <a:ext cx="6312816" cy="386516"/>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怜悯心微弱</a:t>
            </a:r>
            <a:endParaRPr lang="en-US" sz="3200" dirty="0">
              <a:solidFill>
                <a:schemeClr val="tx1">
                  <a:alpha val="71765"/>
                </a:schemeClr>
              </a:solidFill>
              <a:latin typeface="思源宋体"/>
              <a:ea typeface="思源宋体"/>
              <a:cs typeface="思源宋体"/>
              <a:sym typeface="思源宋体"/>
            </a:endParaRPr>
          </a:p>
        </p:txBody>
      </p:sp>
      <p:sp>
        <p:nvSpPr>
          <p:cNvPr id="28" name="TextBox 12">
            <a:extLst>
              <a:ext uri="{FF2B5EF4-FFF2-40B4-BE49-F238E27FC236}">
                <a16:creationId xmlns:a16="http://schemas.microsoft.com/office/drawing/2014/main" id="{24DAD9BF-E227-058E-1668-5DFA2A1C8777}"/>
              </a:ext>
            </a:extLst>
          </p:cNvPr>
          <p:cNvSpPr txBox="1"/>
          <p:nvPr/>
        </p:nvSpPr>
        <p:spPr>
          <a:xfrm>
            <a:off x="8991649" y="5895800"/>
            <a:ext cx="4853292" cy="386516"/>
          </a:xfrm>
          <a:prstGeom prst="rect">
            <a:avLst/>
          </a:prstGeom>
        </p:spPr>
        <p:txBody>
          <a:bodyPr wrap="square" lIns="0" tIns="0" rIns="0" bIns="0" rtlCol="0" anchor="t">
            <a:spAutoFit/>
          </a:bodyPr>
          <a:lstStyle/>
          <a:p>
            <a:pPr algn="just">
              <a:lnSpc>
                <a:spcPts val="3000"/>
              </a:lnSpc>
            </a:pPr>
            <a:r>
              <a:rPr lang="zh-CN" altLang="en-US" sz="3200" dirty="0">
                <a:solidFill>
                  <a:schemeClr val="tx1">
                    <a:alpha val="71765"/>
                  </a:schemeClr>
                </a:solidFill>
                <a:latin typeface="思源宋体"/>
                <a:ea typeface="思源宋体"/>
                <a:cs typeface="思源宋体"/>
                <a:sym typeface="思源宋体"/>
              </a:rPr>
              <a:t>有理智、智慧</a:t>
            </a:r>
            <a:endParaRPr lang="en-US" sz="3200" dirty="0">
              <a:solidFill>
                <a:schemeClr val="tx1">
                  <a:alpha val="71765"/>
                </a:schemeClr>
              </a:solidFill>
              <a:latin typeface="思源宋体"/>
              <a:ea typeface="思源宋体"/>
              <a:cs typeface="思源宋体"/>
              <a:sym typeface="思源宋体"/>
            </a:endParaRPr>
          </a:p>
        </p:txBody>
      </p:sp>
      <p:sp>
        <p:nvSpPr>
          <p:cNvPr id="30" name="TextBox 16">
            <a:extLst>
              <a:ext uri="{FF2B5EF4-FFF2-40B4-BE49-F238E27FC236}">
                <a16:creationId xmlns:a16="http://schemas.microsoft.com/office/drawing/2014/main" id="{3ACA69BD-8614-E01C-74B5-7C4A23F322C9}"/>
              </a:ext>
            </a:extLst>
          </p:cNvPr>
          <p:cNvSpPr txBox="1"/>
          <p:nvPr/>
        </p:nvSpPr>
        <p:spPr>
          <a:xfrm>
            <a:off x="8145594" y="2444629"/>
            <a:ext cx="13182600" cy="398764"/>
          </a:xfrm>
          <a:prstGeom prst="rect">
            <a:avLst/>
          </a:prstGeom>
        </p:spPr>
        <p:txBody>
          <a:bodyPr wrap="square" lIns="0" tIns="0" rIns="0" bIns="0" rtlCol="0" anchor="t">
            <a:spAutoFit/>
          </a:bodyPr>
          <a:lstStyle/>
          <a:p>
            <a:pPr algn="l">
              <a:lnSpc>
                <a:spcPts val="3000"/>
              </a:lnSpc>
            </a:pPr>
            <a:r>
              <a:rPr lang="zh-CN" altLang="en-US" sz="3600" b="1" dirty="0">
                <a:latin typeface="思源宋体"/>
                <a:ea typeface="思源宋体"/>
                <a:cs typeface="思源宋体"/>
                <a:sym typeface="思源宋体"/>
              </a:rPr>
              <a:t>（结合勾画的相关信息，小组讨论</a:t>
            </a:r>
            <a:r>
              <a:rPr lang="en-US" altLang="zh-CN" sz="3600" b="1" dirty="0">
                <a:latin typeface="思源宋体"/>
                <a:ea typeface="思源宋体"/>
                <a:cs typeface="思源宋体"/>
                <a:sym typeface="思源宋体"/>
              </a:rPr>
              <a:t>3</a:t>
            </a:r>
            <a:r>
              <a:rPr lang="zh-CN" altLang="en-US" sz="3600" b="1" dirty="0">
                <a:latin typeface="思源宋体"/>
                <a:ea typeface="思源宋体"/>
                <a:cs typeface="思源宋体"/>
                <a:sym typeface="思源宋体"/>
              </a:rPr>
              <a:t>分钟。）</a:t>
            </a:r>
            <a:endParaRPr lang="en-US" sz="3600" b="1" dirty="0">
              <a:latin typeface="思源宋体"/>
              <a:ea typeface="思源宋体"/>
              <a:cs typeface="思源宋体"/>
              <a:sym typeface="思源宋体"/>
            </a:endParaRPr>
          </a:p>
        </p:txBody>
      </p:sp>
      <p:sp>
        <p:nvSpPr>
          <p:cNvPr id="34" name="文本框 33">
            <a:extLst>
              <a:ext uri="{FF2B5EF4-FFF2-40B4-BE49-F238E27FC236}">
                <a16:creationId xmlns:a16="http://schemas.microsoft.com/office/drawing/2014/main" id="{A0D2F14D-B6A8-F1E0-E8D3-A855A8FABDFD}"/>
              </a:ext>
            </a:extLst>
          </p:cNvPr>
          <p:cNvSpPr txBox="1"/>
          <p:nvPr/>
        </p:nvSpPr>
        <p:spPr>
          <a:xfrm>
            <a:off x="2884539" y="3084540"/>
            <a:ext cx="3363861" cy="940386"/>
          </a:xfrm>
          <a:prstGeom prst="rect">
            <a:avLst/>
          </a:prstGeom>
          <a:noFill/>
        </p:spPr>
        <p:txBody>
          <a:bodyPr wrap="square">
            <a:spAutoFit/>
          </a:bodyPr>
          <a:lstStyle/>
          <a:p>
            <a:r>
              <a:rPr kumimoji="0" lang="zh-CN" altLang="en-US" sz="5511" b="0" i="0" u="none" strike="noStrike" kern="1200" cap="none" spc="0" normalizeH="0" baseline="0" noProof="0" dirty="0">
                <a:ln>
                  <a:noFill/>
                </a:ln>
                <a:solidFill>
                  <a:srgbClr val="3E5B62"/>
                </a:solidFill>
                <a:effectLst/>
                <a:uLnTx/>
                <a:uFillTx/>
                <a:latin typeface="可画琴赋小楷"/>
                <a:ea typeface="可画琴赋小楷"/>
                <a:cs typeface="可画琴赋小楷"/>
                <a:sym typeface="可画琴赋小楷"/>
              </a:rPr>
              <a:t>野蛮人</a:t>
            </a:r>
            <a:endParaRPr lang="zh-CN" altLang="en-US" dirty="0"/>
          </a:p>
        </p:txBody>
      </p:sp>
      <p:sp>
        <p:nvSpPr>
          <p:cNvPr id="35" name="文本框 34">
            <a:extLst>
              <a:ext uri="{FF2B5EF4-FFF2-40B4-BE49-F238E27FC236}">
                <a16:creationId xmlns:a16="http://schemas.microsoft.com/office/drawing/2014/main" id="{3E8708AE-FBDF-D054-7C0A-A8ED165BF1FC}"/>
              </a:ext>
            </a:extLst>
          </p:cNvPr>
          <p:cNvSpPr txBox="1"/>
          <p:nvPr/>
        </p:nvSpPr>
        <p:spPr>
          <a:xfrm>
            <a:off x="8817264" y="3155074"/>
            <a:ext cx="3363861" cy="940386"/>
          </a:xfrm>
          <a:prstGeom prst="rect">
            <a:avLst/>
          </a:prstGeom>
          <a:noFill/>
        </p:spPr>
        <p:txBody>
          <a:bodyPr wrap="square">
            <a:spAutoFit/>
          </a:bodyPr>
          <a:lstStyle/>
          <a:p>
            <a:r>
              <a:rPr kumimoji="0" lang="zh-CN" altLang="en-US" sz="5511" b="0" i="0" u="none" strike="noStrike" kern="1200" cap="none" spc="0" normalizeH="0" baseline="0" noProof="0" dirty="0">
                <a:ln>
                  <a:noFill/>
                </a:ln>
                <a:solidFill>
                  <a:srgbClr val="3E5B62"/>
                </a:solidFill>
                <a:effectLst/>
                <a:uLnTx/>
                <a:uFillTx/>
                <a:latin typeface="可画琴赋小楷"/>
                <a:ea typeface="可画琴赋小楷"/>
                <a:cs typeface="可画琴赋小楷"/>
                <a:sym typeface="可画琴赋小楷"/>
              </a:rPr>
              <a:t>文明人</a:t>
            </a:r>
            <a:endParaRPr lang="zh-CN" altLang="en-US" dirty="0"/>
          </a:p>
        </p:txBody>
      </p:sp>
      <p:sp>
        <p:nvSpPr>
          <p:cNvPr id="10" name="TextBox 8">
            <a:extLst>
              <a:ext uri="{FF2B5EF4-FFF2-40B4-BE49-F238E27FC236}">
                <a16:creationId xmlns:a16="http://schemas.microsoft.com/office/drawing/2014/main" id="{A0C6F10C-FC44-3721-AFCE-FD6A0AAF8F58}"/>
              </a:ext>
            </a:extLst>
          </p:cNvPr>
          <p:cNvSpPr txBox="1"/>
          <p:nvPr/>
        </p:nvSpPr>
        <p:spPr>
          <a:xfrm>
            <a:off x="6381265" y="765455"/>
            <a:ext cx="10863932" cy="654025"/>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Ⅱ </a:t>
            </a:r>
            <a:r>
              <a:rPr lang="zh-CN" altLang="en-US" sz="4000" b="1" dirty="0">
                <a:latin typeface="华文细黑" panose="02010600040101010101" pitchFamily="2" charset="-122"/>
                <a:ea typeface="华文细黑" panose="02010600040101010101" pitchFamily="2" charset="-122"/>
                <a:cs typeface="可画琴赋小楷"/>
                <a:sym typeface="可画琴赋小楷"/>
              </a:rPr>
              <a:t>理解关键概念，理清文章观点</a:t>
            </a:r>
            <a:endParaRPr lang="en-US" sz="4800" dirty="0">
              <a:latin typeface="可画琴赋小楷"/>
              <a:ea typeface="可画琴赋小楷"/>
              <a:cs typeface="可画琴赋小楷"/>
              <a:sym typeface="可画琴赋小楷"/>
            </a:endParaRPr>
          </a:p>
        </p:txBody>
      </p:sp>
    </p:spTree>
    <p:extLst>
      <p:ext uri="{BB962C8B-B14F-4D97-AF65-F5344CB8AC3E}">
        <p14:creationId xmlns:p14="http://schemas.microsoft.com/office/powerpoint/2010/main" val="31691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9"/>
                                        </p:tgtEl>
                                        <p:attrNameLst>
                                          <p:attrName>style.visibility</p:attrName>
                                        </p:attrNameLst>
                                      </p:cBhvr>
                                      <p:to>
                                        <p:strVal val="visible"/>
                                      </p:to>
                                    </p:set>
                                    <p:animEffect transition="in" filter="fade">
                                      <p:cBhvr>
                                        <p:cTn id="7" dur="1000"/>
                                        <p:tgtEl>
                                          <p:spTgt spid="1049"/>
                                        </p:tgtEl>
                                      </p:cBhvr>
                                    </p:animEffect>
                                    <p:anim calcmode="lin" valueType="num">
                                      <p:cBhvr>
                                        <p:cTn id="8" dur="1000" fill="hold"/>
                                        <p:tgtEl>
                                          <p:spTgt spid="1049"/>
                                        </p:tgtEl>
                                        <p:attrNameLst>
                                          <p:attrName>ppt_x</p:attrName>
                                        </p:attrNameLst>
                                      </p:cBhvr>
                                      <p:tavLst>
                                        <p:tav tm="0">
                                          <p:val>
                                            <p:strVal val="#ppt_x"/>
                                          </p:val>
                                        </p:tav>
                                        <p:tav tm="100000">
                                          <p:val>
                                            <p:strVal val="#ppt_x"/>
                                          </p:val>
                                        </p:tav>
                                      </p:tavLst>
                                    </p:anim>
                                    <p:anim calcmode="lin" valueType="num">
                                      <p:cBhvr>
                                        <p:cTn id="9" dur="1000" fill="hold"/>
                                        <p:tgtEl>
                                          <p:spTgt spid="10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randombar(horizontal)">
                                      <p:cBhvr>
                                        <p:cTn id="28" dur="500"/>
                                        <p:tgtEl>
                                          <p:spTgt spid="103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randombar(horizontal)">
                                      <p:cBhvr>
                                        <p:cTn id="31" dur="500"/>
                                        <p:tgtEl>
                                          <p:spTgt spid="103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33"/>
                                        </p:tgtEl>
                                        <p:attrNameLst>
                                          <p:attrName>style.visibility</p:attrName>
                                        </p:attrNameLst>
                                      </p:cBhvr>
                                      <p:to>
                                        <p:strVal val="visible"/>
                                      </p:to>
                                    </p:set>
                                    <p:animEffect transition="in" filter="randombar(horizontal)">
                                      <p:cBhvr>
                                        <p:cTn id="34" dur="500"/>
                                        <p:tgtEl>
                                          <p:spTgt spid="103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randombar(horizontal)">
                                      <p:cBhvr>
                                        <p:cTn id="37" dur="500"/>
                                        <p:tgtEl>
                                          <p:spTgt spid="103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47"/>
                                        </p:tgtEl>
                                        <p:attrNameLst>
                                          <p:attrName>style.visibility</p:attrName>
                                        </p:attrNameLst>
                                      </p:cBhvr>
                                      <p:to>
                                        <p:strVal val="visible"/>
                                      </p:to>
                                    </p:set>
                                    <p:animEffect transition="in" filter="randombar(horizontal)">
                                      <p:cBhvr>
                                        <p:cTn id="40" dur="500"/>
                                        <p:tgtEl>
                                          <p:spTgt spid="1047"/>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048"/>
                                        </p:tgtEl>
                                        <p:attrNameLst>
                                          <p:attrName>style.visibility</p:attrName>
                                        </p:attrNameLst>
                                      </p:cBhvr>
                                      <p:to>
                                        <p:strVal val="visible"/>
                                      </p:to>
                                    </p:set>
                                    <p:animEffect transition="in" filter="randombar(horizontal)">
                                      <p:cBhvr>
                                        <p:cTn id="43" dur="500"/>
                                        <p:tgtEl>
                                          <p:spTgt spid="104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500"/>
                                        <p:tgtEl>
                                          <p:spTgt spid="2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31" grpId="0"/>
      <p:bldP spid="1032" grpId="0"/>
      <p:bldP spid="1033" grpId="0"/>
      <p:bldP spid="1034" grpId="0"/>
      <p:bldP spid="1047" grpId="0"/>
      <p:bldP spid="1048" grpId="0"/>
      <p:bldP spid="1049" grpId="0"/>
      <p:bldP spid="26" grpId="0"/>
      <p:bldP spid="27" grpId="0"/>
      <p:bldP spid="28" grpId="0"/>
      <p:bldP spid="30"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F9543-8172-65C4-04FB-A75BDC221E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1D4CB1-9FB0-7CD4-D02C-374F97B82F3C}"/>
              </a:ext>
            </a:extLst>
          </p:cNvPr>
          <p:cNvSpPr/>
          <p:nvPr/>
        </p:nvSpPr>
        <p:spPr>
          <a:xfrm rot="5400000">
            <a:off x="4000500" y="-4038599"/>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3" name="Group 3">
            <a:extLst>
              <a:ext uri="{FF2B5EF4-FFF2-40B4-BE49-F238E27FC236}">
                <a16:creationId xmlns:a16="http://schemas.microsoft.com/office/drawing/2014/main" id="{D82C5256-232F-53B9-BA6A-7604192E1468}"/>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9254F1C2-C9F6-E2FD-634D-74AC855380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C1FC8EA6-C8C3-B1BE-2EBA-F51FEA3AF9D8}"/>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6" name="AutoShape 6">
            <a:extLst>
              <a:ext uri="{FF2B5EF4-FFF2-40B4-BE49-F238E27FC236}">
                <a16:creationId xmlns:a16="http://schemas.microsoft.com/office/drawing/2014/main" id="{B178AB7A-73EC-39E0-B92D-E809D9F0EECA}"/>
              </a:ext>
            </a:extLst>
          </p:cNvPr>
          <p:cNvSpPr/>
          <p:nvPr/>
        </p:nvSpPr>
        <p:spPr>
          <a:xfrm flipV="1">
            <a:off x="-5011754" y="9678084"/>
            <a:ext cx="13954522" cy="16215"/>
          </a:xfrm>
          <a:prstGeom prst="line">
            <a:avLst/>
          </a:prstGeom>
          <a:ln w="9525" cap="flat">
            <a:solidFill>
              <a:srgbClr val="737373"/>
            </a:solidFill>
            <a:prstDash val="solid"/>
            <a:headEnd type="none" w="sm" len="sm"/>
            <a:tailEnd type="none" w="sm" len="sm"/>
          </a:ln>
        </p:spPr>
      </p:sp>
      <p:sp>
        <p:nvSpPr>
          <p:cNvPr id="7" name="AutoShape 7">
            <a:extLst>
              <a:ext uri="{FF2B5EF4-FFF2-40B4-BE49-F238E27FC236}">
                <a16:creationId xmlns:a16="http://schemas.microsoft.com/office/drawing/2014/main" id="{4759FC41-63BD-279D-CB6E-4686096AD9D1}"/>
              </a:ext>
            </a:extLst>
          </p:cNvPr>
          <p:cNvSpPr/>
          <p:nvPr/>
        </p:nvSpPr>
        <p:spPr>
          <a:xfrm>
            <a:off x="5715001" y="1503928"/>
            <a:ext cx="18653386" cy="0"/>
          </a:xfrm>
          <a:prstGeom prst="line">
            <a:avLst/>
          </a:prstGeom>
          <a:ln w="9525" cap="flat">
            <a:solidFill>
              <a:srgbClr val="737373"/>
            </a:solidFill>
            <a:prstDash val="solid"/>
            <a:headEnd type="none" w="sm" len="sm"/>
            <a:tailEnd type="none" w="sm" len="sm"/>
          </a:ln>
        </p:spPr>
        <p:txBody>
          <a:bodyPr/>
          <a:lstStyle/>
          <a:p>
            <a:endParaRPr lang="zh-CN" altLang="en-US" dirty="0"/>
          </a:p>
        </p:txBody>
      </p:sp>
      <p:sp>
        <p:nvSpPr>
          <p:cNvPr id="8" name="Freeform 8">
            <a:extLst>
              <a:ext uri="{FF2B5EF4-FFF2-40B4-BE49-F238E27FC236}">
                <a16:creationId xmlns:a16="http://schemas.microsoft.com/office/drawing/2014/main" id="{47C3D6BC-F09E-AE56-0340-2F14F64FCA2E}"/>
              </a:ext>
            </a:extLst>
          </p:cNvPr>
          <p:cNvSpPr/>
          <p:nvPr/>
        </p:nvSpPr>
        <p:spPr>
          <a:xfrm>
            <a:off x="16937526" y="618642"/>
            <a:ext cx="643548" cy="677419"/>
          </a:xfrm>
          <a:custGeom>
            <a:avLst/>
            <a:gdLst/>
            <a:ahLst/>
            <a:cxnLst/>
            <a:rect l="l" t="t" r="r" b="b"/>
            <a:pathLst>
              <a:path w="643548" h="677419">
                <a:moveTo>
                  <a:pt x="0" y="0"/>
                </a:moveTo>
                <a:lnTo>
                  <a:pt x="643548" y="0"/>
                </a:lnTo>
                <a:lnTo>
                  <a:pt x="643548" y="677419"/>
                </a:lnTo>
                <a:lnTo>
                  <a:pt x="0" y="677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a:extLst>
              <a:ext uri="{FF2B5EF4-FFF2-40B4-BE49-F238E27FC236}">
                <a16:creationId xmlns:a16="http://schemas.microsoft.com/office/drawing/2014/main" id="{176F7EE9-5283-660B-5FD6-16745E47F084}"/>
              </a:ext>
            </a:extLst>
          </p:cNvPr>
          <p:cNvSpPr txBox="1"/>
          <p:nvPr/>
        </p:nvSpPr>
        <p:spPr>
          <a:xfrm>
            <a:off x="1259059" y="463626"/>
            <a:ext cx="5446295"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怜悯心</a:t>
            </a:r>
            <a:r>
              <a:rPr lang="en-US" altLang="zh-CN" sz="5511" dirty="0">
                <a:solidFill>
                  <a:srgbClr val="3E5B62"/>
                </a:solidFill>
                <a:latin typeface="可画琴赋小楷"/>
                <a:ea typeface="可画琴赋小楷"/>
                <a:cs typeface="可画琴赋小楷"/>
                <a:sym typeface="可画琴赋小楷"/>
              </a:rPr>
              <a:t>/</a:t>
            </a:r>
            <a:r>
              <a:rPr lang="zh-CN" altLang="en-US" sz="5511" dirty="0">
                <a:solidFill>
                  <a:srgbClr val="3E5B62"/>
                </a:solidFill>
                <a:latin typeface="可画琴赋小楷"/>
                <a:ea typeface="可画琴赋小楷"/>
                <a:cs typeface="可画琴赋小楷"/>
                <a:sym typeface="可画琴赋小楷"/>
              </a:rPr>
              <a:t>自爱心</a:t>
            </a:r>
            <a:endParaRPr lang="en-US" sz="5511" dirty="0">
              <a:solidFill>
                <a:srgbClr val="3E5B62"/>
              </a:solidFill>
              <a:latin typeface="可画琴赋小楷"/>
              <a:ea typeface="可画琴赋小楷"/>
              <a:cs typeface="可画琴赋小楷"/>
              <a:sym typeface="可画琴赋小楷"/>
            </a:endParaRPr>
          </a:p>
        </p:txBody>
      </p:sp>
      <p:sp>
        <p:nvSpPr>
          <p:cNvPr id="10" name="TextBox 10">
            <a:extLst>
              <a:ext uri="{FF2B5EF4-FFF2-40B4-BE49-F238E27FC236}">
                <a16:creationId xmlns:a16="http://schemas.microsoft.com/office/drawing/2014/main" id="{EB97BB4D-EE24-3215-EF8B-85CF2890CCC7}"/>
              </a:ext>
            </a:extLst>
          </p:cNvPr>
          <p:cNvSpPr txBox="1"/>
          <p:nvPr/>
        </p:nvSpPr>
        <p:spPr>
          <a:xfrm>
            <a:off x="7360661" y="9544050"/>
            <a:ext cx="10220413" cy="281449"/>
          </a:xfrm>
          <a:prstGeom prst="rect">
            <a:avLst/>
          </a:prstGeom>
        </p:spPr>
        <p:txBody>
          <a:bodyPr lIns="0" tIns="0" rIns="0" bIns="0" rtlCol="0" anchor="t">
            <a:spAutoFit/>
          </a:bodyPr>
          <a:lstStyle/>
          <a:p>
            <a:pPr algn="r">
              <a:lnSpc>
                <a:spcPts val="2268"/>
              </a:lnSpc>
            </a:pPr>
            <a:r>
              <a:rPr lang="zh-CN" altLang="en-US" dirty="0">
                <a:solidFill>
                  <a:srgbClr val="A6A6A6">
                    <a:alpha val="71765"/>
                  </a:srgbClr>
                </a:solidFill>
                <a:latin typeface="思源宋体"/>
                <a:ea typeface="思源宋体"/>
                <a:cs typeface="思源宋体"/>
                <a:sym typeface="思源宋体"/>
              </a:rPr>
              <a:t>这种感情在野蛮人心中不明显，但甚强烈；而在文明人心中虽较明显，但很微弱。</a:t>
            </a:r>
            <a:endParaRPr lang="en-US" sz="1800" dirty="0">
              <a:solidFill>
                <a:srgbClr val="A6A6A6">
                  <a:alpha val="71765"/>
                </a:srgbClr>
              </a:solidFill>
              <a:latin typeface="思源宋体"/>
              <a:ea typeface="思源宋体"/>
              <a:cs typeface="思源宋体"/>
              <a:sym typeface="思源宋体"/>
            </a:endParaRPr>
          </a:p>
        </p:txBody>
      </p:sp>
      <p:sp>
        <p:nvSpPr>
          <p:cNvPr id="19" name="TextBox 19">
            <a:extLst>
              <a:ext uri="{FF2B5EF4-FFF2-40B4-BE49-F238E27FC236}">
                <a16:creationId xmlns:a16="http://schemas.microsoft.com/office/drawing/2014/main" id="{820E10BC-66C5-5545-BD9E-00BAF0ABB3A5}"/>
              </a:ext>
            </a:extLst>
          </p:cNvPr>
          <p:cNvSpPr txBox="1"/>
          <p:nvPr/>
        </p:nvSpPr>
        <p:spPr>
          <a:xfrm>
            <a:off x="1087172" y="7204740"/>
            <a:ext cx="15219628" cy="481029"/>
          </a:xfrm>
          <a:prstGeom prst="rect">
            <a:avLst/>
          </a:prstGeom>
        </p:spPr>
        <p:txBody>
          <a:bodyPr wrap="square" lIns="0" tIns="0" rIns="0" bIns="0" rtlCol="0" anchor="t">
            <a:spAutoFit/>
          </a:bodyPr>
          <a:lstStyle/>
          <a:p>
            <a:pPr algn="l">
              <a:lnSpc>
                <a:spcPts val="3599"/>
              </a:lnSpc>
            </a:pPr>
            <a:r>
              <a:rPr lang="zh-CN" altLang="en-US" sz="4400" b="1" spc="770" dirty="0">
                <a:solidFill>
                  <a:srgbClr val="3E5B62"/>
                </a:solidFill>
                <a:latin typeface="思源宋体-粗体 Bold"/>
                <a:ea typeface="思源宋体-粗体 Bold"/>
                <a:cs typeface="思源宋体-粗体 Bold"/>
                <a:sym typeface="思源宋体-粗体 Bold"/>
              </a:rPr>
              <a:t>如何理解卢梭所说的“自爱心”？</a:t>
            </a:r>
            <a:endParaRPr lang="en-US" sz="4400" b="1" spc="770" dirty="0">
              <a:solidFill>
                <a:srgbClr val="3E5B62"/>
              </a:solidFill>
              <a:latin typeface="思源宋体-粗体 Bold"/>
              <a:ea typeface="思源宋体-粗体 Bold"/>
              <a:cs typeface="思源宋体-粗体 Bold"/>
              <a:sym typeface="思源宋体-粗体 Bold"/>
            </a:endParaRPr>
          </a:p>
        </p:txBody>
      </p:sp>
      <p:pic>
        <p:nvPicPr>
          <p:cNvPr id="22" name="图片 21">
            <a:extLst>
              <a:ext uri="{FF2B5EF4-FFF2-40B4-BE49-F238E27FC236}">
                <a16:creationId xmlns:a16="http://schemas.microsoft.com/office/drawing/2014/main" id="{FC124A78-A139-5535-642B-53ADA07B9CC9}"/>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18926" b="13824"/>
          <a:stretch/>
        </p:blipFill>
        <p:spPr>
          <a:xfrm>
            <a:off x="24984" y="4523267"/>
            <a:ext cx="18287999" cy="1767924"/>
          </a:xfrm>
          <a:prstGeom prst="rect">
            <a:avLst/>
          </a:prstGeom>
        </p:spPr>
      </p:pic>
      <p:sp>
        <p:nvSpPr>
          <p:cNvPr id="11" name="TextBox 8">
            <a:extLst>
              <a:ext uri="{FF2B5EF4-FFF2-40B4-BE49-F238E27FC236}">
                <a16:creationId xmlns:a16="http://schemas.microsoft.com/office/drawing/2014/main" id="{72E57C9F-97DB-AC96-95F4-030FCBDF3C69}"/>
              </a:ext>
            </a:extLst>
          </p:cNvPr>
          <p:cNvSpPr txBox="1"/>
          <p:nvPr/>
        </p:nvSpPr>
        <p:spPr>
          <a:xfrm>
            <a:off x="6381265" y="765455"/>
            <a:ext cx="10863932" cy="654025"/>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Ⅱ </a:t>
            </a:r>
            <a:r>
              <a:rPr lang="zh-CN" altLang="en-US" sz="4000" b="1" dirty="0">
                <a:latin typeface="华文细黑" panose="02010600040101010101" pitchFamily="2" charset="-122"/>
                <a:ea typeface="华文细黑" panose="02010600040101010101" pitchFamily="2" charset="-122"/>
                <a:cs typeface="可画琴赋小楷"/>
                <a:sym typeface="可画琴赋小楷"/>
              </a:rPr>
              <a:t>理解关键概念，理清文章观点</a:t>
            </a:r>
            <a:endParaRPr lang="en-US" sz="4800" dirty="0">
              <a:latin typeface="可画琴赋小楷"/>
              <a:ea typeface="可画琴赋小楷"/>
              <a:cs typeface="可画琴赋小楷"/>
              <a:sym typeface="可画琴赋小楷"/>
            </a:endParaRPr>
          </a:p>
        </p:txBody>
      </p:sp>
      <p:pic>
        <p:nvPicPr>
          <p:cNvPr id="13" name="图片 12">
            <a:extLst>
              <a:ext uri="{FF2B5EF4-FFF2-40B4-BE49-F238E27FC236}">
                <a16:creationId xmlns:a16="http://schemas.microsoft.com/office/drawing/2014/main" id="{92898B12-D827-9A7A-6F08-01E3D76A1776}"/>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l="9542" t="24442" r="2300" b="22924"/>
          <a:stretch/>
        </p:blipFill>
        <p:spPr>
          <a:xfrm>
            <a:off x="0" y="2474548"/>
            <a:ext cx="18288000" cy="1852367"/>
          </a:xfrm>
          <a:prstGeom prst="rect">
            <a:avLst/>
          </a:prstGeom>
        </p:spPr>
      </p:pic>
    </p:spTree>
    <p:extLst>
      <p:ext uri="{BB962C8B-B14F-4D97-AF65-F5344CB8AC3E}">
        <p14:creationId xmlns:p14="http://schemas.microsoft.com/office/powerpoint/2010/main" val="261885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EE345-C387-EEC4-05DD-8B05F25226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72E781E-B7BD-2EBE-F529-77620E3D6E90}"/>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sp>
      <p:grpSp>
        <p:nvGrpSpPr>
          <p:cNvPr id="3" name="Group 3">
            <a:extLst>
              <a:ext uri="{FF2B5EF4-FFF2-40B4-BE49-F238E27FC236}">
                <a16:creationId xmlns:a16="http://schemas.microsoft.com/office/drawing/2014/main" id="{5DFB8009-1A64-98BB-55E5-1C755F764E23}"/>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014AE17D-EC24-40FC-13BD-B42A74D6A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5D692813-EE5D-3408-2FF9-35D7C5D616D0}"/>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7" name="AutoShape 7">
            <a:extLst>
              <a:ext uri="{FF2B5EF4-FFF2-40B4-BE49-F238E27FC236}">
                <a16:creationId xmlns:a16="http://schemas.microsoft.com/office/drawing/2014/main" id="{3BBFC6BA-897F-5878-125B-0A8528A975FE}"/>
              </a:ext>
            </a:extLst>
          </p:cNvPr>
          <p:cNvSpPr/>
          <p:nvPr/>
        </p:nvSpPr>
        <p:spPr>
          <a:xfrm flipV="1">
            <a:off x="5600837" y="1503928"/>
            <a:ext cx="18767550" cy="14551"/>
          </a:xfrm>
          <a:prstGeom prst="line">
            <a:avLst/>
          </a:prstGeom>
          <a:ln w="9525" cap="flat">
            <a:solidFill>
              <a:srgbClr val="737373"/>
            </a:solidFill>
            <a:prstDash val="solid"/>
            <a:headEnd type="none" w="sm" len="sm"/>
            <a:tailEnd type="none" w="sm" len="sm"/>
          </a:ln>
        </p:spPr>
      </p:sp>
      <p:sp>
        <p:nvSpPr>
          <p:cNvPr id="8" name="Freeform 8">
            <a:extLst>
              <a:ext uri="{FF2B5EF4-FFF2-40B4-BE49-F238E27FC236}">
                <a16:creationId xmlns:a16="http://schemas.microsoft.com/office/drawing/2014/main" id="{122067A8-17E2-504E-742D-83E433FA6644}"/>
              </a:ext>
            </a:extLst>
          </p:cNvPr>
          <p:cNvSpPr/>
          <p:nvPr/>
        </p:nvSpPr>
        <p:spPr>
          <a:xfrm>
            <a:off x="16937526" y="618642"/>
            <a:ext cx="643548" cy="677419"/>
          </a:xfrm>
          <a:custGeom>
            <a:avLst/>
            <a:gdLst/>
            <a:ahLst/>
            <a:cxnLst/>
            <a:rect l="l" t="t" r="r" b="b"/>
            <a:pathLst>
              <a:path w="643548" h="677419">
                <a:moveTo>
                  <a:pt x="0" y="0"/>
                </a:moveTo>
                <a:lnTo>
                  <a:pt x="643548" y="0"/>
                </a:lnTo>
                <a:lnTo>
                  <a:pt x="643548" y="677419"/>
                </a:lnTo>
                <a:lnTo>
                  <a:pt x="0" y="677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a:extLst>
              <a:ext uri="{FF2B5EF4-FFF2-40B4-BE49-F238E27FC236}">
                <a16:creationId xmlns:a16="http://schemas.microsoft.com/office/drawing/2014/main" id="{BBCAE659-AF37-313A-A4F2-211AEB6EB4A1}"/>
              </a:ext>
            </a:extLst>
          </p:cNvPr>
          <p:cNvSpPr txBox="1"/>
          <p:nvPr/>
        </p:nvSpPr>
        <p:spPr>
          <a:xfrm>
            <a:off x="1268240" y="447192"/>
            <a:ext cx="7723360"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怜悯心</a:t>
            </a:r>
            <a:r>
              <a:rPr lang="en-US" altLang="zh-CN" sz="5511" dirty="0">
                <a:solidFill>
                  <a:srgbClr val="3E5B62"/>
                </a:solidFill>
                <a:latin typeface="可画琴赋小楷"/>
                <a:ea typeface="可画琴赋小楷"/>
                <a:cs typeface="可画琴赋小楷"/>
                <a:sym typeface="可画琴赋小楷"/>
              </a:rPr>
              <a:t>/</a:t>
            </a:r>
            <a:r>
              <a:rPr lang="zh-CN" altLang="en-US" sz="5511" dirty="0">
                <a:solidFill>
                  <a:srgbClr val="3E5B62"/>
                </a:solidFill>
                <a:latin typeface="可画琴赋小楷"/>
                <a:ea typeface="可画琴赋小楷"/>
                <a:cs typeface="可画琴赋小楷"/>
                <a:sym typeface="可画琴赋小楷"/>
              </a:rPr>
              <a:t>自爱心</a:t>
            </a:r>
            <a:endParaRPr lang="en-US" sz="5511" dirty="0">
              <a:solidFill>
                <a:srgbClr val="3E5B62"/>
              </a:solidFill>
              <a:latin typeface="可画琴赋小楷"/>
              <a:ea typeface="可画琴赋小楷"/>
              <a:cs typeface="可画琴赋小楷"/>
              <a:sym typeface="可画琴赋小楷"/>
            </a:endParaRPr>
          </a:p>
        </p:txBody>
      </p:sp>
      <p:pic>
        <p:nvPicPr>
          <p:cNvPr id="2054" name="Picture 6" descr="【1950年代晚期作 炼钢厂 油彩 画布】拍卖品_图片_价格_鉴赏_油画_雅昌艺术品拍卖网">
            <a:extLst>
              <a:ext uri="{FF2B5EF4-FFF2-40B4-BE49-F238E27FC236}">
                <a16:creationId xmlns:a16="http://schemas.microsoft.com/office/drawing/2014/main" id="{09E5CD05-6ABA-26D6-FD8E-A92250B709EB}"/>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30591" r="21451"/>
          <a:stretch/>
        </p:blipFill>
        <p:spPr bwMode="auto">
          <a:xfrm>
            <a:off x="14027704" y="4147259"/>
            <a:ext cx="3879296" cy="5789533"/>
          </a:xfrm>
          <a:prstGeom prst="rect">
            <a:avLst/>
          </a:prstGeom>
          <a:noFill/>
          <a:extLst>
            <a:ext uri="{909E8E84-426E-40DD-AFC4-6F175D3DCCD1}">
              <a14:hiddenFill xmlns:a14="http://schemas.microsoft.com/office/drawing/2010/main">
                <a:solidFill>
                  <a:srgbClr val="FFFFFF"/>
                </a:solidFill>
              </a14:hiddenFill>
            </a:ext>
          </a:extLst>
        </p:spPr>
      </p:pic>
      <p:sp>
        <p:nvSpPr>
          <p:cNvPr id="60" name="AutoShape 6">
            <a:extLst>
              <a:ext uri="{FF2B5EF4-FFF2-40B4-BE49-F238E27FC236}">
                <a16:creationId xmlns:a16="http://schemas.microsoft.com/office/drawing/2014/main" id="{5425E4C8-A02D-2BBB-38A1-55BF48FB5D2D}"/>
              </a:ext>
            </a:extLst>
          </p:cNvPr>
          <p:cNvSpPr/>
          <p:nvPr/>
        </p:nvSpPr>
        <p:spPr>
          <a:xfrm flipV="1">
            <a:off x="-5011755" y="9679750"/>
            <a:ext cx="18594603" cy="14550"/>
          </a:xfrm>
          <a:prstGeom prst="line">
            <a:avLst/>
          </a:prstGeom>
          <a:ln w="9525" cap="flat">
            <a:solidFill>
              <a:srgbClr val="737373"/>
            </a:solidFill>
            <a:prstDash val="solid"/>
            <a:headEnd type="none" w="sm" len="sm"/>
            <a:tailEnd type="none" w="sm" len="sm"/>
          </a:ln>
        </p:spPr>
      </p:sp>
      <p:sp>
        <p:nvSpPr>
          <p:cNvPr id="14" name="文本框 13">
            <a:extLst>
              <a:ext uri="{FF2B5EF4-FFF2-40B4-BE49-F238E27FC236}">
                <a16:creationId xmlns:a16="http://schemas.microsoft.com/office/drawing/2014/main" id="{3D8FB696-E60F-35DC-2384-876062A9D48C}"/>
              </a:ext>
            </a:extLst>
          </p:cNvPr>
          <p:cNvSpPr txBox="1"/>
          <p:nvPr/>
        </p:nvSpPr>
        <p:spPr>
          <a:xfrm>
            <a:off x="1135069" y="2762504"/>
            <a:ext cx="11311530" cy="5505546"/>
          </a:xfrm>
          <a:prstGeom prst="rect">
            <a:avLst/>
          </a:prstGeom>
          <a:noFill/>
        </p:spPr>
        <p:txBody>
          <a:bodyPr wrap="square">
            <a:spAutoFit/>
          </a:bodyPr>
          <a:lstStyle/>
          <a:p>
            <a:pPr>
              <a:lnSpc>
                <a:spcPct val="115000"/>
              </a:lnSpc>
              <a:spcAft>
                <a:spcPts val="800"/>
              </a:spcAft>
            </a:pPr>
            <a:r>
              <a:rPr lang="en-US" altLang="zh-CN" sz="4400" kern="100" dirty="0">
                <a:effectLst/>
                <a:latin typeface="华文楷体" panose="02010600040101010101" pitchFamily="2" charset="-122"/>
                <a:ea typeface="华文楷体" panose="02010600040101010101" pitchFamily="2" charset="-122"/>
                <a:cs typeface="Times New Roman" panose="02020603050405020304" pitchFamily="18" charset="0"/>
              </a:rPr>
              <a:t>	</a:t>
            </a:r>
            <a:r>
              <a:rPr lang="zh-CN" altLang="zh-CN" sz="4400" kern="100" dirty="0">
                <a:effectLst/>
                <a:latin typeface="华文楷体" panose="02010600040101010101" pitchFamily="2" charset="-122"/>
                <a:ea typeface="华文楷体" panose="02010600040101010101" pitchFamily="2" charset="-122"/>
                <a:cs typeface="Times New Roman" panose="02020603050405020304" pitchFamily="18" charset="0"/>
              </a:rPr>
              <a:t>哲学使人孤独，使他在看见一个受难的人时，竟暗自在心中说：你想死就死吧，只要我平安无事就行了。</a:t>
            </a:r>
            <a:r>
              <a:rPr lang="en-US" altLang="zh-CN" sz="4400" kern="100" dirty="0">
                <a:effectLst/>
                <a:latin typeface="华文楷体" panose="02010600040101010101" pitchFamily="2" charset="-122"/>
                <a:ea typeface="华文楷体" panose="02010600040101010101" pitchFamily="2" charset="-122"/>
                <a:cs typeface="Times New Roman" panose="02020603050405020304" pitchFamily="18" charset="0"/>
              </a:rPr>
              <a:t>……</a:t>
            </a:r>
            <a:r>
              <a:rPr lang="zh-CN" altLang="zh-CN" sz="4400" kern="100" dirty="0">
                <a:effectLst/>
                <a:latin typeface="华文楷体" panose="02010600040101010101" pitchFamily="2" charset="-122"/>
                <a:ea typeface="华文楷体" panose="02010600040101010101" pitchFamily="2" charset="-122"/>
                <a:cs typeface="Times New Roman" panose="02020603050405020304" pitchFamily="18" charset="0"/>
              </a:rPr>
              <a:t>即使有人明目张胆地在哲学家的窗前掐另一个人的脖子，他也能若无其事地用手捂着他的耳朵，稍加思索之后，便不让他心中激动的天性使他对那个被杀害的人表示同情。</a:t>
            </a:r>
          </a:p>
        </p:txBody>
      </p:sp>
      <p:sp>
        <p:nvSpPr>
          <p:cNvPr id="6" name="TextBox 8">
            <a:extLst>
              <a:ext uri="{FF2B5EF4-FFF2-40B4-BE49-F238E27FC236}">
                <a16:creationId xmlns:a16="http://schemas.microsoft.com/office/drawing/2014/main" id="{8C4741A9-4687-00EE-066E-96FC52349D52}"/>
              </a:ext>
            </a:extLst>
          </p:cNvPr>
          <p:cNvSpPr txBox="1"/>
          <p:nvPr/>
        </p:nvSpPr>
        <p:spPr>
          <a:xfrm>
            <a:off x="6381265" y="765455"/>
            <a:ext cx="10863932" cy="654025"/>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Ⅱ </a:t>
            </a:r>
            <a:r>
              <a:rPr lang="zh-CN" altLang="en-US" sz="4000" b="1" dirty="0">
                <a:latin typeface="华文细黑" panose="02010600040101010101" pitchFamily="2" charset="-122"/>
                <a:ea typeface="华文细黑" panose="02010600040101010101" pitchFamily="2" charset="-122"/>
                <a:cs typeface="可画琴赋小楷"/>
                <a:sym typeface="可画琴赋小楷"/>
              </a:rPr>
              <a:t>理解关键概念，理清文章观点</a:t>
            </a:r>
            <a:endParaRPr lang="en-US" sz="4800" dirty="0">
              <a:latin typeface="可画琴赋小楷"/>
              <a:ea typeface="可画琴赋小楷"/>
              <a:cs typeface="可画琴赋小楷"/>
              <a:sym typeface="可画琴赋小楷"/>
            </a:endParaRPr>
          </a:p>
        </p:txBody>
      </p:sp>
    </p:spTree>
    <p:extLst>
      <p:ext uri="{BB962C8B-B14F-4D97-AF65-F5344CB8AC3E}">
        <p14:creationId xmlns:p14="http://schemas.microsoft.com/office/powerpoint/2010/main" val="288143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EE345-C387-EEC4-05DD-8B05F25226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72E781E-B7BD-2EBE-F529-77620E3D6E90}"/>
              </a:ext>
            </a:extLst>
          </p:cNvPr>
          <p:cNvSpPr/>
          <p:nvPr/>
        </p:nvSpPr>
        <p:spPr>
          <a:xfrm rot="5400000">
            <a:off x="4000500" y="-40386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3" name="Group 3">
            <a:extLst>
              <a:ext uri="{FF2B5EF4-FFF2-40B4-BE49-F238E27FC236}">
                <a16:creationId xmlns:a16="http://schemas.microsoft.com/office/drawing/2014/main" id="{5DFB8009-1A64-98BB-55E5-1C755F764E23}"/>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014AE17D-EC24-40FC-13BD-B42A74D6A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5D692813-EE5D-3408-2FF9-35D7C5D616D0}"/>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7" name="AutoShape 7">
            <a:extLst>
              <a:ext uri="{FF2B5EF4-FFF2-40B4-BE49-F238E27FC236}">
                <a16:creationId xmlns:a16="http://schemas.microsoft.com/office/drawing/2014/main" id="{3BBFC6BA-897F-5878-125B-0A8528A975FE}"/>
              </a:ext>
            </a:extLst>
          </p:cNvPr>
          <p:cNvSpPr/>
          <p:nvPr/>
        </p:nvSpPr>
        <p:spPr>
          <a:xfrm flipV="1">
            <a:off x="5600837" y="1503928"/>
            <a:ext cx="18767550" cy="14551"/>
          </a:xfrm>
          <a:prstGeom prst="line">
            <a:avLst/>
          </a:prstGeom>
          <a:ln w="9525" cap="flat">
            <a:solidFill>
              <a:srgbClr val="737373"/>
            </a:solidFill>
            <a:prstDash val="solid"/>
            <a:headEnd type="none" w="sm" len="sm"/>
            <a:tailEnd type="none" w="sm" len="sm"/>
          </a:ln>
        </p:spPr>
      </p:sp>
      <p:sp>
        <p:nvSpPr>
          <p:cNvPr id="8" name="Freeform 8">
            <a:extLst>
              <a:ext uri="{FF2B5EF4-FFF2-40B4-BE49-F238E27FC236}">
                <a16:creationId xmlns:a16="http://schemas.microsoft.com/office/drawing/2014/main" id="{122067A8-17E2-504E-742D-83E433FA6644}"/>
              </a:ext>
            </a:extLst>
          </p:cNvPr>
          <p:cNvSpPr/>
          <p:nvPr/>
        </p:nvSpPr>
        <p:spPr>
          <a:xfrm>
            <a:off x="16937526" y="618642"/>
            <a:ext cx="643548" cy="677419"/>
          </a:xfrm>
          <a:custGeom>
            <a:avLst/>
            <a:gdLst/>
            <a:ahLst/>
            <a:cxnLst/>
            <a:rect l="l" t="t" r="r" b="b"/>
            <a:pathLst>
              <a:path w="643548" h="677419">
                <a:moveTo>
                  <a:pt x="0" y="0"/>
                </a:moveTo>
                <a:lnTo>
                  <a:pt x="643548" y="0"/>
                </a:lnTo>
                <a:lnTo>
                  <a:pt x="643548" y="677419"/>
                </a:lnTo>
                <a:lnTo>
                  <a:pt x="0" y="677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a:extLst>
              <a:ext uri="{FF2B5EF4-FFF2-40B4-BE49-F238E27FC236}">
                <a16:creationId xmlns:a16="http://schemas.microsoft.com/office/drawing/2014/main" id="{BBCAE659-AF37-313A-A4F2-211AEB6EB4A1}"/>
              </a:ext>
            </a:extLst>
          </p:cNvPr>
          <p:cNvSpPr txBox="1"/>
          <p:nvPr/>
        </p:nvSpPr>
        <p:spPr>
          <a:xfrm>
            <a:off x="1268240" y="447192"/>
            <a:ext cx="7723360"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野蛮人</a:t>
            </a:r>
            <a:r>
              <a:rPr lang="en-US" altLang="zh-CN" sz="5511" dirty="0">
                <a:solidFill>
                  <a:srgbClr val="3E5B62"/>
                </a:solidFill>
                <a:latin typeface="可画琴赋小楷"/>
                <a:ea typeface="可画琴赋小楷"/>
                <a:cs typeface="可画琴赋小楷"/>
                <a:sym typeface="可画琴赋小楷"/>
              </a:rPr>
              <a:t>/</a:t>
            </a:r>
            <a:r>
              <a:rPr lang="zh-CN" altLang="en-US" sz="5511" dirty="0">
                <a:solidFill>
                  <a:srgbClr val="3E5B62"/>
                </a:solidFill>
                <a:latin typeface="可画琴赋小楷"/>
                <a:ea typeface="可画琴赋小楷"/>
                <a:cs typeface="可画琴赋小楷"/>
                <a:sym typeface="可画琴赋小楷"/>
              </a:rPr>
              <a:t>文明人</a:t>
            </a:r>
            <a:endParaRPr lang="en-US" sz="5511" dirty="0">
              <a:solidFill>
                <a:srgbClr val="3E5B62"/>
              </a:solidFill>
              <a:latin typeface="可画琴赋小楷"/>
              <a:ea typeface="可画琴赋小楷"/>
              <a:cs typeface="可画琴赋小楷"/>
              <a:sym typeface="可画琴赋小楷"/>
            </a:endParaRPr>
          </a:p>
        </p:txBody>
      </p:sp>
      <p:sp>
        <p:nvSpPr>
          <p:cNvPr id="60" name="AutoShape 6">
            <a:extLst>
              <a:ext uri="{FF2B5EF4-FFF2-40B4-BE49-F238E27FC236}">
                <a16:creationId xmlns:a16="http://schemas.microsoft.com/office/drawing/2014/main" id="{5425E4C8-A02D-2BBB-38A1-55BF48FB5D2D}"/>
              </a:ext>
            </a:extLst>
          </p:cNvPr>
          <p:cNvSpPr/>
          <p:nvPr/>
        </p:nvSpPr>
        <p:spPr>
          <a:xfrm>
            <a:off x="-5011755" y="9694299"/>
            <a:ext cx="23833155" cy="14551"/>
          </a:xfrm>
          <a:prstGeom prst="line">
            <a:avLst/>
          </a:prstGeom>
          <a:ln w="9525" cap="flat">
            <a:solidFill>
              <a:srgbClr val="737373"/>
            </a:solidFill>
            <a:prstDash val="solid"/>
            <a:headEnd type="none" w="sm" len="sm"/>
            <a:tailEnd type="none" w="sm" len="sm"/>
          </a:ln>
        </p:spPr>
      </p:sp>
      <p:sp>
        <p:nvSpPr>
          <p:cNvPr id="14" name="矩形: 圆角 13">
            <a:extLst>
              <a:ext uri="{FF2B5EF4-FFF2-40B4-BE49-F238E27FC236}">
                <a16:creationId xmlns:a16="http://schemas.microsoft.com/office/drawing/2014/main" id="{D41B5DF4-495D-C46E-925D-ACF5CC88BD3E}"/>
              </a:ext>
            </a:extLst>
          </p:cNvPr>
          <p:cNvSpPr/>
          <p:nvPr/>
        </p:nvSpPr>
        <p:spPr>
          <a:xfrm>
            <a:off x="2895600" y="4838700"/>
            <a:ext cx="2442223"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1A0038D3-0679-34A9-4716-0F4CC92168D5}"/>
              </a:ext>
            </a:extLst>
          </p:cNvPr>
          <p:cNvSpPr txBox="1"/>
          <p:nvPr/>
        </p:nvSpPr>
        <p:spPr>
          <a:xfrm>
            <a:off x="3048000" y="5037463"/>
            <a:ext cx="2994673" cy="940386"/>
          </a:xfrm>
          <a:prstGeom prst="rect">
            <a:avLst/>
          </a:prstGeom>
          <a:noFill/>
        </p:spPr>
        <p:txBody>
          <a:bodyPr wrap="square">
            <a:spAutoFit/>
          </a:bodyPr>
          <a:lstStyle/>
          <a:p>
            <a:r>
              <a:rPr kumimoji="0" lang="zh-CN" altLang="en-US" sz="5511" b="0" i="0" u="none" strike="noStrike" kern="1200" cap="none" spc="0" normalizeH="0" baseline="0" noProof="0" dirty="0">
                <a:ln>
                  <a:noFill/>
                </a:ln>
                <a:solidFill>
                  <a:srgbClr val="C00000"/>
                </a:solidFill>
                <a:effectLst/>
                <a:uLnTx/>
                <a:uFillTx/>
                <a:latin typeface="可画琴赋小楷"/>
                <a:ea typeface="可画琴赋小楷"/>
                <a:cs typeface="可画琴赋小楷"/>
                <a:sym typeface="可画琴赋小楷"/>
              </a:rPr>
              <a:t>野蛮人</a:t>
            </a:r>
            <a:endParaRPr lang="zh-CN" altLang="en-US" dirty="0">
              <a:solidFill>
                <a:srgbClr val="C00000"/>
              </a:solidFill>
            </a:endParaRPr>
          </a:p>
        </p:txBody>
      </p:sp>
      <p:cxnSp>
        <p:nvCxnSpPr>
          <p:cNvPr id="20" name="直接连接符 19">
            <a:extLst>
              <a:ext uri="{FF2B5EF4-FFF2-40B4-BE49-F238E27FC236}">
                <a16:creationId xmlns:a16="http://schemas.microsoft.com/office/drawing/2014/main" id="{CB7FA6F0-84EC-FFBC-DE58-2131A97909DF}"/>
              </a:ext>
            </a:extLst>
          </p:cNvPr>
          <p:cNvCxnSpPr>
            <a:stCxn id="14" idx="0"/>
          </p:cNvCxnSpPr>
          <p:nvPr/>
        </p:nvCxnSpPr>
        <p:spPr>
          <a:xfrm flipH="1" flipV="1">
            <a:off x="4114800" y="4152900"/>
            <a:ext cx="1912" cy="6858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1" name="矩形: 圆角 20">
            <a:extLst>
              <a:ext uri="{FF2B5EF4-FFF2-40B4-BE49-F238E27FC236}">
                <a16:creationId xmlns:a16="http://schemas.microsoft.com/office/drawing/2014/main" id="{E6A7DB02-B752-8F45-9A3D-39A8BC82BD17}"/>
              </a:ext>
            </a:extLst>
          </p:cNvPr>
          <p:cNvSpPr/>
          <p:nvPr/>
        </p:nvSpPr>
        <p:spPr>
          <a:xfrm>
            <a:off x="2895600" y="2833741"/>
            <a:ext cx="2442223"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A1135CCC-E619-F26A-BB2D-E1599FB3F0D6}"/>
              </a:ext>
            </a:extLst>
          </p:cNvPr>
          <p:cNvSpPr txBox="1"/>
          <p:nvPr/>
        </p:nvSpPr>
        <p:spPr>
          <a:xfrm>
            <a:off x="2819400" y="3070660"/>
            <a:ext cx="2994673" cy="830997"/>
          </a:xfrm>
          <a:prstGeom prst="rect">
            <a:avLst/>
          </a:prstGeom>
          <a:noFill/>
        </p:spPr>
        <p:txBody>
          <a:bodyPr wrap="square">
            <a:spAutoFit/>
          </a:bodyPr>
          <a:lstStyle/>
          <a:p>
            <a:r>
              <a:rPr kumimoji="0" lang="zh-CN" altLang="en-US" sz="4800" b="0" i="0" u="none" strike="noStrike" kern="1200" cap="none" spc="0" normalizeH="0" baseline="0" noProof="0" dirty="0">
                <a:ln>
                  <a:noFill/>
                </a:ln>
                <a:solidFill>
                  <a:srgbClr val="3E5B62"/>
                </a:solidFill>
                <a:effectLst/>
                <a:uLnTx/>
                <a:uFillTx/>
                <a:latin typeface="可画琴赋小楷"/>
                <a:ea typeface="可画琴赋小楷"/>
                <a:cs typeface="可画琴赋小楷"/>
                <a:sym typeface="可画琴赋小楷"/>
              </a:rPr>
              <a:t>自然状态</a:t>
            </a:r>
            <a:endParaRPr lang="zh-CN" altLang="en-US" sz="1400" dirty="0"/>
          </a:p>
        </p:txBody>
      </p:sp>
      <p:cxnSp>
        <p:nvCxnSpPr>
          <p:cNvPr id="23" name="直接连接符 22">
            <a:extLst>
              <a:ext uri="{FF2B5EF4-FFF2-40B4-BE49-F238E27FC236}">
                <a16:creationId xmlns:a16="http://schemas.microsoft.com/office/drawing/2014/main" id="{FC4F8271-D08C-340E-C528-83C652652F6D}"/>
              </a:ext>
            </a:extLst>
          </p:cNvPr>
          <p:cNvCxnSpPr>
            <a:cxnSpLocks/>
            <a:endCxn id="26" idx="0"/>
          </p:cNvCxnSpPr>
          <p:nvPr/>
        </p:nvCxnSpPr>
        <p:spPr>
          <a:xfrm flipH="1">
            <a:off x="1800821" y="6134100"/>
            <a:ext cx="1247179" cy="78946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6" name="矩形: 圆角 25">
            <a:extLst>
              <a:ext uri="{FF2B5EF4-FFF2-40B4-BE49-F238E27FC236}">
                <a16:creationId xmlns:a16="http://schemas.microsoft.com/office/drawing/2014/main" id="{2E09C231-3B52-FBE8-E0F3-D20B56C285F4}"/>
              </a:ext>
            </a:extLst>
          </p:cNvPr>
          <p:cNvSpPr/>
          <p:nvPr/>
        </p:nvSpPr>
        <p:spPr>
          <a:xfrm>
            <a:off x="706041" y="6923563"/>
            <a:ext cx="2189559"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A9766B4C-FC26-AA13-679F-1D60863B3E17}"/>
              </a:ext>
            </a:extLst>
          </p:cNvPr>
          <p:cNvSpPr txBox="1"/>
          <p:nvPr/>
        </p:nvSpPr>
        <p:spPr>
          <a:xfrm>
            <a:off x="750616" y="6988385"/>
            <a:ext cx="1993411" cy="1446550"/>
          </a:xfrm>
          <a:prstGeom prst="rect">
            <a:avLst/>
          </a:prstGeom>
          <a:noFill/>
        </p:spPr>
        <p:txBody>
          <a:bodyPr wrap="square">
            <a:spAutoFit/>
          </a:bodyPr>
          <a:lstStyle/>
          <a:p>
            <a:r>
              <a:rPr kumimoji="0" lang="zh-CN" altLang="en-US" sz="4400" b="0" i="0" u="none" strike="noStrike" kern="1200" cap="none" spc="0" normalizeH="0" baseline="0" noProof="0" dirty="0">
                <a:ln>
                  <a:noFill/>
                </a:ln>
                <a:solidFill>
                  <a:srgbClr val="3E5B62"/>
                </a:solidFill>
                <a:effectLst/>
                <a:uLnTx/>
                <a:uFillTx/>
                <a:latin typeface="可画琴赋小楷"/>
                <a:ea typeface="可画琴赋小楷"/>
                <a:cs typeface="可画琴赋小楷"/>
                <a:sym typeface="可画琴赋小楷"/>
              </a:rPr>
              <a:t>无善恶、无理智</a:t>
            </a:r>
            <a:endParaRPr lang="zh-CN" altLang="en-US" sz="1200" dirty="0"/>
          </a:p>
        </p:txBody>
      </p:sp>
      <p:cxnSp>
        <p:nvCxnSpPr>
          <p:cNvPr id="30" name="直接连接符 29">
            <a:extLst>
              <a:ext uri="{FF2B5EF4-FFF2-40B4-BE49-F238E27FC236}">
                <a16:creationId xmlns:a16="http://schemas.microsoft.com/office/drawing/2014/main" id="{D002BCF7-A9FB-19DF-988C-EE52695D0D44}"/>
              </a:ext>
            </a:extLst>
          </p:cNvPr>
          <p:cNvCxnSpPr>
            <a:cxnSpLocks/>
            <a:stCxn id="41" idx="0"/>
            <a:endCxn id="14" idx="2"/>
          </p:cNvCxnSpPr>
          <p:nvPr/>
        </p:nvCxnSpPr>
        <p:spPr>
          <a:xfrm flipV="1">
            <a:off x="4115845" y="6134100"/>
            <a:ext cx="867" cy="78946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1" name="矩形: 圆角 40">
            <a:extLst>
              <a:ext uri="{FF2B5EF4-FFF2-40B4-BE49-F238E27FC236}">
                <a16:creationId xmlns:a16="http://schemas.microsoft.com/office/drawing/2014/main" id="{81F93388-72AA-DE77-51AA-1D2403F2252A}"/>
              </a:ext>
            </a:extLst>
          </p:cNvPr>
          <p:cNvSpPr/>
          <p:nvPr/>
        </p:nvSpPr>
        <p:spPr>
          <a:xfrm>
            <a:off x="3021065" y="6923563"/>
            <a:ext cx="2189559"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11C2AC8D-CD9C-7E6C-1E12-3B9B0ECE2FF5}"/>
              </a:ext>
            </a:extLst>
          </p:cNvPr>
          <p:cNvSpPr txBox="1"/>
          <p:nvPr/>
        </p:nvSpPr>
        <p:spPr>
          <a:xfrm>
            <a:off x="3466229" y="6928663"/>
            <a:ext cx="1744395" cy="1446550"/>
          </a:xfrm>
          <a:prstGeom prst="rect">
            <a:avLst/>
          </a:prstGeom>
          <a:noFill/>
        </p:spPr>
        <p:txBody>
          <a:bodyPr wrap="square">
            <a:spAutoFit/>
          </a:bodyPr>
          <a:lstStyle/>
          <a:p>
            <a:r>
              <a:rPr lang="zh-CN" altLang="en-US" sz="4400" dirty="0">
                <a:solidFill>
                  <a:srgbClr val="3E5B62"/>
                </a:solidFill>
                <a:latin typeface="可画琴赋小楷"/>
                <a:ea typeface="可画琴赋小楷"/>
                <a:sym typeface="可画琴赋小楷"/>
              </a:rPr>
              <a:t>保全自我</a:t>
            </a:r>
            <a:endParaRPr lang="zh-CN" altLang="en-US" sz="1200" dirty="0"/>
          </a:p>
        </p:txBody>
      </p:sp>
      <p:cxnSp>
        <p:nvCxnSpPr>
          <p:cNvPr id="52" name="直接连接符 51">
            <a:extLst>
              <a:ext uri="{FF2B5EF4-FFF2-40B4-BE49-F238E27FC236}">
                <a16:creationId xmlns:a16="http://schemas.microsoft.com/office/drawing/2014/main" id="{32B502A7-9977-DB4E-3B44-3C3975B66C80}"/>
              </a:ext>
            </a:extLst>
          </p:cNvPr>
          <p:cNvCxnSpPr>
            <a:cxnSpLocks/>
          </p:cNvCxnSpPr>
          <p:nvPr/>
        </p:nvCxnSpPr>
        <p:spPr>
          <a:xfrm flipH="1" flipV="1">
            <a:off x="5164281" y="6134099"/>
            <a:ext cx="1241387" cy="765778"/>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6" name="矩形: 圆角 55">
            <a:extLst>
              <a:ext uri="{FF2B5EF4-FFF2-40B4-BE49-F238E27FC236}">
                <a16:creationId xmlns:a16="http://schemas.microsoft.com/office/drawing/2014/main" id="{E711DD90-1275-6B1D-17F4-20B61FD5F97C}"/>
              </a:ext>
            </a:extLst>
          </p:cNvPr>
          <p:cNvSpPr/>
          <p:nvPr/>
        </p:nvSpPr>
        <p:spPr>
          <a:xfrm>
            <a:off x="5298860" y="6933106"/>
            <a:ext cx="2189559"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BCEA88B3-5DC3-0280-6A65-6100F323ACE3}"/>
              </a:ext>
            </a:extLst>
          </p:cNvPr>
          <p:cNvSpPr txBox="1"/>
          <p:nvPr/>
        </p:nvSpPr>
        <p:spPr>
          <a:xfrm>
            <a:off x="5395889" y="7196085"/>
            <a:ext cx="1993411" cy="769441"/>
          </a:xfrm>
          <a:prstGeom prst="rect">
            <a:avLst/>
          </a:prstGeom>
          <a:noFill/>
        </p:spPr>
        <p:txBody>
          <a:bodyPr wrap="square">
            <a:spAutoFit/>
          </a:bodyPr>
          <a:lstStyle/>
          <a:p>
            <a:r>
              <a:rPr lang="zh-CN" altLang="en-US" sz="4400" dirty="0">
                <a:solidFill>
                  <a:srgbClr val="3E5B62"/>
                </a:solidFill>
                <a:latin typeface="可画琴赋小楷"/>
                <a:ea typeface="可画琴赋小楷"/>
                <a:sym typeface="可画琴赋小楷"/>
              </a:rPr>
              <a:t>怜悯心</a:t>
            </a:r>
            <a:endParaRPr lang="zh-CN" altLang="en-US" sz="1200" dirty="0"/>
          </a:p>
        </p:txBody>
      </p:sp>
      <p:sp>
        <p:nvSpPr>
          <p:cNvPr id="59" name="矩形: 圆角 58">
            <a:extLst>
              <a:ext uri="{FF2B5EF4-FFF2-40B4-BE49-F238E27FC236}">
                <a16:creationId xmlns:a16="http://schemas.microsoft.com/office/drawing/2014/main" id="{0C0B01E2-91B0-31D5-C641-168E170360CC}"/>
              </a:ext>
            </a:extLst>
          </p:cNvPr>
          <p:cNvSpPr/>
          <p:nvPr/>
        </p:nvSpPr>
        <p:spPr>
          <a:xfrm>
            <a:off x="11228668" y="4903522"/>
            <a:ext cx="2442223"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0" name="文本框 2069">
            <a:extLst>
              <a:ext uri="{FF2B5EF4-FFF2-40B4-BE49-F238E27FC236}">
                <a16:creationId xmlns:a16="http://schemas.microsoft.com/office/drawing/2014/main" id="{36F12B3D-208E-66DA-854C-41E9837D50E7}"/>
              </a:ext>
            </a:extLst>
          </p:cNvPr>
          <p:cNvSpPr txBox="1"/>
          <p:nvPr/>
        </p:nvSpPr>
        <p:spPr>
          <a:xfrm>
            <a:off x="11381068" y="5143500"/>
            <a:ext cx="2994673" cy="940386"/>
          </a:xfrm>
          <a:prstGeom prst="rect">
            <a:avLst/>
          </a:prstGeom>
          <a:noFill/>
        </p:spPr>
        <p:txBody>
          <a:bodyPr wrap="square">
            <a:spAutoFit/>
          </a:bodyPr>
          <a:lstStyle/>
          <a:p>
            <a:r>
              <a:rPr lang="zh-CN" altLang="en-US" sz="5511" dirty="0">
                <a:solidFill>
                  <a:srgbClr val="C00000"/>
                </a:solidFill>
                <a:latin typeface="可画琴赋小楷"/>
                <a:ea typeface="可画琴赋小楷"/>
                <a:cs typeface="可画琴赋小楷"/>
                <a:sym typeface="可画琴赋小楷"/>
              </a:rPr>
              <a:t>文明</a:t>
            </a:r>
            <a:r>
              <a:rPr kumimoji="0" lang="zh-CN" altLang="en-US" sz="5511" b="0" i="0" u="none" strike="noStrike" kern="1200" cap="none" spc="0" normalizeH="0" baseline="0" noProof="0" dirty="0">
                <a:ln>
                  <a:noFill/>
                </a:ln>
                <a:solidFill>
                  <a:srgbClr val="C00000"/>
                </a:solidFill>
                <a:effectLst/>
                <a:uLnTx/>
                <a:uFillTx/>
                <a:latin typeface="可画琴赋小楷"/>
                <a:ea typeface="可画琴赋小楷"/>
                <a:cs typeface="可画琴赋小楷"/>
                <a:sym typeface="可画琴赋小楷"/>
              </a:rPr>
              <a:t>人</a:t>
            </a:r>
            <a:endParaRPr lang="zh-CN" altLang="en-US" dirty="0">
              <a:solidFill>
                <a:srgbClr val="C00000"/>
              </a:solidFill>
            </a:endParaRPr>
          </a:p>
        </p:txBody>
      </p:sp>
      <p:sp>
        <p:nvSpPr>
          <p:cNvPr id="2071" name="矩形: 圆角 2070">
            <a:extLst>
              <a:ext uri="{FF2B5EF4-FFF2-40B4-BE49-F238E27FC236}">
                <a16:creationId xmlns:a16="http://schemas.microsoft.com/office/drawing/2014/main" id="{6F5A09E8-5C87-82AF-04DD-2B248326ADF8}"/>
              </a:ext>
            </a:extLst>
          </p:cNvPr>
          <p:cNvSpPr/>
          <p:nvPr/>
        </p:nvSpPr>
        <p:spPr>
          <a:xfrm>
            <a:off x="11228668" y="2898563"/>
            <a:ext cx="2442223"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2" name="文本框 2071">
            <a:extLst>
              <a:ext uri="{FF2B5EF4-FFF2-40B4-BE49-F238E27FC236}">
                <a16:creationId xmlns:a16="http://schemas.microsoft.com/office/drawing/2014/main" id="{D3AA19F4-327A-8975-A953-5E8AFF3CC8D5}"/>
              </a:ext>
            </a:extLst>
          </p:cNvPr>
          <p:cNvSpPr txBox="1"/>
          <p:nvPr/>
        </p:nvSpPr>
        <p:spPr>
          <a:xfrm>
            <a:off x="11152468" y="3135482"/>
            <a:ext cx="2994673" cy="830997"/>
          </a:xfrm>
          <a:prstGeom prst="rect">
            <a:avLst/>
          </a:prstGeom>
          <a:noFill/>
        </p:spPr>
        <p:txBody>
          <a:bodyPr wrap="square">
            <a:spAutoFit/>
          </a:bodyPr>
          <a:lstStyle/>
          <a:p>
            <a:r>
              <a:rPr lang="zh-CN" altLang="en-US" sz="4800" dirty="0">
                <a:solidFill>
                  <a:srgbClr val="3E5B62"/>
                </a:solidFill>
                <a:latin typeface="可画琴赋小楷"/>
                <a:ea typeface="可画琴赋小楷"/>
                <a:cs typeface="可画琴赋小楷"/>
                <a:sym typeface="可画琴赋小楷"/>
              </a:rPr>
              <a:t>理智</a:t>
            </a:r>
            <a:r>
              <a:rPr kumimoji="0" lang="zh-CN" altLang="en-US" sz="4800" b="0" i="0" u="none" strike="noStrike" kern="1200" cap="none" spc="0" normalizeH="0" baseline="0" noProof="0" dirty="0">
                <a:ln>
                  <a:noFill/>
                </a:ln>
                <a:solidFill>
                  <a:srgbClr val="3E5B62"/>
                </a:solidFill>
                <a:effectLst/>
                <a:uLnTx/>
                <a:uFillTx/>
                <a:latin typeface="可画琴赋小楷"/>
                <a:ea typeface="可画琴赋小楷"/>
                <a:cs typeface="可画琴赋小楷"/>
                <a:sym typeface="可画琴赋小楷"/>
              </a:rPr>
              <a:t>状态</a:t>
            </a:r>
            <a:endParaRPr lang="zh-CN" altLang="en-US" sz="1400" dirty="0"/>
          </a:p>
        </p:txBody>
      </p:sp>
      <p:cxnSp>
        <p:nvCxnSpPr>
          <p:cNvPr id="2073" name="直接连接符 2072">
            <a:extLst>
              <a:ext uri="{FF2B5EF4-FFF2-40B4-BE49-F238E27FC236}">
                <a16:creationId xmlns:a16="http://schemas.microsoft.com/office/drawing/2014/main" id="{47846726-764D-A450-E287-E056B743A0DA}"/>
              </a:ext>
            </a:extLst>
          </p:cNvPr>
          <p:cNvCxnSpPr>
            <a:cxnSpLocks/>
            <a:endCxn id="2074" idx="0"/>
          </p:cNvCxnSpPr>
          <p:nvPr/>
        </p:nvCxnSpPr>
        <p:spPr>
          <a:xfrm flipH="1">
            <a:off x="10133889" y="6198922"/>
            <a:ext cx="1247179" cy="78946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074" name="矩形: 圆角 2073">
            <a:extLst>
              <a:ext uri="{FF2B5EF4-FFF2-40B4-BE49-F238E27FC236}">
                <a16:creationId xmlns:a16="http://schemas.microsoft.com/office/drawing/2014/main" id="{5BB513A7-B0A2-13F3-879F-FBC6ECD8A895}"/>
              </a:ext>
            </a:extLst>
          </p:cNvPr>
          <p:cNvSpPr/>
          <p:nvPr/>
        </p:nvSpPr>
        <p:spPr>
          <a:xfrm>
            <a:off x="9039109" y="6988385"/>
            <a:ext cx="2189559"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5" name="文本框 2074">
            <a:extLst>
              <a:ext uri="{FF2B5EF4-FFF2-40B4-BE49-F238E27FC236}">
                <a16:creationId xmlns:a16="http://schemas.microsoft.com/office/drawing/2014/main" id="{ED527C41-A78F-580D-A993-E7BE2A7ABA0A}"/>
              </a:ext>
            </a:extLst>
          </p:cNvPr>
          <p:cNvSpPr txBox="1"/>
          <p:nvPr/>
        </p:nvSpPr>
        <p:spPr>
          <a:xfrm>
            <a:off x="9067797" y="7032312"/>
            <a:ext cx="1993411" cy="1446550"/>
          </a:xfrm>
          <a:prstGeom prst="rect">
            <a:avLst/>
          </a:prstGeom>
          <a:noFill/>
        </p:spPr>
        <p:txBody>
          <a:bodyPr wrap="square">
            <a:spAutoFit/>
          </a:bodyPr>
          <a:lstStyle/>
          <a:p>
            <a:r>
              <a:rPr lang="zh-CN" altLang="en-US" sz="4400" dirty="0">
                <a:solidFill>
                  <a:srgbClr val="3E5B62"/>
                </a:solidFill>
                <a:latin typeface="可画琴赋小楷"/>
                <a:ea typeface="可画琴赋小楷"/>
                <a:cs typeface="可画琴赋小楷"/>
                <a:sym typeface="可画琴赋小楷"/>
              </a:rPr>
              <a:t>有</a:t>
            </a:r>
            <a:r>
              <a:rPr kumimoji="0" lang="zh-CN" altLang="en-US" sz="4400" b="0" i="0" u="none" strike="noStrike" kern="1200" cap="none" spc="0" normalizeH="0" baseline="0" noProof="0" dirty="0">
                <a:ln>
                  <a:noFill/>
                </a:ln>
                <a:solidFill>
                  <a:srgbClr val="3E5B62"/>
                </a:solidFill>
                <a:effectLst/>
                <a:uLnTx/>
                <a:uFillTx/>
                <a:latin typeface="可画琴赋小楷"/>
                <a:ea typeface="可画琴赋小楷"/>
                <a:cs typeface="可画琴赋小楷"/>
                <a:sym typeface="可画琴赋小楷"/>
              </a:rPr>
              <a:t>善恶、有理智</a:t>
            </a:r>
            <a:endParaRPr lang="zh-CN" altLang="en-US" sz="1200" dirty="0"/>
          </a:p>
        </p:txBody>
      </p:sp>
      <p:cxnSp>
        <p:nvCxnSpPr>
          <p:cNvPr id="2076" name="直接连接符 2075">
            <a:extLst>
              <a:ext uri="{FF2B5EF4-FFF2-40B4-BE49-F238E27FC236}">
                <a16:creationId xmlns:a16="http://schemas.microsoft.com/office/drawing/2014/main" id="{24C419E3-876E-9158-13D4-16395FA0FEF1}"/>
              </a:ext>
            </a:extLst>
          </p:cNvPr>
          <p:cNvCxnSpPr>
            <a:cxnSpLocks/>
            <a:stCxn id="2077" idx="0"/>
            <a:endCxn id="59" idx="2"/>
          </p:cNvCxnSpPr>
          <p:nvPr/>
        </p:nvCxnSpPr>
        <p:spPr>
          <a:xfrm flipV="1">
            <a:off x="12448913" y="6198922"/>
            <a:ext cx="867" cy="789463"/>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077" name="矩形: 圆角 2076">
            <a:extLst>
              <a:ext uri="{FF2B5EF4-FFF2-40B4-BE49-F238E27FC236}">
                <a16:creationId xmlns:a16="http://schemas.microsoft.com/office/drawing/2014/main" id="{A850F038-2422-4565-9D5F-A88C28BC5B6F}"/>
              </a:ext>
            </a:extLst>
          </p:cNvPr>
          <p:cNvSpPr/>
          <p:nvPr/>
        </p:nvSpPr>
        <p:spPr>
          <a:xfrm>
            <a:off x="11354133" y="6988385"/>
            <a:ext cx="2189559"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8" name="文本框 2077">
            <a:extLst>
              <a:ext uri="{FF2B5EF4-FFF2-40B4-BE49-F238E27FC236}">
                <a16:creationId xmlns:a16="http://schemas.microsoft.com/office/drawing/2014/main" id="{39B1B7EE-35CF-5471-174C-31AD36195BFB}"/>
              </a:ext>
            </a:extLst>
          </p:cNvPr>
          <p:cNvSpPr txBox="1"/>
          <p:nvPr/>
        </p:nvSpPr>
        <p:spPr>
          <a:xfrm>
            <a:off x="11783410" y="7032312"/>
            <a:ext cx="1649951" cy="1446550"/>
          </a:xfrm>
          <a:prstGeom prst="rect">
            <a:avLst/>
          </a:prstGeom>
          <a:noFill/>
        </p:spPr>
        <p:txBody>
          <a:bodyPr wrap="square">
            <a:spAutoFit/>
          </a:bodyPr>
          <a:lstStyle/>
          <a:p>
            <a:r>
              <a:rPr lang="zh-CN" altLang="en-US" sz="4400" dirty="0">
                <a:solidFill>
                  <a:srgbClr val="3E5B62"/>
                </a:solidFill>
                <a:latin typeface="可画琴赋小楷"/>
                <a:ea typeface="可画琴赋小楷"/>
                <a:sym typeface="可画琴赋小楷"/>
              </a:rPr>
              <a:t>只顾自己</a:t>
            </a:r>
            <a:endParaRPr lang="zh-CN" altLang="en-US" sz="1200" dirty="0"/>
          </a:p>
        </p:txBody>
      </p:sp>
      <p:cxnSp>
        <p:nvCxnSpPr>
          <p:cNvPr id="2079" name="直接连接符 2078">
            <a:extLst>
              <a:ext uri="{FF2B5EF4-FFF2-40B4-BE49-F238E27FC236}">
                <a16:creationId xmlns:a16="http://schemas.microsoft.com/office/drawing/2014/main" id="{FA164408-267B-0F78-8DF1-AE48EF2DFCC7}"/>
              </a:ext>
            </a:extLst>
          </p:cNvPr>
          <p:cNvCxnSpPr>
            <a:cxnSpLocks/>
          </p:cNvCxnSpPr>
          <p:nvPr/>
        </p:nvCxnSpPr>
        <p:spPr>
          <a:xfrm flipH="1" flipV="1">
            <a:off x="13497349" y="6198921"/>
            <a:ext cx="1241387" cy="765778"/>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080" name="矩形: 圆角 2079">
            <a:extLst>
              <a:ext uri="{FF2B5EF4-FFF2-40B4-BE49-F238E27FC236}">
                <a16:creationId xmlns:a16="http://schemas.microsoft.com/office/drawing/2014/main" id="{F263FE46-BA16-C9E7-FBF0-3D801806F2D1}"/>
              </a:ext>
            </a:extLst>
          </p:cNvPr>
          <p:cNvSpPr/>
          <p:nvPr/>
        </p:nvSpPr>
        <p:spPr>
          <a:xfrm>
            <a:off x="13631928" y="6997928"/>
            <a:ext cx="2189559" cy="1295400"/>
          </a:xfrm>
          <a:prstGeom prst="roundRect">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1" name="文本框 2080">
            <a:extLst>
              <a:ext uri="{FF2B5EF4-FFF2-40B4-BE49-F238E27FC236}">
                <a16:creationId xmlns:a16="http://schemas.microsoft.com/office/drawing/2014/main" id="{01C0F170-5EC3-169C-4E29-DDD6D9F8C1B5}"/>
              </a:ext>
            </a:extLst>
          </p:cNvPr>
          <p:cNvSpPr txBox="1"/>
          <p:nvPr/>
        </p:nvSpPr>
        <p:spPr>
          <a:xfrm>
            <a:off x="13728957" y="7260907"/>
            <a:ext cx="1993411" cy="769441"/>
          </a:xfrm>
          <a:prstGeom prst="rect">
            <a:avLst/>
          </a:prstGeom>
          <a:noFill/>
        </p:spPr>
        <p:txBody>
          <a:bodyPr wrap="square">
            <a:spAutoFit/>
          </a:bodyPr>
          <a:lstStyle/>
          <a:p>
            <a:r>
              <a:rPr lang="zh-CN" altLang="en-US" sz="4400" dirty="0">
                <a:solidFill>
                  <a:srgbClr val="3E5B62"/>
                </a:solidFill>
                <a:latin typeface="可画琴赋小楷"/>
                <a:ea typeface="可画琴赋小楷"/>
                <a:sym typeface="可画琴赋小楷"/>
              </a:rPr>
              <a:t>自爱心</a:t>
            </a:r>
            <a:endParaRPr lang="zh-CN" altLang="en-US" sz="1200" dirty="0"/>
          </a:p>
        </p:txBody>
      </p:sp>
      <p:cxnSp>
        <p:nvCxnSpPr>
          <p:cNvPr id="2082" name="直接连接符 2081">
            <a:extLst>
              <a:ext uri="{FF2B5EF4-FFF2-40B4-BE49-F238E27FC236}">
                <a16:creationId xmlns:a16="http://schemas.microsoft.com/office/drawing/2014/main" id="{5BBE8655-701D-76B6-12FF-03BA5C853C62}"/>
              </a:ext>
            </a:extLst>
          </p:cNvPr>
          <p:cNvCxnSpPr/>
          <p:nvPr/>
        </p:nvCxnSpPr>
        <p:spPr>
          <a:xfrm flipH="1" flipV="1">
            <a:off x="12448912" y="4224393"/>
            <a:ext cx="1912" cy="6858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6" name="TextBox 8">
            <a:extLst>
              <a:ext uri="{FF2B5EF4-FFF2-40B4-BE49-F238E27FC236}">
                <a16:creationId xmlns:a16="http://schemas.microsoft.com/office/drawing/2014/main" id="{A7D17AE7-F3D4-BE48-0B06-C718C1B5EDF7}"/>
              </a:ext>
            </a:extLst>
          </p:cNvPr>
          <p:cNvSpPr txBox="1"/>
          <p:nvPr/>
        </p:nvSpPr>
        <p:spPr>
          <a:xfrm>
            <a:off x="6381265" y="765455"/>
            <a:ext cx="10863932" cy="654025"/>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Ⅱ </a:t>
            </a:r>
            <a:r>
              <a:rPr lang="zh-CN" altLang="en-US" sz="4000" b="1" dirty="0">
                <a:latin typeface="华文细黑" panose="02010600040101010101" pitchFamily="2" charset="-122"/>
                <a:ea typeface="华文细黑" panose="02010600040101010101" pitchFamily="2" charset="-122"/>
                <a:cs typeface="可画琴赋小楷"/>
                <a:sym typeface="可画琴赋小楷"/>
              </a:rPr>
              <a:t>理解关键概念，理清文章观点</a:t>
            </a:r>
            <a:endParaRPr lang="en-US" sz="4800" dirty="0">
              <a:latin typeface="可画琴赋小楷"/>
              <a:ea typeface="可画琴赋小楷"/>
              <a:cs typeface="可画琴赋小楷"/>
              <a:sym typeface="可画琴赋小楷"/>
            </a:endParaRPr>
          </a:p>
        </p:txBody>
      </p:sp>
    </p:spTree>
    <p:extLst>
      <p:ext uri="{BB962C8B-B14F-4D97-AF65-F5344CB8AC3E}">
        <p14:creationId xmlns:p14="http://schemas.microsoft.com/office/powerpoint/2010/main" val="10758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500"/>
                                        <p:tgtEl>
                                          <p:spTgt spid="4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randombar(horizontal)">
                                      <p:cBhvr>
                                        <p:cTn id="34" dur="500"/>
                                        <p:tgtEl>
                                          <p:spTgt spid="5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randombar(horizontal)">
                                      <p:cBhvr>
                                        <p:cTn id="37" dur="500"/>
                                        <p:tgtEl>
                                          <p:spTgt spid="56"/>
                                        </p:tgtEl>
                                      </p:cBhvr>
                                    </p:animEffect>
                                  </p:childTnLst>
                                </p:cTn>
                              </p:par>
                              <p:par>
                                <p:cTn id="38" presetID="14" presetClass="entr" presetSubtype="10"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randombar(horizontal)">
                                      <p:cBhvr>
                                        <p:cTn id="40" dur="500"/>
                                        <p:tgtEl>
                                          <p:spTgt spid="5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par>
                                <p:cTn id="44" presetID="14" presetClass="entr" presetSubtype="1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randombar(horizontal)">
                                      <p:cBhvr>
                                        <p:cTn id="51" dur="500"/>
                                        <p:tgtEl>
                                          <p:spTgt spid="5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070"/>
                                        </p:tgtEl>
                                        <p:attrNameLst>
                                          <p:attrName>style.visibility</p:attrName>
                                        </p:attrNameLst>
                                      </p:cBhvr>
                                      <p:to>
                                        <p:strVal val="visible"/>
                                      </p:to>
                                    </p:set>
                                    <p:animEffect transition="in" filter="randombar(horizontal)">
                                      <p:cBhvr>
                                        <p:cTn id="54" dur="500"/>
                                        <p:tgtEl>
                                          <p:spTgt spid="207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071"/>
                                        </p:tgtEl>
                                        <p:attrNameLst>
                                          <p:attrName>style.visibility</p:attrName>
                                        </p:attrNameLst>
                                      </p:cBhvr>
                                      <p:to>
                                        <p:strVal val="visible"/>
                                      </p:to>
                                    </p:set>
                                    <p:animEffect transition="in" filter="randombar(horizontal)">
                                      <p:cBhvr>
                                        <p:cTn id="57" dur="500"/>
                                        <p:tgtEl>
                                          <p:spTgt spid="2071"/>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072"/>
                                        </p:tgtEl>
                                        <p:attrNameLst>
                                          <p:attrName>style.visibility</p:attrName>
                                        </p:attrNameLst>
                                      </p:cBhvr>
                                      <p:to>
                                        <p:strVal val="visible"/>
                                      </p:to>
                                    </p:set>
                                    <p:animEffect transition="in" filter="randombar(horizontal)">
                                      <p:cBhvr>
                                        <p:cTn id="60" dur="500"/>
                                        <p:tgtEl>
                                          <p:spTgt spid="2072"/>
                                        </p:tgtEl>
                                      </p:cBhvr>
                                    </p:animEffect>
                                  </p:childTnLst>
                                </p:cTn>
                              </p:par>
                              <p:par>
                                <p:cTn id="61" presetID="14" presetClass="entr" presetSubtype="10" fill="hold" nodeType="withEffect">
                                  <p:stCondLst>
                                    <p:cond delay="0"/>
                                  </p:stCondLst>
                                  <p:childTnLst>
                                    <p:set>
                                      <p:cBhvr>
                                        <p:cTn id="62" dur="1" fill="hold">
                                          <p:stCondLst>
                                            <p:cond delay="0"/>
                                          </p:stCondLst>
                                        </p:cTn>
                                        <p:tgtEl>
                                          <p:spTgt spid="2073"/>
                                        </p:tgtEl>
                                        <p:attrNameLst>
                                          <p:attrName>style.visibility</p:attrName>
                                        </p:attrNameLst>
                                      </p:cBhvr>
                                      <p:to>
                                        <p:strVal val="visible"/>
                                      </p:to>
                                    </p:set>
                                    <p:animEffect transition="in" filter="randombar(horizontal)">
                                      <p:cBhvr>
                                        <p:cTn id="63" dur="500"/>
                                        <p:tgtEl>
                                          <p:spTgt spid="207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074"/>
                                        </p:tgtEl>
                                        <p:attrNameLst>
                                          <p:attrName>style.visibility</p:attrName>
                                        </p:attrNameLst>
                                      </p:cBhvr>
                                      <p:to>
                                        <p:strVal val="visible"/>
                                      </p:to>
                                    </p:set>
                                    <p:animEffect transition="in" filter="randombar(horizontal)">
                                      <p:cBhvr>
                                        <p:cTn id="66" dur="500"/>
                                        <p:tgtEl>
                                          <p:spTgt spid="207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075"/>
                                        </p:tgtEl>
                                        <p:attrNameLst>
                                          <p:attrName>style.visibility</p:attrName>
                                        </p:attrNameLst>
                                      </p:cBhvr>
                                      <p:to>
                                        <p:strVal val="visible"/>
                                      </p:to>
                                    </p:set>
                                    <p:animEffect transition="in" filter="randombar(horizontal)">
                                      <p:cBhvr>
                                        <p:cTn id="69" dur="500"/>
                                        <p:tgtEl>
                                          <p:spTgt spid="2075"/>
                                        </p:tgtEl>
                                      </p:cBhvr>
                                    </p:animEffect>
                                  </p:childTnLst>
                                </p:cTn>
                              </p:par>
                              <p:par>
                                <p:cTn id="70" presetID="14" presetClass="entr" presetSubtype="10" fill="hold" nodeType="withEffect">
                                  <p:stCondLst>
                                    <p:cond delay="0"/>
                                  </p:stCondLst>
                                  <p:childTnLst>
                                    <p:set>
                                      <p:cBhvr>
                                        <p:cTn id="71" dur="1" fill="hold">
                                          <p:stCondLst>
                                            <p:cond delay="0"/>
                                          </p:stCondLst>
                                        </p:cTn>
                                        <p:tgtEl>
                                          <p:spTgt spid="2076"/>
                                        </p:tgtEl>
                                        <p:attrNameLst>
                                          <p:attrName>style.visibility</p:attrName>
                                        </p:attrNameLst>
                                      </p:cBhvr>
                                      <p:to>
                                        <p:strVal val="visible"/>
                                      </p:to>
                                    </p:set>
                                    <p:animEffect transition="in" filter="randombar(horizontal)">
                                      <p:cBhvr>
                                        <p:cTn id="72" dur="500"/>
                                        <p:tgtEl>
                                          <p:spTgt spid="2076"/>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077"/>
                                        </p:tgtEl>
                                        <p:attrNameLst>
                                          <p:attrName>style.visibility</p:attrName>
                                        </p:attrNameLst>
                                      </p:cBhvr>
                                      <p:to>
                                        <p:strVal val="visible"/>
                                      </p:to>
                                    </p:set>
                                    <p:animEffect transition="in" filter="randombar(horizontal)">
                                      <p:cBhvr>
                                        <p:cTn id="75" dur="500"/>
                                        <p:tgtEl>
                                          <p:spTgt spid="2077"/>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078"/>
                                        </p:tgtEl>
                                        <p:attrNameLst>
                                          <p:attrName>style.visibility</p:attrName>
                                        </p:attrNameLst>
                                      </p:cBhvr>
                                      <p:to>
                                        <p:strVal val="visible"/>
                                      </p:to>
                                    </p:set>
                                    <p:animEffect transition="in" filter="randombar(horizontal)">
                                      <p:cBhvr>
                                        <p:cTn id="78" dur="500"/>
                                        <p:tgtEl>
                                          <p:spTgt spid="2078"/>
                                        </p:tgtEl>
                                      </p:cBhvr>
                                    </p:animEffect>
                                  </p:childTnLst>
                                </p:cTn>
                              </p:par>
                              <p:par>
                                <p:cTn id="79" presetID="14" presetClass="entr" presetSubtype="10" fill="hold" nodeType="withEffect">
                                  <p:stCondLst>
                                    <p:cond delay="0"/>
                                  </p:stCondLst>
                                  <p:childTnLst>
                                    <p:set>
                                      <p:cBhvr>
                                        <p:cTn id="80" dur="1" fill="hold">
                                          <p:stCondLst>
                                            <p:cond delay="0"/>
                                          </p:stCondLst>
                                        </p:cTn>
                                        <p:tgtEl>
                                          <p:spTgt spid="2079"/>
                                        </p:tgtEl>
                                        <p:attrNameLst>
                                          <p:attrName>style.visibility</p:attrName>
                                        </p:attrNameLst>
                                      </p:cBhvr>
                                      <p:to>
                                        <p:strVal val="visible"/>
                                      </p:to>
                                    </p:set>
                                    <p:animEffect transition="in" filter="randombar(horizontal)">
                                      <p:cBhvr>
                                        <p:cTn id="81" dur="500"/>
                                        <p:tgtEl>
                                          <p:spTgt spid="2079"/>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2080"/>
                                        </p:tgtEl>
                                        <p:attrNameLst>
                                          <p:attrName>style.visibility</p:attrName>
                                        </p:attrNameLst>
                                      </p:cBhvr>
                                      <p:to>
                                        <p:strVal val="visible"/>
                                      </p:to>
                                    </p:set>
                                    <p:animEffect transition="in" filter="randombar(horizontal)">
                                      <p:cBhvr>
                                        <p:cTn id="84" dur="500"/>
                                        <p:tgtEl>
                                          <p:spTgt spid="2080"/>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2081"/>
                                        </p:tgtEl>
                                        <p:attrNameLst>
                                          <p:attrName>style.visibility</p:attrName>
                                        </p:attrNameLst>
                                      </p:cBhvr>
                                      <p:to>
                                        <p:strVal val="visible"/>
                                      </p:to>
                                    </p:set>
                                    <p:animEffect transition="in" filter="randombar(horizontal)">
                                      <p:cBhvr>
                                        <p:cTn id="87" dur="500"/>
                                        <p:tgtEl>
                                          <p:spTgt spid="2081"/>
                                        </p:tgtEl>
                                      </p:cBhvr>
                                    </p:animEffect>
                                  </p:childTnLst>
                                </p:cTn>
                              </p:par>
                              <p:par>
                                <p:cTn id="88" presetID="14" presetClass="entr" presetSubtype="10" fill="hold" nodeType="withEffect">
                                  <p:stCondLst>
                                    <p:cond delay="0"/>
                                  </p:stCondLst>
                                  <p:childTnLst>
                                    <p:set>
                                      <p:cBhvr>
                                        <p:cTn id="89" dur="1" fill="hold">
                                          <p:stCondLst>
                                            <p:cond delay="0"/>
                                          </p:stCondLst>
                                        </p:cTn>
                                        <p:tgtEl>
                                          <p:spTgt spid="2082"/>
                                        </p:tgtEl>
                                        <p:attrNameLst>
                                          <p:attrName>style.visibility</p:attrName>
                                        </p:attrNameLst>
                                      </p:cBhvr>
                                      <p:to>
                                        <p:strVal val="visible"/>
                                      </p:to>
                                    </p:set>
                                    <p:animEffect transition="in" filter="randombar(horizontal)">
                                      <p:cBhvr>
                                        <p:cTn id="90" dur="500"/>
                                        <p:tgtEl>
                                          <p:spTgt spid="2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21" grpId="0" animBg="1"/>
      <p:bldP spid="22" grpId="0"/>
      <p:bldP spid="26" grpId="0" animBg="1"/>
      <p:bldP spid="29" grpId="0"/>
      <p:bldP spid="41" grpId="0" animBg="1"/>
      <p:bldP spid="42" grpId="0"/>
      <p:bldP spid="56" grpId="0" animBg="1"/>
      <p:bldP spid="57" grpId="0"/>
      <p:bldP spid="59" grpId="0" animBg="1"/>
      <p:bldP spid="2070" grpId="0"/>
      <p:bldP spid="2071" grpId="0" animBg="1"/>
      <p:bldP spid="2072" grpId="0"/>
      <p:bldP spid="2074" grpId="0" animBg="1"/>
      <p:bldP spid="2075" grpId="0"/>
      <p:bldP spid="2077" grpId="0" animBg="1"/>
      <p:bldP spid="2078" grpId="0"/>
      <p:bldP spid="2080" grpId="0" animBg="1"/>
      <p:bldP spid="20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EDBB8-1C43-EAD6-4C02-C4BE6F57D4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3973BF-0671-EA16-F1ED-647B68D8B7EE}"/>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16971" t="-15619" r="-33700" b="-2503"/>
            </a:stretch>
          </a:blipFill>
        </p:spPr>
        <p:txBody>
          <a:bodyPr/>
          <a:lstStyle/>
          <a:p>
            <a:endParaRPr lang="zh-CN" altLang="en-US" dirty="0"/>
          </a:p>
        </p:txBody>
      </p:sp>
      <p:grpSp>
        <p:nvGrpSpPr>
          <p:cNvPr id="3" name="Group 3">
            <a:extLst>
              <a:ext uri="{FF2B5EF4-FFF2-40B4-BE49-F238E27FC236}">
                <a16:creationId xmlns:a16="http://schemas.microsoft.com/office/drawing/2014/main" id="{DDA12C63-0C5E-DF29-50D4-216231AA4F21}"/>
              </a:ext>
            </a:extLst>
          </p:cNvPr>
          <p:cNvGrpSpPr/>
          <p:nvPr/>
        </p:nvGrpSpPr>
        <p:grpSpPr>
          <a:xfrm>
            <a:off x="-405181" y="-15054275"/>
            <a:ext cx="19098362" cy="19098362"/>
            <a:chOff x="0" y="0"/>
            <a:chExt cx="812800" cy="812800"/>
          </a:xfrm>
        </p:grpSpPr>
        <p:sp>
          <p:nvSpPr>
            <p:cNvPr id="4" name="Freeform 4">
              <a:extLst>
                <a:ext uri="{FF2B5EF4-FFF2-40B4-BE49-F238E27FC236}">
                  <a16:creationId xmlns:a16="http://schemas.microsoft.com/office/drawing/2014/main" id="{7FE93C50-4D40-B115-148B-83B677019C7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46042D69-D870-B5EE-7EC8-48D6D193788E}"/>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6" name="AutoShape 6">
            <a:extLst>
              <a:ext uri="{FF2B5EF4-FFF2-40B4-BE49-F238E27FC236}">
                <a16:creationId xmlns:a16="http://schemas.microsoft.com/office/drawing/2014/main" id="{FC42583B-27E2-8195-4202-EFA212CC6A54}"/>
              </a:ext>
            </a:extLst>
          </p:cNvPr>
          <p:cNvSpPr/>
          <p:nvPr/>
        </p:nvSpPr>
        <p:spPr>
          <a:xfrm>
            <a:off x="14815681" y="9633190"/>
            <a:ext cx="12579038" cy="10467"/>
          </a:xfrm>
          <a:prstGeom prst="line">
            <a:avLst/>
          </a:prstGeom>
          <a:ln w="9525" cap="flat">
            <a:solidFill>
              <a:srgbClr val="3E5B62"/>
            </a:solidFill>
            <a:prstDash val="solid"/>
            <a:headEnd type="none" w="sm" len="sm"/>
            <a:tailEnd type="none" w="sm" len="sm"/>
          </a:ln>
        </p:spPr>
      </p:sp>
      <p:sp>
        <p:nvSpPr>
          <p:cNvPr id="7" name="AutoShape 7">
            <a:extLst>
              <a:ext uri="{FF2B5EF4-FFF2-40B4-BE49-F238E27FC236}">
                <a16:creationId xmlns:a16="http://schemas.microsoft.com/office/drawing/2014/main" id="{8A9E5684-30D0-A37C-72CC-A0E453C6920B}"/>
              </a:ext>
            </a:extLst>
          </p:cNvPr>
          <p:cNvSpPr/>
          <p:nvPr/>
        </p:nvSpPr>
        <p:spPr>
          <a:xfrm>
            <a:off x="-9106719" y="9653182"/>
            <a:ext cx="12579038" cy="10467"/>
          </a:xfrm>
          <a:prstGeom prst="line">
            <a:avLst/>
          </a:prstGeom>
          <a:ln w="9525" cap="flat">
            <a:solidFill>
              <a:srgbClr val="3E5B62"/>
            </a:solidFill>
            <a:prstDash val="solid"/>
            <a:headEnd type="none" w="sm" len="sm"/>
            <a:tailEnd type="none" w="sm" len="sm"/>
          </a:ln>
        </p:spPr>
      </p:sp>
      <p:sp>
        <p:nvSpPr>
          <p:cNvPr id="8" name="TextBox 8">
            <a:extLst>
              <a:ext uri="{FF2B5EF4-FFF2-40B4-BE49-F238E27FC236}">
                <a16:creationId xmlns:a16="http://schemas.microsoft.com/office/drawing/2014/main" id="{69BFB7D7-892C-2CB5-E31C-2D4682D3FC61}"/>
              </a:ext>
            </a:extLst>
          </p:cNvPr>
          <p:cNvSpPr txBox="1"/>
          <p:nvPr/>
        </p:nvSpPr>
        <p:spPr>
          <a:xfrm>
            <a:off x="457200" y="4863854"/>
            <a:ext cx="16916400" cy="838691"/>
          </a:xfrm>
          <a:prstGeom prst="rect">
            <a:avLst/>
          </a:prstGeom>
        </p:spPr>
        <p:txBody>
          <a:bodyPr wrap="square" lIns="0" tIns="0" rIns="0" bIns="0" rtlCol="0" anchor="t">
            <a:spAutoFit/>
          </a:bodyPr>
          <a:lstStyle/>
          <a:p>
            <a:pPr algn="ctr">
              <a:lnSpc>
                <a:spcPts val="5213"/>
              </a:lnSpc>
            </a:pPr>
            <a:r>
              <a:rPr lang="zh-CN" altLang="en-US" sz="8800" dirty="0">
                <a:solidFill>
                  <a:srgbClr val="3E5B62"/>
                </a:solidFill>
                <a:latin typeface="可画琴赋小楷"/>
                <a:ea typeface="可画琴赋小楷"/>
                <a:cs typeface="可画琴赋小楷"/>
                <a:sym typeface="可画琴赋小楷"/>
              </a:rPr>
              <a:t>把握思想内涵，领会价值观念</a:t>
            </a:r>
            <a:endParaRPr lang="en-US" sz="8800" dirty="0">
              <a:solidFill>
                <a:srgbClr val="3E5B62"/>
              </a:solidFill>
              <a:latin typeface="可画琴赋小楷"/>
              <a:ea typeface="可画琴赋小楷"/>
              <a:cs typeface="可画琴赋小楷"/>
              <a:sym typeface="可画琴赋小楷"/>
            </a:endParaRPr>
          </a:p>
        </p:txBody>
      </p:sp>
      <p:sp>
        <p:nvSpPr>
          <p:cNvPr id="9" name="TextBox 9">
            <a:extLst>
              <a:ext uri="{FF2B5EF4-FFF2-40B4-BE49-F238E27FC236}">
                <a16:creationId xmlns:a16="http://schemas.microsoft.com/office/drawing/2014/main" id="{4212F11B-BDEC-0054-2B99-8382BD4087A8}"/>
              </a:ext>
            </a:extLst>
          </p:cNvPr>
          <p:cNvSpPr txBox="1"/>
          <p:nvPr/>
        </p:nvSpPr>
        <p:spPr>
          <a:xfrm>
            <a:off x="4959485" y="5726968"/>
            <a:ext cx="7765915" cy="448841"/>
          </a:xfrm>
          <a:prstGeom prst="rect">
            <a:avLst/>
          </a:prstGeom>
        </p:spPr>
        <p:txBody>
          <a:bodyPr wrap="square" lIns="0" tIns="0" rIns="0" bIns="0" rtlCol="0" anchor="t">
            <a:spAutoFit/>
          </a:bodyPr>
          <a:lstStyle/>
          <a:p>
            <a:pPr marL="0" lvl="1" indent="0" algn="ctr">
              <a:lnSpc>
                <a:spcPts val="3527"/>
              </a:lnSpc>
              <a:spcBef>
                <a:spcPct val="0"/>
              </a:spcBef>
            </a:pPr>
            <a:r>
              <a:rPr lang="en-US" sz="2939" spc="564" dirty="0">
                <a:solidFill>
                  <a:srgbClr val="CD3E3E">
                    <a:alpha val="49804"/>
                  </a:srgbClr>
                </a:solidFill>
                <a:latin typeface="思源宋体"/>
                <a:ea typeface="思源宋体"/>
                <a:cs typeface="思源宋体"/>
                <a:sym typeface="思源宋体"/>
              </a:rPr>
              <a:t>Connotation </a:t>
            </a:r>
            <a:r>
              <a:rPr lang="en-US" altLang="zh-CN" sz="2939" spc="564" dirty="0">
                <a:solidFill>
                  <a:srgbClr val="CD3E3E">
                    <a:alpha val="49804"/>
                  </a:srgbClr>
                </a:solidFill>
                <a:latin typeface="思源宋体"/>
                <a:ea typeface="思源宋体"/>
                <a:cs typeface="思源宋体"/>
                <a:sym typeface="思源宋体"/>
              </a:rPr>
              <a:t>&amp; Values</a:t>
            </a:r>
            <a:endParaRPr lang="en-US" sz="2939" u="none" spc="564" dirty="0">
              <a:solidFill>
                <a:srgbClr val="CD3E3E">
                  <a:alpha val="49804"/>
                </a:srgbClr>
              </a:solidFill>
              <a:latin typeface="思源宋体"/>
              <a:ea typeface="思源宋体"/>
              <a:cs typeface="思源宋体"/>
              <a:sym typeface="思源宋体"/>
            </a:endParaRPr>
          </a:p>
        </p:txBody>
      </p:sp>
      <p:sp>
        <p:nvSpPr>
          <p:cNvPr id="10" name="TextBox 10">
            <a:extLst>
              <a:ext uri="{FF2B5EF4-FFF2-40B4-BE49-F238E27FC236}">
                <a16:creationId xmlns:a16="http://schemas.microsoft.com/office/drawing/2014/main" id="{7E15202F-0CA8-4CE1-121A-2300A08ADDA2}"/>
              </a:ext>
            </a:extLst>
          </p:cNvPr>
          <p:cNvSpPr txBox="1"/>
          <p:nvPr/>
        </p:nvSpPr>
        <p:spPr>
          <a:xfrm>
            <a:off x="7675910" y="2760926"/>
            <a:ext cx="2936180" cy="1367747"/>
          </a:xfrm>
          <a:prstGeom prst="rect">
            <a:avLst/>
          </a:prstGeom>
        </p:spPr>
        <p:txBody>
          <a:bodyPr lIns="0" tIns="0" rIns="0" bIns="0" rtlCol="0" anchor="t">
            <a:spAutoFit/>
          </a:bodyPr>
          <a:lstStyle/>
          <a:p>
            <a:pPr algn="ctr">
              <a:lnSpc>
                <a:spcPts val="7901"/>
              </a:lnSpc>
            </a:pPr>
            <a:r>
              <a:rPr lang="en-US" sz="15802" dirty="0">
                <a:solidFill>
                  <a:srgbClr val="3E5B62"/>
                </a:solidFill>
                <a:latin typeface="可画琴赋小楷"/>
                <a:ea typeface="可画琴赋小楷"/>
                <a:cs typeface="可画琴赋小楷"/>
                <a:sym typeface="可画琴赋小楷"/>
              </a:rPr>
              <a:t>03</a:t>
            </a:r>
          </a:p>
        </p:txBody>
      </p:sp>
      <p:sp>
        <p:nvSpPr>
          <p:cNvPr id="11" name="TextBox 11">
            <a:extLst>
              <a:ext uri="{FF2B5EF4-FFF2-40B4-BE49-F238E27FC236}">
                <a16:creationId xmlns:a16="http://schemas.microsoft.com/office/drawing/2014/main" id="{14C821D9-6C0E-F89E-46F4-53BD1F64DEDF}"/>
              </a:ext>
            </a:extLst>
          </p:cNvPr>
          <p:cNvSpPr txBox="1"/>
          <p:nvPr/>
        </p:nvSpPr>
        <p:spPr>
          <a:xfrm>
            <a:off x="3581401" y="9492882"/>
            <a:ext cx="10811296" cy="276358"/>
          </a:xfrm>
          <a:prstGeom prst="rect">
            <a:avLst/>
          </a:prstGeom>
        </p:spPr>
        <p:txBody>
          <a:bodyPr wrap="square" lIns="0" tIns="0" rIns="0" bIns="0" rtlCol="0" anchor="t">
            <a:spAutoFit/>
          </a:bodyPr>
          <a:lstStyle/>
          <a:p>
            <a:pPr algn="ctr">
              <a:lnSpc>
                <a:spcPts val="2268"/>
              </a:lnSpc>
            </a:pPr>
            <a:r>
              <a:rPr lang="zh-CN" altLang="en-US" dirty="0">
                <a:solidFill>
                  <a:srgbClr val="A6A6A6">
                    <a:alpha val="71765"/>
                  </a:srgbClr>
                </a:solidFill>
                <a:latin typeface="思源宋体"/>
                <a:ea typeface="思源宋体"/>
                <a:cs typeface="思源宋体"/>
                <a:sym typeface="思源宋体"/>
              </a:rPr>
              <a:t>阅读时要抓住主要概念，把握核心观点，理情论述思路，感受文章强大的思想力量。</a:t>
            </a:r>
            <a:r>
              <a:rPr lang="en-US" altLang="zh-CN" dirty="0">
                <a:solidFill>
                  <a:srgbClr val="A6A6A6">
                    <a:alpha val="71765"/>
                  </a:srgbClr>
                </a:solidFill>
                <a:latin typeface="思源宋体"/>
                <a:ea typeface="思源宋体"/>
                <a:cs typeface="思源宋体"/>
                <a:sym typeface="思源宋体"/>
              </a:rPr>
              <a:t>——</a:t>
            </a:r>
            <a:r>
              <a:rPr lang="zh-CN" altLang="en-US" dirty="0">
                <a:solidFill>
                  <a:srgbClr val="A6A6A6">
                    <a:alpha val="71765"/>
                  </a:srgbClr>
                </a:solidFill>
                <a:latin typeface="思源宋体"/>
                <a:ea typeface="思源宋体"/>
                <a:cs typeface="思源宋体"/>
                <a:sym typeface="思源宋体"/>
              </a:rPr>
              <a:t>第一单元单元导语</a:t>
            </a:r>
            <a:endParaRPr lang="en-US" sz="1800" dirty="0">
              <a:solidFill>
                <a:srgbClr val="A6A6A6">
                  <a:alpha val="71765"/>
                </a:srgbClr>
              </a:solidFill>
              <a:latin typeface="思源宋体"/>
              <a:ea typeface="思源宋体"/>
              <a:cs typeface="思源宋体"/>
              <a:sym typeface="思源宋体"/>
            </a:endParaRPr>
          </a:p>
        </p:txBody>
      </p:sp>
      <p:sp>
        <p:nvSpPr>
          <p:cNvPr id="12" name="Freeform 12">
            <a:extLst>
              <a:ext uri="{FF2B5EF4-FFF2-40B4-BE49-F238E27FC236}">
                <a16:creationId xmlns:a16="http://schemas.microsoft.com/office/drawing/2014/main" id="{3FA87772-E9AA-CC17-0982-C4DA748539FC}"/>
              </a:ext>
            </a:extLst>
          </p:cNvPr>
          <p:cNvSpPr/>
          <p:nvPr/>
        </p:nvSpPr>
        <p:spPr>
          <a:xfrm>
            <a:off x="7823967" y="7110582"/>
            <a:ext cx="2440428" cy="1494762"/>
          </a:xfrm>
          <a:custGeom>
            <a:avLst/>
            <a:gdLst/>
            <a:ahLst/>
            <a:cxnLst/>
            <a:rect l="l" t="t" r="r" b="b"/>
            <a:pathLst>
              <a:path w="2440428" h="1494762">
                <a:moveTo>
                  <a:pt x="0" y="0"/>
                </a:moveTo>
                <a:lnTo>
                  <a:pt x="2440428" y="0"/>
                </a:lnTo>
                <a:lnTo>
                  <a:pt x="2440428" y="1494762"/>
                </a:lnTo>
                <a:lnTo>
                  <a:pt x="0" y="1494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3">
            <a:extLst>
              <a:ext uri="{FF2B5EF4-FFF2-40B4-BE49-F238E27FC236}">
                <a16:creationId xmlns:a16="http://schemas.microsoft.com/office/drawing/2014/main" id="{2226FC59-9FF2-3DD1-6D33-078229782689}"/>
              </a:ext>
            </a:extLst>
          </p:cNvPr>
          <p:cNvGrpSpPr/>
          <p:nvPr/>
        </p:nvGrpSpPr>
        <p:grpSpPr>
          <a:xfrm>
            <a:off x="4636718" y="574941"/>
            <a:ext cx="9014565" cy="551433"/>
            <a:chOff x="2" y="-104775"/>
            <a:chExt cx="12019420" cy="735244"/>
          </a:xfrm>
        </p:grpSpPr>
        <p:sp>
          <p:nvSpPr>
            <p:cNvPr id="14" name="AutoShape 14">
              <a:extLst>
                <a:ext uri="{FF2B5EF4-FFF2-40B4-BE49-F238E27FC236}">
                  <a16:creationId xmlns:a16="http://schemas.microsoft.com/office/drawing/2014/main" id="{51050AF4-DE84-3DE2-B28E-0C224A65D433}"/>
                </a:ext>
              </a:extLst>
            </p:cNvPr>
            <p:cNvSpPr/>
            <p:nvPr/>
          </p:nvSpPr>
          <p:spPr>
            <a:xfrm flipV="1">
              <a:off x="2" y="250886"/>
              <a:ext cx="2683791" cy="833"/>
            </a:xfrm>
            <a:prstGeom prst="line">
              <a:avLst/>
            </a:prstGeom>
            <a:ln w="12700" cap="flat">
              <a:solidFill>
                <a:srgbClr val="3E5B62"/>
              </a:solidFill>
              <a:prstDash val="solid"/>
              <a:headEnd type="none" w="sm" len="sm"/>
              <a:tailEnd type="none" w="sm" len="sm"/>
            </a:ln>
          </p:spPr>
        </p:sp>
        <p:sp>
          <p:nvSpPr>
            <p:cNvPr id="15" name="TextBox 15">
              <a:extLst>
                <a:ext uri="{FF2B5EF4-FFF2-40B4-BE49-F238E27FC236}">
                  <a16:creationId xmlns:a16="http://schemas.microsoft.com/office/drawing/2014/main" id="{864804E6-7BCF-60EB-BE3F-3FADD5F00079}"/>
                </a:ext>
              </a:extLst>
            </p:cNvPr>
            <p:cNvSpPr txBox="1"/>
            <p:nvPr/>
          </p:nvSpPr>
          <p:spPr>
            <a:xfrm>
              <a:off x="3309187" y="-104775"/>
              <a:ext cx="5401051" cy="735244"/>
            </a:xfrm>
            <a:prstGeom prst="rect">
              <a:avLst/>
            </a:prstGeom>
          </p:spPr>
          <p:txBody>
            <a:bodyPr lIns="0" tIns="0" rIns="0" bIns="0" rtlCol="0" anchor="t">
              <a:spAutoFit/>
            </a:bodyPr>
            <a:lstStyle/>
            <a:p>
              <a:pPr algn="ctr">
                <a:lnSpc>
                  <a:spcPts val="4311"/>
                </a:lnSpc>
              </a:pPr>
              <a:r>
                <a:rPr lang="zh-CN" altLang="en-US" sz="3079" spc="628" dirty="0">
                  <a:solidFill>
                    <a:srgbClr val="3E5B62"/>
                  </a:solidFill>
                  <a:latin typeface="可画琴赋小楷"/>
                  <a:ea typeface="可画琴赋小楷"/>
                  <a:cs typeface="可画琴赋小楷"/>
                  <a:sym typeface="可画琴赋小楷"/>
                </a:rPr>
                <a:t>怜悯是人的天性</a:t>
              </a:r>
              <a:endParaRPr lang="en-US" sz="3079" spc="628" dirty="0">
                <a:solidFill>
                  <a:srgbClr val="3E5B62"/>
                </a:solidFill>
                <a:latin typeface="可画琴赋小楷"/>
                <a:ea typeface="可画琴赋小楷"/>
                <a:cs typeface="可画琴赋小楷"/>
                <a:sym typeface="可画琴赋小楷"/>
              </a:endParaRPr>
            </a:p>
          </p:txBody>
        </p:sp>
        <p:sp>
          <p:nvSpPr>
            <p:cNvPr id="16" name="AutoShape 16">
              <a:extLst>
                <a:ext uri="{FF2B5EF4-FFF2-40B4-BE49-F238E27FC236}">
                  <a16:creationId xmlns:a16="http://schemas.microsoft.com/office/drawing/2014/main" id="{B4AE77B2-3CBA-9A78-93C5-477C414FE8F0}"/>
                </a:ext>
              </a:extLst>
            </p:cNvPr>
            <p:cNvSpPr/>
            <p:nvPr/>
          </p:nvSpPr>
          <p:spPr>
            <a:xfrm flipV="1">
              <a:off x="9335631" y="237353"/>
              <a:ext cx="2683791" cy="833"/>
            </a:xfrm>
            <a:prstGeom prst="line">
              <a:avLst/>
            </a:prstGeom>
            <a:ln w="12700" cap="flat">
              <a:solidFill>
                <a:srgbClr val="3E5B62"/>
              </a:solidFill>
              <a:prstDash val="solid"/>
              <a:headEnd type="none" w="sm" len="sm"/>
              <a:tailEnd type="none" w="sm" len="sm"/>
            </a:ln>
          </p:spPr>
        </p:sp>
      </p:grpSp>
    </p:spTree>
    <p:extLst>
      <p:ext uri="{BB962C8B-B14F-4D97-AF65-F5344CB8AC3E}">
        <p14:creationId xmlns:p14="http://schemas.microsoft.com/office/powerpoint/2010/main" val="119802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31E63-1B4B-9972-163B-AD5C48B422F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EA47CB-08D1-1910-27EE-470533858555}"/>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4"/>
            <a:stretch>
              <a:fillRect l="-16971" t="-15619" r="-33700" b="-2503"/>
            </a:stretch>
          </a:blipFill>
        </p:spPr>
        <p:txBody>
          <a:bodyPr/>
          <a:lstStyle/>
          <a:p>
            <a:endParaRPr lang="zh-CN" altLang="en-US" dirty="0"/>
          </a:p>
        </p:txBody>
      </p:sp>
      <p:grpSp>
        <p:nvGrpSpPr>
          <p:cNvPr id="5" name="Group 5">
            <a:extLst>
              <a:ext uri="{FF2B5EF4-FFF2-40B4-BE49-F238E27FC236}">
                <a16:creationId xmlns:a16="http://schemas.microsoft.com/office/drawing/2014/main" id="{39C13308-2FE2-37E4-683A-D01783AC0138}"/>
              </a:ext>
            </a:extLst>
          </p:cNvPr>
          <p:cNvGrpSpPr/>
          <p:nvPr/>
        </p:nvGrpSpPr>
        <p:grpSpPr>
          <a:xfrm>
            <a:off x="-848862" y="-904500"/>
            <a:ext cx="2805476" cy="2805476"/>
            <a:chOff x="0" y="0"/>
            <a:chExt cx="812800" cy="812800"/>
          </a:xfrm>
        </p:grpSpPr>
        <p:sp>
          <p:nvSpPr>
            <p:cNvPr id="6" name="Freeform 6">
              <a:extLst>
                <a:ext uri="{FF2B5EF4-FFF2-40B4-BE49-F238E27FC236}">
                  <a16:creationId xmlns:a16="http://schemas.microsoft.com/office/drawing/2014/main" id="{56AAD9A8-C156-2C6A-5671-6FE9821886F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7" name="TextBox 7">
              <a:extLst>
                <a:ext uri="{FF2B5EF4-FFF2-40B4-BE49-F238E27FC236}">
                  <a16:creationId xmlns:a16="http://schemas.microsoft.com/office/drawing/2014/main" id="{4AE89060-3BB9-1899-22DF-09BE7C4B9553}"/>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8" name="AutoShape 8">
            <a:extLst>
              <a:ext uri="{FF2B5EF4-FFF2-40B4-BE49-F238E27FC236}">
                <a16:creationId xmlns:a16="http://schemas.microsoft.com/office/drawing/2014/main" id="{1A0064AD-6533-0797-A6DA-20A731CF47BF}"/>
              </a:ext>
            </a:extLst>
          </p:cNvPr>
          <p:cNvSpPr/>
          <p:nvPr/>
        </p:nvSpPr>
        <p:spPr>
          <a:xfrm>
            <a:off x="11152677" y="9694299"/>
            <a:ext cx="12579038" cy="10467"/>
          </a:xfrm>
          <a:prstGeom prst="line">
            <a:avLst/>
          </a:prstGeom>
          <a:ln w="9525" cap="flat">
            <a:solidFill>
              <a:srgbClr val="3E5B62"/>
            </a:solidFill>
            <a:prstDash val="solid"/>
            <a:headEnd type="none" w="sm" len="sm"/>
            <a:tailEnd type="none" w="sm" len="sm"/>
          </a:ln>
        </p:spPr>
      </p:sp>
      <p:sp>
        <p:nvSpPr>
          <p:cNvPr id="9" name="AutoShape 9">
            <a:extLst>
              <a:ext uri="{FF2B5EF4-FFF2-40B4-BE49-F238E27FC236}">
                <a16:creationId xmlns:a16="http://schemas.microsoft.com/office/drawing/2014/main" id="{2279BBDA-EBEE-BAED-6E6E-30BFF7670863}"/>
              </a:ext>
            </a:extLst>
          </p:cNvPr>
          <p:cNvSpPr/>
          <p:nvPr/>
        </p:nvSpPr>
        <p:spPr>
          <a:xfrm flipV="1">
            <a:off x="-110243" y="1866900"/>
            <a:ext cx="18398243" cy="29102"/>
          </a:xfrm>
          <a:prstGeom prst="line">
            <a:avLst/>
          </a:prstGeom>
          <a:ln w="9525" cap="flat">
            <a:solidFill>
              <a:srgbClr val="3E5B62"/>
            </a:solidFill>
            <a:prstDash val="solid"/>
            <a:headEnd type="none" w="sm" len="sm"/>
            <a:tailEnd type="none" w="sm" len="sm"/>
          </a:ln>
        </p:spPr>
      </p:sp>
      <p:sp>
        <p:nvSpPr>
          <p:cNvPr id="10" name="Freeform 10">
            <a:extLst>
              <a:ext uri="{FF2B5EF4-FFF2-40B4-BE49-F238E27FC236}">
                <a16:creationId xmlns:a16="http://schemas.microsoft.com/office/drawing/2014/main" id="{0E76471B-6756-DB18-2061-D6D011E7B821}"/>
              </a:ext>
            </a:extLst>
          </p:cNvPr>
          <p:cNvSpPr/>
          <p:nvPr/>
        </p:nvSpPr>
        <p:spPr>
          <a:xfrm>
            <a:off x="16460451" y="618642"/>
            <a:ext cx="981745" cy="1033416"/>
          </a:xfrm>
          <a:custGeom>
            <a:avLst/>
            <a:gdLst/>
            <a:ahLst/>
            <a:cxnLst/>
            <a:rect l="l" t="t" r="r" b="b"/>
            <a:pathLst>
              <a:path w="981745" h="1033416">
                <a:moveTo>
                  <a:pt x="0" y="0"/>
                </a:moveTo>
                <a:lnTo>
                  <a:pt x="981745" y="0"/>
                </a:lnTo>
                <a:lnTo>
                  <a:pt x="981745" y="1033416"/>
                </a:lnTo>
                <a:lnTo>
                  <a:pt x="0" y="1033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AutoShape 11">
            <a:extLst>
              <a:ext uri="{FF2B5EF4-FFF2-40B4-BE49-F238E27FC236}">
                <a16:creationId xmlns:a16="http://schemas.microsoft.com/office/drawing/2014/main" id="{195EEE82-2299-834D-D335-DA445980EFC9}"/>
              </a:ext>
            </a:extLst>
          </p:cNvPr>
          <p:cNvSpPr/>
          <p:nvPr/>
        </p:nvSpPr>
        <p:spPr>
          <a:xfrm flipV="1">
            <a:off x="1148445" y="7030625"/>
            <a:ext cx="9662343" cy="29102"/>
          </a:xfrm>
          <a:prstGeom prst="line">
            <a:avLst/>
          </a:prstGeom>
          <a:ln w="19050" cap="flat">
            <a:solidFill>
              <a:srgbClr val="737373">
                <a:alpha val="25882"/>
              </a:srgbClr>
            </a:solidFill>
            <a:prstDash val="solid"/>
            <a:headEnd type="none" w="sm" len="sm"/>
            <a:tailEnd type="none" w="sm" len="sm"/>
          </a:ln>
        </p:spPr>
      </p:sp>
      <p:sp>
        <p:nvSpPr>
          <p:cNvPr id="15" name="TextBox 15">
            <a:extLst>
              <a:ext uri="{FF2B5EF4-FFF2-40B4-BE49-F238E27FC236}">
                <a16:creationId xmlns:a16="http://schemas.microsoft.com/office/drawing/2014/main" id="{B52A1781-2CF7-CCB4-273E-851E2E16CA61}"/>
              </a:ext>
            </a:extLst>
          </p:cNvPr>
          <p:cNvSpPr txBox="1"/>
          <p:nvPr/>
        </p:nvSpPr>
        <p:spPr>
          <a:xfrm>
            <a:off x="2286000" y="3775760"/>
            <a:ext cx="4470773" cy="438069"/>
          </a:xfrm>
          <a:prstGeom prst="rect">
            <a:avLst/>
          </a:prstGeom>
        </p:spPr>
        <p:txBody>
          <a:bodyPr wrap="square" lIns="0" tIns="0" rIns="0" bIns="0" rtlCol="0" anchor="t">
            <a:spAutoFit/>
          </a:bodyPr>
          <a:lstStyle/>
          <a:p>
            <a:pPr algn="l">
              <a:lnSpc>
                <a:spcPts val="3599"/>
              </a:lnSpc>
            </a:pPr>
            <a:r>
              <a:rPr lang="en-US" altLang="zh-CN" sz="2999" b="1" spc="770" dirty="0">
                <a:solidFill>
                  <a:srgbClr val="3E5B62"/>
                </a:solidFill>
                <a:latin typeface="思源宋体-粗体 Bold"/>
                <a:ea typeface="思源宋体-粗体 Bold"/>
                <a:cs typeface="思源宋体-粗体 Bold"/>
                <a:sym typeface="思源宋体-粗体 Bold"/>
              </a:rPr>
              <a:t>《</a:t>
            </a:r>
            <a:r>
              <a:rPr lang="zh-CN" altLang="en-US" sz="2999" b="1" spc="770" dirty="0">
                <a:solidFill>
                  <a:srgbClr val="3E5B62"/>
                </a:solidFill>
                <a:latin typeface="思源宋体-粗体 Bold"/>
                <a:ea typeface="思源宋体-粗体 Bold"/>
                <a:cs typeface="思源宋体-粗体 Bold"/>
                <a:sym typeface="思源宋体-粗体 Bold"/>
              </a:rPr>
              <a:t>怜悯是人的天性</a:t>
            </a:r>
            <a:r>
              <a:rPr lang="en-US" altLang="zh-CN" sz="2999" b="1" spc="770" dirty="0">
                <a:solidFill>
                  <a:srgbClr val="3E5B62"/>
                </a:solidFill>
                <a:latin typeface="思源宋体-粗体 Bold"/>
                <a:ea typeface="思源宋体-粗体 Bold"/>
                <a:cs typeface="思源宋体-粗体 Bold"/>
                <a:sym typeface="思源宋体-粗体 Bold"/>
              </a:rPr>
              <a:t>》</a:t>
            </a:r>
            <a:endParaRPr lang="en-US" sz="2999" b="1" spc="770" dirty="0">
              <a:solidFill>
                <a:srgbClr val="3E5B62"/>
              </a:solidFill>
              <a:latin typeface="思源宋体-粗体 Bold"/>
              <a:ea typeface="思源宋体-粗体 Bold"/>
              <a:cs typeface="思源宋体-粗体 Bold"/>
              <a:sym typeface="思源宋体-粗体 Bold"/>
            </a:endParaRPr>
          </a:p>
        </p:txBody>
      </p:sp>
      <p:sp>
        <p:nvSpPr>
          <p:cNvPr id="18" name="TextBox 16">
            <a:extLst>
              <a:ext uri="{FF2B5EF4-FFF2-40B4-BE49-F238E27FC236}">
                <a16:creationId xmlns:a16="http://schemas.microsoft.com/office/drawing/2014/main" id="{50B06912-3EEF-7121-4CF1-B740D2906D14}"/>
              </a:ext>
            </a:extLst>
          </p:cNvPr>
          <p:cNvSpPr txBox="1"/>
          <p:nvPr/>
        </p:nvSpPr>
        <p:spPr>
          <a:xfrm>
            <a:off x="2363451" y="4456155"/>
            <a:ext cx="14097000" cy="2322367"/>
          </a:xfrm>
          <a:prstGeom prst="rect">
            <a:avLst/>
          </a:prstGeom>
        </p:spPr>
        <p:txBody>
          <a:bodyPr wrap="square" lIns="0" tIns="0" rIns="0" bIns="0" rtlCol="0" anchor="t">
            <a:spAutoFit/>
          </a:bodyPr>
          <a:lstStyle/>
          <a:p>
            <a:pPr>
              <a:lnSpc>
                <a:spcPts val="4600"/>
              </a:lnSpc>
            </a:pPr>
            <a:r>
              <a:rPr lang="zh-CN" altLang="en-US" sz="3600" b="1" dirty="0">
                <a:latin typeface="华文楷体" panose="02010600040101010101" pitchFamily="2" charset="-122"/>
                <a:ea typeface="华文楷体" panose="02010600040101010101" pitchFamily="2" charset="-122"/>
                <a:cs typeface="思源宋体"/>
                <a:sym typeface="思源宋体"/>
              </a:rPr>
              <a:t>在训导人们方面，它摒弃了“你们愿意人怎样待你们，你们也要怎样待人。”这样一句富于理性和符合公正原则的精辟格言，而采用“在谋求你的利益时，要尽可能不损害他人。”这样一句出自善良天性的格言，尽管这句没有前一句格言完善，但也许更有用处。</a:t>
            </a:r>
            <a:endParaRPr lang="en-US" sz="3600" b="1" dirty="0">
              <a:latin typeface="华文楷体" panose="02010600040101010101" pitchFamily="2" charset="-122"/>
              <a:ea typeface="华文楷体" panose="02010600040101010101" pitchFamily="2" charset="-122"/>
              <a:cs typeface="思源宋体"/>
              <a:sym typeface="思源宋体"/>
            </a:endParaRPr>
          </a:p>
        </p:txBody>
      </p:sp>
      <p:grpSp>
        <p:nvGrpSpPr>
          <p:cNvPr id="31" name="Group 3">
            <a:extLst>
              <a:ext uri="{FF2B5EF4-FFF2-40B4-BE49-F238E27FC236}">
                <a16:creationId xmlns:a16="http://schemas.microsoft.com/office/drawing/2014/main" id="{7E3C681D-18F5-401C-14D7-2A00819F4443}"/>
              </a:ext>
            </a:extLst>
          </p:cNvPr>
          <p:cNvGrpSpPr/>
          <p:nvPr/>
        </p:nvGrpSpPr>
        <p:grpSpPr>
          <a:xfrm>
            <a:off x="1148445" y="7734976"/>
            <a:ext cx="17294091" cy="1808475"/>
            <a:chOff x="-172427" y="178035"/>
            <a:chExt cx="23058788" cy="2411300"/>
          </a:xfrm>
        </p:grpSpPr>
        <p:pic>
          <p:nvPicPr>
            <p:cNvPr id="32" name="Picture 4">
              <a:extLst>
                <a:ext uri="{FF2B5EF4-FFF2-40B4-BE49-F238E27FC236}">
                  <a16:creationId xmlns:a16="http://schemas.microsoft.com/office/drawing/2014/main" id="{11D5BB7B-3971-D203-C028-940EA15BCC36}"/>
                </a:ext>
              </a:extLst>
            </p:cNvPr>
            <p:cNvPicPr>
              <a:picLocks noChangeAspect="1"/>
            </p:cNvPicPr>
            <p:nvPr/>
          </p:nvPicPr>
          <p:blipFill>
            <a:blip r:embed="rId7"/>
            <a:srcRect t="43457" b="43457"/>
            <a:stretch>
              <a:fillRect/>
            </a:stretch>
          </p:blipFill>
          <p:spPr>
            <a:xfrm>
              <a:off x="-172427" y="178035"/>
              <a:ext cx="23058788" cy="2411300"/>
            </a:xfrm>
            <a:prstGeom prst="rect">
              <a:avLst/>
            </a:prstGeom>
          </p:spPr>
        </p:pic>
      </p:grpSp>
      <p:grpSp>
        <p:nvGrpSpPr>
          <p:cNvPr id="34" name="Group 19">
            <a:extLst>
              <a:ext uri="{FF2B5EF4-FFF2-40B4-BE49-F238E27FC236}">
                <a16:creationId xmlns:a16="http://schemas.microsoft.com/office/drawing/2014/main" id="{DEF557C6-7AD8-4DCA-3480-2CA6988366F6}"/>
              </a:ext>
            </a:extLst>
          </p:cNvPr>
          <p:cNvGrpSpPr/>
          <p:nvPr/>
        </p:nvGrpSpPr>
        <p:grpSpPr>
          <a:xfrm>
            <a:off x="3962400" y="2274417"/>
            <a:ext cx="10870454" cy="888719"/>
            <a:chOff x="0" y="0"/>
            <a:chExt cx="1797259" cy="888044"/>
          </a:xfrm>
        </p:grpSpPr>
        <p:sp>
          <p:nvSpPr>
            <p:cNvPr id="35" name="Freeform 20">
              <a:extLst>
                <a:ext uri="{FF2B5EF4-FFF2-40B4-BE49-F238E27FC236}">
                  <a16:creationId xmlns:a16="http://schemas.microsoft.com/office/drawing/2014/main" id="{E8D21F25-97DC-DFB4-1161-0A8EC85E7E20}"/>
                </a:ext>
              </a:extLst>
            </p:cNvPr>
            <p:cNvSpPr/>
            <p:nvPr/>
          </p:nvSpPr>
          <p:spPr>
            <a:xfrm>
              <a:off x="0" y="0"/>
              <a:ext cx="1797259" cy="888044"/>
            </a:xfrm>
            <a:custGeom>
              <a:avLst/>
              <a:gdLst/>
              <a:ahLst/>
              <a:cxnLst/>
              <a:rect l="l" t="t" r="r" b="b"/>
              <a:pathLst>
                <a:path w="1797259" h="888044">
                  <a:moveTo>
                    <a:pt x="0" y="0"/>
                  </a:moveTo>
                  <a:lnTo>
                    <a:pt x="1797259" y="0"/>
                  </a:lnTo>
                  <a:lnTo>
                    <a:pt x="1797259" y="888044"/>
                  </a:lnTo>
                  <a:lnTo>
                    <a:pt x="0" y="888044"/>
                  </a:lnTo>
                  <a:close/>
                </a:path>
              </a:pathLst>
            </a:custGeom>
            <a:solidFill>
              <a:srgbClr val="D6C9AE">
                <a:alpha val="40000"/>
              </a:srgbClr>
            </a:solidFill>
          </p:spPr>
          <p:txBody>
            <a:bodyPr/>
            <a:lstStyle/>
            <a:p>
              <a:endParaRPr lang="zh-CN" altLang="en-US" dirty="0"/>
            </a:p>
          </p:txBody>
        </p:sp>
        <p:sp>
          <p:nvSpPr>
            <p:cNvPr id="36" name="TextBox 21">
              <a:extLst>
                <a:ext uri="{FF2B5EF4-FFF2-40B4-BE49-F238E27FC236}">
                  <a16:creationId xmlns:a16="http://schemas.microsoft.com/office/drawing/2014/main" id="{4B77C575-D4A1-BB9A-B11E-F9A654539B26}"/>
                </a:ext>
              </a:extLst>
            </p:cNvPr>
            <p:cNvSpPr txBox="1"/>
            <p:nvPr/>
          </p:nvSpPr>
          <p:spPr>
            <a:xfrm>
              <a:off x="0" y="-9525"/>
              <a:ext cx="1797259" cy="897569"/>
            </a:xfrm>
            <a:prstGeom prst="rect">
              <a:avLst/>
            </a:prstGeom>
          </p:spPr>
          <p:txBody>
            <a:bodyPr lIns="50800" tIns="50800" rIns="50800" bIns="50800" rtlCol="0" anchor="ctr"/>
            <a:lstStyle/>
            <a:p>
              <a:pPr algn="ctr">
                <a:lnSpc>
                  <a:spcPts val="2268"/>
                </a:lnSpc>
              </a:pPr>
              <a:endParaRPr/>
            </a:p>
          </p:txBody>
        </p:sp>
      </p:grpSp>
      <p:sp>
        <p:nvSpPr>
          <p:cNvPr id="37" name="TextBox 23">
            <a:extLst>
              <a:ext uri="{FF2B5EF4-FFF2-40B4-BE49-F238E27FC236}">
                <a16:creationId xmlns:a16="http://schemas.microsoft.com/office/drawing/2014/main" id="{FD1EC090-DB7F-7B60-579A-814D77FE4E3C}"/>
              </a:ext>
            </a:extLst>
          </p:cNvPr>
          <p:cNvSpPr txBox="1"/>
          <p:nvPr/>
        </p:nvSpPr>
        <p:spPr>
          <a:xfrm>
            <a:off x="4708215" y="2437011"/>
            <a:ext cx="10104586" cy="553998"/>
          </a:xfrm>
          <a:prstGeom prst="rect">
            <a:avLst/>
          </a:prstGeom>
        </p:spPr>
        <p:txBody>
          <a:bodyPr wrap="square" lIns="0" tIns="0" rIns="0" bIns="0" rtlCol="0" anchor="t">
            <a:spAutoFit/>
          </a:bodyPr>
          <a:lstStyle/>
          <a:p>
            <a:pPr algn="l"/>
            <a:r>
              <a:rPr lang="zh-CN" alt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rPr>
              <a:t>两句格言分别对应着什么类型的人？为什么？</a:t>
            </a:r>
            <a:endParaRPr 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endParaRPr>
          </a:p>
        </p:txBody>
      </p:sp>
      <p:sp>
        <p:nvSpPr>
          <p:cNvPr id="3" name="TextBox 8">
            <a:extLst>
              <a:ext uri="{FF2B5EF4-FFF2-40B4-BE49-F238E27FC236}">
                <a16:creationId xmlns:a16="http://schemas.microsoft.com/office/drawing/2014/main" id="{FD237BB3-0BAA-613B-1523-876C004A0658}"/>
              </a:ext>
            </a:extLst>
          </p:cNvPr>
          <p:cNvSpPr txBox="1"/>
          <p:nvPr/>
        </p:nvSpPr>
        <p:spPr>
          <a:xfrm>
            <a:off x="6114204" y="1175975"/>
            <a:ext cx="10863932" cy="666849"/>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Ⅲ</a:t>
            </a:r>
            <a:r>
              <a:rPr lang="en-US" altLang="zh-CN" sz="4000" dirty="0">
                <a:latin typeface="可画琴赋小楷"/>
                <a:ea typeface="可画琴赋小楷"/>
                <a:cs typeface="可画琴赋小楷"/>
                <a:sym typeface="可画琴赋小楷"/>
              </a:rPr>
              <a:t> </a:t>
            </a:r>
            <a:r>
              <a:rPr lang="zh-CN" altLang="en-US" sz="4000" b="1" dirty="0">
                <a:latin typeface="华文细黑" panose="02010600040101010101" pitchFamily="2" charset="-122"/>
                <a:ea typeface="华文细黑" panose="02010600040101010101" pitchFamily="2" charset="-122"/>
                <a:cs typeface="可画琴赋小楷"/>
                <a:sym typeface="可画琴赋小楷"/>
              </a:rPr>
              <a:t>把握思想内涵，领会价值观念</a:t>
            </a:r>
            <a:endParaRPr lang="en-US" sz="4000" b="1" dirty="0">
              <a:latin typeface="华文细黑" panose="02010600040101010101" pitchFamily="2" charset="-122"/>
              <a:ea typeface="华文细黑" panose="02010600040101010101" pitchFamily="2" charset="-122"/>
              <a:cs typeface="可画琴赋小楷"/>
              <a:sym typeface="可画琴赋小楷"/>
            </a:endParaRPr>
          </a:p>
        </p:txBody>
      </p:sp>
      <p:sp>
        <p:nvSpPr>
          <p:cNvPr id="4" name="对话气泡: 矩形 44">
            <a:extLst>
              <a:ext uri="{FF2B5EF4-FFF2-40B4-BE49-F238E27FC236}">
                <a16:creationId xmlns:a16="http://schemas.microsoft.com/office/drawing/2014/main" id="{E68F0FB0-2D11-FA23-08AF-D716DCF72B6D}"/>
              </a:ext>
            </a:extLst>
          </p:cNvPr>
          <p:cNvSpPr/>
          <p:nvPr>
            <p:custDataLst>
              <p:tags r:id="rId1"/>
            </p:custDataLst>
          </p:nvPr>
        </p:nvSpPr>
        <p:spPr>
          <a:xfrm>
            <a:off x="12420600" y="3614708"/>
            <a:ext cx="1351915" cy="561599"/>
          </a:xfrm>
          <a:prstGeom prst="wedgeRectCallout">
            <a:avLst>
              <a:gd name="adj1" fmla="val -65340"/>
              <a:gd name="adj2" fmla="val 113729"/>
            </a:avLst>
          </a:prstGeom>
          <a:solidFill>
            <a:schemeClr val="accent6">
              <a:lumMod val="60000"/>
              <a:lumOff val="40000"/>
            </a:schemeClr>
          </a:solidFill>
          <a:ln>
            <a:solidFill>
              <a:srgbClr val="FFC000"/>
            </a:solidFill>
          </a:ln>
        </p:spPr>
        <p:style>
          <a:lnRef idx="2">
            <a:schemeClr val="lt1"/>
          </a:lnRef>
          <a:fillRef idx="1">
            <a:schemeClr val="accent1"/>
          </a:fillRef>
          <a:effectRef idx="1">
            <a:schemeClr val="accent1"/>
          </a:effectRef>
          <a:fontRef idx="minor">
            <a:schemeClr val="dk1"/>
          </a:fontRef>
        </p:style>
        <p:txBody>
          <a:bodyPr rtlCol="0" anchor="ctr"/>
          <a:lstStyle/>
          <a:p>
            <a:pPr algn="ctr"/>
            <a:r>
              <a:rPr lang="zh-CN" altLang="en-US" sz="2800" b="1" dirty="0">
                <a:solidFill>
                  <a:srgbClr val="C00000"/>
                </a:solidFill>
                <a:latin typeface="华文中宋" panose="02010600040101010101" pitchFamily="2" charset="-122"/>
                <a:ea typeface="华文中宋" panose="02010600040101010101" pitchFamily="2" charset="-122"/>
                <a:cs typeface="黑体" panose="02010609060101010101" charset="-122"/>
                <a:sym typeface="微软雅黑" panose="020B0503020204020204" charset="-122"/>
              </a:rPr>
              <a:t>文明人</a:t>
            </a:r>
            <a:endParaRPr lang="zh-CN" altLang="en-US" sz="2800" dirty="0">
              <a:solidFill>
                <a:srgbClr val="C00000"/>
              </a:solidFill>
              <a:latin typeface="华文中宋" panose="02010600040101010101" pitchFamily="2" charset="-122"/>
              <a:ea typeface="华文中宋" panose="02010600040101010101" pitchFamily="2" charset="-122"/>
              <a:cs typeface="黑体" panose="02010609060101010101" charset="-122"/>
            </a:endParaRPr>
          </a:p>
        </p:txBody>
      </p:sp>
      <p:sp>
        <p:nvSpPr>
          <p:cNvPr id="13" name="对话气泡: 矩形 44">
            <a:extLst>
              <a:ext uri="{FF2B5EF4-FFF2-40B4-BE49-F238E27FC236}">
                <a16:creationId xmlns:a16="http://schemas.microsoft.com/office/drawing/2014/main" id="{20261FE9-C048-0DC5-A1C8-3BB9301470BC}"/>
              </a:ext>
            </a:extLst>
          </p:cNvPr>
          <p:cNvSpPr/>
          <p:nvPr>
            <p:custDataLst>
              <p:tags r:id="rId2"/>
            </p:custDataLst>
          </p:nvPr>
        </p:nvSpPr>
        <p:spPr>
          <a:xfrm>
            <a:off x="10134830" y="6835752"/>
            <a:ext cx="1351915" cy="561599"/>
          </a:xfrm>
          <a:prstGeom prst="wedgeRectCallout">
            <a:avLst>
              <a:gd name="adj1" fmla="val -102826"/>
              <a:gd name="adj2" fmla="val -180526"/>
            </a:avLst>
          </a:prstGeom>
          <a:solidFill>
            <a:schemeClr val="accent6">
              <a:lumMod val="60000"/>
              <a:lumOff val="40000"/>
            </a:schemeClr>
          </a:solidFill>
          <a:ln>
            <a:solidFill>
              <a:srgbClr val="FFC000"/>
            </a:solidFill>
          </a:ln>
        </p:spPr>
        <p:style>
          <a:lnRef idx="2">
            <a:schemeClr val="lt1"/>
          </a:lnRef>
          <a:fillRef idx="1">
            <a:schemeClr val="accent1"/>
          </a:fillRef>
          <a:effectRef idx="1">
            <a:schemeClr val="accent1"/>
          </a:effectRef>
          <a:fontRef idx="minor">
            <a:schemeClr val="dk1"/>
          </a:fontRef>
        </p:style>
        <p:txBody>
          <a:bodyPr rtlCol="0" anchor="ctr"/>
          <a:lstStyle/>
          <a:p>
            <a:pPr algn="ctr"/>
            <a:r>
              <a:rPr lang="zh-CN" altLang="en-US" sz="2800" b="1" dirty="0">
                <a:solidFill>
                  <a:srgbClr val="C00000"/>
                </a:solidFill>
                <a:latin typeface="华文中宋" panose="02010600040101010101" pitchFamily="2" charset="-122"/>
                <a:ea typeface="华文中宋" panose="02010600040101010101" pitchFamily="2" charset="-122"/>
                <a:cs typeface="黑体" panose="02010609060101010101" charset="-122"/>
                <a:sym typeface="微软雅黑" panose="020B0503020204020204" charset="-122"/>
              </a:rPr>
              <a:t>野蛮人</a:t>
            </a:r>
            <a:endParaRPr lang="zh-CN" altLang="en-US" sz="2800" dirty="0">
              <a:solidFill>
                <a:srgbClr val="C00000"/>
              </a:solidFill>
              <a:latin typeface="华文中宋" panose="02010600040101010101" pitchFamily="2" charset="-122"/>
              <a:ea typeface="华文中宋" panose="02010600040101010101" pitchFamily="2" charset="-122"/>
              <a:cs typeface="黑体" panose="02010609060101010101" charset="-122"/>
            </a:endParaRPr>
          </a:p>
        </p:txBody>
      </p:sp>
    </p:spTree>
    <p:extLst>
      <p:ext uri="{BB962C8B-B14F-4D97-AF65-F5344CB8AC3E}">
        <p14:creationId xmlns:p14="http://schemas.microsoft.com/office/powerpoint/2010/main" val="405134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9BC56-7281-F6D6-42DB-DC340872227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13BCF6-1197-45F1-E72F-3A045EE19BEC}"/>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5" name="Group 5">
            <a:extLst>
              <a:ext uri="{FF2B5EF4-FFF2-40B4-BE49-F238E27FC236}">
                <a16:creationId xmlns:a16="http://schemas.microsoft.com/office/drawing/2014/main" id="{388A1E03-B4D4-7DBA-4C69-6E08A184C5A7}"/>
              </a:ext>
            </a:extLst>
          </p:cNvPr>
          <p:cNvGrpSpPr/>
          <p:nvPr/>
        </p:nvGrpSpPr>
        <p:grpSpPr>
          <a:xfrm>
            <a:off x="-848862" y="-904500"/>
            <a:ext cx="2805476" cy="2805476"/>
            <a:chOff x="0" y="0"/>
            <a:chExt cx="812800" cy="812800"/>
          </a:xfrm>
        </p:grpSpPr>
        <p:sp>
          <p:nvSpPr>
            <p:cNvPr id="6" name="Freeform 6">
              <a:extLst>
                <a:ext uri="{FF2B5EF4-FFF2-40B4-BE49-F238E27FC236}">
                  <a16:creationId xmlns:a16="http://schemas.microsoft.com/office/drawing/2014/main" id="{7797891F-10CA-3815-23E3-C0EEB55474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7" name="TextBox 7">
              <a:extLst>
                <a:ext uri="{FF2B5EF4-FFF2-40B4-BE49-F238E27FC236}">
                  <a16:creationId xmlns:a16="http://schemas.microsoft.com/office/drawing/2014/main" id="{0EABE581-703E-F53A-3F62-D207D859CAF6}"/>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9" name="AutoShape 9">
            <a:extLst>
              <a:ext uri="{FF2B5EF4-FFF2-40B4-BE49-F238E27FC236}">
                <a16:creationId xmlns:a16="http://schemas.microsoft.com/office/drawing/2014/main" id="{4946267E-2335-1B11-C3B4-3C083137CC26}"/>
              </a:ext>
            </a:extLst>
          </p:cNvPr>
          <p:cNvSpPr/>
          <p:nvPr/>
        </p:nvSpPr>
        <p:spPr>
          <a:xfrm flipV="1">
            <a:off x="-110243" y="1866900"/>
            <a:ext cx="18398243" cy="29102"/>
          </a:xfrm>
          <a:prstGeom prst="line">
            <a:avLst/>
          </a:prstGeom>
          <a:ln w="9525" cap="flat">
            <a:solidFill>
              <a:srgbClr val="3E5B62"/>
            </a:solidFill>
            <a:prstDash val="solid"/>
            <a:headEnd type="none" w="sm" len="sm"/>
            <a:tailEnd type="none" w="sm" len="sm"/>
          </a:ln>
        </p:spPr>
      </p:sp>
      <p:sp>
        <p:nvSpPr>
          <p:cNvPr id="10" name="Freeform 10">
            <a:extLst>
              <a:ext uri="{FF2B5EF4-FFF2-40B4-BE49-F238E27FC236}">
                <a16:creationId xmlns:a16="http://schemas.microsoft.com/office/drawing/2014/main" id="{B3BD7C0D-8C00-E89A-B76C-EEDA7B28170B}"/>
              </a:ext>
            </a:extLst>
          </p:cNvPr>
          <p:cNvSpPr/>
          <p:nvPr/>
        </p:nvSpPr>
        <p:spPr>
          <a:xfrm>
            <a:off x="16460451" y="618642"/>
            <a:ext cx="981745" cy="1033416"/>
          </a:xfrm>
          <a:custGeom>
            <a:avLst/>
            <a:gdLst/>
            <a:ahLst/>
            <a:cxnLst/>
            <a:rect l="l" t="t" r="r" b="b"/>
            <a:pathLst>
              <a:path w="981745" h="1033416">
                <a:moveTo>
                  <a:pt x="0" y="0"/>
                </a:moveTo>
                <a:lnTo>
                  <a:pt x="981745" y="0"/>
                </a:lnTo>
                <a:lnTo>
                  <a:pt x="981745" y="1033416"/>
                </a:lnTo>
                <a:lnTo>
                  <a:pt x="0" y="1033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9" name="Group 19">
            <a:extLst>
              <a:ext uri="{FF2B5EF4-FFF2-40B4-BE49-F238E27FC236}">
                <a16:creationId xmlns:a16="http://schemas.microsoft.com/office/drawing/2014/main" id="{5484F3CA-D169-0BC7-7FA2-6AE5E608513D}"/>
              </a:ext>
            </a:extLst>
          </p:cNvPr>
          <p:cNvGrpSpPr/>
          <p:nvPr/>
        </p:nvGrpSpPr>
        <p:grpSpPr>
          <a:xfrm>
            <a:off x="3810000" y="1972922"/>
            <a:ext cx="10170766" cy="1548176"/>
            <a:chOff x="0" y="0"/>
            <a:chExt cx="1797259" cy="888044"/>
          </a:xfrm>
        </p:grpSpPr>
        <p:sp>
          <p:nvSpPr>
            <p:cNvPr id="20" name="Freeform 20">
              <a:extLst>
                <a:ext uri="{FF2B5EF4-FFF2-40B4-BE49-F238E27FC236}">
                  <a16:creationId xmlns:a16="http://schemas.microsoft.com/office/drawing/2014/main" id="{6FA78E26-93D3-3F1E-86CA-3F609AE35142}"/>
                </a:ext>
              </a:extLst>
            </p:cNvPr>
            <p:cNvSpPr/>
            <p:nvPr/>
          </p:nvSpPr>
          <p:spPr>
            <a:xfrm>
              <a:off x="0" y="0"/>
              <a:ext cx="1797259" cy="888044"/>
            </a:xfrm>
            <a:custGeom>
              <a:avLst/>
              <a:gdLst/>
              <a:ahLst/>
              <a:cxnLst/>
              <a:rect l="l" t="t" r="r" b="b"/>
              <a:pathLst>
                <a:path w="1797259" h="888044">
                  <a:moveTo>
                    <a:pt x="0" y="0"/>
                  </a:moveTo>
                  <a:lnTo>
                    <a:pt x="1797259" y="0"/>
                  </a:lnTo>
                  <a:lnTo>
                    <a:pt x="1797259" y="888044"/>
                  </a:lnTo>
                  <a:lnTo>
                    <a:pt x="0" y="888044"/>
                  </a:lnTo>
                  <a:close/>
                </a:path>
              </a:pathLst>
            </a:custGeom>
            <a:solidFill>
              <a:srgbClr val="D6C9AE">
                <a:alpha val="40000"/>
              </a:srgbClr>
            </a:solidFill>
          </p:spPr>
          <p:txBody>
            <a:bodyPr/>
            <a:lstStyle/>
            <a:p>
              <a:endParaRPr lang="zh-CN" altLang="en-US" dirty="0"/>
            </a:p>
          </p:txBody>
        </p:sp>
        <p:sp>
          <p:nvSpPr>
            <p:cNvPr id="21" name="TextBox 21">
              <a:extLst>
                <a:ext uri="{FF2B5EF4-FFF2-40B4-BE49-F238E27FC236}">
                  <a16:creationId xmlns:a16="http://schemas.microsoft.com/office/drawing/2014/main" id="{3860BF35-D969-37D8-2545-DB314FA32FDE}"/>
                </a:ext>
              </a:extLst>
            </p:cNvPr>
            <p:cNvSpPr txBox="1"/>
            <p:nvPr/>
          </p:nvSpPr>
          <p:spPr>
            <a:xfrm>
              <a:off x="0" y="-9525"/>
              <a:ext cx="1797259" cy="897569"/>
            </a:xfrm>
            <a:prstGeom prst="rect">
              <a:avLst/>
            </a:prstGeom>
          </p:spPr>
          <p:txBody>
            <a:bodyPr lIns="50800" tIns="50800" rIns="50800" bIns="50800" rtlCol="0" anchor="ctr"/>
            <a:lstStyle/>
            <a:p>
              <a:pPr algn="ctr">
                <a:lnSpc>
                  <a:spcPts val="2268"/>
                </a:lnSpc>
              </a:pPr>
              <a:endParaRPr/>
            </a:p>
          </p:txBody>
        </p:sp>
      </p:grpSp>
      <p:sp>
        <p:nvSpPr>
          <p:cNvPr id="23" name="TextBox 23">
            <a:extLst>
              <a:ext uri="{FF2B5EF4-FFF2-40B4-BE49-F238E27FC236}">
                <a16:creationId xmlns:a16="http://schemas.microsoft.com/office/drawing/2014/main" id="{E9A18BF2-3871-EB75-5CB4-5F6470109F4E}"/>
              </a:ext>
            </a:extLst>
          </p:cNvPr>
          <p:cNvSpPr txBox="1"/>
          <p:nvPr/>
        </p:nvSpPr>
        <p:spPr>
          <a:xfrm>
            <a:off x="4038600" y="2151951"/>
            <a:ext cx="9713566" cy="1107996"/>
          </a:xfrm>
          <a:prstGeom prst="rect">
            <a:avLst/>
          </a:prstGeom>
        </p:spPr>
        <p:txBody>
          <a:bodyPr wrap="square" lIns="0" tIns="0" rIns="0" bIns="0" rtlCol="0" anchor="t">
            <a:spAutoFit/>
          </a:bodyPr>
          <a:lstStyle/>
          <a:p>
            <a:pPr algn="l"/>
            <a:r>
              <a:rPr lang="zh-CN" alt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rPr>
              <a:t>你是否认同卢梭的选择？</a:t>
            </a:r>
            <a:endParaRPr lang="en-US" altLang="zh-CN"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endParaRPr>
          </a:p>
          <a:p>
            <a:pPr algn="l"/>
            <a:r>
              <a:rPr lang="zh-CN" alt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rPr>
              <a:t>你是否还坚持你最开始野蛮人</a:t>
            </a:r>
            <a:r>
              <a:rPr lang="en-US" altLang="zh-CN"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rPr>
              <a:t>/</a:t>
            </a:r>
            <a:r>
              <a:rPr lang="zh-CN" alt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rPr>
              <a:t>文明人的选择？</a:t>
            </a:r>
            <a:endParaRPr 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endParaRPr>
          </a:p>
        </p:txBody>
      </p:sp>
      <p:pic>
        <p:nvPicPr>
          <p:cNvPr id="16" name="图片 15">
            <a:extLst>
              <a:ext uri="{FF2B5EF4-FFF2-40B4-BE49-F238E27FC236}">
                <a16:creationId xmlns:a16="http://schemas.microsoft.com/office/drawing/2014/main" id="{6083E8D4-3C34-D2F0-F19D-19AEF0BE7EFA}"/>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9016"/>
          <a:stretch/>
        </p:blipFill>
        <p:spPr>
          <a:xfrm>
            <a:off x="-7401" y="5569024"/>
            <a:ext cx="18348705" cy="2047605"/>
          </a:xfrm>
          <a:prstGeom prst="rect">
            <a:avLst/>
          </a:prstGeom>
        </p:spPr>
      </p:pic>
      <p:pic>
        <p:nvPicPr>
          <p:cNvPr id="22" name="图片 21">
            <a:extLst>
              <a:ext uri="{FF2B5EF4-FFF2-40B4-BE49-F238E27FC236}">
                <a16:creationId xmlns:a16="http://schemas.microsoft.com/office/drawing/2014/main" id="{BE8E0017-C867-E9B0-666B-5D03F1E027F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l="11089" r="5218" b="4814"/>
          <a:stretch/>
        </p:blipFill>
        <p:spPr>
          <a:xfrm rot="16200000">
            <a:off x="8078477" y="-66539"/>
            <a:ext cx="2127408" cy="18398245"/>
          </a:xfrm>
          <a:prstGeom prst="rect">
            <a:avLst/>
          </a:prstGeom>
        </p:spPr>
      </p:pic>
      <p:sp>
        <p:nvSpPr>
          <p:cNvPr id="38" name="TextBox 16">
            <a:extLst>
              <a:ext uri="{FF2B5EF4-FFF2-40B4-BE49-F238E27FC236}">
                <a16:creationId xmlns:a16="http://schemas.microsoft.com/office/drawing/2014/main" id="{BF08CB39-427A-457F-91B5-8FF529292A87}"/>
              </a:ext>
            </a:extLst>
          </p:cNvPr>
          <p:cNvSpPr txBox="1"/>
          <p:nvPr/>
        </p:nvSpPr>
        <p:spPr>
          <a:xfrm>
            <a:off x="553875" y="3607967"/>
            <a:ext cx="17455031" cy="1750864"/>
          </a:xfrm>
          <a:prstGeom prst="rect">
            <a:avLst/>
          </a:prstGeom>
        </p:spPr>
        <p:txBody>
          <a:bodyPr wrap="square" lIns="0" tIns="0" rIns="0" bIns="0" rtlCol="0" anchor="t">
            <a:spAutoFit/>
          </a:bodyPr>
          <a:lstStyle/>
          <a:p>
            <a:pPr>
              <a:lnSpc>
                <a:spcPts val="4600"/>
              </a:lnSpc>
            </a:pPr>
            <a:r>
              <a:rPr lang="zh-CN" altLang="en-US" sz="3600" b="1" dirty="0">
                <a:latin typeface="华文楷体" panose="02010600040101010101" pitchFamily="2" charset="-122"/>
                <a:ea typeface="华文楷体" panose="02010600040101010101" pitchFamily="2" charset="-122"/>
                <a:cs typeface="思源宋体"/>
                <a:sym typeface="思源宋体"/>
              </a:rPr>
              <a:t>在训导人们方面，它</a:t>
            </a:r>
            <a:r>
              <a:rPr lang="zh-CN" altLang="en-US" sz="3600" b="1" dirty="0">
                <a:solidFill>
                  <a:srgbClr val="C00000"/>
                </a:solidFill>
                <a:latin typeface="华文楷体" panose="02010600040101010101" pitchFamily="2" charset="-122"/>
                <a:ea typeface="华文楷体" panose="02010600040101010101" pitchFamily="2" charset="-122"/>
                <a:cs typeface="思源宋体"/>
                <a:sym typeface="思源宋体"/>
              </a:rPr>
              <a:t>摒弃</a:t>
            </a:r>
            <a:r>
              <a:rPr lang="zh-CN" altLang="en-US" sz="3600" b="1" dirty="0">
                <a:latin typeface="华文楷体" panose="02010600040101010101" pitchFamily="2" charset="-122"/>
                <a:ea typeface="华文楷体" panose="02010600040101010101" pitchFamily="2" charset="-122"/>
                <a:cs typeface="思源宋体"/>
                <a:sym typeface="思源宋体"/>
              </a:rPr>
              <a:t>了“你们愿意人怎样待你们，你们也要怎样待人。”这样一句富于理性和符合公正原则的精辟格言，而</a:t>
            </a:r>
            <a:r>
              <a:rPr lang="zh-CN" altLang="en-US" sz="3600" b="1" dirty="0">
                <a:solidFill>
                  <a:srgbClr val="C00000"/>
                </a:solidFill>
                <a:latin typeface="华文楷体" panose="02010600040101010101" pitchFamily="2" charset="-122"/>
                <a:ea typeface="华文楷体" panose="02010600040101010101" pitchFamily="2" charset="-122"/>
                <a:cs typeface="思源宋体"/>
                <a:sym typeface="思源宋体"/>
              </a:rPr>
              <a:t>采用</a:t>
            </a:r>
            <a:r>
              <a:rPr lang="zh-CN" altLang="en-US" sz="3600" b="1" dirty="0">
                <a:latin typeface="华文楷体" panose="02010600040101010101" pitchFamily="2" charset="-122"/>
                <a:ea typeface="华文楷体" panose="02010600040101010101" pitchFamily="2" charset="-122"/>
                <a:cs typeface="思源宋体"/>
                <a:sym typeface="思源宋体"/>
              </a:rPr>
              <a:t>“在谋求你的利益时，要尽可能不损害他人。”这样一句出自善良天性的格言，尽管这句没有前一句格言完善，但也许更有用处。</a:t>
            </a:r>
            <a:endParaRPr lang="en-US" sz="3600" b="1" dirty="0">
              <a:latin typeface="华文楷体" panose="02010600040101010101" pitchFamily="2" charset="-122"/>
              <a:ea typeface="华文楷体" panose="02010600040101010101" pitchFamily="2" charset="-122"/>
              <a:cs typeface="思源宋体"/>
              <a:sym typeface="思源宋体"/>
            </a:endParaRPr>
          </a:p>
        </p:txBody>
      </p:sp>
      <p:sp>
        <p:nvSpPr>
          <p:cNvPr id="15" name="TextBox 8">
            <a:extLst>
              <a:ext uri="{FF2B5EF4-FFF2-40B4-BE49-F238E27FC236}">
                <a16:creationId xmlns:a16="http://schemas.microsoft.com/office/drawing/2014/main" id="{7E848CEB-EE07-55C5-A863-16B98F4B9615}"/>
              </a:ext>
            </a:extLst>
          </p:cNvPr>
          <p:cNvSpPr txBox="1"/>
          <p:nvPr/>
        </p:nvSpPr>
        <p:spPr>
          <a:xfrm>
            <a:off x="6114204" y="1175975"/>
            <a:ext cx="10863932" cy="666849"/>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Ⅲ</a:t>
            </a:r>
            <a:r>
              <a:rPr lang="en-US" altLang="zh-CN" sz="4000" dirty="0">
                <a:latin typeface="可画琴赋小楷"/>
                <a:ea typeface="可画琴赋小楷"/>
                <a:cs typeface="可画琴赋小楷"/>
                <a:sym typeface="可画琴赋小楷"/>
              </a:rPr>
              <a:t> </a:t>
            </a:r>
            <a:r>
              <a:rPr lang="zh-CN" altLang="en-US" sz="4000" b="1" dirty="0">
                <a:latin typeface="华文细黑" panose="02010600040101010101" pitchFamily="2" charset="-122"/>
                <a:ea typeface="华文细黑" panose="02010600040101010101" pitchFamily="2" charset="-122"/>
                <a:cs typeface="可画琴赋小楷"/>
                <a:sym typeface="可画琴赋小楷"/>
              </a:rPr>
              <a:t>把握思想内涵，领会价值观念</a:t>
            </a:r>
            <a:endParaRPr lang="en-US" sz="4000" b="1" dirty="0">
              <a:latin typeface="华文细黑" panose="02010600040101010101" pitchFamily="2" charset="-122"/>
              <a:ea typeface="华文细黑" panose="02010600040101010101" pitchFamily="2" charset="-122"/>
              <a:cs typeface="可画琴赋小楷"/>
              <a:sym typeface="可画琴赋小楷"/>
            </a:endParaRPr>
          </a:p>
        </p:txBody>
      </p:sp>
    </p:spTree>
    <p:extLst>
      <p:ext uri="{BB962C8B-B14F-4D97-AF65-F5344CB8AC3E}">
        <p14:creationId xmlns:p14="http://schemas.microsoft.com/office/powerpoint/2010/main" val="25164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15" dur="500"/>
                                        <p:tgtEl>
                                          <p:spTgt spid="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1E383-4EAA-0C68-8940-DFFC09DA2A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21FD9B-56BB-D3BC-7686-3F80339D46C2}"/>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5" name="Group 5">
            <a:extLst>
              <a:ext uri="{FF2B5EF4-FFF2-40B4-BE49-F238E27FC236}">
                <a16:creationId xmlns:a16="http://schemas.microsoft.com/office/drawing/2014/main" id="{1807B27B-96CA-8EE7-5190-E86AFC148030}"/>
              </a:ext>
            </a:extLst>
          </p:cNvPr>
          <p:cNvGrpSpPr/>
          <p:nvPr/>
        </p:nvGrpSpPr>
        <p:grpSpPr>
          <a:xfrm>
            <a:off x="-848862" y="-904500"/>
            <a:ext cx="2805476" cy="2805476"/>
            <a:chOff x="0" y="0"/>
            <a:chExt cx="812800" cy="812800"/>
          </a:xfrm>
        </p:grpSpPr>
        <p:sp>
          <p:nvSpPr>
            <p:cNvPr id="6" name="Freeform 6">
              <a:extLst>
                <a:ext uri="{FF2B5EF4-FFF2-40B4-BE49-F238E27FC236}">
                  <a16:creationId xmlns:a16="http://schemas.microsoft.com/office/drawing/2014/main" id="{8E8C4B01-8028-F6ED-F939-DD25B855E6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7" name="TextBox 7">
              <a:extLst>
                <a:ext uri="{FF2B5EF4-FFF2-40B4-BE49-F238E27FC236}">
                  <a16:creationId xmlns:a16="http://schemas.microsoft.com/office/drawing/2014/main" id="{79D3CAA6-999B-F2BE-ECD6-FEB31EA63D1B}"/>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9" name="AutoShape 9">
            <a:extLst>
              <a:ext uri="{FF2B5EF4-FFF2-40B4-BE49-F238E27FC236}">
                <a16:creationId xmlns:a16="http://schemas.microsoft.com/office/drawing/2014/main" id="{706B0417-6A46-8FCB-AC08-106B19CD1CD6}"/>
              </a:ext>
            </a:extLst>
          </p:cNvPr>
          <p:cNvSpPr/>
          <p:nvPr/>
        </p:nvSpPr>
        <p:spPr>
          <a:xfrm flipV="1">
            <a:off x="-110243" y="1866900"/>
            <a:ext cx="18398243" cy="29102"/>
          </a:xfrm>
          <a:prstGeom prst="line">
            <a:avLst/>
          </a:prstGeom>
          <a:ln w="9525" cap="flat">
            <a:solidFill>
              <a:srgbClr val="3E5B62"/>
            </a:solidFill>
            <a:prstDash val="solid"/>
            <a:headEnd type="none" w="sm" len="sm"/>
            <a:tailEnd type="none" w="sm" len="sm"/>
          </a:ln>
        </p:spPr>
      </p:sp>
      <p:sp>
        <p:nvSpPr>
          <p:cNvPr id="10" name="Freeform 10">
            <a:extLst>
              <a:ext uri="{FF2B5EF4-FFF2-40B4-BE49-F238E27FC236}">
                <a16:creationId xmlns:a16="http://schemas.microsoft.com/office/drawing/2014/main" id="{0866E29F-8887-530E-090C-EAD1629F4C09}"/>
              </a:ext>
            </a:extLst>
          </p:cNvPr>
          <p:cNvSpPr/>
          <p:nvPr/>
        </p:nvSpPr>
        <p:spPr>
          <a:xfrm>
            <a:off x="16460451" y="618642"/>
            <a:ext cx="981745" cy="1033416"/>
          </a:xfrm>
          <a:custGeom>
            <a:avLst/>
            <a:gdLst/>
            <a:ahLst/>
            <a:cxnLst/>
            <a:rect l="l" t="t" r="r" b="b"/>
            <a:pathLst>
              <a:path w="981745" h="1033416">
                <a:moveTo>
                  <a:pt x="0" y="0"/>
                </a:moveTo>
                <a:lnTo>
                  <a:pt x="981745" y="0"/>
                </a:lnTo>
                <a:lnTo>
                  <a:pt x="981745" y="1033416"/>
                </a:lnTo>
                <a:lnTo>
                  <a:pt x="0" y="1033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a:extLst>
              <a:ext uri="{FF2B5EF4-FFF2-40B4-BE49-F238E27FC236}">
                <a16:creationId xmlns:a16="http://schemas.microsoft.com/office/drawing/2014/main" id="{E86C414C-A756-4992-F151-3AF444DB70E2}"/>
              </a:ext>
            </a:extLst>
          </p:cNvPr>
          <p:cNvSpPr txBox="1"/>
          <p:nvPr/>
        </p:nvSpPr>
        <p:spPr>
          <a:xfrm>
            <a:off x="905444" y="4458130"/>
            <a:ext cx="5208760" cy="438069"/>
          </a:xfrm>
          <a:prstGeom prst="rect">
            <a:avLst/>
          </a:prstGeom>
        </p:spPr>
        <p:txBody>
          <a:bodyPr wrap="square" lIns="0" tIns="0" rIns="0" bIns="0" rtlCol="0" anchor="t">
            <a:spAutoFit/>
          </a:bodyPr>
          <a:lstStyle/>
          <a:p>
            <a:pPr algn="l">
              <a:lnSpc>
                <a:spcPts val="3599"/>
              </a:lnSpc>
            </a:pPr>
            <a:r>
              <a:rPr lang="en-US" altLang="zh-CN" sz="2999" b="1" spc="770" dirty="0">
                <a:solidFill>
                  <a:srgbClr val="3E5B62"/>
                </a:solidFill>
                <a:latin typeface="思源宋体-粗体 Bold"/>
                <a:ea typeface="思源宋体-粗体 Bold"/>
                <a:cs typeface="思源宋体-粗体 Bold"/>
                <a:sym typeface="思源宋体-粗体 Bold"/>
              </a:rPr>
              <a:t>《</a:t>
            </a:r>
            <a:r>
              <a:rPr lang="zh-CN" altLang="en-US" sz="2999" b="1" spc="770" dirty="0">
                <a:solidFill>
                  <a:srgbClr val="3E5B62"/>
                </a:solidFill>
                <a:latin typeface="思源宋体-粗体 Bold"/>
                <a:ea typeface="思源宋体-粗体 Bold"/>
                <a:cs typeface="思源宋体-粗体 Bold"/>
                <a:sym typeface="思源宋体-粗体 Bold"/>
              </a:rPr>
              <a:t>人皆有不忍人之心</a:t>
            </a:r>
            <a:r>
              <a:rPr lang="en-US" altLang="zh-CN" sz="2999" b="1" spc="770" dirty="0">
                <a:solidFill>
                  <a:srgbClr val="3E5B62"/>
                </a:solidFill>
                <a:latin typeface="思源宋体-粗体 Bold"/>
                <a:ea typeface="思源宋体-粗体 Bold"/>
                <a:cs typeface="思源宋体-粗体 Bold"/>
                <a:sym typeface="思源宋体-粗体 Bold"/>
              </a:rPr>
              <a:t>》</a:t>
            </a:r>
            <a:endParaRPr lang="en-US" sz="2999" b="1" spc="770" dirty="0">
              <a:solidFill>
                <a:srgbClr val="3E5B62"/>
              </a:solidFill>
              <a:latin typeface="思源宋体-粗体 Bold"/>
              <a:ea typeface="思源宋体-粗体 Bold"/>
              <a:cs typeface="思源宋体-粗体 Bold"/>
              <a:sym typeface="思源宋体-粗体 Bold"/>
            </a:endParaRPr>
          </a:p>
        </p:txBody>
      </p:sp>
      <p:grpSp>
        <p:nvGrpSpPr>
          <p:cNvPr id="19" name="Group 19">
            <a:extLst>
              <a:ext uri="{FF2B5EF4-FFF2-40B4-BE49-F238E27FC236}">
                <a16:creationId xmlns:a16="http://schemas.microsoft.com/office/drawing/2014/main" id="{B4AD7686-268D-9D6B-99B7-9FB16F766A61}"/>
              </a:ext>
            </a:extLst>
          </p:cNvPr>
          <p:cNvGrpSpPr/>
          <p:nvPr/>
        </p:nvGrpSpPr>
        <p:grpSpPr>
          <a:xfrm>
            <a:off x="5299085" y="2406968"/>
            <a:ext cx="7543800" cy="1027126"/>
            <a:chOff x="0" y="0"/>
            <a:chExt cx="1797259" cy="888044"/>
          </a:xfrm>
        </p:grpSpPr>
        <p:sp>
          <p:nvSpPr>
            <p:cNvPr id="20" name="Freeform 20">
              <a:extLst>
                <a:ext uri="{FF2B5EF4-FFF2-40B4-BE49-F238E27FC236}">
                  <a16:creationId xmlns:a16="http://schemas.microsoft.com/office/drawing/2014/main" id="{E890B3B0-7438-AABB-B1C8-CE1D6A9F2D3D}"/>
                </a:ext>
              </a:extLst>
            </p:cNvPr>
            <p:cNvSpPr/>
            <p:nvPr/>
          </p:nvSpPr>
          <p:spPr>
            <a:xfrm>
              <a:off x="0" y="0"/>
              <a:ext cx="1797259" cy="888044"/>
            </a:xfrm>
            <a:custGeom>
              <a:avLst/>
              <a:gdLst/>
              <a:ahLst/>
              <a:cxnLst/>
              <a:rect l="l" t="t" r="r" b="b"/>
              <a:pathLst>
                <a:path w="1797259" h="888044">
                  <a:moveTo>
                    <a:pt x="0" y="0"/>
                  </a:moveTo>
                  <a:lnTo>
                    <a:pt x="1797259" y="0"/>
                  </a:lnTo>
                  <a:lnTo>
                    <a:pt x="1797259" y="888044"/>
                  </a:lnTo>
                  <a:lnTo>
                    <a:pt x="0" y="888044"/>
                  </a:lnTo>
                  <a:close/>
                </a:path>
              </a:pathLst>
            </a:custGeom>
            <a:solidFill>
              <a:srgbClr val="D6C9AE">
                <a:alpha val="40000"/>
              </a:srgbClr>
            </a:solidFill>
          </p:spPr>
          <p:txBody>
            <a:bodyPr/>
            <a:lstStyle/>
            <a:p>
              <a:endParaRPr lang="zh-CN" altLang="en-US" dirty="0"/>
            </a:p>
          </p:txBody>
        </p:sp>
        <p:sp>
          <p:nvSpPr>
            <p:cNvPr id="21" name="TextBox 21">
              <a:extLst>
                <a:ext uri="{FF2B5EF4-FFF2-40B4-BE49-F238E27FC236}">
                  <a16:creationId xmlns:a16="http://schemas.microsoft.com/office/drawing/2014/main" id="{A20399FB-CEA2-5F63-9B83-9ACB107AA854}"/>
                </a:ext>
              </a:extLst>
            </p:cNvPr>
            <p:cNvSpPr txBox="1"/>
            <p:nvPr/>
          </p:nvSpPr>
          <p:spPr>
            <a:xfrm>
              <a:off x="0" y="-9525"/>
              <a:ext cx="1797259" cy="897569"/>
            </a:xfrm>
            <a:prstGeom prst="rect">
              <a:avLst/>
            </a:prstGeom>
          </p:spPr>
          <p:txBody>
            <a:bodyPr lIns="50800" tIns="50800" rIns="50800" bIns="50800" rtlCol="0" anchor="ctr"/>
            <a:lstStyle/>
            <a:p>
              <a:pPr algn="ctr">
                <a:lnSpc>
                  <a:spcPts val="2268"/>
                </a:lnSpc>
              </a:pPr>
              <a:endParaRPr/>
            </a:p>
          </p:txBody>
        </p:sp>
      </p:grpSp>
      <p:sp>
        <p:nvSpPr>
          <p:cNvPr id="23" name="TextBox 23">
            <a:extLst>
              <a:ext uri="{FF2B5EF4-FFF2-40B4-BE49-F238E27FC236}">
                <a16:creationId xmlns:a16="http://schemas.microsoft.com/office/drawing/2014/main" id="{42EBAEB2-54DC-3545-468E-B2F1E71521D6}"/>
              </a:ext>
            </a:extLst>
          </p:cNvPr>
          <p:cNvSpPr txBox="1"/>
          <p:nvPr/>
        </p:nvSpPr>
        <p:spPr>
          <a:xfrm>
            <a:off x="5527685" y="2620829"/>
            <a:ext cx="10932766" cy="553998"/>
          </a:xfrm>
          <a:prstGeom prst="rect">
            <a:avLst/>
          </a:prstGeom>
        </p:spPr>
        <p:txBody>
          <a:bodyPr wrap="square" lIns="0" tIns="0" rIns="0" bIns="0" rtlCol="0" anchor="t">
            <a:spAutoFit/>
          </a:bodyPr>
          <a:lstStyle/>
          <a:p>
            <a:pPr algn="l"/>
            <a:r>
              <a:rPr lang="zh-CN" alt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rPr>
              <a:t>卢梭的观点对于当今时代的启发性</a:t>
            </a:r>
            <a:endParaRPr lang="en-US" sz="3600" b="1" dirty="0">
              <a:solidFill>
                <a:schemeClr val="tx1">
                  <a:alpha val="71765"/>
                </a:schemeClr>
              </a:solidFill>
              <a:latin typeface="华文中宋" panose="02010600040101010101" pitchFamily="2" charset="-122"/>
              <a:ea typeface="华文中宋" panose="02010600040101010101" pitchFamily="2" charset="-122"/>
              <a:cs typeface="思源宋体"/>
              <a:sym typeface="思源宋体"/>
            </a:endParaRPr>
          </a:p>
        </p:txBody>
      </p:sp>
      <p:sp>
        <p:nvSpPr>
          <p:cNvPr id="18" name="TextBox 16">
            <a:extLst>
              <a:ext uri="{FF2B5EF4-FFF2-40B4-BE49-F238E27FC236}">
                <a16:creationId xmlns:a16="http://schemas.microsoft.com/office/drawing/2014/main" id="{B643998A-4F32-4E1D-2F81-3BF2277D004D}"/>
              </a:ext>
            </a:extLst>
          </p:cNvPr>
          <p:cNvSpPr txBox="1"/>
          <p:nvPr/>
        </p:nvSpPr>
        <p:spPr>
          <a:xfrm>
            <a:off x="786880" y="5143499"/>
            <a:ext cx="16603996" cy="2930674"/>
          </a:xfrm>
          <a:prstGeom prst="rect">
            <a:avLst/>
          </a:prstGeom>
        </p:spPr>
        <p:txBody>
          <a:bodyPr wrap="square" lIns="0" tIns="0" rIns="0" bIns="0" rtlCol="0" anchor="t">
            <a:spAutoFit/>
          </a:bodyPr>
          <a:lstStyle/>
          <a:p>
            <a:pPr>
              <a:lnSpc>
                <a:spcPts val="4600"/>
              </a:lnSpc>
            </a:pPr>
            <a:r>
              <a:rPr lang="zh-CN" altLang="en-US" sz="3600" b="1" dirty="0">
                <a:latin typeface="华文楷体" panose="02010600040101010101" pitchFamily="2" charset="-122"/>
                <a:ea typeface="华文楷体" panose="02010600040101010101" pitchFamily="2" charset="-122"/>
                <a:cs typeface="思源宋体"/>
                <a:sym typeface="思源宋体"/>
              </a:rPr>
              <a:t>孟子曰：“人皆有不忍人之心。先王有不忍人之心，斯有不忍人之政矣；以不忍人之心，行不忍人之政，治天下可运之掌上。所以谓人皆有不忍人之心者：今人乍见孺子将入于井，皆有怵惕恻隐之心；非所以内交于孺子之父母也，非所以要誉于乡党朋友也，非恶其声而然也。</a:t>
            </a:r>
            <a:r>
              <a:rPr lang="en-US" altLang="zh-CN" sz="3600" b="1" dirty="0">
                <a:latin typeface="华文楷体" panose="02010600040101010101" pitchFamily="2" charset="-122"/>
                <a:ea typeface="华文楷体" panose="02010600040101010101" pitchFamily="2" charset="-122"/>
                <a:cs typeface="思源宋体"/>
                <a:sym typeface="思源宋体"/>
              </a:rPr>
              <a:t>……</a:t>
            </a:r>
            <a:r>
              <a:rPr lang="zh-CN" altLang="en-US" sz="3600" b="1" dirty="0">
                <a:latin typeface="华文楷体" panose="02010600040101010101" pitchFamily="2" charset="-122"/>
                <a:ea typeface="华文楷体" panose="02010600040101010101" pitchFamily="2" charset="-122"/>
                <a:cs typeface="思源宋体"/>
                <a:sym typeface="思源宋体"/>
              </a:rPr>
              <a:t>凡有四端于我者，知皆扩而充之矣，若火之始然，泉之始达。苟能充之，足以保四海；苟不充之，不足以事父母。”</a:t>
            </a:r>
            <a:endParaRPr lang="en-US" sz="3600" b="1" dirty="0">
              <a:latin typeface="华文楷体" panose="02010600040101010101" pitchFamily="2" charset="-122"/>
              <a:ea typeface="华文楷体" panose="02010600040101010101" pitchFamily="2" charset="-122"/>
              <a:cs typeface="思源宋体"/>
              <a:sym typeface="思源宋体"/>
            </a:endParaRPr>
          </a:p>
        </p:txBody>
      </p:sp>
      <p:sp>
        <p:nvSpPr>
          <p:cNvPr id="4" name="TextBox 9">
            <a:extLst>
              <a:ext uri="{FF2B5EF4-FFF2-40B4-BE49-F238E27FC236}">
                <a16:creationId xmlns:a16="http://schemas.microsoft.com/office/drawing/2014/main" id="{6F8AA24C-82E0-1E9D-FF22-5BBE61744AEA}"/>
              </a:ext>
            </a:extLst>
          </p:cNvPr>
          <p:cNvSpPr txBox="1"/>
          <p:nvPr/>
        </p:nvSpPr>
        <p:spPr>
          <a:xfrm>
            <a:off x="8839200" y="3653422"/>
            <a:ext cx="8551676" cy="987450"/>
          </a:xfrm>
          <a:prstGeom prst="rect">
            <a:avLst/>
          </a:prstGeom>
        </p:spPr>
        <p:txBody>
          <a:bodyPr wrap="square" lIns="0" tIns="0" rIns="0" bIns="0" rtlCol="0" anchor="t">
            <a:spAutoFit/>
          </a:bodyPr>
          <a:lstStyle/>
          <a:p>
            <a:pPr algn="l">
              <a:lnSpc>
                <a:spcPts val="7716"/>
              </a:lnSpc>
            </a:pPr>
            <a:r>
              <a:rPr lang="zh-CN" altLang="en-US" sz="6600" b="1" dirty="0">
                <a:solidFill>
                  <a:srgbClr val="C00000"/>
                </a:solidFill>
                <a:latin typeface="可画琴赋小楷"/>
                <a:ea typeface="可画琴赋小楷"/>
                <a:cs typeface="可画琴赋小楷"/>
                <a:sym typeface="可画琴赋小楷"/>
              </a:rPr>
              <a:t>释放天性，回归质朴</a:t>
            </a:r>
            <a:endParaRPr lang="en-US" sz="6600" b="1" dirty="0">
              <a:solidFill>
                <a:srgbClr val="C00000"/>
              </a:solidFill>
              <a:latin typeface="可画琴赋小楷"/>
              <a:ea typeface="可画琴赋小楷"/>
              <a:cs typeface="可画琴赋小楷"/>
              <a:sym typeface="可画琴赋小楷"/>
            </a:endParaRPr>
          </a:p>
        </p:txBody>
      </p:sp>
      <p:sp>
        <p:nvSpPr>
          <p:cNvPr id="8" name="TextBox 8">
            <a:extLst>
              <a:ext uri="{FF2B5EF4-FFF2-40B4-BE49-F238E27FC236}">
                <a16:creationId xmlns:a16="http://schemas.microsoft.com/office/drawing/2014/main" id="{3B04E30B-6168-F72E-B774-5927D6A49953}"/>
              </a:ext>
            </a:extLst>
          </p:cNvPr>
          <p:cNvSpPr txBox="1"/>
          <p:nvPr/>
        </p:nvSpPr>
        <p:spPr>
          <a:xfrm>
            <a:off x="6114204" y="1175975"/>
            <a:ext cx="10863932" cy="666849"/>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Ⅲ</a:t>
            </a:r>
            <a:r>
              <a:rPr lang="en-US" altLang="zh-CN" sz="4000" dirty="0">
                <a:latin typeface="可画琴赋小楷"/>
                <a:ea typeface="可画琴赋小楷"/>
                <a:cs typeface="可画琴赋小楷"/>
                <a:sym typeface="可画琴赋小楷"/>
              </a:rPr>
              <a:t> </a:t>
            </a:r>
            <a:r>
              <a:rPr lang="zh-CN" altLang="en-US" sz="4000" b="1" dirty="0">
                <a:latin typeface="华文细黑" panose="02010600040101010101" pitchFamily="2" charset="-122"/>
                <a:ea typeface="华文细黑" panose="02010600040101010101" pitchFamily="2" charset="-122"/>
                <a:cs typeface="可画琴赋小楷"/>
                <a:sym typeface="可画琴赋小楷"/>
              </a:rPr>
              <a:t>把握思想内涵，领会价值观念</a:t>
            </a:r>
            <a:endParaRPr lang="en-US" sz="4000" b="1" dirty="0">
              <a:latin typeface="华文细黑" panose="02010600040101010101" pitchFamily="2" charset="-122"/>
              <a:ea typeface="华文细黑" panose="02010600040101010101" pitchFamily="2" charset="-122"/>
              <a:cs typeface="可画琴赋小楷"/>
              <a:sym typeface="可画琴赋小楷"/>
            </a:endParaRPr>
          </a:p>
        </p:txBody>
      </p:sp>
    </p:spTree>
    <p:extLst>
      <p:ext uri="{BB962C8B-B14F-4D97-AF65-F5344CB8AC3E}">
        <p14:creationId xmlns:p14="http://schemas.microsoft.com/office/powerpoint/2010/main" val="296027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1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3" name="Group 3"/>
          <p:cNvGrpSpPr/>
          <p:nvPr/>
        </p:nvGrpSpPr>
        <p:grpSpPr>
          <a:xfrm>
            <a:off x="-848862" y="-904500"/>
            <a:ext cx="2805476" cy="280547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7" name="AutoShape 7"/>
          <p:cNvSpPr/>
          <p:nvPr/>
        </p:nvSpPr>
        <p:spPr>
          <a:xfrm>
            <a:off x="7567283" y="1446310"/>
            <a:ext cx="16801103" cy="57618"/>
          </a:xfrm>
          <a:prstGeom prst="line">
            <a:avLst/>
          </a:prstGeom>
          <a:ln w="9525" cap="flat">
            <a:solidFill>
              <a:srgbClr val="737373"/>
            </a:solidFill>
            <a:prstDash val="solid"/>
            <a:headEnd type="none" w="sm" len="sm"/>
            <a:tailEnd type="none" w="sm" len="sm"/>
          </a:ln>
        </p:spPr>
      </p:sp>
      <p:sp>
        <p:nvSpPr>
          <p:cNvPr id="8" name="Freeform 8"/>
          <p:cNvSpPr/>
          <p:nvPr/>
        </p:nvSpPr>
        <p:spPr>
          <a:xfrm>
            <a:off x="16937526" y="618642"/>
            <a:ext cx="643548" cy="677419"/>
          </a:xfrm>
          <a:custGeom>
            <a:avLst/>
            <a:gdLst/>
            <a:ahLst/>
            <a:cxnLst/>
            <a:rect l="l" t="t" r="r" b="b"/>
            <a:pathLst>
              <a:path w="643548" h="677419">
                <a:moveTo>
                  <a:pt x="0" y="0"/>
                </a:moveTo>
                <a:lnTo>
                  <a:pt x="643548" y="0"/>
                </a:lnTo>
                <a:lnTo>
                  <a:pt x="643548" y="677419"/>
                </a:lnTo>
                <a:lnTo>
                  <a:pt x="0" y="677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4743658" y="2368942"/>
            <a:ext cx="12638350" cy="3386643"/>
            <a:chOff x="0" y="0"/>
            <a:chExt cx="4180547" cy="491737"/>
          </a:xfrm>
        </p:grpSpPr>
        <p:sp>
          <p:nvSpPr>
            <p:cNvPr id="10" name="Freeform 10"/>
            <p:cNvSpPr/>
            <p:nvPr/>
          </p:nvSpPr>
          <p:spPr>
            <a:xfrm>
              <a:off x="0" y="0"/>
              <a:ext cx="4180548" cy="491737"/>
            </a:xfrm>
            <a:custGeom>
              <a:avLst/>
              <a:gdLst/>
              <a:ahLst/>
              <a:cxnLst/>
              <a:rect l="l" t="t" r="r" b="b"/>
              <a:pathLst>
                <a:path w="4180548" h="491737">
                  <a:moveTo>
                    <a:pt x="9267" y="0"/>
                  </a:moveTo>
                  <a:lnTo>
                    <a:pt x="4171281" y="0"/>
                  </a:lnTo>
                  <a:cubicBezTo>
                    <a:pt x="4173738" y="0"/>
                    <a:pt x="4176095" y="976"/>
                    <a:pt x="4177833" y="2714"/>
                  </a:cubicBezTo>
                  <a:cubicBezTo>
                    <a:pt x="4179571" y="4452"/>
                    <a:pt x="4180548" y="6809"/>
                    <a:pt x="4180548" y="9267"/>
                  </a:cubicBezTo>
                  <a:lnTo>
                    <a:pt x="4180548" y="482470"/>
                  </a:lnTo>
                  <a:cubicBezTo>
                    <a:pt x="4180548" y="484928"/>
                    <a:pt x="4179571" y="487285"/>
                    <a:pt x="4177833" y="489023"/>
                  </a:cubicBezTo>
                  <a:cubicBezTo>
                    <a:pt x="4176095" y="490760"/>
                    <a:pt x="4173738" y="491737"/>
                    <a:pt x="4171281" y="491737"/>
                  </a:cubicBezTo>
                  <a:lnTo>
                    <a:pt x="9267" y="491737"/>
                  </a:lnTo>
                  <a:cubicBezTo>
                    <a:pt x="6809" y="491737"/>
                    <a:pt x="4452" y="490760"/>
                    <a:pt x="2714" y="489023"/>
                  </a:cubicBezTo>
                  <a:cubicBezTo>
                    <a:pt x="976" y="487285"/>
                    <a:pt x="0" y="484928"/>
                    <a:pt x="0" y="482470"/>
                  </a:cubicBezTo>
                  <a:lnTo>
                    <a:pt x="0" y="9267"/>
                  </a:lnTo>
                  <a:cubicBezTo>
                    <a:pt x="0" y="6809"/>
                    <a:pt x="976" y="4452"/>
                    <a:pt x="2714" y="2714"/>
                  </a:cubicBezTo>
                  <a:cubicBezTo>
                    <a:pt x="4452" y="976"/>
                    <a:pt x="6809" y="0"/>
                    <a:pt x="9267" y="0"/>
                  </a:cubicBezTo>
                  <a:close/>
                </a:path>
              </a:pathLst>
            </a:custGeom>
            <a:solidFill>
              <a:srgbClr val="D6C9AE">
                <a:alpha val="40000"/>
              </a:srgbClr>
            </a:solidFill>
          </p:spPr>
        </p:sp>
        <p:sp>
          <p:nvSpPr>
            <p:cNvPr id="11" name="TextBox 11"/>
            <p:cNvSpPr txBox="1"/>
            <p:nvPr/>
          </p:nvSpPr>
          <p:spPr>
            <a:xfrm>
              <a:off x="0" y="-9525"/>
              <a:ext cx="4180547" cy="501262"/>
            </a:xfrm>
            <a:prstGeom prst="rect">
              <a:avLst/>
            </a:prstGeom>
          </p:spPr>
          <p:txBody>
            <a:bodyPr lIns="50800" tIns="50800" rIns="50800" bIns="50800" rtlCol="0" anchor="ctr"/>
            <a:lstStyle/>
            <a:p>
              <a:pPr algn="ctr">
                <a:lnSpc>
                  <a:spcPts val="2268"/>
                </a:lnSpc>
              </a:pPr>
              <a:endParaRPr/>
            </a:p>
          </p:txBody>
        </p:sp>
      </p:grpSp>
      <p:grpSp>
        <p:nvGrpSpPr>
          <p:cNvPr id="12" name="Group 12"/>
          <p:cNvGrpSpPr/>
          <p:nvPr/>
        </p:nvGrpSpPr>
        <p:grpSpPr>
          <a:xfrm>
            <a:off x="1268240" y="2599509"/>
            <a:ext cx="3237954" cy="533138"/>
            <a:chOff x="0" y="0"/>
            <a:chExt cx="4317272" cy="710850"/>
          </a:xfrm>
        </p:grpSpPr>
        <p:grpSp>
          <p:nvGrpSpPr>
            <p:cNvPr id="13" name="Group 13"/>
            <p:cNvGrpSpPr/>
            <p:nvPr/>
          </p:nvGrpSpPr>
          <p:grpSpPr>
            <a:xfrm>
              <a:off x="0" y="0"/>
              <a:ext cx="4317272" cy="710850"/>
              <a:chOff x="0" y="0"/>
              <a:chExt cx="1039241" cy="171114"/>
            </a:xfrm>
          </p:grpSpPr>
          <p:sp>
            <p:nvSpPr>
              <p:cNvPr id="14" name="Freeform 14"/>
              <p:cNvSpPr/>
              <p:nvPr/>
            </p:nvSpPr>
            <p:spPr>
              <a:xfrm>
                <a:off x="0" y="0"/>
                <a:ext cx="1039241" cy="171114"/>
              </a:xfrm>
              <a:custGeom>
                <a:avLst/>
                <a:gdLst/>
                <a:ahLst/>
                <a:cxnLst/>
                <a:rect l="l" t="t" r="r" b="b"/>
                <a:pathLst>
                  <a:path w="1039241" h="171114">
                    <a:moveTo>
                      <a:pt x="85557" y="0"/>
                    </a:moveTo>
                    <a:lnTo>
                      <a:pt x="953684" y="0"/>
                    </a:lnTo>
                    <a:cubicBezTo>
                      <a:pt x="976375" y="0"/>
                      <a:pt x="998137" y="9014"/>
                      <a:pt x="1014182" y="25059"/>
                    </a:cubicBezTo>
                    <a:cubicBezTo>
                      <a:pt x="1030227" y="41104"/>
                      <a:pt x="1039241" y="62866"/>
                      <a:pt x="1039241" y="85557"/>
                    </a:cubicBezTo>
                    <a:lnTo>
                      <a:pt x="1039241" y="85557"/>
                    </a:lnTo>
                    <a:cubicBezTo>
                      <a:pt x="1039241" y="108248"/>
                      <a:pt x="1030227" y="130010"/>
                      <a:pt x="1014182" y="146055"/>
                    </a:cubicBezTo>
                    <a:cubicBezTo>
                      <a:pt x="998137" y="162100"/>
                      <a:pt x="976375" y="171114"/>
                      <a:pt x="953684" y="171114"/>
                    </a:cubicBezTo>
                    <a:lnTo>
                      <a:pt x="85557" y="171114"/>
                    </a:lnTo>
                    <a:cubicBezTo>
                      <a:pt x="62866" y="171114"/>
                      <a:pt x="41104" y="162100"/>
                      <a:pt x="25059" y="146055"/>
                    </a:cubicBezTo>
                    <a:cubicBezTo>
                      <a:pt x="9014" y="130010"/>
                      <a:pt x="0" y="108248"/>
                      <a:pt x="0" y="85557"/>
                    </a:cubicBezTo>
                    <a:lnTo>
                      <a:pt x="0" y="85557"/>
                    </a:lnTo>
                    <a:cubicBezTo>
                      <a:pt x="0" y="62866"/>
                      <a:pt x="9014" y="41104"/>
                      <a:pt x="25059" y="25059"/>
                    </a:cubicBezTo>
                    <a:cubicBezTo>
                      <a:pt x="41104" y="9014"/>
                      <a:pt x="62866" y="0"/>
                      <a:pt x="85557" y="0"/>
                    </a:cubicBezTo>
                    <a:close/>
                  </a:path>
                </a:pathLst>
              </a:custGeom>
              <a:solidFill>
                <a:srgbClr val="3E5B62"/>
              </a:solidFill>
              <a:ln cap="rnd">
                <a:noFill/>
                <a:prstDash val="solid"/>
                <a:round/>
              </a:ln>
            </p:spPr>
          </p:sp>
          <p:sp>
            <p:nvSpPr>
              <p:cNvPr id="15" name="TextBox 15"/>
              <p:cNvSpPr txBox="1"/>
              <p:nvPr/>
            </p:nvSpPr>
            <p:spPr>
              <a:xfrm>
                <a:off x="0" y="-47625"/>
                <a:ext cx="1039241" cy="218739"/>
              </a:xfrm>
              <a:prstGeom prst="rect">
                <a:avLst/>
              </a:prstGeom>
            </p:spPr>
            <p:txBody>
              <a:bodyPr lIns="34493" tIns="34493" rIns="34493" bIns="34493" rtlCol="0" anchor="ctr"/>
              <a:lstStyle/>
              <a:p>
                <a:pPr marL="0" lvl="0" indent="0" algn="ctr">
                  <a:lnSpc>
                    <a:spcPts val="2660"/>
                  </a:lnSpc>
                  <a:spcBef>
                    <a:spcPct val="0"/>
                  </a:spcBef>
                </a:pPr>
                <a:endParaRPr/>
              </a:p>
            </p:txBody>
          </p:sp>
        </p:grpSp>
        <p:grpSp>
          <p:nvGrpSpPr>
            <p:cNvPr id="16" name="Group 16"/>
            <p:cNvGrpSpPr/>
            <p:nvPr/>
          </p:nvGrpSpPr>
          <p:grpSpPr>
            <a:xfrm>
              <a:off x="289817" y="305066"/>
              <a:ext cx="100718" cy="10071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EE2"/>
              </a:solidFill>
            </p:spPr>
          </p:sp>
          <p:sp>
            <p:nvSpPr>
              <p:cNvPr id="18" name="TextBox 18"/>
              <p:cNvSpPr txBox="1"/>
              <p:nvPr/>
            </p:nvSpPr>
            <p:spPr>
              <a:xfrm>
                <a:off x="76200" y="66675"/>
                <a:ext cx="660400" cy="669925"/>
              </a:xfrm>
              <a:prstGeom prst="rect">
                <a:avLst/>
              </a:prstGeom>
            </p:spPr>
            <p:txBody>
              <a:bodyPr lIns="50800" tIns="50800" rIns="50800" bIns="50800" rtlCol="0" anchor="ctr"/>
              <a:lstStyle/>
              <a:p>
                <a:pPr algn="ctr">
                  <a:lnSpc>
                    <a:spcPts val="2268"/>
                  </a:lnSpc>
                </a:pPr>
                <a:endParaRPr/>
              </a:p>
            </p:txBody>
          </p:sp>
        </p:grpSp>
        <p:grpSp>
          <p:nvGrpSpPr>
            <p:cNvPr id="19" name="Group 19"/>
            <p:cNvGrpSpPr/>
            <p:nvPr/>
          </p:nvGrpSpPr>
          <p:grpSpPr>
            <a:xfrm>
              <a:off x="3949726" y="305066"/>
              <a:ext cx="100718" cy="10071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EE2"/>
              </a:solidFill>
            </p:spPr>
          </p:sp>
          <p:sp>
            <p:nvSpPr>
              <p:cNvPr id="21" name="TextBox 21"/>
              <p:cNvSpPr txBox="1"/>
              <p:nvPr/>
            </p:nvSpPr>
            <p:spPr>
              <a:xfrm>
                <a:off x="76200" y="66675"/>
                <a:ext cx="660400" cy="669925"/>
              </a:xfrm>
              <a:prstGeom prst="rect">
                <a:avLst/>
              </a:prstGeom>
            </p:spPr>
            <p:txBody>
              <a:bodyPr lIns="50800" tIns="50800" rIns="50800" bIns="50800" rtlCol="0" anchor="ctr"/>
              <a:lstStyle/>
              <a:p>
                <a:pPr algn="ctr">
                  <a:lnSpc>
                    <a:spcPts val="2268"/>
                  </a:lnSpc>
                </a:pPr>
                <a:endParaRPr/>
              </a:p>
            </p:txBody>
          </p:sp>
        </p:grpSp>
      </p:grpSp>
      <p:sp>
        <p:nvSpPr>
          <p:cNvPr id="22" name="TextBox 22"/>
          <p:cNvSpPr txBox="1"/>
          <p:nvPr/>
        </p:nvSpPr>
        <p:spPr>
          <a:xfrm>
            <a:off x="1268240" y="447192"/>
            <a:ext cx="6299044"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单元导语及学习提示</a:t>
            </a:r>
            <a:endParaRPr lang="en-US" sz="5511" dirty="0">
              <a:solidFill>
                <a:srgbClr val="3E5B62"/>
              </a:solidFill>
              <a:latin typeface="可画琴赋小楷"/>
              <a:ea typeface="可画琴赋小楷"/>
              <a:cs typeface="可画琴赋小楷"/>
              <a:sym typeface="可画琴赋小楷"/>
            </a:endParaRPr>
          </a:p>
        </p:txBody>
      </p:sp>
      <p:sp>
        <p:nvSpPr>
          <p:cNvPr id="26" name="TextBox 26"/>
          <p:cNvSpPr txBox="1"/>
          <p:nvPr/>
        </p:nvSpPr>
        <p:spPr>
          <a:xfrm>
            <a:off x="1598670" y="2632715"/>
            <a:ext cx="2596146" cy="438069"/>
          </a:xfrm>
          <a:prstGeom prst="rect">
            <a:avLst/>
          </a:prstGeom>
        </p:spPr>
        <p:txBody>
          <a:bodyPr lIns="0" tIns="0" rIns="0" bIns="0" rtlCol="0" anchor="t">
            <a:spAutoFit/>
          </a:bodyPr>
          <a:lstStyle/>
          <a:p>
            <a:pPr algn="ctr">
              <a:lnSpc>
                <a:spcPts val="3599"/>
              </a:lnSpc>
            </a:pPr>
            <a:r>
              <a:rPr lang="zh-CN" altLang="en-US" sz="2999" b="1" spc="770" dirty="0">
                <a:solidFill>
                  <a:srgbClr val="FFFFFF"/>
                </a:solidFill>
                <a:latin typeface="思源宋体-粗体 Bold"/>
                <a:ea typeface="思源宋体-粗体 Bold"/>
                <a:cs typeface="思源宋体-粗体 Bold"/>
                <a:sym typeface="思源宋体-粗体 Bold"/>
              </a:rPr>
              <a:t>单元导语</a:t>
            </a:r>
            <a:endParaRPr lang="en-US" sz="2999" b="1" spc="770" dirty="0">
              <a:solidFill>
                <a:srgbClr val="FFFFFF"/>
              </a:solidFill>
              <a:latin typeface="思源宋体-粗体 Bold"/>
              <a:ea typeface="思源宋体-粗体 Bold"/>
              <a:cs typeface="思源宋体-粗体 Bold"/>
              <a:sym typeface="思源宋体-粗体 Bold"/>
            </a:endParaRPr>
          </a:p>
        </p:txBody>
      </p:sp>
      <p:grpSp>
        <p:nvGrpSpPr>
          <p:cNvPr id="27" name="Group 27"/>
          <p:cNvGrpSpPr/>
          <p:nvPr/>
        </p:nvGrpSpPr>
        <p:grpSpPr>
          <a:xfrm>
            <a:off x="4735251" y="6739400"/>
            <a:ext cx="12638350" cy="2733069"/>
            <a:chOff x="0" y="0"/>
            <a:chExt cx="4180547" cy="491737"/>
          </a:xfrm>
        </p:grpSpPr>
        <p:sp>
          <p:nvSpPr>
            <p:cNvPr id="28" name="Freeform 28"/>
            <p:cNvSpPr/>
            <p:nvPr/>
          </p:nvSpPr>
          <p:spPr>
            <a:xfrm>
              <a:off x="0" y="0"/>
              <a:ext cx="4180548" cy="491737"/>
            </a:xfrm>
            <a:custGeom>
              <a:avLst/>
              <a:gdLst/>
              <a:ahLst/>
              <a:cxnLst/>
              <a:rect l="l" t="t" r="r" b="b"/>
              <a:pathLst>
                <a:path w="4180548" h="491737">
                  <a:moveTo>
                    <a:pt x="9267" y="0"/>
                  </a:moveTo>
                  <a:lnTo>
                    <a:pt x="4171281" y="0"/>
                  </a:lnTo>
                  <a:cubicBezTo>
                    <a:pt x="4173738" y="0"/>
                    <a:pt x="4176095" y="976"/>
                    <a:pt x="4177833" y="2714"/>
                  </a:cubicBezTo>
                  <a:cubicBezTo>
                    <a:pt x="4179571" y="4452"/>
                    <a:pt x="4180548" y="6809"/>
                    <a:pt x="4180548" y="9267"/>
                  </a:cubicBezTo>
                  <a:lnTo>
                    <a:pt x="4180548" y="482470"/>
                  </a:lnTo>
                  <a:cubicBezTo>
                    <a:pt x="4180548" y="484928"/>
                    <a:pt x="4179571" y="487285"/>
                    <a:pt x="4177833" y="489023"/>
                  </a:cubicBezTo>
                  <a:cubicBezTo>
                    <a:pt x="4176095" y="490760"/>
                    <a:pt x="4173738" y="491737"/>
                    <a:pt x="4171281" y="491737"/>
                  </a:cubicBezTo>
                  <a:lnTo>
                    <a:pt x="9267" y="491737"/>
                  </a:lnTo>
                  <a:cubicBezTo>
                    <a:pt x="6809" y="491737"/>
                    <a:pt x="4452" y="490760"/>
                    <a:pt x="2714" y="489023"/>
                  </a:cubicBezTo>
                  <a:cubicBezTo>
                    <a:pt x="976" y="487285"/>
                    <a:pt x="0" y="484928"/>
                    <a:pt x="0" y="482470"/>
                  </a:cubicBezTo>
                  <a:lnTo>
                    <a:pt x="0" y="9267"/>
                  </a:lnTo>
                  <a:cubicBezTo>
                    <a:pt x="0" y="6809"/>
                    <a:pt x="976" y="4452"/>
                    <a:pt x="2714" y="2714"/>
                  </a:cubicBezTo>
                  <a:cubicBezTo>
                    <a:pt x="4452" y="976"/>
                    <a:pt x="6809" y="0"/>
                    <a:pt x="9267" y="0"/>
                  </a:cubicBezTo>
                  <a:close/>
                </a:path>
              </a:pathLst>
            </a:custGeom>
            <a:solidFill>
              <a:srgbClr val="D6C9AE">
                <a:alpha val="40000"/>
              </a:srgbClr>
            </a:solidFill>
          </p:spPr>
        </p:sp>
        <p:sp>
          <p:nvSpPr>
            <p:cNvPr id="29" name="TextBox 29"/>
            <p:cNvSpPr txBox="1"/>
            <p:nvPr/>
          </p:nvSpPr>
          <p:spPr>
            <a:xfrm>
              <a:off x="0" y="-9525"/>
              <a:ext cx="4180547" cy="501262"/>
            </a:xfrm>
            <a:prstGeom prst="rect">
              <a:avLst/>
            </a:prstGeom>
          </p:spPr>
          <p:txBody>
            <a:bodyPr lIns="50800" tIns="50800" rIns="50800" bIns="50800" rtlCol="0" anchor="ctr"/>
            <a:lstStyle/>
            <a:p>
              <a:pPr algn="ctr">
                <a:lnSpc>
                  <a:spcPts val="2268"/>
                </a:lnSpc>
              </a:pPr>
              <a:endParaRPr/>
            </a:p>
          </p:txBody>
        </p:sp>
      </p:grpSp>
      <p:grpSp>
        <p:nvGrpSpPr>
          <p:cNvPr id="30" name="Group 30"/>
          <p:cNvGrpSpPr/>
          <p:nvPr/>
        </p:nvGrpSpPr>
        <p:grpSpPr>
          <a:xfrm>
            <a:off x="1268240" y="6887785"/>
            <a:ext cx="3237954" cy="533138"/>
            <a:chOff x="0" y="0"/>
            <a:chExt cx="4317272" cy="710850"/>
          </a:xfrm>
        </p:grpSpPr>
        <p:grpSp>
          <p:nvGrpSpPr>
            <p:cNvPr id="31" name="Group 31"/>
            <p:cNvGrpSpPr/>
            <p:nvPr/>
          </p:nvGrpSpPr>
          <p:grpSpPr>
            <a:xfrm>
              <a:off x="0" y="0"/>
              <a:ext cx="4317272" cy="710850"/>
              <a:chOff x="0" y="0"/>
              <a:chExt cx="1039241" cy="171114"/>
            </a:xfrm>
          </p:grpSpPr>
          <p:sp>
            <p:nvSpPr>
              <p:cNvPr id="32" name="Freeform 32"/>
              <p:cNvSpPr/>
              <p:nvPr/>
            </p:nvSpPr>
            <p:spPr>
              <a:xfrm>
                <a:off x="0" y="0"/>
                <a:ext cx="1039241" cy="171114"/>
              </a:xfrm>
              <a:custGeom>
                <a:avLst/>
                <a:gdLst/>
                <a:ahLst/>
                <a:cxnLst/>
                <a:rect l="l" t="t" r="r" b="b"/>
                <a:pathLst>
                  <a:path w="1039241" h="171114">
                    <a:moveTo>
                      <a:pt x="85557" y="0"/>
                    </a:moveTo>
                    <a:lnTo>
                      <a:pt x="953684" y="0"/>
                    </a:lnTo>
                    <a:cubicBezTo>
                      <a:pt x="976375" y="0"/>
                      <a:pt x="998137" y="9014"/>
                      <a:pt x="1014182" y="25059"/>
                    </a:cubicBezTo>
                    <a:cubicBezTo>
                      <a:pt x="1030227" y="41104"/>
                      <a:pt x="1039241" y="62866"/>
                      <a:pt x="1039241" y="85557"/>
                    </a:cubicBezTo>
                    <a:lnTo>
                      <a:pt x="1039241" y="85557"/>
                    </a:lnTo>
                    <a:cubicBezTo>
                      <a:pt x="1039241" y="108248"/>
                      <a:pt x="1030227" y="130010"/>
                      <a:pt x="1014182" y="146055"/>
                    </a:cubicBezTo>
                    <a:cubicBezTo>
                      <a:pt x="998137" y="162100"/>
                      <a:pt x="976375" y="171114"/>
                      <a:pt x="953684" y="171114"/>
                    </a:cubicBezTo>
                    <a:lnTo>
                      <a:pt x="85557" y="171114"/>
                    </a:lnTo>
                    <a:cubicBezTo>
                      <a:pt x="62866" y="171114"/>
                      <a:pt x="41104" y="162100"/>
                      <a:pt x="25059" y="146055"/>
                    </a:cubicBezTo>
                    <a:cubicBezTo>
                      <a:pt x="9014" y="130010"/>
                      <a:pt x="0" y="108248"/>
                      <a:pt x="0" y="85557"/>
                    </a:cubicBezTo>
                    <a:lnTo>
                      <a:pt x="0" y="85557"/>
                    </a:lnTo>
                    <a:cubicBezTo>
                      <a:pt x="0" y="62866"/>
                      <a:pt x="9014" y="41104"/>
                      <a:pt x="25059" y="25059"/>
                    </a:cubicBezTo>
                    <a:cubicBezTo>
                      <a:pt x="41104" y="9014"/>
                      <a:pt x="62866" y="0"/>
                      <a:pt x="85557" y="0"/>
                    </a:cubicBezTo>
                    <a:close/>
                  </a:path>
                </a:pathLst>
              </a:custGeom>
              <a:solidFill>
                <a:srgbClr val="3E5B62"/>
              </a:solidFill>
              <a:ln cap="rnd">
                <a:noFill/>
                <a:prstDash val="solid"/>
                <a:round/>
              </a:ln>
            </p:spPr>
          </p:sp>
          <p:sp>
            <p:nvSpPr>
              <p:cNvPr id="33" name="TextBox 33"/>
              <p:cNvSpPr txBox="1"/>
              <p:nvPr/>
            </p:nvSpPr>
            <p:spPr>
              <a:xfrm>
                <a:off x="0" y="-47625"/>
                <a:ext cx="1039241" cy="218739"/>
              </a:xfrm>
              <a:prstGeom prst="rect">
                <a:avLst/>
              </a:prstGeom>
            </p:spPr>
            <p:txBody>
              <a:bodyPr lIns="34493" tIns="34493" rIns="34493" bIns="34493" rtlCol="0" anchor="ctr"/>
              <a:lstStyle/>
              <a:p>
                <a:pPr marL="0" lvl="0" indent="0" algn="ctr">
                  <a:lnSpc>
                    <a:spcPts val="2660"/>
                  </a:lnSpc>
                  <a:spcBef>
                    <a:spcPct val="0"/>
                  </a:spcBef>
                </a:pPr>
                <a:endParaRPr/>
              </a:p>
            </p:txBody>
          </p:sp>
        </p:grpSp>
        <p:grpSp>
          <p:nvGrpSpPr>
            <p:cNvPr id="34" name="Group 34"/>
            <p:cNvGrpSpPr/>
            <p:nvPr/>
          </p:nvGrpSpPr>
          <p:grpSpPr>
            <a:xfrm>
              <a:off x="289817" y="305066"/>
              <a:ext cx="100718" cy="10071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EE2"/>
              </a:solidFill>
            </p:spPr>
          </p:sp>
          <p:sp>
            <p:nvSpPr>
              <p:cNvPr id="36" name="TextBox 36"/>
              <p:cNvSpPr txBox="1"/>
              <p:nvPr/>
            </p:nvSpPr>
            <p:spPr>
              <a:xfrm>
                <a:off x="76200" y="66675"/>
                <a:ext cx="660400" cy="669925"/>
              </a:xfrm>
              <a:prstGeom prst="rect">
                <a:avLst/>
              </a:prstGeom>
            </p:spPr>
            <p:txBody>
              <a:bodyPr lIns="50800" tIns="50800" rIns="50800" bIns="50800" rtlCol="0" anchor="ctr"/>
              <a:lstStyle/>
              <a:p>
                <a:pPr algn="ctr">
                  <a:lnSpc>
                    <a:spcPts val="2268"/>
                  </a:lnSpc>
                </a:pPr>
                <a:endParaRPr/>
              </a:p>
            </p:txBody>
          </p:sp>
        </p:grpSp>
        <p:grpSp>
          <p:nvGrpSpPr>
            <p:cNvPr id="37" name="Group 37"/>
            <p:cNvGrpSpPr/>
            <p:nvPr/>
          </p:nvGrpSpPr>
          <p:grpSpPr>
            <a:xfrm>
              <a:off x="3949726" y="305066"/>
              <a:ext cx="100718" cy="10071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EE2"/>
              </a:solidFill>
            </p:spPr>
          </p:sp>
          <p:sp>
            <p:nvSpPr>
              <p:cNvPr id="39" name="TextBox 39"/>
              <p:cNvSpPr txBox="1"/>
              <p:nvPr/>
            </p:nvSpPr>
            <p:spPr>
              <a:xfrm>
                <a:off x="76200" y="66675"/>
                <a:ext cx="660400" cy="669925"/>
              </a:xfrm>
              <a:prstGeom prst="rect">
                <a:avLst/>
              </a:prstGeom>
            </p:spPr>
            <p:txBody>
              <a:bodyPr lIns="50800" tIns="50800" rIns="50800" bIns="50800" rtlCol="0" anchor="ctr"/>
              <a:lstStyle/>
              <a:p>
                <a:pPr algn="ctr">
                  <a:lnSpc>
                    <a:spcPts val="2268"/>
                  </a:lnSpc>
                </a:pPr>
                <a:endParaRPr/>
              </a:p>
            </p:txBody>
          </p:sp>
        </p:grpSp>
      </p:grpSp>
      <p:sp>
        <p:nvSpPr>
          <p:cNvPr id="41" name="TextBox 41"/>
          <p:cNvSpPr txBox="1"/>
          <p:nvPr/>
        </p:nvSpPr>
        <p:spPr>
          <a:xfrm>
            <a:off x="1496557" y="6920992"/>
            <a:ext cx="2781320" cy="438069"/>
          </a:xfrm>
          <a:prstGeom prst="rect">
            <a:avLst/>
          </a:prstGeom>
        </p:spPr>
        <p:txBody>
          <a:bodyPr lIns="0" tIns="0" rIns="0" bIns="0" rtlCol="0" anchor="t">
            <a:spAutoFit/>
          </a:bodyPr>
          <a:lstStyle/>
          <a:p>
            <a:pPr algn="ctr">
              <a:lnSpc>
                <a:spcPts val="3599"/>
              </a:lnSpc>
            </a:pPr>
            <a:r>
              <a:rPr lang="zh-CN" altLang="en-US" sz="2999" b="1" spc="770" dirty="0">
                <a:solidFill>
                  <a:srgbClr val="FFFFFF"/>
                </a:solidFill>
                <a:latin typeface="思源宋体-粗体 Bold"/>
                <a:ea typeface="思源宋体-粗体 Bold"/>
                <a:cs typeface="思源宋体-粗体 Bold"/>
                <a:sym typeface="思源宋体-粗体 Bold"/>
              </a:rPr>
              <a:t>学习提示</a:t>
            </a:r>
            <a:endParaRPr lang="en-US" sz="2999" b="1" spc="770" dirty="0">
              <a:solidFill>
                <a:srgbClr val="FFFFFF"/>
              </a:solidFill>
              <a:latin typeface="思源宋体-粗体 Bold"/>
              <a:ea typeface="思源宋体-粗体 Bold"/>
              <a:cs typeface="思源宋体-粗体 Bold"/>
              <a:sym typeface="思源宋体-粗体 Bold"/>
            </a:endParaRPr>
          </a:p>
        </p:txBody>
      </p:sp>
      <p:pic>
        <p:nvPicPr>
          <p:cNvPr id="46" name="图片 45">
            <a:extLst>
              <a:ext uri="{FF2B5EF4-FFF2-40B4-BE49-F238E27FC236}">
                <a16:creationId xmlns:a16="http://schemas.microsoft.com/office/drawing/2014/main" id="{C7C6C163-EA79-7E2B-AFFE-671FCAB44070}"/>
              </a:ext>
            </a:extLst>
          </p:cNvPr>
          <p:cNvPicPr>
            <a:picLocks noChangeAspect="1"/>
          </p:cNvPicPr>
          <p:nvPr/>
        </p:nvPicPr>
        <p:blipFill>
          <a:blip r:embed="rId5"/>
          <a:srcRect l="33372" t="74108" r="3830" b="11134"/>
          <a:stretch/>
        </p:blipFill>
        <p:spPr>
          <a:xfrm>
            <a:off x="5175037" y="2632715"/>
            <a:ext cx="11286199" cy="2852844"/>
          </a:xfrm>
          <a:prstGeom prst="rect">
            <a:avLst/>
          </a:prstGeom>
        </p:spPr>
      </p:pic>
      <p:pic>
        <p:nvPicPr>
          <p:cNvPr id="47" name="图片 46">
            <a:extLst>
              <a:ext uri="{FF2B5EF4-FFF2-40B4-BE49-F238E27FC236}">
                <a16:creationId xmlns:a16="http://schemas.microsoft.com/office/drawing/2014/main" id="{BDC52972-F0F2-F4DA-6D97-3410140E38CE}"/>
              </a:ext>
            </a:extLst>
          </p:cNvPr>
          <p:cNvPicPr>
            <a:picLocks noChangeAspect="1"/>
          </p:cNvPicPr>
          <p:nvPr/>
        </p:nvPicPr>
        <p:blipFill>
          <a:blip r:embed="rId6">
            <a:extLst>
              <a:ext uri="{28A0092B-C50C-407E-A947-70E740481C1C}">
                <a14:useLocalDpi xmlns:a14="http://schemas.microsoft.com/office/drawing/2010/main" val="0"/>
              </a:ext>
            </a:extLst>
          </a:blip>
          <a:srcRect l="7419" t="71586" r="7584" b="14394"/>
          <a:stretch/>
        </p:blipFill>
        <p:spPr>
          <a:xfrm>
            <a:off x="4907163" y="7033268"/>
            <a:ext cx="12312037" cy="1996432"/>
          </a:xfrm>
          <a:prstGeom prst="rect">
            <a:avLst/>
          </a:prstGeom>
        </p:spPr>
      </p:pic>
      <p:cxnSp>
        <p:nvCxnSpPr>
          <p:cNvPr id="23" name="直接连接符 22">
            <a:extLst>
              <a:ext uri="{FF2B5EF4-FFF2-40B4-BE49-F238E27FC236}">
                <a16:creationId xmlns:a16="http://schemas.microsoft.com/office/drawing/2014/main" id="{33D8FF6D-18DF-19FD-8C80-E40666B6FECE}"/>
              </a:ext>
            </a:extLst>
          </p:cNvPr>
          <p:cNvCxnSpPr>
            <a:cxnSpLocks/>
          </p:cNvCxnSpPr>
          <p:nvPr/>
        </p:nvCxnSpPr>
        <p:spPr>
          <a:xfrm>
            <a:off x="11811000" y="4000500"/>
            <a:ext cx="38862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5" name="直接连接符 24">
            <a:extLst>
              <a:ext uri="{FF2B5EF4-FFF2-40B4-BE49-F238E27FC236}">
                <a16:creationId xmlns:a16="http://schemas.microsoft.com/office/drawing/2014/main" id="{4BDCF6E3-6579-E2B6-7DA6-548E07006CE0}"/>
              </a:ext>
            </a:extLst>
          </p:cNvPr>
          <p:cNvCxnSpPr>
            <a:cxnSpLocks/>
          </p:cNvCxnSpPr>
          <p:nvPr/>
        </p:nvCxnSpPr>
        <p:spPr>
          <a:xfrm>
            <a:off x="5943600" y="4762500"/>
            <a:ext cx="64008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42" name="直接连接符 41">
            <a:extLst>
              <a:ext uri="{FF2B5EF4-FFF2-40B4-BE49-F238E27FC236}">
                <a16:creationId xmlns:a16="http://schemas.microsoft.com/office/drawing/2014/main" id="{3CF2C4C1-A1E1-36F8-3313-AD8E43828C35}"/>
              </a:ext>
            </a:extLst>
          </p:cNvPr>
          <p:cNvCxnSpPr>
            <a:cxnSpLocks/>
          </p:cNvCxnSpPr>
          <p:nvPr/>
        </p:nvCxnSpPr>
        <p:spPr>
          <a:xfrm>
            <a:off x="8534400" y="7658100"/>
            <a:ext cx="4572000" cy="0"/>
          </a:xfrm>
          <a:prstGeom prst="line">
            <a:avLst/>
          </a:prstGeom>
          <a:ln w="38100"/>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EF6E6-543E-B0DB-F64C-6B3633349B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268068-8E83-6DB4-E8D4-ED5F6226F9A6}"/>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sp>
      <p:grpSp>
        <p:nvGrpSpPr>
          <p:cNvPr id="3" name="Group 3">
            <a:extLst>
              <a:ext uri="{FF2B5EF4-FFF2-40B4-BE49-F238E27FC236}">
                <a16:creationId xmlns:a16="http://schemas.microsoft.com/office/drawing/2014/main" id="{F227133D-ECC7-B6C0-C282-829E4DEC7133}"/>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847BFCDD-1176-C400-F50F-B77BAEEB21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99E586A9-52D2-1C2F-C848-5D3162ED4EDD}"/>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7" name="AutoShape 7">
            <a:extLst>
              <a:ext uri="{FF2B5EF4-FFF2-40B4-BE49-F238E27FC236}">
                <a16:creationId xmlns:a16="http://schemas.microsoft.com/office/drawing/2014/main" id="{7DA4B5F9-487B-5ABF-5A36-4DCBEC9A590E}"/>
              </a:ext>
            </a:extLst>
          </p:cNvPr>
          <p:cNvSpPr/>
          <p:nvPr/>
        </p:nvSpPr>
        <p:spPr>
          <a:xfrm flipV="1">
            <a:off x="-110243" y="1900976"/>
            <a:ext cx="18398243" cy="29102"/>
          </a:xfrm>
          <a:prstGeom prst="line">
            <a:avLst/>
          </a:prstGeom>
          <a:ln w="9525" cap="flat">
            <a:solidFill>
              <a:srgbClr val="3E5B62"/>
            </a:solidFill>
            <a:prstDash val="solid"/>
            <a:headEnd type="none" w="sm" len="sm"/>
            <a:tailEnd type="none" w="sm" len="sm"/>
          </a:ln>
        </p:spPr>
      </p:sp>
      <p:sp>
        <p:nvSpPr>
          <p:cNvPr id="8" name="Freeform 8">
            <a:extLst>
              <a:ext uri="{FF2B5EF4-FFF2-40B4-BE49-F238E27FC236}">
                <a16:creationId xmlns:a16="http://schemas.microsoft.com/office/drawing/2014/main" id="{C98C16CB-382C-C5D7-A47A-FADFFDD8AE35}"/>
              </a:ext>
            </a:extLst>
          </p:cNvPr>
          <p:cNvSpPr/>
          <p:nvPr/>
        </p:nvSpPr>
        <p:spPr>
          <a:xfrm>
            <a:off x="16528887" y="213905"/>
            <a:ext cx="981745" cy="1033416"/>
          </a:xfrm>
          <a:custGeom>
            <a:avLst/>
            <a:gdLst/>
            <a:ahLst/>
            <a:cxnLst/>
            <a:rect l="l" t="t" r="r" b="b"/>
            <a:pathLst>
              <a:path w="981745" h="1033416">
                <a:moveTo>
                  <a:pt x="0" y="0"/>
                </a:moveTo>
                <a:lnTo>
                  <a:pt x="981745" y="0"/>
                </a:lnTo>
                <a:lnTo>
                  <a:pt x="981745" y="1033416"/>
                </a:lnTo>
                <a:lnTo>
                  <a:pt x="0" y="1033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19">
            <a:extLst>
              <a:ext uri="{FF2B5EF4-FFF2-40B4-BE49-F238E27FC236}">
                <a16:creationId xmlns:a16="http://schemas.microsoft.com/office/drawing/2014/main" id="{CC88AD44-E36D-7AA4-4D3C-2F2A734ADA91}"/>
              </a:ext>
            </a:extLst>
          </p:cNvPr>
          <p:cNvSpPr txBox="1"/>
          <p:nvPr/>
        </p:nvSpPr>
        <p:spPr>
          <a:xfrm>
            <a:off x="1964720" y="3036754"/>
            <a:ext cx="14478000" cy="4927759"/>
          </a:xfrm>
          <a:prstGeom prst="rect">
            <a:avLst/>
          </a:prstGeom>
        </p:spPr>
        <p:txBody>
          <a:bodyPr wrap="square" lIns="0" tIns="0" rIns="0" bIns="0" rtlCol="0" anchor="t">
            <a:spAutoFit/>
          </a:bodyPr>
          <a:lstStyle/>
          <a:p>
            <a:pPr>
              <a:lnSpc>
                <a:spcPts val="6500"/>
              </a:lnSpc>
            </a:pPr>
            <a:r>
              <a:rPr lang="zh-CN" altLang="en-US" sz="4400" b="1" spc="770" dirty="0">
                <a:latin typeface="华文楷体" panose="02010600040101010101" pitchFamily="2" charset="-122"/>
                <a:ea typeface="华文楷体" panose="02010600040101010101" pitchFamily="2" charset="-122"/>
                <a:cs typeface="思源宋体-粗体 Bold"/>
                <a:sym typeface="思源宋体-粗体 Bold"/>
              </a:rPr>
              <a:t>我们不应当在高深的理论中而应当在这种自然的感情中去寻找人即使没有受过教育的熏陶也不愿意做恶事的原因。虽然苏格拉底和具有他那种素养的人可以通过理性而获得美德，但是，如果人类的生存要依靠组成人类的人的推理的话，则人类也许早就灭亡了。</a:t>
            </a:r>
            <a:endParaRPr lang="en-US" sz="4400" b="1" spc="770" dirty="0">
              <a:latin typeface="华文楷体" panose="02010600040101010101" pitchFamily="2" charset="-122"/>
              <a:ea typeface="华文楷体" panose="02010600040101010101" pitchFamily="2" charset="-122"/>
              <a:cs typeface="思源宋体-粗体 Bold"/>
              <a:sym typeface="思源宋体-粗体 Bold"/>
            </a:endParaRPr>
          </a:p>
        </p:txBody>
      </p:sp>
      <p:sp>
        <p:nvSpPr>
          <p:cNvPr id="11" name="Freeform 44">
            <a:extLst>
              <a:ext uri="{FF2B5EF4-FFF2-40B4-BE49-F238E27FC236}">
                <a16:creationId xmlns:a16="http://schemas.microsoft.com/office/drawing/2014/main" id="{7E961178-D464-8C45-586B-33842A07726D}"/>
              </a:ext>
            </a:extLst>
          </p:cNvPr>
          <p:cNvSpPr/>
          <p:nvPr/>
        </p:nvSpPr>
        <p:spPr>
          <a:xfrm flipH="1">
            <a:off x="16190184" y="7125799"/>
            <a:ext cx="2128971" cy="2563738"/>
          </a:xfrm>
          <a:custGeom>
            <a:avLst/>
            <a:gdLst/>
            <a:ahLst/>
            <a:cxnLst/>
            <a:rect l="l" t="t" r="r" b="b"/>
            <a:pathLst>
              <a:path w="2128971" h="2563738">
                <a:moveTo>
                  <a:pt x="2128971" y="0"/>
                </a:moveTo>
                <a:lnTo>
                  <a:pt x="0" y="0"/>
                </a:lnTo>
                <a:lnTo>
                  <a:pt x="0" y="2563738"/>
                </a:lnTo>
                <a:lnTo>
                  <a:pt x="2128971" y="2563738"/>
                </a:lnTo>
                <a:lnTo>
                  <a:pt x="212897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8">
            <a:extLst>
              <a:ext uri="{FF2B5EF4-FFF2-40B4-BE49-F238E27FC236}">
                <a16:creationId xmlns:a16="http://schemas.microsoft.com/office/drawing/2014/main" id="{3F910ABB-A0AD-B1D2-5083-E4A32D3A8505}"/>
              </a:ext>
            </a:extLst>
          </p:cNvPr>
          <p:cNvSpPr txBox="1"/>
          <p:nvPr/>
        </p:nvSpPr>
        <p:spPr>
          <a:xfrm>
            <a:off x="6114204" y="1175975"/>
            <a:ext cx="10863932" cy="666849"/>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Ⅲ</a:t>
            </a:r>
            <a:r>
              <a:rPr lang="en-US" altLang="zh-CN" sz="4000" dirty="0">
                <a:latin typeface="可画琴赋小楷"/>
                <a:ea typeface="可画琴赋小楷"/>
                <a:cs typeface="可画琴赋小楷"/>
                <a:sym typeface="可画琴赋小楷"/>
              </a:rPr>
              <a:t> </a:t>
            </a:r>
            <a:r>
              <a:rPr lang="zh-CN" altLang="en-US" sz="4000" b="1" dirty="0">
                <a:latin typeface="华文细黑" panose="02010600040101010101" pitchFamily="2" charset="-122"/>
                <a:ea typeface="华文细黑" panose="02010600040101010101" pitchFamily="2" charset="-122"/>
                <a:cs typeface="可画琴赋小楷"/>
                <a:sym typeface="可画琴赋小楷"/>
              </a:rPr>
              <a:t>把握思想内涵，领会价值观念</a:t>
            </a:r>
            <a:endParaRPr lang="en-US" sz="4000" b="1" dirty="0">
              <a:latin typeface="华文细黑" panose="02010600040101010101" pitchFamily="2" charset="-122"/>
              <a:ea typeface="华文细黑" panose="02010600040101010101" pitchFamily="2" charset="-122"/>
              <a:cs typeface="可画琴赋小楷"/>
              <a:sym typeface="可画琴赋小楷"/>
            </a:endParaRPr>
          </a:p>
        </p:txBody>
      </p:sp>
    </p:spTree>
    <p:extLst>
      <p:ext uri="{BB962C8B-B14F-4D97-AF65-F5344CB8AC3E}">
        <p14:creationId xmlns:p14="http://schemas.microsoft.com/office/powerpoint/2010/main" val="3679109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F3881-43B1-9E2A-6EDB-E241C4D4DF8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9BEA1B-7409-85F0-515E-026460A10876}"/>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3" name="Group 3">
            <a:extLst>
              <a:ext uri="{FF2B5EF4-FFF2-40B4-BE49-F238E27FC236}">
                <a16:creationId xmlns:a16="http://schemas.microsoft.com/office/drawing/2014/main" id="{417C1EB5-BE93-47A7-4754-511CE396845B}"/>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0FC5B4B7-12C4-7E41-B300-B4B7744467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EB742573-6BDD-14D0-6E7A-331AD1B79712}"/>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7" name="AutoShape 7">
            <a:extLst>
              <a:ext uri="{FF2B5EF4-FFF2-40B4-BE49-F238E27FC236}">
                <a16:creationId xmlns:a16="http://schemas.microsoft.com/office/drawing/2014/main" id="{A5C1C24F-59D6-94BA-0BBC-CDBBE056C515}"/>
              </a:ext>
            </a:extLst>
          </p:cNvPr>
          <p:cNvSpPr/>
          <p:nvPr/>
        </p:nvSpPr>
        <p:spPr>
          <a:xfrm flipV="1">
            <a:off x="-110243" y="1900976"/>
            <a:ext cx="18398243" cy="29102"/>
          </a:xfrm>
          <a:prstGeom prst="line">
            <a:avLst/>
          </a:prstGeom>
          <a:ln w="9525" cap="flat">
            <a:solidFill>
              <a:srgbClr val="3E5B62"/>
            </a:solidFill>
            <a:prstDash val="solid"/>
            <a:headEnd type="none" w="sm" len="sm"/>
            <a:tailEnd type="none" w="sm" len="sm"/>
          </a:ln>
        </p:spPr>
      </p:sp>
      <p:sp>
        <p:nvSpPr>
          <p:cNvPr id="8" name="Freeform 8">
            <a:extLst>
              <a:ext uri="{FF2B5EF4-FFF2-40B4-BE49-F238E27FC236}">
                <a16:creationId xmlns:a16="http://schemas.microsoft.com/office/drawing/2014/main" id="{85A82682-A3F4-E291-CC9F-7592C6102F1E}"/>
              </a:ext>
            </a:extLst>
          </p:cNvPr>
          <p:cNvSpPr/>
          <p:nvPr/>
        </p:nvSpPr>
        <p:spPr>
          <a:xfrm>
            <a:off x="16528887" y="213905"/>
            <a:ext cx="981745" cy="1033416"/>
          </a:xfrm>
          <a:custGeom>
            <a:avLst/>
            <a:gdLst/>
            <a:ahLst/>
            <a:cxnLst/>
            <a:rect l="l" t="t" r="r" b="b"/>
            <a:pathLst>
              <a:path w="981745" h="1033416">
                <a:moveTo>
                  <a:pt x="0" y="0"/>
                </a:moveTo>
                <a:lnTo>
                  <a:pt x="981745" y="0"/>
                </a:lnTo>
                <a:lnTo>
                  <a:pt x="981745" y="1033416"/>
                </a:lnTo>
                <a:lnTo>
                  <a:pt x="0" y="1033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a:extLst>
              <a:ext uri="{FF2B5EF4-FFF2-40B4-BE49-F238E27FC236}">
                <a16:creationId xmlns:a16="http://schemas.microsoft.com/office/drawing/2014/main" id="{D175D192-FD06-4B99-3E31-E001B100504C}"/>
              </a:ext>
            </a:extLst>
          </p:cNvPr>
          <p:cNvSpPr txBox="1"/>
          <p:nvPr/>
        </p:nvSpPr>
        <p:spPr>
          <a:xfrm>
            <a:off x="1268240" y="447192"/>
            <a:ext cx="4370560"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拓展延伸</a:t>
            </a:r>
            <a:endParaRPr lang="en-US" sz="5511" dirty="0">
              <a:solidFill>
                <a:srgbClr val="3E5B62"/>
              </a:solidFill>
              <a:latin typeface="可画琴赋小楷"/>
              <a:ea typeface="可画琴赋小楷"/>
              <a:cs typeface="可画琴赋小楷"/>
              <a:sym typeface="可画琴赋小楷"/>
            </a:endParaRPr>
          </a:p>
        </p:txBody>
      </p:sp>
      <p:sp>
        <p:nvSpPr>
          <p:cNvPr id="10" name="TextBox 19">
            <a:extLst>
              <a:ext uri="{FF2B5EF4-FFF2-40B4-BE49-F238E27FC236}">
                <a16:creationId xmlns:a16="http://schemas.microsoft.com/office/drawing/2014/main" id="{52A2CFB8-B2B0-E381-6381-AD5EACBC41C4}"/>
              </a:ext>
            </a:extLst>
          </p:cNvPr>
          <p:cNvSpPr txBox="1"/>
          <p:nvPr/>
        </p:nvSpPr>
        <p:spPr>
          <a:xfrm>
            <a:off x="1143000" y="7094184"/>
            <a:ext cx="14478000" cy="1615955"/>
          </a:xfrm>
          <a:prstGeom prst="rect">
            <a:avLst/>
          </a:prstGeom>
        </p:spPr>
        <p:txBody>
          <a:bodyPr wrap="square" lIns="0" tIns="0" rIns="0" bIns="0" rtlCol="0" anchor="t">
            <a:spAutoFit/>
          </a:bodyPr>
          <a:lstStyle/>
          <a:p>
            <a:pPr algn="l">
              <a:lnSpc>
                <a:spcPts val="6600"/>
              </a:lnSpc>
            </a:pPr>
            <a:r>
              <a:rPr lang="zh-CN" altLang="en-US" sz="4400" b="1" spc="770" dirty="0">
                <a:solidFill>
                  <a:srgbClr val="3E5B62"/>
                </a:solidFill>
                <a:latin typeface="思源宋体-粗体 Bold"/>
                <a:ea typeface="思源宋体-粗体 Bold"/>
                <a:cs typeface="思源宋体-粗体 Bold"/>
                <a:sym typeface="思源宋体-粗体 Bold"/>
              </a:rPr>
              <a:t>卢梭在</a:t>
            </a:r>
            <a:r>
              <a:rPr lang="en-US" altLang="zh-CN" sz="4400" b="1" spc="770" dirty="0">
                <a:solidFill>
                  <a:srgbClr val="3E5B62"/>
                </a:solidFill>
                <a:latin typeface="思源宋体-粗体 Bold"/>
                <a:ea typeface="思源宋体-粗体 Bold"/>
                <a:cs typeface="思源宋体-粗体 Bold"/>
                <a:sym typeface="思源宋体-粗体 Bold"/>
              </a:rPr>
              <a:t>《</a:t>
            </a:r>
            <a:r>
              <a:rPr lang="zh-CN" altLang="en-US" sz="4400" b="1" spc="770" dirty="0">
                <a:solidFill>
                  <a:srgbClr val="3E5B62"/>
                </a:solidFill>
                <a:latin typeface="思源宋体-粗体 Bold"/>
                <a:ea typeface="思源宋体-粗体 Bold"/>
                <a:cs typeface="思源宋体-粗体 Bold"/>
                <a:sym typeface="思源宋体-粗体 Bold"/>
              </a:rPr>
              <a:t>论人与人之间不平等的起因和基础</a:t>
            </a:r>
            <a:r>
              <a:rPr lang="en-US" altLang="zh-CN" sz="4400" b="1" spc="770" dirty="0">
                <a:solidFill>
                  <a:srgbClr val="3E5B62"/>
                </a:solidFill>
                <a:latin typeface="思源宋体-粗体 Bold"/>
                <a:ea typeface="思源宋体-粗体 Bold"/>
                <a:cs typeface="思源宋体-粗体 Bold"/>
                <a:sym typeface="思源宋体-粗体 Bold"/>
              </a:rPr>
              <a:t>》</a:t>
            </a:r>
            <a:r>
              <a:rPr lang="zh-CN" altLang="en-US" sz="4400" b="1" spc="770" dirty="0">
                <a:solidFill>
                  <a:srgbClr val="3E5B62"/>
                </a:solidFill>
                <a:latin typeface="思源宋体-粗体 Bold"/>
                <a:ea typeface="思源宋体-粗体 Bold"/>
                <a:cs typeface="思源宋体-粗体 Bold"/>
                <a:sym typeface="思源宋体-粗体 Bold"/>
              </a:rPr>
              <a:t>这本书中，为何会谈及“怜悯是人的天性”？</a:t>
            </a:r>
            <a:endParaRPr lang="en-US" sz="4400" b="1" spc="770" dirty="0">
              <a:solidFill>
                <a:srgbClr val="3E5B62"/>
              </a:solidFill>
              <a:latin typeface="思源宋体-粗体 Bold"/>
              <a:ea typeface="思源宋体-粗体 Bold"/>
              <a:cs typeface="思源宋体-粗体 Bold"/>
              <a:sym typeface="思源宋体-粗体 Bold"/>
            </a:endParaRPr>
          </a:p>
        </p:txBody>
      </p:sp>
      <p:sp>
        <p:nvSpPr>
          <p:cNvPr id="11" name="Freeform 44">
            <a:extLst>
              <a:ext uri="{FF2B5EF4-FFF2-40B4-BE49-F238E27FC236}">
                <a16:creationId xmlns:a16="http://schemas.microsoft.com/office/drawing/2014/main" id="{361AED15-4EB3-723A-0516-3AD4459BA267}"/>
              </a:ext>
            </a:extLst>
          </p:cNvPr>
          <p:cNvSpPr/>
          <p:nvPr/>
        </p:nvSpPr>
        <p:spPr>
          <a:xfrm flipH="1">
            <a:off x="16190184" y="7125799"/>
            <a:ext cx="2128971" cy="2563738"/>
          </a:xfrm>
          <a:custGeom>
            <a:avLst/>
            <a:gdLst/>
            <a:ahLst/>
            <a:cxnLst/>
            <a:rect l="l" t="t" r="r" b="b"/>
            <a:pathLst>
              <a:path w="2128971" h="2563738">
                <a:moveTo>
                  <a:pt x="2128971" y="0"/>
                </a:moveTo>
                <a:lnTo>
                  <a:pt x="0" y="0"/>
                </a:lnTo>
                <a:lnTo>
                  <a:pt x="0" y="2563738"/>
                </a:lnTo>
                <a:lnTo>
                  <a:pt x="2128971" y="2563738"/>
                </a:lnTo>
                <a:lnTo>
                  <a:pt x="2128971"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26" name="Picture 2" descr="卢梭：在工具理性盛行的时代歌颂情感_凤凰网">
            <a:hlinkClick r:id="rId7" action="ppaction://hlinksldjump"/>
            <a:extLst>
              <a:ext uri="{FF2B5EF4-FFF2-40B4-BE49-F238E27FC236}">
                <a16:creationId xmlns:a16="http://schemas.microsoft.com/office/drawing/2014/main" id="{81D2FFC3-EB40-6C42-83F0-9718AE2BF0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6200" y="2135045"/>
            <a:ext cx="3389312" cy="4720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6902F5F7-2850-C426-5EE0-B58A3453B847}"/>
              </a:ext>
            </a:extLst>
          </p:cNvPr>
          <p:cNvSpPr txBox="1"/>
          <p:nvPr/>
        </p:nvSpPr>
        <p:spPr>
          <a:xfrm>
            <a:off x="6114204" y="1175975"/>
            <a:ext cx="10863932" cy="666849"/>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Ⅲ</a:t>
            </a:r>
            <a:r>
              <a:rPr lang="en-US" altLang="zh-CN" sz="4000" dirty="0">
                <a:latin typeface="可画琴赋小楷"/>
                <a:ea typeface="可画琴赋小楷"/>
                <a:cs typeface="可画琴赋小楷"/>
                <a:sym typeface="可画琴赋小楷"/>
              </a:rPr>
              <a:t> </a:t>
            </a:r>
            <a:r>
              <a:rPr lang="zh-CN" altLang="en-US" sz="4000" b="1" dirty="0">
                <a:latin typeface="华文细黑" panose="02010600040101010101" pitchFamily="2" charset="-122"/>
                <a:ea typeface="华文细黑" panose="02010600040101010101" pitchFamily="2" charset="-122"/>
                <a:cs typeface="可画琴赋小楷"/>
                <a:sym typeface="可画琴赋小楷"/>
              </a:rPr>
              <a:t>把握思想内涵，领会价值观念</a:t>
            </a:r>
            <a:endParaRPr lang="en-US" sz="4000" b="1" dirty="0">
              <a:latin typeface="华文细黑" panose="02010600040101010101" pitchFamily="2" charset="-122"/>
              <a:ea typeface="华文细黑" panose="02010600040101010101" pitchFamily="2" charset="-122"/>
              <a:cs typeface="可画琴赋小楷"/>
              <a:sym typeface="可画琴赋小楷"/>
            </a:endParaRPr>
          </a:p>
        </p:txBody>
      </p:sp>
    </p:spTree>
    <p:extLst>
      <p:ext uri="{BB962C8B-B14F-4D97-AF65-F5344CB8AC3E}">
        <p14:creationId xmlns:p14="http://schemas.microsoft.com/office/powerpoint/2010/main" val="1657490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EF6E6-543E-B0DB-F64C-6B3633349B30}"/>
            </a:ext>
          </a:extLst>
        </p:cNvPr>
        <p:cNvGrpSpPr/>
        <p:nvPr/>
      </p:nvGrpSpPr>
      <p:grpSpPr>
        <a:xfrm>
          <a:off x="0" y="0"/>
          <a:ext cx="0" cy="0"/>
          <a:chOff x="0" y="0"/>
          <a:chExt cx="0" cy="0"/>
        </a:xfrm>
      </p:grpSpPr>
      <p:sp>
        <p:nvSpPr>
          <p:cNvPr id="2" name="Freeform 2">
            <a:hlinkClick r:id="rId2" action="ppaction://hlinksldjump"/>
            <a:extLst>
              <a:ext uri="{FF2B5EF4-FFF2-40B4-BE49-F238E27FC236}">
                <a16:creationId xmlns:a16="http://schemas.microsoft.com/office/drawing/2014/main" id="{EA268068-8E83-6DB4-E8D4-ED5F6226F9A6}"/>
              </a:ext>
            </a:extLst>
          </p:cNvPr>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16971" t="-15619" r="-33700" b="-2503"/>
            </a:stretch>
          </a:blipFill>
        </p:spPr>
      </p:sp>
      <p:grpSp>
        <p:nvGrpSpPr>
          <p:cNvPr id="3" name="Group 3">
            <a:extLst>
              <a:ext uri="{FF2B5EF4-FFF2-40B4-BE49-F238E27FC236}">
                <a16:creationId xmlns:a16="http://schemas.microsoft.com/office/drawing/2014/main" id="{F227133D-ECC7-B6C0-C282-829E4DEC7133}"/>
              </a:ext>
            </a:extLst>
          </p:cNvPr>
          <p:cNvGrpSpPr/>
          <p:nvPr/>
        </p:nvGrpSpPr>
        <p:grpSpPr>
          <a:xfrm>
            <a:off x="-848862" y="-904500"/>
            <a:ext cx="2805476" cy="2805476"/>
            <a:chOff x="0" y="0"/>
            <a:chExt cx="812800" cy="812800"/>
          </a:xfrm>
        </p:grpSpPr>
        <p:sp>
          <p:nvSpPr>
            <p:cNvPr id="4" name="Freeform 4">
              <a:extLst>
                <a:ext uri="{FF2B5EF4-FFF2-40B4-BE49-F238E27FC236}">
                  <a16:creationId xmlns:a16="http://schemas.microsoft.com/office/drawing/2014/main" id="{847BFCDD-1176-C400-F50F-B77BAEEB21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a:extLst>
                <a:ext uri="{FF2B5EF4-FFF2-40B4-BE49-F238E27FC236}">
                  <a16:creationId xmlns:a16="http://schemas.microsoft.com/office/drawing/2014/main" id="{99E586A9-52D2-1C2F-C848-5D3162ED4EDD}"/>
                </a:ext>
              </a:extLst>
            </p:cNvPr>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7" name="AutoShape 7">
            <a:extLst>
              <a:ext uri="{FF2B5EF4-FFF2-40B4-BE49-F238E27FC236}">
                <a16:creationId xmlns:a16="http://schemas.microsoft.com/office/drawing/2014/main" id="{7DA4B5F9-487B-5ABF-5A36-4DCBEC9A590E}"/>
              </a:ext>
            </a:extLst>
          </p:cNvPr>
          <p:cNvSpPr/>
          <p:nvPr/>
        </p:nvSpPr>
        <p:spPr>
          <a:xfrm flipV="1">
            <a:off x="-110243" y="1900976"/>
            <a:ext cx="18398243" cy="29102"/>
          </a:xfrm>
          <a:prstGeom prst="line">
            <a:avLst/>
          </a:prstGeom>
          <a:ln w="9525" cap="flat">
            <a:solidFill>
              <a:srgbClr val="3E5B62"/>
            </a:solidFill>
            <a:prstDash val="solid"/>
            <a:headEnd type="none" w="sm" len="sm"/>
            <a:tailEnd type="none" w="sm" len="sm"/>
          </a:ln>
        </p:spPr>
      </p:sp>
      <p:sp>
        <p:nvSpPr>
          <p:cNvPr id="8" name="Freeform 8">
            <a:extLst>
              <a:ext uri="{FF2B5EF4-FFF2-40B4-BE49-F238E27FC236}">
                <a16:creationId xmlns:a16="http://schemas.microsoft.com/office/drawing/2014/main" id="{C98C16CB-382C-C5D7-A47A-FADFFDD8AE35}"/>
              </a:ext>
            </a:extLst>
          </p:cNvPr>
          <p:cNvSpPr/>
          <p:nvPr/>
        </p:nvSpPr>
        <p:spPr>
          <a:xfrm>
            <a:off x="16528887" y="213905"/>
            <a:ext cx="981745" cy="1033416"/>
          </a:xfrm>
          <a:custGeom>
            <a:avLst/>
            <a:gdLst/>
            <a:ahLst/>
            <a:cxnLst/>
            <a:rect l="l" t="t" r="r" b="b"/>
            <a:pathLst>
              <a:path w="981745" h="1033416">
                <a:moveTo>
                  <a:pt x="0" y="0"/>
                </a:moveTo>
                <a:lnTo>
                  <a:pt x="981745" y="0"/>
                </a:lnTo>
                <a:lnTo>
                  <a:pt x="981745" y="1033416"/>
                </a:lnTo>
                <a:lnTo>
                  <a:pt x="0" y="1033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44">
            <a:extLst>
              <a:ext uri="{FF2B5EF4-FFF2-40B4-BE49-F238E27FC236}">
                <a16:creationId xmlns:a16="http://schemas.microsoft.com/office/drawing/2014/main" id="{7E961178-D464-8C45-586B-33842A07726D}"/>
              </a:ext>
            </a:extLst>
          </p:cNvPr>
          <p:cNvSpPr/>
          <p:nvPr/>
        </p:nvSpPr>
        <p:spPr>
          <a:xfrm flipH="1">
            <a:off x="16190184" y="7125799"/>
            <a:ext cx="2128971" cy="2563738"/>
          </a:xfrm>
          <a:custGeom>
            <a:avLst/>
            <a:gdLst/>
            <a:ahLst/>
            <a:cxnLst/>
            <a:rect l="l" t="t" r="r" b="b"/>
            <a:pathLst>
              <a:path w="2128971" h="2563738">
                <a:moveTo>
                  <a:pt x="2128971" y="0"/>
                </a:moveTo>
                <a:lnTo>
                  <a:pt x="0" y="0"/>
                </a:lnTo>
                <a:lnTo>
                  <a:pt x="0" y="2563738"/>
                </a:lnTo>
                <a:lnTo>
                  <a:pt x="2128971" y="2563738"/>
                </a:lnTo>
                <a:lnTo>
                  <a:pt x="2128971"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9">
            <a:extLst>
              <a:ext uri="{FF2B5EF4-FFF2-40B4-BE49-F238E27FC236}">
                <a16:creationId xmlns:a16="http://schemas.microsoft.com/office/drawing/2014/main" id="{9321FEFF-A713-FB34-D24A-C8E192FE2C9D}"/>
              </a:ext>
            </a:extLst>
          </p:cNvPr>
          <p:cNvSpPr txBox="1"/>
          <p:nvPr/>
        </p:nvSpPr>
        <p:spPr>
          <a:xfrm>
            <a:off x="1712184" y="4641592"/>
            <a:ext cx="14478000" cy="1866024"/>
          </a:xfrm>
          <a:prstGeom prst="rect">
            <a:avLst/>
          </a:prstGeom>
        </p:spPr>
        <p:txBody>
          <a:bodyPr wrap="square" lIns="0" tIns="0" rIns="0" bIns="0" rtlCol="0" anchor="t">
            <a:spAutoFit/>
          </a:bodyPr>
          <a:lstStyle/>
          <a:p>
            <a:pPr>
              <a:lnSpc>
                <a:spcPts val="3599"/>
              </a:lnSpc>
            </a:pPr>
            <a:r>
              <a:rPr lang="zh-CN" altLang="en-US" sz="4400" b="1" spc="770" dirty="0">
                <a:solidFill>
                  <a:srgbClr val="3E5B62"/>
                </a:solidFill>
                <a:latin typeface="思源宋体-粗体 Bold"/>
                <a:ea typeface="思源宋体-粗体 Bold"/>
                <a:cs typeface="思源宋体-粗体 Bold"/>
                <a:sym typeface="思源宋体-粗体 Bold"/>
              </a:rPr>
              <a:t>自然状态：平等。（因为：怜悯是人的天性。）</a:t>
            </a:r>
            <a:endParaRPr lang="en-US" altLang="zh-CN" sz="4400" b="1" spc="770" dirty="0">
              <a:solidFill>
                <a:srgbClr val="3E5B62"/>
              </a:solidFill>
              <a:latin typeface="思源宋体-粗体 Bold"/>
              <a:ea typeface="思源宋体-粗体 Bold"/>
              <a:cs typeface="思源宋体-粗体 Bold"/>
              <a:sym typeface="思源宋体-粗体 Bold"/>
            </a:endParaRPr>
          </a:p>
          <a:p>
            <a:pPr>
              <a:lnSpc>
                <a:spcPts val="3599"/>
              </a:lnSpc>
            </a:pPr>
            <a:endParaRPr lang="en-US" altLang="zh-CN" sz="4400" b="1" spc="770" dirty="0">
              <a:solidFill>
                <a:srgbClr val="3E5B62"/>
              </a:solidFill>
              <a:latin typeface="思源宋体-粗体 Bold"/>
              <a:ea typeface="思源宋体-粗体 Bold"/>
              <a:cs typeface="思源宋体-粗体 Bold"/>
              <a:sym typeface="思源宋体-粗体 Bold"/>
            </a:endParaRPr>
          </a:p>
          <a:p>
            <a:pPr>
              <a:lnSpc>
                <a:spcPts val="3599"/>
              </a:lnSpc>
            </a:pPr>
            <a:r>
              <a:rPr lang="zh-CN" altLang="en-US" sz="4400" b="1" spc="770" dirty="0">
                <a:solidFill>
                  <a:srgbClr val="3E5B62"/>
                </a:solidFill>
                <a:latin typeface="思源宋体-粗体 Bold"/>
                <a:ea typeface="思源宋体-粗体 Bold"/>
                <a:cs typeface="思源宋体-粗体 Bold"/>
                <a:sym typeface="思源宋体-粗体 Bold"/>
              </a:rPr>
              <a:t>不平等的产生：私有制，由自然到社会状态。</a:t>
            </a:r>
          </a:p>
          <a:p>
            <a:pPr algn="l">
              <a:lnSpc>
                <a:spcPts val="3599"/>
              </a:lnSpc>
            </a:pPr>
            <a:endParaRPr lang="en-US" sz="4400" b="1" spc="770" dirty="0">
              <a:solidFill>
                <a:srgbClr val="3E5B62"/>
              </a:solidFill>
              <a:latin typeface="思源宋体-粗体 Bold"/>
              <a:ea typeface="思源宋体-粗体 Bold"/>
              <a:cs typeface="思源宋体-粗体 Bold"/>
              <a:sym typeface="思源宋体-粗体 Bold"/>
            </a:endParaRPr>
          </a:p>
        </p:txBody>
      </p:sp>
      <p:sp>
        <p:nvSpPr>
          <p:cNvPr id="6" name="TextBox 9">
            <a:extLst>
              <a:ext uri="{FF2B5EF4-FFF2-40B4-BE49-F238E27FC236}">
                <a16:creationId xmlns:a16="http://schemas.microsoft.com/office/drawing/2014/main" id="{FE8493EF-DE71-2345-8275-AC8124975E4B}"/>
              </a:ext>
            </a:extLst>
          </p:cNvPr>
          <p:cNvSpPr txBox="1"/>
          <p:nvPr/>
        </p:nvSpPr>
        <p:spPr>
          <a:xfrm>
            <a:off x="1268240" y="447192"/>
            <a:ext cx="4370560"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拓展延伸</a:t>
            </a:r>
            <a:endParaRPr lang="en-US" sz="5511" dirty="0">
              <a:solidFill>
                <a:srgbClr val="3E5B62"/>
              </a:solidFill>
              <a:latin typeface="可画琴赋小楷"/>
              <a:ea typeface="可画琴赋小楷"/>
              <a:cs typeface="可画琴赋小楷"/>
              <a:sym typeface="可画琴赋小楷"/>
            </a:endParaRPr>
          </a:p>
        </p:txBody>
      </p:sp>
      <p:sp>
        <p:nvSpPr>
          <p:cNvPr id="10" name="TextBox 8">
            <a:extLst>
              <a:ext uri="{FF2B5EF4-FFF2-40B4-BE49-F238E27FC236}">
                <a16:creationId xmlns:a16="http://schemas.microsoft.com/office/drawing/2014/main" id="{470BBFF3-15E0-279B-AD66-1FE894FFA94B}"/>
              </a:ext>
            </a:extLst>
          </p:cNvPr>
          <p:cNvSpPr txBox="1"/>
          <p:nvPr/>
        </p:nvSpPr>
        <p:spPr>
          <a:xfrm>
            <a:off x="6114204" y="1175975"/>
            <a:ext cx="10863932" cy="666849"/>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Ⅲ</a:t>
            </a:r>
            <a:r>
              <a:rPr lang="en-US" altLang="zh-CN" sz="4000" dirty="0">
                <a:latin typeface="可画琴赋小楷"/>
                <a:ea typeface="可画琴赋小楷"/>
                <a:cs typeface="可画琴赋小楷"/>
                <a:sym typeface="可画琴赋小楷"/>
              </a:rPr>
              <a:t> </a:t>
            </a:r>
            <a:r>
              <a:rPr lang="zh-CN" altLang="en-US" sz="4000" b="1" dirty="0">
                <a:latin typeface="华文细黑" panose="02010600040101010101" pitchFamily="2" charset="-122"/>
                <a:ea typeface="华文细黑" panose="02010600040101010101" pitchFamily="2" charset="-122"/>
                <a:cs typeface="可画琴赋小楷"/>
                <a:sym typeface="可画琴赋小楷"/>
              </a:rPr>
              <a:t>把握思想内涵，领会价值观念</a:t>
            </a:r>
            <a:endParaRPr lang="en-US" sz="4000" b="1" dirty="0">
              <a:latin typeface="华文细黑" panose="02010600040101010101" pitchFamily="2" charset="-122"/>
              <a:ea typeface="华文细黑" panose="02010600040101010101" pitchFamily="2" charset="-122"/>
              <a:cs typeface="可画琴赋小楷"/>
              <a:sym typeface="可画琴赋小楷"/>
            </a:endParaRPr>
          </a:p>
        </p:txBody>
      </p:sp>
    </p:spTree>
    <p:extLst>
      <p:ext uri="{BB962C8B-B14F-4D97-AF65-F5344CB8AC3E}">
        <p14:creationId xmlns:p14="http://schemas.microsoft.com/office/powerpoint/2010/main" val="3599537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19F61-B008-25E1-3257-38838F67EA60}"/>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4A9C910E-E78A-A476-BF66-65B5D7B1A0FC}"/>
              </a:ext>
            </a:extLst>
          </p:cNvPr>
          <p:cNvSpPr txBox="1"/>
          <p:nvPr>
            <p:custDataLst>
              <p:tags r:id="rId1"/>
            </p:custDataLst>
          </p:nvPr>
        </p:nvSpPr>
        <p:spPr>
          <a:xfrm>
            <a:off x="3049859" y="1847077"/>
            <a:ext cx="12188283" cy="6001643"/>
          </a:xfrm>
          <a:prstGeom prst="rect">
            <a:avLst/>
          </a:prstGeom>
          <a:noFill/>
        </p:spPr>
        <p:txBody>
          <a:bodyPr wrap="square" rtlCol="0" anchor="t">
            <a:spAutoFit/>
          </a:bodyPr>
          <a:lstStyle/>
          <a:p>
            <a:pPr algn="ctr"/>
            <a:r>
              <a:rPr lang="zh-CN" altLang="en-US" sz="4800" b="1" dirty="0">
                <a:solidFill>
                  <a:prstClr val="black"/>
                </a:solidFill>
                <a:latin typeface="华文中宋" panose="02010600040101010101" pitchFamily="2" charset="-122"/>
                <a:ea typeface="华文中宋" panose="02010600040101010101" pitchFamily="2" charset="-122"/>
                <a:sym typeface="+mn-ea"/>
              </a:rPr>
              <a:t>第一步</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a:p>
            <a:pPr algn="ct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a:p>
            <a:pPr>
              <a:lnSpc>
                <a:spcPct val="150000"/>
              </a:lnSpc>
            </a:pPr>
            <a:r>
              <a:rPr lang="zh-CN" altLang="en-US" sz="4800" b="1" dirty="0">
                <a:solidFill>
                  <a:prstClr val="black"/>
                </a:solidFill>
                <a:latin typeface="华文中宋" panose="02010600040101010101" pitchFamily="2" charset="-122"/>
                <a:ea typeface="华文中宋" panose="02010600040101010101" pitchFamily="2" charset="-122"/>
                <a:sym typeface="+mn-ea"/>
              </a:rPr>
              <a:t>划分各段落内部层次</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a:p>
            <a:pPr>
              <a:lnSpc>
                <a:spcPct val="150000"/>
              </a:lnSpc>
            </a:pPr>
            <a:r>
              <a:rPr lang="zh-CN" altLang="en-US" sz="4800" b="1" dirty="0">
                <a:solidFill>
                  <a:prstClr val="black"/>
                </a:solidFill>
                <a:latin typeface="华文中宋" panose="02010600040101010101" pitchFamily="2" charset="-122"/>
                <a:ea typeface="华文中宋" panose="02010600040101010101" pitchFamily="2" charset="-122"/>
                <a:sym typeface="+mn-ea"/>
              </a:rPr>
              <a:t>勾画各层次中心句、观点句</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a:p>
            <a:pPr>
              <a:lnSpc>
                <a:spcPct val="150000"/>
              </a:lnSpc>
            </a:pPr>
            <a:r>
              <a:rPr lang="zh-CN" altLang="en-US" sz="4800" b="1" dirty="0">
                <a:solidFill>
                  <a:prstClr val="black"/>
                </a:solidFill>
                <a:latin typeface="华文中宋" panose="02010600040101010101" pitchFamily="2" charset="-122"/>
                <a:ea typeface="华文中宋" panose="02010600040101010101" pitchFamily="2" charset="-122"/>
                <a:sym typeface="+mn-ea"/>
              </a:rPr>
              <a:t>勾画概念相关语句</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a:p>
            <a:pPr>
              <a:lnSpc>
                <a:spcPct val="150000"/>
              </a:lnSpc>
            </a:pPr>
            <a:r>
              <a:rPr lang="zh-CN" altLang="en-US" sz="4800" b="1" dirty="0">
                <a:solidFill>
                  <a:prstClr val="black"/>
                </a:solidFill>
                <a:latin typeface="华文中宋" panose="02010600040101010101" pitchFamily="2" charset="-122"/>
                <a:ea typeface="华文中宋" panose="02010600040101010101" pitchFamily="2" charset="-122"/>
                <a:sym typeface="+mn-ea"/>
              </a:rPr>
              <a:t>（</a:t>
            </a:r>
            <a:r>
              <a:rPr lang="en-US" altLang="zh-CN" sz="4800" b="1" dirty="0">
                <a:solidFill>
                  <a:prstClr val="black"/>
                </a:solidFill>
                <a:latin typeface="华文中宋" panose="02010600040101010101" pitchFamily="2" charset="-122"/>
                <a:ea typeface="华文中宋" panose="02010600040101010101" pitchFamily="2" charset="-122"/>
                <a:sym typeface="+mn-ea"/>
              </a:rPr>
              <a:t>10min</a:t>
            </a:r>
            <a:r>
              <a:rPr lang="zh-CN" altLang="en-US" sz="4800" b="1" dirty="0">
                <a:solidFill>
                  <a:prstClr val="black"/>
                </a:solidFill>
                <a:latin typeface="华文中宋" panose="02010600040101010101" pitchFamily="2" charset="-122"/>
                <a:ea typeface="华文中宋" panose="02010600040101010101" pitchFamily="2" charset="-122"/>
                <a:sym typeface="+mn-ea"/>
              </a:rPr>
              <a:t>）</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p:txBody>
      </p:sp>
    </p:spTree>
    <p:extLst>
      <p:ext uri="{BB962C8B-B14F-4D97-AF65-F5344CB8AC3E}">
        <p14:creationId xmlns:p14="http://schemas.microsoft.com/office/powerpoint/2010/main" val="34742861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22B78-1659-6D98-D3A8-F2A2B9157BCC}"/>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07BE0695-8ED0-ED5D-6407-40B0BC0CE9E0}"/>
              </a:ext>
            </a:extLst>
          </p:cNvPr>
          <p:cNvSpPr txBox="1"/>
          <p:nvPr>
            <p:custDataLst>
              <p:tags r:id="rId1"/>
            </p:custDataLst>
          </p:nvPr>
        </p:nvSpPr>
        <p:spPr>
          <a:xfrm>
            <a:off x="-35083" y="484940"/>
            <a:ext cx="18323084" cy="830997"/>
          </a:xfrm>
          <a:prstGeom prst="rect">
            <a:avLst/>
          </a:prstGeom>
          <a:noFill/>
        </p:spPr>
        <p:txBody>
          <a:bodyPr wrap="square" rtlCol="0" anchor="t">
            <a:spAutoFit/>
          </a:bodyPr>
          <a:lstStyle/>
          <a:p>
            <a:pPr algn="ctr"/>
            <a:r>
              <a:rPr lang="zh-CN" altLang="en-US" sz="4800" b="1" dirty="0">
                <a:latin typeface="华文中宋" panose="02010600040101010101" pitchFamily="2" charset="-122"/>
                <a:ea typeface="华文中宋" panose="02010600040101010101" pitchFamily="2" charset="-122"/>
                <a:sym typeface="+mn-ea"/>
              </a:rPr>
              <a:t>第二步：根据第一步划分的层次及勾画的语句，归纳各段主要内容</a:t>
            </a:r>
            <a:endParaRPr lang="en-US" altLang="zh-CN" sz="4800" b="1" dirty="0">
              <a:latin typeface="华文中宋" panose="02010600040101010101" pitchFamily="2" charset="-122"/>
              <a:ea typeface="华文中宋" panose="02010600040101010101" pitchFamily="2" charset="-122"/>
              <a:sym typeface="+mn-ea"/>
            </a:endParaRPr>
          </a:p>
        </p:txBody>
      </p:sp>
      <p:graphicFrame>
        <p:nvGraphicFramePr>
          <p:cNvPr id="9" name="表格 8">
            <a:extLst>
              <a:ext uri="{FF2B5EF4-FFF2-40B4-BE49-F238E27FC236}">
                <a16:creationId xmlns:a16="http://schemas.microsoft.com/office/drawing/2014/main" id="{9C3E8711-E6CC-00B1-8C6C-91D94DB229FA}"/>
              </a:ext>
            </a:extLst>
          </p:cNvPr>
          <p:cNvGraphicFramePr>
            <a:graphicFrameLocks noGrp="1"/>
          </p:cNvGraphicFramePr>
          <p:nvPr/>
        </p:nvGraphicFramePr>
        <p:xfrm>
          <a:off x="178420" y="1639229"/>
          <a:ext cx="17808497" cy="8374568"/>
        </p:xfrm>
        <a:graphic>
          <a:graphicData uri="http://schemas.openxmlformats.org/drawingml/2006/table">
            <a:tbl>
              <a:tblPr firstRow="1" firstCol="1" bandRow="1">
                <a:tableStyleId>{5C22544A-7EE6-4342-B048-85BDC9FD1C3A}</a:tableStyleId>
              </a:tblPr>
              <a:tblGrid>
                <a:gridCol w="1388459">
                  <a:extLst>
                    <a:ext uri="{9D8B030D-6E8A-4147-A177-3AD203B41FA5}">
                      <a16:colId xmlns:a16="http://schemas.microsoft.com/office/drawing/2014/main" val="828371124"/>
                    </a:ext>
                  </a:extLst>
                </a:gridCol>
                <a:gridCol w="12487974">
                  <a:extLst>
                    <a:ext uri="{9D8B030D-6E8A-4147-A177-3AD203B41FA5}">
                      <a16:colId xmlns:a16="http://schemas.microsoft.com/office/drawing/2014/main" val="1628179871"/>
                    </a:ext>
                  </a:extLst>
                </a:gridCol>
                <a:gridCol w="3932064">
                  <a:extLst>
                    <a:ext uri="{9D8B030D-6E8A-4147-A177-3AD203B41FA5}">
                      <a16:colId xmlns:a16="http://schemas.microsoft.com/office/drawing/2014/main" val="140348467"/>
                    </a:ext>
                  </a:extLst>
                </a:gridCol>
              </a:tblGrid>
              <a:tr h="623870">
                <a:tc>
                  <a:txBody>
                    <a:bodyPr/>
                    <a:lstStyle/>
                    <a:p>
                      <a:pPr algn="ctr"/>
                      <a:r>
                        <a:rPr lang="zh-CN" sz="3600" kern="100" dirty="0">
                          <a:effectLst/>
                        </a:rPr>
                        <a:t>段落</a:t>
                      </a:r>
                      <a:endParaRPr lang="zh-CN" sz="27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zh-CN" sz="3600" kern="100" dirty="0">
                          <a:effectLst/>
                        </a:rPr>
                        <a:t>段落主要内容</a:t>
                      </a:r>
                      <a:endParaRPr lang="zh-CN" sz="27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zh-CN" sz="3600" kern="100" dirty="0">
                          <a:effectLst/>
                        </a:rPr>
                        <a:t>说理思路</a:t>
                      </a:r>
                      <a:endParaRPr lang="zh-CN" sz="27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extLst>
                  <a:ext uri="{0D108BD9-81ED-4DB2-BD59-A6C34878D82A}">
                    <a16:rowId xmlns:a16="http://schemas.microsoft.com/office/drawing/2014/main" val="220004794"/>
                  </a:ext>
                </a:extLst>
              </a:tr>
              <a:tr h="1609494">
                <a:tc>
                  <a:txBody>
                    <a:bodyPr/>
                    <a:lstStyle/>
                    <a:p>
                      <a:pPr algn="ctr">
                        <a:lnSpc>
                          <a:spcPct val="300000"/>
                        </a:lnSpc>
                      </a:pPr>
                      <a:r>
                        <a:rPr lang="en-US" sz="2400" kern="100" dirty="0">
                          <a:effectLst/>
                        </a:rPr>
                        <a:t>1</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extLst>
                  <a:ext uri="{0D108BD9-81ED-4DB2-BD59-A6C34878D82A}">
                    <a16:rowId xmlns:a16="http://schemas.microsoft.com/office/drawing/2014/main" val="3495144306"/>
                  </a:ext>
                </a:extLst>
              </a:tr>
              <a:tr h="1542341">
                <a:tc>
                  <a:txBody>
                    <a:bodyPr/>
                    <a:lstStyle/>
                    <a:p>
                      <a:pPr algn="ctr">
                        <a:lnSpc>
                          <a:spcPct val="300000"/>
                        </a:lnSpc>
                      </a:pPr>
                      <a:r>
                        <a:rPr lang="en-US" sz="2400" kern="100" dirty="0">
                          <a:effectLst/>
                        </a:rPr>
                        <a:t>2</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extLst>
                  <a:ext uri="{0D108BD9-81ED-4DB2-BD59-A6C34878D82A}">
                    <a16:rowId xmlns:a16="http://schemas.microsoft.com/office/drawing/2014/main" val="3786959841"/>
                  </a:ext>
                </a:extLst>
              </a:tr>
              <a:tr h="1531511">
                <a:tc>
                  <a:txBody>
                    <a:bodyPr/>
                    <a:lstStyle/>
                    <a:p>
                      <a:pPr algn="ctr">
                        <a:lnSpc>
                          <a:spcPct val="300000"/>
                        </a:lnSpc>
                      </a:pPr>
                      <a:r>
                        <a:rPr lang="en-US" sz="2400" kern="100" dirty="0">
                          <a:effectLst/>
                        </a:rPr>
                        <a:t>3</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extLst>
                  <a:ext uri="{0D108BD9-81ED-4DB2-BD59-A6C34878D82A}">
                    <a16:rowId xmlns:a16="http://schemas.microsoft.com/office/drawing/2014/main" val="286904451"/>
                  </a:ext>
                </a:extLst>
              </a:tr>
              <a:tr h="1522844">
                <a:tc>
                  <a:txBody>
                    <a:bodyPr/>
                    <a:lstStyle/>
                    <a:p>
                      <a:pPr algn="ctr">
                        <a:lnSpc>
                          <a:spcPct val="300000"/>
                        </a:lnSpc>
                      </a:pPr>
                      <a:r>
                        <a:rPr lang="en-US" sz="2400" kern="100" dirty="0">
                          <a:effectLst/>
                        </a:rPr>
                        <a:t>4</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a:effectLst/>
                        </a:rPr>
                        <a:t>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extLst>
                  <a:ext uri="{0D108BD9-81ED-4DB2-BD59-A6C34878D82A}">
                    <a16:rowId xmlns:a16="http://schemas.microsoft.com/office/drawing/2014/main" val="3367250697"/>
                  </a:ext>
                </a:extLst>
              </a:tr>
              <a:tr h="1544508">
                <a:tc>
                  <a:txBody>
                    <a:bodyPr/>
                    <a:lstStyle/>
                    <a:p>
                      <a:pPr algn="ctr">
                        <a:lnSpc>
                          <a:spcPct val="300000"/>
                        </a:lnSpc>
                      </a:pPr>
                      <a:r>
                        <a:rPr lang="en-US" sz="2400" kern="100" dirty="0">
                          <a:effectLst/>
                        </a:rPr>
                        <a:t>5</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tc>
                  <a:txBody>
                    <a:bodyPr/>
                    <a:lstStyle/>
                    <a:p>
                      <a:pPr algn="ctr"/>
                      <a:r>
                        <a:rPr lang="en-US" sz="2400" kern="100" dirty="0">
                          <a:effectLst/>
                        </a:rPr>
                        <a:t> </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102870" marR="102870" marT="0" marB="0"/>
                </a:tc>
                <a:extLst>
                  <a:ext uri="{0D108BD9-81ED-4DB2-BD59-A6C34878D82A}">
                    <a16:rowId xmlns:a16="http://schemas.microsoft.com/office/drawing/2014/main" val="3976424042"/>
                  </a:ext>
                </a:extLst>
              </a:tr>
            </a:tbl>
          </a:graphicData>
        </a:graphic>
      </p:graphicFrame>
      <p:sp>
        <p:nvSpPr>
          <p:cNvPr id="11" name="文本框 10">
            <a:extLst>
              <a:ext uri="{FF2B5EF4-FFF2-40B4-BE49-F238E27FC236}">
                <a16:creationId xmlns:a16="http://schemas.microsoft.com/office/drawing/2014/main" id="{A7509066-084F-9D4A-CE23-ED74941DD050}"/>
              </a:ext>
            </a:extLst>
          </p:cNvPr>
          <p:cNvSpPr txBox="1"/>
          <p:nvPr/>
        </p:nvSpPr>
        <p:spPr>
          <a:xfrm>
            <a:off x="1966738" y="2219873"/>
            <a:ext cx="11652326" cy="1384995"/>
          </a:xfrm>
          <a:prstGeom prst="rect">
            <a:avLst/>
          </a:prstGeom>
          <a:noFill/>
        </p:spPr>
        <p:txBody>
          <a:bodyPr wrap="square">
            <a:spAutoFit/>
          </a:bodyPr>
          <a:lstStyle/>
          <a:p>
            <a:r>
              <a:rPr lang="zh-CN" altLang="en-US" sz="4200" b="1" kern="100" dirty="0">
                <a:solidFill>
                  <a:srgbClr val="FF0000"/>
                </a:solidFill>
                <a:latin typeface="等线" panose="02010600030101010101" pitchFamily="2" charset="-122"/>
                <a:ea typeface="宋体" panose="02010600030101010101" pitchFamily="2" charset="-122"/>
                <a:cs typeface="Times New Roman" panose="02020603050405020304" pitchFamily="18" charset="0"/>
              </a:rPr>
              <a:t>界定</a:t>
            </a:r>
            <a:r>
              <a:rPr lang="zh-CN" altLang="zh-CN" sz="4200" b="1" kern="100" dirty="0">
                <a:solidFill>
                  <a:srgbClr val="FF0000"/>
                </a:solidFill>
                <a:latin typeface="等线" panose="02010600030101010101" pitchFamily="2" charset="-122"/>
                <a:ea typeface="宋体" panose="02010600030101010101" pitchFamily="2" charset="-122"/>
                <a:cs typeface="Times New Roman" panose="02020603050405020304" pitchFamily="18" charset="0"/>
              </a:rPr>
              <a:t>自然状态</a:t>
            </a:r>
            <a:r>
              <a:rPr lang="zh-CN" altLang="en-US" sz="4200" b="1" kern="100" dirty="0">
                <a:solidFill>
                  <a:srgbClr val="FF0000"/>
                </a:solidFill>
                <a:latin typeface="等线" panose="02010600030101010101" pitchFamily="2" charset="-122"/>
                <a:ea typeface="宋体" panose="02010600030101010101" pitchFamily="2" charset="-122"/>
                <a:cs typeface="Times New Roman" panose="02020603050405020304" pitchFamily="18" charset="0"/>
              </a:rPr>
              <a:t>下人的美德与邪恶，并与文明社会的人作对比</a:t>
            </a:r>
            <a:endParaRPr lang="zh-CN" altLang="en-US" sz="4200" dirty="0">
              <a:solidFill>
                <a:srgbClr val="FF0000"/>
              </a:solidFill>
            </a:endParaRPr>
          </a:p>
        </p:txBody>
      </p:sp>
      <p:sp>
        <p:nvSpPr>
          <p:cNvPr id="12" name="文本框 11">
            <a:extLst>
              <a:ext uri="{FF2B5EF4-FFF2-40B4-BE49-F238E27FC236}">
                <a16:creationId xmlns:a16="http://schemas.microsoft.com/office/drawing/2014/main" id="{CCE93373-9E3F-1AEE-42F5-B1EB007AB74A}"/>
              </a:ext>
            </a:extLst>
          </p:cNvPr>
          <p:cNvSpPr txBox="1"/>
          <p:nvPr/>
        </p:nvSpPr>
        <p:spPr>
          <a:xfrm>
            <a:off x="1966739" y="3824398"/>
            <a:ext cx="11757474" cy="1384995"/>
          </a:xfrm>
          <a:prstGeom prst="rect">
            <a:avLst/>
          </a:prstGeom>
          <a:noFill/>
        </p:spPr>
        <p:txBody>
          <a:bodyPr wrap="square">
            <a:spAutoFit/>
          </a:bodyPr>
          <a:lstStyle/>
          <a:p>
            <a:r>
              <a:rPr lang="zh-CN" altLang="en-US" sz="4200" b="1" kern="100" dirty="0">
                <a:solidFill>
                  <a:srgbClr val="FF0000"/>
                </a:solidFill>
                <a:latin typeface="等线" panose="02010600030101010101" pitchFamily="2" charset="-122"/>
                <a:ea typeface="宋体" panose="02010600030101010101" pitchFamily="2" charset="-122"/>
                <a:cs typeface="Times New Roman" panose="02020603050405020304" pitchFamily="18" charset="0"/>
              </a:rPr>
              <a:t>反驳霍布斯，指出野蛮人并非恶人；并指出人天生具有怜悯心</a:t>
            </a:r>
            <a:endParaRPr lang="zh-CN" altLang="en-US" sz="4200" dirty="0">
              <a:solidFill>
                <a:srgbClr val="FF0000"/>
              </a:solidFill>
            </a:endParaRPr>
          </a:p>
        </p:txBody>
      </p:sp>
      <p:sp>
        <p:nvSpPr>
          <p:cNvPr id="13" name="文本框 12">
            <a:extLst>
              <a:ext uri="{FF2B5EF4-FFF2-40B4-BE49-F238E27FC236}">
                <a16:creationId xmlns:a16="http://schemas.microsoft.com/office/drawing/2014/main" id="{D4181432-EE15-2743-2953-193F5DE610EE}"/>
              </a:ext>
            </a:extLst>
          </p:cNvPr>
          <p:cNvSpPr txBox="1"/>
          <p:nvPr/>
        </p:nvSpPr>
        <p:spPr>
          <a:xfrm>
            <a:off x="1966737" y="5747231"/>
            <a:ext cx="11264685" cy="738664"/>
          </a:xfrm>
          <a:prstGeom prst="rect">
            <a:avLst/>
          </a:prstGeom>
          <a:noFill/>
        </p:spPr>
        <p:txBody>
          <a:bodyPr wrap="square">
            <a:spAutoFit/>
          </a:bodyPr>
          <a:lstStyle/>
          <a:p>
            <a:r>
              <a:rPr lang="zh-CN" altLang="en-US" sz="4200" b="1" kern="100" dirty="0">
                <a:solidFill>
                  <a:srgbClr val="FF0000"/>
                </a:solidFill>
                <a:latin typeface="等线" panose="02010600030101010101" pitchFamily="2" charset="-122"/>
                <a:ea typeface="宋体" panose="02010600030101010101" pitchFamily="2" charset="-122"/>
                <a:cs typeface="Times New Roman" panose="02020603050405020304" pitchFamily="18" charset="0"/>
              </a:rPr>
              <a:t>说明怜悯心源自天性、先于思维，难以摧毁</a:t>
            </a:r>
            <a:endParaRPr lang="zh-CN" altLang="en-US" sz="4200" dirty="0">
              <a:solidFill>
                <a:srgbClr val="FF0000"/>
              </a:solidFill>
            </a:endParaRPr>
          </a:p>
        </p:txBody>
      </p:sp>
      <p:sp>
        <p:nvSpPr>
          <p:cNvPr id="14" name="文本框 13">
            <a:extLst>
              <a:ext uri="{FF2B5EF4-FFF2-40B4-BE49-F238E27FC236}">
                <a16:creationId xmlns:a16="http://schemas.microsoft.com/office/drawing/2014/main" id="{25CCFB08-450D-833F-2405-07BE0F1BF58C}"/>
              </a:ext>
            </a:extLst>
          </p:cNvPr>
          <p:cNvSpPr txBox="1"/>
          <p:nvPr/>
        </p:nvSpPr>
        <p:spPr>
          <a:xfrm>
            <a:off x="1966738" y="7023736"/>
            <a:ext cx="11586623" cy="1384995"/>
          </a:xfrm>
          <a:prstGeom prst="rect">
            <a:avLst/>
          </a:prstGeom>
          <a:noFill/>
        </p:spPr>
        <p:txBody>
          <a:bodyPr wrap="square">
            <a:spAutoFit/>
          </a:bodyPr>
          <a:lstStyle/>
          <a:p>
            <a:r>
              <a:rPr lang="zh-CN" altLang="en-US" sz="4200" b="1" kern="100" dirty="0">
                <a:solidFill>
                  <a:srgbClr val="FF0000"/>
                </a:solidFill>
                <a:latin typeface="等线" panose="02010600030101010101" pitchFamily="2" charset="-122"/>
                <a:ea typeface="宋体" panose="02010600030101010101" pitchFamily="2" charset="-122"/>
                <a:cs typeface="Times New Roman" panose="02020603050405020304" pitchFamily="18" charset="0"/>
              </a:rPr>
              <a:t>说明怜悯心是一切美德的基础，并指出自然状态下更易发挥怜悯心</a:t>
            </a:r>
            <a:endParaRPr lang="zh-CN" altLang="en-US" sz="4200" dirty="0">
              <a:solidFill>
                <a:srgbClr val="FF0000"/>
              </a:solidFill>
            </a:endParaRPr>
          </a:p>
        </p:txBody>
      </p:sp>
      <p:sp>
        <p:nvSpPr>
          <p:cNvPr id="15" name="文本框 14">
            <a:extLst>
              <a:ext uri="{FF2B5EF4-FFF2-40B4-BE49-F238E27FC236}">
                <a16:creationId xmlns:a16="http://schemas.microsoft.com/office/drawing/2014/main" id="{7DA603BC-38B4-B2AF-6DA6-8B4E7512919B}"/>
              </a:ext>
            </a:extLst>
          </p:cNvPr>
          <p:cNvSpPr txBox="1"/>
          <p:nvPr/>
        </p:nvSpPr>
        <p:spPr>
          <a:xfrm>
            <a:off x="2032442" y="8877320"/>
            <a:ext cx="11586623" cy="738664"/>
          </a:xfrm>
          <a:prstGeom prst="rect">
            <a:avLst/>
          </a:prstGeom>
          <a:noFill/>
        </p:spPr>
        <p:txBody>
          <a:bodyPr wrap="square">
            <a:spAutoFit/>
          </a:bodyPr>
          <a:lstStyle/>
          <a:p>
            <a:r>
              <a:rPr lang="zh-CN" altLang="en-US" sz="4200" b="1" kern="100" dirty="0">
                <a:solidFill>
                  <a:srgbClr val="FF0000"/>
                </a:solidFill>
                <a:latin typeface="等线" panose="02010600030101010101" pitchFamily="2" charset="-122"/>
                <a:ea typeface="宋体" panose="02010600030101010101" pitchFamily="2" charset="-122"/>
                <a:cs typeface="Times New Roman" panose="02020603050405020304" pitchFamily="18" charset="0"/>
              </a:rPr>
              <a:t>怜悯心能缓和自爱，有助全人类互相保存</a:t>
            </a:r>
            <a:endParaRPr lang="zh-CN" altLang="en-US" sz="4200" dirty="0">
              <a:solidFill>
                <a:srgbClr val="FF0000"/>
              </a:solidFill>
            </a:endParaRPr>
          </a:p>
        </p:txBody>
      </p:sp>
      <p:sp>
        <p:nvSpPr>
          <p:cNvPr id="16" name="文本框 15">
            <a:extLst>
              <a:ext uri="{FF2B5EF4-FFF2-40B4-BE49-F238E27FC236}">
                <a16:creationId xmlns:a16="http://schemas.microsoft.com/office/drawing/2014/main" id="{F52DC45C-B1D4-D0A7-42AA-607A8F63B8E7}"/>
              </a:ext>
            </a:extLst>
          </p:cNvPr>
          <p:cNvSpPr txBox="1"/>
          <p:nvPr/>
        </p:nvSpPr>
        <p:spPr>
          <a:xfrm>
            <a:off x="14210195" y="2246191"/>
            <a:ext cx="3993251" cy="1384995"/>
          </a:xfrm>
          <a:prstGeom prst="rect">
            <a:avLst/>
          </a:prstGeom>
          <a:noFill/>
        </p:spPr>
        <p:txBody>
          <a:bodyPr wrap="square">
            <a:spAutoFit/>
          </a:bodyPr>
          <a:lstStyle/>
          <a:p>
            <a:r>
              <a:rPr lang="zh-CN" altLang="en-US" sz="4200" b="1" kern="100" dirty="0">
                <a:solidFill>
                  <a:srgbClr val="0000CC"/>
                </a:solidFill>
                <a:latin typeface="等线" panose="02010600030101010101" pitchFamily="2" charset="-122"/>
                <a:ea typeface="宋体" panose="02010600030101010101" pitchFamily="2" charset="-122"/>
                <a:cs typeface="Times New Roman" panose="02020603050405020304" pitchFamily="18" charset="0"/>
              </a:rPr>
              <a:t>提出问题，引出自然状态</a:t>
            </a:r>
            <a:endParaRPr lang="zh-CN" altLang="en-US" sz="4200" dirty="0">
              <a:solidFill>
                <a:srgbClr val="0000CC"/>
              </a:solidFill>
            </a:endParaRPr>
          </a:p>
        </p:txBody>
      </p:sp>
      <p:sp>
        <p:nvSpPr>
          <p:cNvPr id="17" name="文本框 16">
            <a:extLst>
              <a:ext uri="{FF2B5EF4-FFF2-40B4-BE49-F238E27FC236}">
                <a16:creationId xmlns:a16="http://schemas.microsoft.com/office/drawing/2014/main" id="{25FF2300-2DF2-FB18-47B8-97A708DE4FFA}"/>
              </a:ext>
            </a:extLst>
          </p:cNvPr>
          <p:cNvSpPr txBox="1"/>
          <p:nvPr/>
        </p:nvSpPr>
        <p:spPr>
          <a:xfrm>
            <a:off x="14473015" y="4172036"/>
            <a:ext cx="3993251" cy="738664"/>
          </a:xfrm>
          <a:prstGeom prst="rect">
            <a:avLst/>
          </a:prstGeom>
          <a:noFill/>
        </p:spPr>
        <p:txBody>
          <a:bodyPr wrap="square">
            <a:spAutoFit/>
          </a:bodyPr>
          <a:lstStyle/>
          <a:p>
            <a:r>
              <a:rPr lang="zh-CN" altLang="en-US" sz="4200" b="1" kern="100" dirty="0">
                <a:solidFill>
                  <a:srgbClr val="0000CC"/>
                </a:solidFill>
                <a:latin typeface="等线" panose="02010600030101010101" pitchFamily="2" charset="-122"/>
                <a:ea typeface="宋体" panose="02010600030101010101" pitchFamily="2" charset="-122"/>
                <a:cs typeface="Times New Roman" panose="02020603050405020304" pitchFamily="18" charset="0"/>
              </a:rPr>
              <a:t>先驳后立</a:t>
            </a:r>
            <a:endParaRPr lang="zh-CN" altLang="en-US" sz="4200" dirty="0">
              <a:solidFill>
                <a:srgbClr val="0000CC"/>
              </a:solidFill>
            </a:endParaRPr>
          </a:p>
        </p:txBody>
      </p:sp>
      <p:sp>
        <p:nvSpPr>
          <p:cNvPr id="18" name="文本框 17">
            <a:extLst>
              <a:ext uri="{FF2B5EF4-FFF2-40B4-BE49-F238E27FC236}">
                <a16:creationId xmlns:a16="http://schemas.microsoft.com/office/drawing/2014/main" id="{7B001C21-0517-4921-13A9-B741F7EC33A8}"/>
              </a:ext>
            </a:extLst>
          </p:cNvPr>
          <p:cNvSpPr txBox="1"/>
          <p:nvPr/>
        </p:nvSpPr>
        <p:spPr>
          <a:xfrm>
            <a:off x="14210194" y="5826512"/>
            <a:ext cx="3993251" cy="738664"/>
          </a:xfrm>
          <a:prstGeom prst="rect">
            <a:avLst/>
          </a:prstGeom>
          <a:noFill/>
        </p:spPr>
        <p:txBody>
          <a:bodyPr wrap="square">
            <a:spAutoFit/>
          </a:bodyPr>
          <a:lstStyle/>
          <a:p>
            <a:r>
              <a:rPr lang="zh-CN" altLang="en-US" sz="4200" b="1" kern="100" dirty="0">
                <a:solidFill>
                  <a:srgbClr val="0000CC"/>
                </a:solidFill>
                <a:latin typeface="等线" panose="02010600030101010101" pitchFamily="2" charset="-122"/>
                <a:ea typeface="宋体" panose="02010600030101010101" pitchFamily="2" charset="-122"/>
                <a:cs typeface="Times New Roman" panose="02020603050405020304" pitchFamily="18" charset="0"/>
              </a:rPr>
              <a:t>怜悯心的特点</a:t>
            </a:r>
            <a:endParaRPr lang="zh-CN" altLang="en-US" sz="4200" dirty="0">
              <a:solidFill>
                <a:srgbClr val="0000CC"/>
              </a:solidFill>
            </a:endParaRPr>
          </a:p>
        </p:txBody>
      </p:sp>
      <p:sp>
        <p:nvSpPr>
          <p:cNvPr id="19" name="文本框 18">
            <a:extLst>
              <a:ext uri="{FF2B5EF4-FFF2-40B4-BE49-F238E27FC236}">
                <a16:creationId xmlns:a16="http://schemas.microsoft.com/office/drawing/2014/main" id="{C52087C8-B087-B2DA-72FC-B1D2E9E9D9AB}"/>
              </a:ext>
            </a:extLst>
          </p:cNvPr>
          <p:cNvSpPr txBox="1"/>
          <p:nvPr/>
        </p:nvSpPr>
        <p:spPr>
          <a:xfrm>
            <a:off x="14210192" y="7322906"/>
            <a:ext cx="3993251" cy="738664"/>
          </a:xfrm>
          <a:prstGeom prst="rect">
            <a:avLst/>
          </a:prstGeom>
          <a:noFill/>
        </p:spPr>
        <p:txBody>
          <a:bodyPr wrap="square">
            <a:spAutoFit/>
          </a:bodyPr>
          <a:lstStyle/>
          <a:p>
            <a:r>
              <a:rPr lang="zh-CN" altLang="en-US" sz="4200" b="1" kern="100" dirty="0">
                <a:solidFill>
                  <a:srgbClr val="0000CC"/>
                </a:solidFill>
                <a:latin typeface="等线" panose="02010600030101010101" pitchFamily="2" charset="-122"/>
                <a:ea typeface="宋体" panose="02010600030101010101" pitchFamily="2" charset="-122"/>
                <a:cs typeface="Times New Roman" panose="02020603050405020304" pitchFamily="18" charset="0"/>
              </a:rPr>
              <a:t>怜悯心的意义</a:t>
            </a:r>
            <a:endParaRPr lang="zh-CN" altLang="en-US" sz="4200" dirty="0">
              <a:solidFill>
                <a:srgbClr val="0000CC"/>
              </a:solidFill>
            </a:endParaRPr>
          </a:p>
        </p:txBody>
      </p:sp>
      <p:sp>
        <p:nvSpPr>
          <p:cNvPr id="20" name="文本框 19">
            <a:extLst>
              <a:ext uri="{FF2B5EF4-FFF2-40B4-BE49-F238E27FC236}">
                <a16:creationId xmlns:a16="http://schemas.microsoft.com/office/drawing/2014/main" id="{525E097E-5613-9DBA-9968-A637C1797942}"/>
              </a:ext>
            </a:extLst>
          </p:cNvPr>
          <p:cNvSpPr txBox="1"/>
          <p:nvPr/>
        </p:nvSpPr>
        <p:spPr>
          <a:xfrm>
            <a:off x="14233340" y="8819300"/>
            <a:ext cx="3993251" cy="738664"/>
          </a:xfrm>
          <a:prstGeom prst="rect">
            <a:avLst/>
          </a:prstGeom>
          <a:noFill/>
        </p:spPr>
        <p:txBody>
          <a:bodyPr wrap="square">
            <a:spAutoFit/>
          </a:bodyPr>
          <a:lstStyle/>
          <a:p>
            <a:r>
              <a:rPr lang="zh-CN" altLang="en-US" sz="4200" b="1" kern="100" dirty="0">
                <a:solidFill>
                  <a:srgbClr val="0000CC"/>
                </a:solidFill>
                <a:latin typeface="等线" panose="02010600030101010101" pitchFamily="2" charset="-122"/>
                <a:ea typeface="宋体" panose="02010600030101010101" pitchFamily="2" charset="-122"/>
                <a:cs typeface="Times New Roman" panose="02020603050405020304" pitchFamily="18" charset="0"/>
              </a:rPr>
              <a:t>怜悯心的意义</a:t>
            </a:r>
            <a:endParaRPr lang="zh-CN" altLang="en-US" sz="4200" dirty="0">
              <a:solidFill>
                <a:srgbClr val="0000CC"/>
              </a:solidFill>
            </a:endParaRPr>
          </a:p>
        </p:txBody>
      </p:sp>
    </p:spTree>
    <p:extLst>
      <p:ext uri="{BB962C8B-B14F-4D97-AF65-F5344CB8AC3E}">
        <p14:creationId xmlns:p14="http://schemas.microsoft.com/office/powerpoint/2010/main" val="3310695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8672-67F9-F6FA-DF5F-0366B0CF54D1}"/>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A7171C0B-FDA4-D6DD-C908-8A2BD5D19BBC}"/>
              </a:ext>
            </a:extLst>
          </p:cNvPr>
          <p:cNvSpPr txBox="1"/>
          <p:nvPr>
            <p:custDataLst>
              <p:tags r:id="rId1"/>
            </p:custDataLst>
          </p:nvPr>
        </p:nvSpPr>
        <p:spPr>
          <a:xfrm>
            <a:off x="852604" y="430736"/>
            <a:ext cx="16828112" cy="1569660"/>
          </a:xfrm>
          <a:prstGeom prst="rect">
            <a:avLst/>
          </a:prstGeom>
          <a:noFill/>
        </p:spPr>
        <p:txBody>
          <a:bodyPr wrap="square" rtlCol="0" anchor="t">
            <a:spAutoFit/>
          </a:bodyPr>
          <a:lstStyle/>
          <a:p>
            <a:r>
              <a:rPr lang="zh-CN" altLang="en-US" sz="4800" b="1" dirty="0">
                <a:solidFill>
                  <a:prstClr val="black"/>
                </a:solidFill>
                <a:latin typeface="华文中宋" panose="02010600040101010101" pitchFamily="2" charset="-122"/>
                <a:ea typeface="华文中宋" panose="02010600040101010101" pitchFamily="2" charset="-122"/>
                <a:sym typeface="+mn-ea"/>
              </a:rPr>
              <a:t>第三步：</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a:p>
            <a:r>
              <a:rPr lang="zh-CN" altLang="en-US" sz="4800" b="1" dirty="0">
                <a:solidFill>
                  <a:prstClr val="black"/>
                </a:solidFill>
                <a:latin typeface="华文中宋" panose="02010600040101010101" pitchFamily="2" charset="-122"/>
                <a:ea typeface="华文中宋" panose="02010600040101010101" pitchFamily="2" charset="-122"/>
                <a:sym typeface="+mn-ea"/>
              </a:rPr>
              <a:t>结合文中勾画内容阐释下列概念。</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p:txBody>
      </p:sp>
      <p:sp>
        <p:nvSpPr>
          <p:cNvPr id="8" name="文本框 7">
            <a:extLst>
              <a:ext uri="{FF2B5EF4-FFF2-40B4-BE49-F238E27FC236}">
                <a16:creationId xmlns:a16="http://schemas.microsoft.com/office/drawing/2014/main" id="{F189EACF-A762-7B81-34A5-39D1A3C30851}"/>
              </a:ext>
            </a:extLst>
          </p:cNvPr>
          <p:cNvSpPr txBox="1"/>
          <p:nvPr/>
        </p:nvSpPr>
        <p:spPr>
          <a:xfrm>
            <a:off x="5029199" y="2979800"/>
            <a:ext cx="6512315" cy="4524315"/>
          </a:xfrm>
          <a:prstGeom prst="rect">
            <a:avLst/>
          </a:prstGeom>
          <a:noFill/>
        </p:spPr>
        <p:txBody>
          <a:bodyPr wrap="square">
            <a:spAutoFit/>
          </a:bodyPr>
          <a:lstStyle/>
          <a:p>
            <a:pPr marL="400050" indent="400050" algn="just"/>
            <a:r>
              <a:rPr lang="en-US" altLang="zh-CN" sz="4800" b="1" kern="100" dirty="0">
                <a:solidFill>
                  <a:prstClr val="black"/>
                </a:solidFill>
                <a:latin typeface="宋体" panose="02010600030101010101" pitchFamily="2" charset="-122"/>
                <a:ea typeface="等线" panose="02010600030101010101" pitchFamily="2" charset="-122"/>
                <a:cs typeface="Times New Roman" panose="02020603050405020304" pitchFamily="18" charset="0"/>
              </a:rPr>
              <a:t>1</a:t>
            </a:r>
            <a:r>
              <a:rPr lang="zh-CN" altLang="zh-CN" sz="4800" b="1"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、自然状态：</a:t>
            </a:r>
            <a:endParaRPr lang="zh-CN" altLang="zh-CN" sz="3000" b="1"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400050" indent="400050" algn="just"/>
            <a:r>
              <a:rPr lang="en-US" altLang="zh-CN" sz="4800" b="1" kern="100" dirty="0">
                <a:solidFill>
                  <a:prstClr val="black"/>
                </a:solidFill>
                <a:latin typeface="宋体" panose="02010600030101010101" pitchFamily="2" charset="-122"/>
                <a:ea typeface="等线" panose="02010600030101010101" pitchFamily="2" charset="-122"/>
                <a:cs typeface="Times New Roman" panose="02020603050405020304" pitchFamily="18" charset="0"/>
              </a:rPr>
              <a:t>2</a:t>
            </a:r>
            <a:r>
              <a:rPr lang="zh-CN" altLang="zh-CN" sz="4800" b="1"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、理智状态：</a:t>
            </a:r>
            <a:endParaRPr lang="zh-CN" altLang="zh-CN" sz="3000" b="1"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400050" indent="400050" algn="just"/>
            <a:r>
              <a:rPr lang="en-US" altLang="zh-CN" sz="4800" b="1" kern="100" dirty="0">
                <a:solidFill>
                  <a:prstClr val="black"/>
                </a:solidFill>
                <a:latin typeface="宋体" panose="02010600030101010101" pitchFamily="2" charset="-122"/>
                <a:ea typeface="等线" panose="02010600030101010101" pitchFamily="2" charset="-122"/>
                <a:cs typeface="Times New Roman" panose="02020603050405020304" pitchFamily="18" charset="0"/>
              </a:rPr>
              <a:t>3</a:t>
            </a:r>
            <a:r>
              <a:rPr lang="zh-CN" altLang="zh-CN" sz="4800" b="1"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、怜悯心：</a:t>
            </a:r>
            <a:endParaRPr lang="en-US" altLang="zh-CN" sz="3000" b="1"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400050" indent="400050" algn="just"/>
            <a:r>
              <a:rPr lang="en-US" altLang="zh-CN" sz="4800" b="1" kern="100" dirty="0">
                <a:solidFill>
                  <a:prstClr val="black"/>
                </a:solidFill>
                <a:latin typeface="宋体" panose="02010600030101010101" pitchFamily="2" charset="-122"/>
                <a:ea typeface="等线" panose="02010600030101010101" pitchFamily="2" charset="-122"/>
                <a:cs typeface="Times New Roman" panose="02020603050405020304" pitchFamily="18" charset="0"/>
              </a:rPr>
              <a:t>4</a:t>
            </a:r>
            <a:r>
              <a:rPr lang="zh-CN" altLang="zh-CN" sz="4800" b="1"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、自爱心：</a:t>
            </a:r>
            <a:endParaRPr lang="zh-CN" altLang="zh-CN" sz="3000" b="1"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400050" indent="400050" algn="just"/>
            <a:r>
              <a:rPr lang="en-US" altLang="zh-CN" sz="4800" b="1" kern="100" dirty="0">
                <a:solidFill>
                  <a:prstClr val="black"/>
                </a:solidFill>
                <a:latin typeface="宋体" panose="02010600030101010101" pitchFamily="2" charset="-122"/>
                <a:ea typeface="等线" panose="02010600030101010101" pitchFamily="2" charset="-122"/>
                <a:cs typeface="Times New Roman" panose="02020603050405020304" pitchFamily="18" charset="0"/>
              </a:rPr>
              <a:t>5</a:t>
            </a:r>
            <a:r>
              <a:rPr lang="zh-CN" altLang="zh-CN" sz="4800" b="1"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、野蛮人：</a:t>
            </a:r>
            <a:endParaRPr lang="zh-CN" altLang="zh-CN" sz="3000" b="1"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a:p>
            <a:pPr marL="400050" indent="400050" algn="just"/>
            <a:r>
              <a:rPr lang="en-US" altLang="zh-CN" sz="4800" b="1" kern="100" dirty="0">
                <a:solidFill>
                  <a:prstClr val="black"/>
                </a:solidFill>
                <a:latin typeface="宋体" panose="02010600030101010101" pitchFamily="2" charset="-122"/>
                <a:ea typeface="等线" panose="02010600030101010101" pitchFamily="2" charset="-122"/>
                <a:cs typeface="Times New Roman" panose="02020603050405020304" pitchFamily="18" charset="0"/>
              </a:rPr>
              <a:t>6</a:t>
            </a:r>
            <a:r>
              <a:rPr lang="zh-CN" altLang="zh-CN" sz="4800" b="1" kern="100" dirty="0">
                <a:solidFill>
                  <a:prstClr val="black"/>
                </a:solidFill>
                <a:latin typeface="等线" panose="02010600030101010101" pitchFamily="2" charset="-122"/>
                <a:ea typeface="宋体" panose="02010600030101010101" pitchFamily="2" charset="-122"/>
                <a:cs typeface="Times New Roman" panose="02020603050405020304" pitchFamily="18" charset="0"/>
              </a:rPr>
              <a:t>、文明人：</a:t>
            </a:r>
            <a:endParaRPr lang="zh-CN" altLang="zh-CN" sz="3000" b="1" kern="100" dirty="0">
              <a:solidFill>
                <a:prstClr val="black"/>
              </a:solidFill>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547111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4CDEC-2ACB-6ADF-CCFE-39B80B8DB752}"/>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6E82C188-8FE0-C422-A9E4-671259EA0112}"/>
              </a:ext>
            </a:extLst>
          </p:cNvPr>
          <p:cNvSpPr txBox="1"/>
          <p:nvPr>
            <p:custDataLst>
              <p:tags r:id="rId1"/>
            </p:custDataLst>
          </p:nvPr>
        </p:nvSpPr>
        <p:spPr>
          <a:xfrm>
            <a:off x="3756022" y="1612901"/>
            <a:ext cx="11864977" cy="830997"/>
          </a:xfrm>
          <a:prstGeom prst="rect">
            <a:avLst/>
          </a:prstGeom>
          <a:noFill/>
        </p:spPr>
        <p:txBody>
          <a:bodyPr wrap="square" rtlCol="0" anchor="t">
            <a:spAutoFit/>
          </a:bodyPr>
          <a:lstStyle/>
          <a:p>
            <a:pPr algn="ctr"/>
            <a:r>
              <a:rPr lang="zh-CN" altLang="en-US" sz="4800" b="1" dirty="0">
                <a:solidFill>
                  <a:prstClr val="black"/>
                </a:solidFill>
                <a:latin typeface="华文中宋" panose="02010600040101010101" pitchFamily="2" charset="-122"/>
                <a:ea typeface="华文中宋" panose="02010600040101010101" pitchFamily="2" charset="-122"/>
                <a:sym typeface="+mn-ea"/>
              </a:rPr>
              <a:t>第四步：尝试完成学案中思维关系图</a:t>
            </a:r>
            <a:endParaRPr lang="en-US" altLang="zh-CN" sz="4800" b="1" dirty="0">
              <a:solidFill>
                <a:prstClr val="black"/>
              </a:solidFill>
              <a:latin typeface="华文中宋" panose="02010600040101010101" pitchFamily="2" charset="-122"/>
              <a:ea typeface="华文中宋" panose="02010600040101010101" pitchFamily="2" charset="-122"/>
              <a:sym typeface="+mn-ea"/>
            </a:endParaRPr>
          </a:p>
        </p:txBody>
      </p:sp>
    </p:spTree>
    <p:extLst>
      <p:ext uri="{BB962C8B-B14F-4D97-AF65-F5344CB8AC3E}">
        <p14:creationId xmlns:p14="http://schemas.microsoft.com/office/powerpoint/2010/main" val="17422664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16971" t="-15619" r="-33700" b="-2503"/>
            </a:stretch>
          </a:blipFill>
        </p:spPr>
        <p:txBody>
          <a:bodyPr/>
          <a:lstStyle/>
          <a:p>
            <a:endParaRPr lang="zh-CN" altLang="en-US" dirty="0"/>
          </a:p>
        </p:txBody>
      </p:sp>
      <p:grpSp>
        <p:nvGrpSpPr>
          <p:cNvPr id="3" name="Group 3"/>
          <p:cNvGrpSpPr/>
          <p:nvPr/>
        </p:nvGrpSpPr>
        <p:grpSpPr>
          <a:xfrm>
            <a:off x="-405181" y="-15054275"/>
            <a:ext cx="19098362" cy="190983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6" name="AutoShape 6"/>
          <p:cNvSpPr/>
          <p:nvPr/>
        </p:nvSpPr>
        <p:spPr>
          <a:xfrm>
            <a:off x="14815681" y="9633190"/>
            <a:ext cx="12579038" cy="10467"/>
          </a:xfrm>
          <a:prstGeom prst="line">
            <a:avLst/>
          </a:prstGeom>
          <a:ln w="9525" cap="flat">
            <a:solidFill>
              <a:srgbClr val="3E5B62"/>
            </a:solidFill>
            <a:prstDash val="solid"/>
            <a:headEnd type="none" w="sm" len="sm"/>
            <a:tailEnd type="none" w="sm" len="sm"/>
          </a:ln>
        </p:spPr>
      </p:sp>
      <p:sp>
        <p:nvSpPr>
          <p:cNvPr id="7" name="AutoShape 7"/>
          <p:cNvSpPr/>
          <p:nvPr/>
        </p:nvSpPr>
        <p:spPr>
          <a:xfrm>
            <a:off x="-9106719" y="9653182"/>
            <a:ext cx="12579038" cy="10467"/>
          </a:xfrm>
          <a:prstGeom prst="line">
            <a:avLst/>
          </a:prstGeom>
          <a:ln w="9525" cap="flat">
            <a:solidFill>
              <a:srgbClr val="3E5B62"/>
            </a:solidFill>
            <a:prstDash val="solid"/>
            <a:headEnd type="none" w="sm" len="sm"/>
            <a:tailEnd type="none" w="sm" len="sm"/>
          </a:ln>
        </p:spPr>
      </p:sp>
      <p:sp>
        <p:nvSpPr>
          <p:cNvPr id="8" name="TextBox 8"/>
          <p:cNvSpPr txBox="1"/>
          <p:nvPr/>
        </p:nvSpPr>
        <p:spPr>
          <a:xfrm>
            <a:off x="1143000" y="4863854"/>
            <a:ext cx="16002000" cy="838691"/>
          </a:xfrm>
          <a:prstGeom prst="rect">
            <a:avLst/>
          </a:prstGeom>
        </p:spPr>
        <p:txBody>
          <a:bodyPr wrap="square" lIns="0" tIns="0" rIns="0" bIns="0" rtlCol="0" anchor="t">
            <a:spAutoFit/>
          </a:bodyPr>
          <a:lstStyle/>
          <a:p>
            <a:pPr algn="ctr">
              <a:lnSpc>
                <a:spcPts val="5213"/>
              </a:lnSpc>
            </a:pPr>
            <a:r>
              <a:rPr lang="zh-CN" altLang="en-US" sz="8800" dirty="0">
                <a:solidFill>
                  <a:srgbClr val="3E5B62"/>
                </a:solidFill>
                <a:latin typeface="可画琴赋小楷"/>
                <a:ea typeface="可画琴赋小楷"/>
                <a:cs typeface="可画琴赋小楷"/>
                <a:sym typeface="可画琴赋小楷"/>
              </a:rPr>
              <a:t>梳理文章内容，抓取关键概念</a:t>
            </a:r>
            <a:endParaRPr lang="en-US" sz="8800" dirty="0">
              <a:solidFill>
                <a:srgbClr val="3E5B62"/>
              </a:solidFill>
              <a:latin typeface="可画琴赋小楷"/>
              <a:ea typeface="可画琴赋小楷"/>
              <a:cs typeface="可画琴赋小楷"/>
              <a:sym typeface="可画琴赋小楷"/>
            </a:endParaRPr>
          </a:p>
        </p:txBody>
      </p:sp>
      <p:sp>
        <p:nvSpPr>
          <p:cNvPr id="9" name="TextBox 9"/>
          <p:cNvSpPr txBox="1"/>
          <p:nvPr/>
        </p:nvSpPr>
        <p:spPr>
          <a:xfrm>
            <a:off x="4959483" y="5751472"/>
            <a:ext cx="8369031" cy="447980"/>
          </a:xfrm>
          <a:prstGeom prst="rect">
            <a:avLst/>
          </a:prstGeom>
        </p:spPr>
        <p:txBody>
          <a:bodyPr lIns="0" tIns="0" rIns="0" bIns="0" rtlCol="0" anchor="t">
            <a:spAutoFit/>
          </a:bodyPr>
          <a:lstStyle/>
          <a:p>
            <a:pPr marL="0" lvl="1" indent="0" algn="ctr">
              <a:lnSpc>
                <a:spcPts val="3527"/>
              </a:lnSpc>
              <a:spcBef>
                <a:spcPct val="0"/>
              </a:spcBef>
            </a:pPr>
            <a:r>
              <a:rPr lang="en-US" sz="2939" u="none" spc="564" dirty="0">
                <a:solidFill>
                  <a:srgbClr val="CD3E3E">
                    <a:alpha val="49804"/>
                  </a:srgbClr>
                </a:solidFill>
                <a:latin typeface="思源宋体"/>
                <a:ea typeface="思源宋体"/>
                <a:cs typeface="思源宋体"/>
                <a:sym typeface="思源宋体"/>
              </a:rPr>
              <a:t>C</a:t>
            </a:r>
            <a:r>
              <a:rPr lang="en-US" altLang="zh-CN" sz="2939" u="none" spc="564" dirty="0">
                <a:solidFill>
                  <a:srgbClr val="CD3E3E">
                    <a:alpha val="49804"/>
                  </a:srgbClr>
                </a:solidFill>
                <a:latin typeface="思源宋体"/>
                <a:ea typeface="思源宋体"/>
                <a:cs typeface="思源宋体"/>
                <a:sym typeface="思源宋体"/>
              </a:rPr>
              <a:t>ontent &amp;</a:t>
            </a:r>
            <a:r>
              <a:rPr lang="en-US" sz="2939" spc="564" dirty="0">
                <a:solidFill>
                  <a:srgbClr val="CD3E3E">
                    <a:alpha val="49804"/>
                  </a:srgbClr>
                </a:solidFill>
                <a:latin typeface="思源宋体"/>
                <a:ea typeface="思源宋体"/>
                <a:cs typeface="思源宋体"/>
                <a:sym typeface="思源宋体"/>
              </a:rPr>
              <a:t> Concept</a:t>
            </a:r>
            <a:endParaRPr lang="en-US" sz="2939" u="none" spc="564" dirty="0">
              <a:solidFill>
                <a:srgbClr val="CD3E3E">
                  <a:alpha val="49804"/>
                </a:srgbClr>
              </a:solidFill>
              <a:latin typeface="思源宋体"/>
              <a:ea typeface="思源宋体"/>
              <a:cs typeface="思源宋体"/>
              <a:sym typeface="思源宋体"/>
            </a:endParaRPr>
          </a:p>
        </p:txBody>
      </p:sp>
      <p:sp>
        <p:nvSpPr>
          <p:cNvPr id="10" name="TextBox 10"/>
          <p:cNvSpPr txBox="1"/>
          <p:nvPr/>
        </p:nvSpPr>
        <p:spPr>
          <a:xfrm>
            <a:off x="7675910" y="2760926"/>
            <a:ext cx="2936180" cy="1517398"/>
          </a:xfrm>
          <a:prstGeom prst="rect">
            <a:avLst/>
          </a:prstGeom>
        </p:spPr>
        <p:txBody>
          <a:bodyPr lIns="0" tIns="0" rIns="0" bIns="0" rtlCol="0" anchor="t">
            <a:spAutoFit/>
          </a:bodyPr>
          <a:lstStyle/>
          <a:p>
            <a:pPr algn="ctr">
              <a:lnSpc>
                <a:spcPts val="7901"/>
              </a:lnSpc>
            </a:pPr>
            <a:r>
              <a:rPr lang="en-US" sz="15802">
                <a:solidFill>
                  <a:srgbClr val="3E5B62"/>
                </a:solidFill>
                <a:latin typeface="可画琴赋小楷"/>
                <a:ea typeface="可画琴赋小楷"/>
                <a:cs typeface="可画琴赋小楷"/>
                <a:sym typeface="可画琴赋小楷"/>
              </a:rPr>
              <a:t>01</a:t>
            </a:r>
          </a:p>
        </p:txBody>
      </p:sp>
      <p:sp>
        <p:nvSpPr>
          <p:cNvPr id="11" name="TextBox 11"/>
          <p:cNvSpPr txBox="1"/>
          <p:nvPr/>
        </p:nvSpPr>
        <p:spPr>
          <a:xfrm>
            <a:off x="3895303" y="9492882"/>
            <a:ext cx="10497393" cy="276358"/>
          </a:xfrm>
          <a:prstGeom prst="rect">
            <a:avLst/>
          </a:prstGeom>
        </p:spPr>
        <p:txBody>
          <a:bodyPr lIns="0" tIns="0" rIns="0" bIns="0" rtlCol="0" anchor="t">
            <a:spAutoFit/>
          </a:bodyPr>
          <a:lstStyle/>
          <a:p>
            <a:pPr algn="ctr">
              <a:lnSpc>
                <a:spcPts val="2268"/>
              </a:lnSpc>
            </a:pPr>
            <a:r>
              <a:rPr lang="zh-CN" altLang="en-US" dirty="0">
                <a:solidFill>
                  <a:srgbClr val="A6A6A6">
                    <a:alpha val="71765"/>
                  </a:srgbClr>
                </a:solidFill>
                <a:latin typeface="思源宋体"/>
                <a:ea typeface="思源宋体"/>
                <a:cs typeface="思源宋体"/>
                <a:sym typeface="思源宋体"/>
              </a:rPr>
              <a:t>阅读这篇文章，首先要理解其中的关键概念。</a:t>
            </a:r>
            <a:r>
              <a:rPr lang="en-US" altLang="zh-CN" dirty="0">
                <a:solidFill>
                  <a:srgbClr val="A6A6A6">
                    <a:alpha val="71765"/>
                  </a:srgbClr>
                </a:solidFill>
                <a:latin typeface="思源宋体"/>
                <a:ea typeface="思源宋体"/>
                <a:cs typeface="思源宋体"/>
                <a:sym typeface="思源宋体"/>
              </a:rPr>
              <a:t>——</a:t>
            </a:r>
            <a:r>
              <a:rPr lang="zh-CN" altLang="en-US" dirty="0">
                <a:solidFill>
                  <a:srgbClr val="A6A6A6">
                    <a:alpha val="71765"/>
                  </a:srgbClr>
                </a:solidFill>
                <a:latin typeface="思源宋体"/>
                <a:ea typeface="思源宋体"/>
                <a:cs typeface="思源宋体"/>
                <a:sym typeface="思源宋体"/>
              </a:rPr>
              <a:t>第一单元第</a:t>
            </a:r>
            <a:r>
              <a:rPr lang="en-US" altLang="zh-CN" dirty="0">
                <a:solidFill>
                  <a:srgbClr val="A6A6A6">
                    <a:alpha val="71765"/>
                  </a:srgbClr>
                </a:solidFill>
                <a:latin typeface="思源宋体"/>
                <a:ea typeface="思源宋体"/>
                <a:cs typeface="思源宋体"/>
                <a:sym typeface="思源宋体"/>
              </a:rPr>
              <a:t>4</a:t>
            </a:r>
            <a:r>
              <a:rPr lang="zh-CN" altLang="en-US" dirty="0">
                <a:solidFill>
                  <a:srgbClr val="A6A6A6">
                    <a:alpha val="71765"/>
                  </a:srgbClr>
                </a:solidFill>
                <a:latin typeface="思源宋体"/>
                <a:ea typeface="思源宋体"/>
                <a:cs typeface="思源宋体"/>
                <a:sym typeface="思源宋体"/>
              </a:rPr>
              <a:t>课学习提示</a:t>
            </a:r>
            <a:endParaRPr lang="en-US" sz="1800" dirty="0">
              <a:solidFill>
                <a:srgbClr val="A6A6A6">
                  <a:alpha val="71765"/>
                </a:srgbClr>
              </a:solidFill>
              <a:latin typeface="思源宋体"/>
              <a:ea typeface="思源宋体"/>
              <a:cs typeface="思源宋体"/>
              <a:sym typeface="思源宋体"/>
            </a:endParaRPr>
          </a:p>
        </p:txBody>
      </p:sp>
      <p:sp>
        <p:nvSpPr>
          <p:cNvPr id="12" name="Freeform 12"/>
          <p:cNvSpPr/>
          <p:nvPr/>
        </p:nvSpPr>
        <p:spPr>
          <a:xfrm>
            <a:off x="7823967" y="7110582"/>
            <a:ext cx="2440428" cy="1494762"/>
          </a:xfrm>
          <a:custGeom>
            <a:avLst/>
            <a:gdLst/>
            <a:ahLst/>
            <a:cxnLst/>
            <a:rect l="l" t="t" r="r" b="b"/>
            <a:pathLst>
              <a:path w="2440428" h="1494762">
                <a:moveTo>
                  <a:pt x="0" y="0"/>
                </a:moveTo>
                <a:lnTo>
                  <a:pt x="2440428" y="0"/>
                </a:lnTo>
                <a:lnTo>
                  <a:pt x="2440428" y="1494762"/>
                </a:lnTo>
                <a:lnTo>
                  <a:pt x="0" y="1494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3" name="Group 13"/>
          <p:cNvGrpSpPr/>
          <p:nvPr/>
        </p:nvGrpSpPr>
        <p:grpSpPr>
          <a:xfrm>
            <a:off x="4636718" y="574941"/>
            <a:ext cx="9014565" cy="551433"/>
            <a:chOff x="2" y="-104775"/>
            <a:chExt cx="12019420" cy="735244"/>
          </a:xfrm>
        </p:grpSpPr>
        <p:sp>
          <p:nvSpPr>
            <p:cNvPr id="14" name="AutoShape 14"/>
            <p:cNvSpPr/>
            <p:nvPr/>
          </p:nvSpPr>
          <p:spPr>
            <a:xfrm flipV="1">
              <a:off x="2" y="250886"/>
              <a:ext cx="2683791" cy="833"/>
            </a:xfrm>
            <a:prstGeom prst="line">
              <a:avLst/>
            </a:prstGeom>
            <a:ln w="12700" cap="flat">
              <a:solidFill>
                <a:srgbClr val="3E5B62"/>
              </a:solidFill>
              <a:prstDash val="solid"/>
              <a:headEnd type="none" w="sm" len="sm"/>
              <a:tailEnd type="none" w="sm" len="sm"/>
            </a:ln>
          </p:spPr>
        </p:sp>
        <p:sp>
          <p:nvSpPr>
            <p:cNvPr id="15" name="TextBox 15"/>
            <p:cNvSpPr txBox="1"/>
            <p:nvPr/>
          </p:nvSpPr>
          <p:spPr>
            <a:xfrm>
              <a:off x="3309187" y="-104775"/>
              <a:ext cx="5401051" cy="735244"/>
            </a:xfrm>
            <a:prstGeom prst="rect">
              <a:avLst/>
            </a:prstGeom>
          </p:spPr>
          <p:txBody>
            <a:bodyPr lIns="0" tIns="0" rIns="0" bIns="0" rtlCol="0" anchor="t">
              <a:spAutoFit/>
            </a:bodyPr>
            <a:lstStyle/>
            <a:p>
              <a:pPr algn="ctr">
                <a:lnSpc>
                  <a:spcPts val="4311"/>
                </a:lnSpc>
              </a:pPr>
              <a:r>
                <a:rPr lang="zh-CN" altLang="en-US" sz="3079" spc="628" dirty="0">
                  <a:solidFill>
                    <a:srgbClr val="3E5B62"/>
                  </a:solidFill>
                  <a:latin typeface="可画琴赋小楷"/>
                  <a:ea typeface="可画琴赋小楷"/>
                  <a:cs typeface="可画琴赋小楷"/>
                  <a:sym typeface="可画琴赋小楷"/>
                </a:rPr>
                <a:t>怜悯是人的天性</a:t>
              </a:r>
              <a:endParaRPr lang="en-US" sz="3079" spc="628" dirty="0">
                <a:solidFill>
                  <a:srgbClr val="3E5B62"/>
                </a:solidFill>
                <a:latin typeface="可画琴赋小楷"/>
                <a:ea typeface="可画琴赋小楷"/>
                <a:cs typeface="可画琴赋小楷"/>
                <a:sym typeface="可画琴赋小楷"/>
              </a:endParaRPr>
            </a:p>
          </p:txBody>
        </p:sp>
        <p:sp>
          <p:nvSpPr>
            <p:cNvPr id="16" name="AutoShape 16"/>
            <p:cNvSpPr/>
            <p:nvPr/>
          </p:nvSpPr>
          <p:spPr>
            <a:xfrm flipV="1">
              <a:off x="9335631" y="237353"/>
              <a:ext cx="2683791" cy="833"/>
            </a:xfrm>
            <a:prstGeom prst="line">
              <a:avLst/>
            </a:prstGeom>
            <a:ln w="12700" cap="flat">
              <a:solidFill>
                <a:srgbClr val="3E5B62"/>
              </a:solidFill>
              <a:prstDash val="solid"/>
              <a:headEnd type="none" w="sm" len="sm"/>
              <a:tailEnd type="none" w="sm" len="sm"/>
            </a:ln>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16971" t="-15619" r="-33700" b="-2503"/>
            </a:stretch>
          </a:blipFill>
        </p:spPr>
      </p:sp>
      <p:grpSp>
        <p:nvGrpSpPr>
          <p:cNvPr id="3" name="Group 3"/>
          <p:cNvGrpSpPr/>
          <p:nvPr/>
        </p:nvGrpSpPr>
        <p:grpSpPr>
          <a:xfrm>
            <a:off x="-848862" y="-904500"/>
            <a:ext cx="2805476" cy="280547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5" name="TextBox 5"/>
            <p:cNvSpPr txBox="1"/>
            <p:nvPr/>
          </p:nvSpPr>
          <p:spPr>
            <a:xfrm>
              <a:off x="76200" y="85725"/>
              <a:ext cx="660400" cy="650875"/>
            </a:xfrm>
            <a:prstGeom prst="rect">
              <a:avLst/>
            </a:prstGeom>
          </p:spPr>
          <p:txBody>
            <a:bodyPr lIns="50800" tIns="50800" rIns="50800" bIns="50800" rtlCol="0" anchor="ctr"/>
            <a:lstStyle/>
            <a:p>
              <a:pPr algn="ctr">
                <a:lnSpc>
                  <a:spcPts val="2999"/>
                </a:lnSpc>
              </a:pPr>
              <a:endParaRPr/>
            </a:p>
          </p:txBody>
        </p:sp>
      </p:grpSp>
      <p:sp>
        <p:nvSpPr>
          <p:cNvPr id="6" name="AutoShape 6"/>
          <p:cNvSpPr/>
          <p:nvPr/>
        </p:nvSpPr>
        <p:spPr>
          <a:xfrm>
            <a:off x="-5011754" y="9694299"/>
            <a:ext cx="12579038" cy="10467"/>
          </a:xfrm>
          <a:prstGeom prst="line">
            <a:avLst/>
          </a:prstGeom>
          <a:ln w="9525" cap="flat">
            <a:solidFill>
              <a:srgbClr val="737373"/>
            </a:solidFill>
            <a:prstDash val="solid"/>
            <a:headEnd type="none" w="sm" len="sm"/>
            <a:tailEnd type="none" w="sm" len="sm"/>
          </a:ln>
        </p:spPr>
      </p:sp>
      <p:sp>
        <p:nvSpPr>
          <p:cNvPr id="7" name="AutoShape 7"/>
          <p:cNvSpPr/>
          <p:nvPr/>
        </p:nvSpPr>
        <p:spPr>
          <a:xfrm>
            <a:off x="6400799" y="1488570"/>
            <a:ext cx="17967587" cy="15358"/>
          </a:xfrm>
          <a:prstGeom prst="line">
            <a:avLst/>
          </a:prstGeom>
          <a:ln w="9525" cap="flat">
            <a:solidFill>
              <a:srgbClr val="737373"/>
            </a:solidFill>
            <a:prstDash val="solid"/>
            <a:headEnd type="none" w="sm" len="sm"/>
            <a:tailEnd type="none" w="sm" len="sm"/>
          </a:ln>
        </p:spPr>
        <p:txBody>
          <a:bodyPr/>
          <a:lstStyle/>
          <a:p>
            <a:endParaRPr lang="zh-CN" altLang="en-US" dirty="0"/>
          </a:p>
        </p:txBody>
      </p:sp>
      <p:sp>
        <p:nvSpPr>
          <p:cNvPr id="8" name="Freeform 8"/>
          <p:cNvSpPr/>
          <p:nvPr/>
        </p:nvSpPr>
        <p:spPr>
          <a:xfrm>
            <a:off x="16937526" y="618642"/>
            <a:ext cx="643548" cy="677419"/>
          </a:xfrm>
          <a:custGeom>
            <a:avLst/>
            <a:gdLst/>
            <a:ahLst/>
            <a:cxnLst/>
            <a:rect l="l" t="t" r="r" b="b"/>
            <a:pathLst>
              <a:path w="643548" h="677419">
                <a:moveTo>
                  <a:pt x="0" y="0"/>
                </a:moveTo>
                <a:lnTo>
                  <a:pt x="643548" y="0"/>
                </a:lnTo>
                <a:lnTo>
                  <a:pt x="643548" y="677419"/>
                </a:lnTo>
                <a:lnTo>
                  <a:pt x="0" y="6774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645695" y="710880"/>
            <a:ext cx="6172200" cy="987450"/>
          </a:xfrm>
          <a:prstGeom prst="rect">
            <a:avLst/>
          </a:prstGeom>
        </p:spPr>
        <p:txBody>
          <a:bodyPr wrap="square" lIns="0" tIns="0" rIns="0" bIns="0" rtlCol="0" anchor="t">
            <a:spAutoFit/>
          </a:bodyPr>
          <a:lstStyle/>
          <a:p>
            <a:pPr algn="l">
              <a:lnSpc>
                <a:spcPts val="7716"/>
              </a:lnSpc>
            </a:pPr>
            <a:r>
              <a:rPr lang="zh-CN" altLang="en-US" sz="5511" dirty="0">
                <a:solidFill>
                  <a:srgbClr val="3E5B62"/>
                </a:solidFill>
                <a:latin typeface="可画琴赋小楷"/>
                <a:ea typeface="可画琴赋小楷"/>
                <a:cs typeface="可画琴赋小楷"/>
                <a:sym typeface="可画琴赋小楷"/>
              </a:rPr>
              <a:t>自然状态</a:t>
            </a:r>
            <a:r>
              <a:rPr lang="en-US" altLang="zh-CN" sz="5511" dirty="0">
                <a:solidFill>
                  <a:srgbClr val="3E5B62"/>
                </a:solidFill>
                <a:latin typeface="可画琴赋小楷"/>
                <a:ea typeface="可画琴赋小楷"/>
                <a:cs typeface="可画琴赋小楷"/>
                <a:sym typeface="可画琴赋小楷"/>
              </a:rPr>
              <a:t>/</a:t>
            </a:r>
            <a:r>
              <a:rPr lang="zh-CN" altLang="en-US" sz="5511" dirty="0">
                <a:solidFill>
                  <a:srgbClr val="3E5B62"/>
                </a:solidFill>
                <a:latin typeface="可画琴赋小楷"/>
                <a:ea typeface="可画琴赋小楷"/>
                <a:cs typeface="可画琴赋小楷"/>
                <a:sym typeface="可画琴赋小楷"/>
              </a:rPr>
              <a:t>理智状态</a:t>
            </a:r>
            <a:endParaRPr lang="en-US" sz="5511" dirty="0">
              <a:solidFill>
                <a:srgbClr val="3E5B62"/>
              </a:solidFill>
              <a:latin typeface="可画琴赋小楷"/>
              <a:ea typeface="可画琴赋小楷"/>
              <a:cs typeface="可画琴赋小楷"/>
              <a:sym typeface="可画琴赋小楷"/>
            </a:endParaRPr>
          </a:p>
        </p:txBody>
      </p:sp>
      <p:sp>
        <p:nvSpPr>
          <p:cNvPr id="10" name="TextBox 10"/>
          <p:cNvSpPr txBox="1"/>
          <p:nvPr/>
        </p:nvSpPr>
        <p:spPr>
          <a:xfrm>
            <a:off x="7468831" y="9556120"/>
            <a:ext cx="10220413" cy="276358"/>
          </a:xfrm>
          <a:prstGeom prst="rect">
            <a:avLst/>
          </a:prstGeom>
        </p:spPr>
        <p:txBody>
          <a:bodyPr lIns="0" tIns="0" rIns="0" bIns="0" rtlCol="0" anchor="t">
            <a:spAutoFit/>
          </a:bodyPr>
          <a:lstStyle/>
          <a:p>
            <a:pPr algn="r">
              <a:lnSpc>
                <a:spcPts val="2268"/>
              </a:lnSpc>
            </a:pPr>
            <a:r>
              <a:rPr lang="zh-CN" altLang="en-US" dirty="0">
                <a:solidFill>
                  <a:srgbClr val="A6A6A6">
                    <a:alpha val="71765"/>
                  </a:srgbClr>
                </a:solidFill>
                <a:latin typeface="思源宋体"/>
                <a:ea typeface="思源宋体"/>
                <a:cs typeface="思源宋体"/>
                <a:sym typeface="思源宋体"/>
              </a:rPr>
              <a:t>我们在自然状态中对保护我们自己的生存的关心，是丝毫不妨碍他人对保护他自己的生存的关心的。</a:t>
            </a:r>
            <a:endParaRPr lang="en-US" sz="1800" dirty="0">
              <a:solidFill>
                <a:srgbClr val="A6A6A6">
                  <a:alpha val="71765"/>
                </a:srgbClr>
              </a:solidFill>
              <a:latin typeface="思源宋体"/>
              <a:ea typeface="思源宋体"/>
              <a:cs typeface="思源宋体"/>
              <a:sym typeface="思源宋体"/>
            </a:endParaRPr>
          </a:p>
        </p:txBody>
      </p:sp>
      <p:pic>
        <p:nvPicPr>
          <p:cNvPr id="13" name="图片 12">
            <a:extLst>
              <a:ext uri="{FF2B5EF4-FFF2-40B4-BE49-F238E27FC236}">
                <a16:creationId xmlns:a16="http://schemas.microsoft.com/office/drawing/2014/main" id="{B1665E1B-AEA8-801C-4430-B75CE52506E4}"/>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0" y="3281726"/>
            <a:ext cx="18288000" cy="4783536"/>
          </a:xfrm>
          <a:prstGeom prst="rect">
            <a:avLst/>
          </a:prstGeom>
        </p:spPr>
      </p:pic>
      <p:sp>
        <p:nvSpPr>
          <p:cNvPr id="14" name="TextBox 8">
            <a:extLst>
              <a:ext uri="{FF2B5EF4-FFF2-40B4-BE49-F238E27FC236}">
                <a16:creationId xmlns:a16="http://schemas.microsoft.com/office/drawing/2014/main" id="{803135D5-ADC5-6B88-6433-CD10EE91E434}"/>
              </a:ext>
            </a:extLst>
          </p:cNvPr>
          <p:cNvSpPr txBox="1"/>
          <p:nvPr/>
        </p:nvSpPr>
        <p:spPr>
          <a:xfrm>
            <a:off x="6381265" y="765455"/>
            <a:ext cx="10863932" cy="654025"/>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Ⅰ </a:t>
            </a:r>
            <a:r>
              <a:rPr lang="zh-CN" altLang="en-US" sz="4000" b="1" dirty="0">
                <a:latin typeface="华文细黑" panose="02010600040101010101" pitchFamily="2" charset="-122"/>
                <a:ea typeface="华文细黑" panose="02010600040101010101" pitchFamily="2" charset="-122"/>
                <a:cs typeface="可画琴赋小楷"/>
                <a:sym typeface="可画琴赋小楷"/>
              </a:rPr>
              <a:t>梳理文章内容，抓取关键概念</a:t>
            </a:r>
            <a:endParaRPr lang="en-US" sz="4800" dirty="0">
              <a:latin typeface="可画琴赋小楷"/>
              <a:ea typeface="可画琴赋小楷"/>
              <a:cs typeface="可画琴赋小楷"/>
              <a:sym typeface="可画琴赋小楷"/>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0B5EC-E2BF-C4C9-FF4D-4C04EC23F0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7B446B-0229-1CC4-260A-87438F474DEC}"/>
              </a:ext>
            </a:extLst>
          </p:cNvPr>
          <p:cNvSpPr/>
          <p:nvPr/>
        </p:nvSpPr>
        <p:spPr>
          <a:xfrm rot="5400000">
            <a:off x="4000500" y="-4046586"/>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6971" t="-15619" r="-33700" b="-2503"/>
            </a:stretch>
          </a:blipFill>
        </p:spPr>
        <p:txBody>
          <a:bodyPr/>
          <a:lstStyle/>
          <a:p>
            <a:endParaRPr lang="zh-CN" altLang="en-US" dirty="0"/>
          </a:p>
        </p:txBody>
      </p:sp>
      <p:grpSp>
        <p:nvGrpSpPr>
          <p:cNvPr id="5" name="Group 5">
            <a:extLst>
              <a:ext uri="{FF2B5EF4-FFF2-40B4-BE49-F238E27FC236}">
                <a16:creationId xmlns:a16="http://schemas.microsoft.com/office/drawing/2014/main" id="{19AAB51D-B018-5858-F0D4-6CF0C0517720}"/>
              </a:ext>
            </a:extLst>
          </p:cNvPr>
          <p:cNvGrpSpPr/>
          <p:nvPr/>
        </p:nvGrpSpPr>
        <p:grpSpPr>
          <a:xfrm>
            <a:off x="-848862" y="-904500"/>
            <a:ext cx="2805476" cy="2805476"/>
            <a:chOff x="0" y="0"/>
            <a:chExt cx="812800" cy="812800"/>
          </a:xfrm>
        </p:grpSpPr>
        <p:sp>
          <p:nvSpPr>
            <p:cNvPr id="6" name="Freeform 6">
              <a:extLst>
                <a:ext uri="{FF2B5EF4-FFF2-40B4-BE49-F238E27FC236}">
                  <a16:creationId xmlns:a16="http://schemas.microsoft.com/office/drawing/2014/main" id="{F4A80A23-E045-0E9E-7B8E-BC2B88CD436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3E3E">
                <a:alpha val="5882"/>
              </a:srgbClr>
            </a:solidFill>
          </p:spPr>
        </p:sp>
        <p:sp>
          <p:nvSpPr>
            <p:cNvPr id="7" name="TextBox 7">
              <a:extLst>
                <a:ext uri="{FF2B5EF4-FFF2-40B4-BE49-F238E27FC236}">
                  <a16:creationId xmlns:a16="http://schemas.microsoft.com/office/drawing/2014/main" id="{BC7741DF-4AEE-51FC-CB25-48D6D28EA0F7}"/>
                </a:ext>
              </a:extLst>
            </p:cNvPr>
            <p:cNvSpPr txBox="1"/>
            <p:nvPr/>
          </p:nvSpPr>
          <p:spPr>
            <a:xfrm>
              <a:off x="76200" y="85725"/>
              <a:ext cx="660400" cy="650875"/>
            </a:xfrm>
            <a:prstGeom prst="rect">
              <a:avLst/>
            </a:prstGeom>
          </p:spPr>
          <p:txBody>
            <a:bodyPr lIns="50800" tIns="50800" rIns="50800" bIns="50800" rtlCol="0" anchor="ctr"/>
            <a:lstStyle/>
            <a:p>
              <a:pPr marL="0" marR="0" lvl="0" indent="0" algn="ctr" defTabSz="914400" rtl="0" eaLnBrk="1" fontAlgn="auto" latinLnBrk="0" hangingPunct="1">
                <a:lnSpc>
                  <a:spcPts val="29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a:extLst>
              <a:ext uri="{FF2B5EF4-FFF2-40B4-BE49-F238E27FC236}">
                <a16:creationId xmlns:a16="http://schemas.microsoft.com/office/drawing/2014/main" id="{CF867715-1866-4CB0-147B-44240464F86D}"/>
              </a:ext>
            </a:extLst>
          </p:cNvPr>
          <p:cNvSpPr/>
          <p:nvPr/>
        </p:nvSpPr>
        <p:spPr>
          <a:xfrm flipV="1">
            <a:off x="-110243" y="1875618"/>
            <a:ext cx="18398243" cy="29102"/>
          </a:xfrm>
          <a:prstGeom prst="line">
            <a:avLst/>
          </a:prstGeom>
          <a:ln w="9525" cap="flat">
            <a:solidFill>
              <a:srgbClr val="3E5B62"/>
            </a:solidFill>
            <a:prstDash val="solid"/>
            <a:headEnd type="none" w="sm" len="sm"/>
            <a:tailEnd type="none" w="sm" len="sm"/>
          </a:ln>
        </p:spPr>
      </p:sp>
      <p:sp>
        <p:nvSpPr>
          <p:cNvPr id="10" name="Freeform 10">
            <a:extLst>
              <a:ext uri="{FF2B5EF4-FFF2-40B4-BE49-F238E27FC236}">
                <a16:creationId xmlns:a16="http://schemas.microsoft.com/office/drawing/2014/main" id="{35218D16-83BF-6D17-BD6A-17612A40FF85}"/>
              </a:ext>
            </a:extLst>
          </p:cNvPr>
          <p:cNvSpPr/>
          <p:nvPr/>
        </p:nvSpPr>
        <p:spPr>
          <a:xfrm>
            <a:off x="16460451" y="618642"/>
            <a:ext cx="981745" cy="1033416"/>
          </a:xfrm>
          <a:custGeom>
            <a:avLst/>
            <a:gdLst/>
            <a:ahLst/>
            <a:cxnLst/>
            <a:rect l="l" t="t" r="r" b="b"/>
            <a:pathLst>
              <a:path w="981745" h="1033416">
                <a:moveTo>
                  <a:pt x="0" y="0"/>
                </a:moveTo>
                <a:lnTo>
                  <a:pt x="981745" y="0"/>
                </a:lnTo>
                <a:lnTo>
                  <a:pt x="981745" y="1033416"/>
                </a:lnTo>
                <a:lnTo>
                  <a:pt x="0" y="1033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a:extLst>
              <a:ext uri="{FF2B5EF4-FFF2-40B4-BE49-F238E27FC236}">
                <a16:creationId xmlns:a16="http://schemas.microsoft.com/office/drawing/2014/main" id="{72E64A72-FE6D-EF40-AFF9-E8F065DEACCA}"/>
              </a:ext>
            </a:extLst>
          </p:cNvPr>
          <p:cNvSpPr txBox="1"/>
          <p:nvPr/>
        </p:nvSpPr>
        <p:spPr>
          <a:xfrm>
            <a:off x="1268240" y="447192"/>
            <a:ext cx="383716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16"/>
              </a:lnSpc>
              <a:spcBef>
                <a:spcPts val="0"/>
              </a:spcBef>
              <a:spcAft>
                <a:spcPts val="0"/>
              </a:spcAft>
              <a:buClrTx/>
              <a:buSzTx/>
              <a:buFontTx/>
              <a:buNone/>
              <a:tabLst/>
              <a:defRPr/>
            </a:pPr>
            <a:r>
              <a:rPr lang="zh-CN" altLang="en-US" sz="5511" dirty="0">
                <a:solidFill>
                  <a:srgbClr val="3E5B62"/>
                </a:solidFill>
                <a:latin typeface="可画琴赋小楷"/>
                <a:ea typeface="可画琴赋小楷"/>
                <a:cs typeface="可画琴赋小楷"/>
                <a:sym typeface="可画琴赋小楷"/>
              </a:rPr>
              <a:t>我们的疑惑</a:t>
            </a:r>
            <a:endParaRPr kumimoji="0" lang="en-US" sz="5511" b="0" i="0" u="none" strike="noStrike" kern="1200" cap="none" spc="0" normalizeH="0" baseline="0" noProof="0" dirty="0">
              <a:ln>
                <a:noFill/>
              </a:ln>
              <a:solidFill>
                <a:srgbClr val="3E5B62"/>
              </a:solidFill>
              <a:effectLst/>
              <a:uLnTx/>
              <a:uFillTx/>
              <a:latin typeface="可画琴赋小楷"/>
              <a:ea typeface="可画琴赋小楷"/>
              <a:cs typeface="可画琴赋小楷"/>
              <a:sym typeface="可画琴赋小楷"/>
            </a:endParaRPr>
          </a:p>
        </p:txBody>
      </p:sp>
      <p:pic>
        <p:nvPicPr>
          <p:cNvPr id="4" name="图片 3">
            <a:extLst>
              <a:ext uri="{FF2B5EF4-FFF2-40B4-BE49-F238E27FC236}">
                <a16:creationId xmlns:a16="http://schemas.microsoft.com/office/drawing/2014/main" id="{5967C959-9742-1EC8-B961-0B47464C138C}"/>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9016"/>
          <a:stretch/>
        </p:blipFill>
        <p:spPr>
          <a:xfrm>
            <a:off x="0" y="2750325"/>
            <a:ext cx="18288000" cy="2040831"/>
          </a:xfrm>
          <a:prstGeom prst="rect">
            <a:avLst/>
          </a:prstGeom>
        </p:spPr>
      </p:pic>
      <p:pic>
        <p:nvPicPr>
          <p:cNvPr id="11" name="图片 10">
            <a:extLst>
              <a:ext uri="{FF2B5EF4-FFF2-40B4-BE49-F238E27FC236}">
                <a16:creationId xmlns:a16="http://schemas.microsoft.com/office/drawing/2014/main" id="{A529A1DE-BE8A-A734-B837-65BE3644C3D3}"/>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t="6914" b="44811"/>
          <a:stretch/>
        </p:blipFill>
        <p:spPr>
          <a:xfrm>
            <a:off x="0" y="6325785"/>
            <a:ext cx="18288000" cy="1422425"/>
          </a:xfrm>
          <a:prstGeom prst="rect">
            <a:avLst/>
          </a:prstGeom>
        </p:spPr>
      </p:pic>
      <p:sp>
        <p:nvSpPr>
          <p:cNvPr id="3" name="TextBox 8">
            <a:extLst>
              <a:ext uri="{FF2B5EF4-FFF2-40B4-BE49-F238E27FC236}">
                <a16:creationId xmlns:a16="http://schemas.microsoft.com/office/drawing/2014/main" id="{06DA5050-E22A-C14A-7094-8564F9706AFE}"/>
              </a:ext>
            </a:extLst>
          </p:cNvPr>
          <p:cNvSpPr txBox="1"/>
          <p:nvPr/>
        </p:nvSpPr>
        <p:spPr>
          <a:xfrm>
            <a:off x="6114204" y="1175975"/>
            <a:ext cx="10863932" cy="666849"/>
          </a:xfrm>
          <a:prstGeom prst="rect">
            <a:avLst/>
          </a:prstGeom>
        </p:spPr>
        <p:txBody>
          <a:bodyPr wrap="square" lIns="0" tIns="0" rIns="0" bIns="0" rtlCol="0" anchor="t">
            <a:spAutoFit/>
          </a:bodyPr>
          <a:lstStyle/>
          <a:p>
            <a:pPr algn="ctr">
              <a:lnSpc>
                <a:spcPts val="5213"/>
              </a:lnSpc>
            </a:pPr>
            <a:r>
              <a:rPr lang="en-US" altLang="zh-CN" sz="4000" b="1" dirty="0">
                <a:latin typeface="Batang" panose="02030600000101010101" pitchFamily="18" charset="-127"/>
                <a:ea typeface="Batang" panose="02030600000101010101" pitchFamily="18" charset="-127"/>
                <a:cs typeface="可画琴赋小楷"/>
                <a:sym typeface="可画琴赋小楷"/>
              </a:rPr>
              <a:t>Ⅰ</a:t>
            </a:r>
            <a:r>
              <a:rPr lang="en-US" altLang="zh-CN" sz="4000" dirty="0">
                <a:latin typeface="可画琴赋小楷"/>
                <a:ea typeface="可画琴赋小楷"/>
                <a:cs typeface="可画琴赋小楷"/>
                <a:sym typeface="可画琴赋小楷"/>
              </a:rPr>
              <a:t> </a:t>
            </a:r>
            <a:r>
              <a:rPr lang="zh-CN" altLang="en-US" sz="4000" b="1" dirty="0">
                <a:latin typeface="华文细黑" panose="02010600040101010101" pitchFamily="2" charset="-122"/>
                <a:ea typeface="华文细黑" panose="02010600040101010101" pitchFamily="2" charset="-122"/>
                <a:cs typeface="可画琴赋小楷"/>
                <a:sym typeface="可画琴赋小楷"/>
              </a:rPr>
              <a:t>梳理文章内容，抓取关键概念</a:t>
            </a:r>
            <a:endParaRPr lang="en-US" sz="4000" b="1" dirty="0">
              <a:latin typeface="华文细黑" panose="02010600040101010101" pitchFamily="2" charset="-122"/>
              <a:ea typeface="华文细黑" panose="02010600040101010101" pitchFamily="2" charset="-122"/>
              <a:cs typeface="可画琴赋小楷"/>
              <a:sym typeface="可画琴赋小楷"/>
            </a:endParaRPr>
          </a:p>
        </p:txBody>
      </p:sp>
    </p:spTree>
    <p:extLst>
      <p:ext uri="{BB962C8B-B14F-4D97-AF65-F5344CB8AC3E}">
        <p14:creationId xmlns:p14="http://schemas.microsoft.com/office/powerpoint/2010/main" val="7640907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2736"/>
</p:tagLst>
</file>

<file path=ppt/tags/tag10.xml><?xml version="1.0" encoding="utf-8"?>
<p:tagLst xmlns:a="http://schemas.openxmlformats.org/drawingml/2006/main" xmlns:r="http://schemas.openxmlformats.org/officeDocument/2006/relationships" xmlns:p="http://schemas.openxmlformats.org/presentationml/2006/main">
  <p:tag name="AS_UNIQUEID" val="2722"/>
</p:tagLst>
</file>

<file path=ppt/tags/tag11.xml><?xml version="1.0" encoding="utf-8"?>
<p:tagLst xmlns:a="http://schemas.openxmlformats.org/drawingml/2006/main" xmlns:r="http://schemas.openxmlformats.org/officeDocument/2006/relationships" xmlns:p="http://schemas.openxmlformats.org/presentationml/2006/main">
  <p:tag name="AS_UNIQUEID" val="2723"/>
</p:tagLst>
</file>

<file path=ppt/tags/tag12.xml><?xml version="1.0" encoding="utf-8"?>
<p:tagLst xmlns:a="http://schemas.openxmlformats.org/drawingml/2006/main" xmlns:r="http://schemas.openxmlformats.org/officeDocument/2006/relationships" xmlns:p="http://schemas.openxmlformats.org/presentationml/2006/main">
  <p:tag name="AS_UNIQUEID" val="2724"/>
</p:tagLst>
</file>

<file path=ppt/tags/tag13.xml><?xml version="1.0" encoding="utf-8"?>
<p:tagLst xmlns:a="http://schemas.openxmlformats.org/drawingml/2006/main" xmlns:r="http://schemas.openxmlformats.org/officeDocument/2006/relationships" xmlns:p="http://schemas.openxmlformats.org/presentationml/2006/main">
  <p:tag name="AS_UNIQUEID" val="2726"/>
</p:tagLst>
</file>

<file path=ppt/tags/tag14.xml><?xml version="1.0" encoding="utf-8"?>
<p:tagLst xmlns:a="http://schemas.openxmlformats.org/drawingml/2006/main" xmlns:r="http://schemas.openxmlformats.org/officeDocument/2006/relationships" xmlns:p="http://schemas.openxmlformats.org/presentationml/2006/main">
  <p:tag name="AS_UNIQUEID" val="2727"/>
</p:tagLst>
</file>

<file path=ppt/tags/tag15.xml><?xml version="1.0" encoding="utf-8"?>
<p:tagLst xmlns:a="http://schemas.openxmlformats.org/drawingml/2006/main" xmlns:r="http://schemas.openxmlformats.org/officeDocument/2006/relationships" xmlns:p="http://schemas.openxmlformats.org/presentationml/2006/main">
  <p:tag name="AS_UNIQUEID" val="2728"/>
</p:tagLst>
</file>

<file path=ppt/tags/tag16.xml><?xml version="1.0" encoding="utf-8"?>
<p:tagLst xmlns:a="http://schemas.openxmlformats.org/drawingml/2006/main" xmlns:r="http://schemas.openxmlformats.org/officeDocument/2006/relationships" xmlns:p="http://schemas.openxmlformats.org/presentationml/2006/main">
  <p:tag name="AS_UNIQUEID" val="2729"/>
</p:tagLst>
</file>

<file path=ppt/tags/tag17.xml><?xml version="1.0" encoding="utf-8"?>
<p:tagLst xmlns:a="http://schemas.openxmlformats.org/drawingml/2006/main" xmlns:r="http://schemas.openxmlformats.org/officeDocument/2006/relationships" xmlns:p="http://schemas.openxmlformats.org/presentationml/2006/main">
  <p:tag name="AS_UNIQUEID" val="2730"/>
</p:tagLst>
</file>

<file path=ppt/tags/tag18.xml><?xml version="1.0" encoding="utf-8"?>
<p:tagLst xmlns:a="http://schemas.openxmlformats.org/drawingml/2006/main" xmlns:r="http://schemas.openxmlformats.org/officeDocument/2006/relationships" xmlns:p="http://schemas.openxmlformats.org/presentationml/2006/main">
  <p:tag name="AS_UNIQUEID" val="2732"/>
</p:tagLst>
</file>

<file path=ppt/tags/tag19.xml><?xml version="1.0" encoding="utf-8"?>
<p:tagLst xmlns:a="http://schemas.openxmlformats.org/drawingml/2006/main" xmlns:r="http://schemas.openxmlformats.org/officeDocument/2006/relationships" xmlns:p="http://schemas.openxmlformats.org/presentationml/2006/main">
  <p:tag name="AS_UNIQUEID" val="2733"/>
</p:tagLst>
</file>

<file path=ppt/tags/tag2.xml><?xml version="1.0" encoding="utf-8"?>
<p:tagLst xmlns:a="http://schemas.openxmlformats.org/drawingml/2006/main" xmlns:r="http://schemas.openxmlformats.org/officeDocument/2006/relationships" xmlns:p="http://schemas.openxmlformats.org/presentationml/2006/main">
  <p:tag name="AS_UNIQUEID" val="2737"/>
</p:tagLst>
</file>

<file path=ppt/tags/tag20.xml><?xml version="1.0" encoding="utf-8"?>
<p:tagLst xmlns:a="http://schemas.openxmlformats.org/drawingml/2006/main" xmlns:r="http://schemas.openxmlformats.org/officeDocument/2006/relationships" xmlns:p="http://schemas.openxmlformats.org/presentationml/2006/main">
  <p:tag name="AS_UNIQUEID" val="2734"/>
</p:tagLst>
</file>

<file path=ppt/tags/tag21.xml><?xml version="1.0" encoding="utf-8"?>
<p:tagLst xmlns:a="http://schemas.openxmlformats.org/drawingml/2006/main" xmlns:r="http://schemas.openxmlformats.org/officeDocument/2006/relationships" xmlns:p="http://schemas.openxmlformats.org/presentationml/2006/main">
  <p:tag name="AS_UNIQUEID" val="2755"/>
</p:tagLst>
</file>

<file path=ppt/tags/tag22.xml><?xml version="1.0" encoding="utf-8"?>
<p:tagLst xmlns:a="http://schemas.openxmlformats.org/drawingml/2006/main" xmlns:r="http://schemas.openxmlformats.org/officeDocument/2006/relationships" xmlns:p="http://schemas.openxmlformats.org/presentationml/2006/main">
  <p:tag name="AS_UNIQUEID" val="2606"/>
</p:tagLst>
</file>

<file path=ppt/tags/tag23.xml><?xml version="1.0" encoding="utf-8"?>
<p:tagLst xmlns:a="http://schemas.openxmlformats.org/drawingml/2006/main" xmlns:r="http://schemas.openxmlformats.org/officeDocument/2006/relationships" xmlns:p="http://schemas.openxmlformats.org/presentationml/2006/main">
  <p:tag name="AS_UNIQUEID" val="2607"/>
</p:tagLst>
</file>

<file path=ppt/tags/tag24.xml><?xml version="1.0" encoding="utf-8"?>
<p:tagLst xmlns:a="http://schemas.openxmlformats.org/drawingml/2006/main" xmlns:r="http://schemas.openxmlformats.org/officeDocument/2006/relationships" xmlns:p="http://schemas.openxmlformats.org/presentationml/2006/main">
  <p:tag name="AS_UNIQUEID" val="2608"/>
</p:tagLst>
</file>

<file path=ppt/tags/tag25.xml><?xml version="1.0" encoding="utf-8"?>
<p:tagLst xmlns:a="http://schemas.openxmlformats.org/drawingml/2006/main" xmlns:r="http://schemas.openxmlformats.org/officeDocument/2006/relationships" xmlns:p="http://schemas.openxmlformats.org/presentationml/2006/main">
  <p:tag name="AS_UNIQUEID" val="2755"/>
</p:tagLst>
</file>

<file path=ppt/tags/tag26.xml><?xml version="1.0" encoding="utf-8"?>
<p:tagLst xmlns:a="http://schemas.openxmlformats.org/drawingml/2006/main" xmlns:r="http://schemas.openxmlformats.org/officeDocument/2006/relationships" xmlns:p="http://schemas.openxmlformats.org/presentationml/2006/main">
  <p:tag name="AS_UNIQUEID" val="2606"/>
</p:tagLst>
</file>

<file path=ppt/tags/tag27.xml><?xml version="1.0" encoding="utf-8"?>
<p:tagLst xmlns:a="http://schemas.openxmlformats.org/drawingml/2006/main" xmlns:r="http://schemas.openxmlformats.org/officeDocument/2006/relationships" xmlns:p="http://schemas.openxmlformats.org/presentationml/2006/main">
  <p:tag name="AS_UNIQUEID" val="2607"/>
</p:tagLst>
</file>

<file path=ppt/tags/tag28.xml><?xml version="1.0" encoding="utf-8"?>
<p:tagLst xmlns:a="http://schemas.openxmlformats.org/drawingml/2006/main" xmlns:r="http://schemas.openxmlformats.org/officeDocument/2006/relationships" xmlns:p="http://schemas.openxmlformats.org/presentationml/2006/main">
  <p:tag name="AS_UNIQUEID" val="2608"/>
</p:tagLst>
</file>

<file path=ppt/tags/tag29.xml><?xml version="1.0" encoding="utf-8"?>
<p:tagLst xmlns:a="http://schemas.openxmlformats.org/drawingml/2006/main" xmlns:r="http://schemas.openxmlformats.org/officeDocument/2006/relationships" xmlns:p="http://schemas.openxmlformats.org/presentationml/2006/main">
  <p:tag name="AS_UNIQUEID" val="2755"/>
</p:tagLst>
</file>

<file path=ppt/tags/tag3.xml><?xml version="1.0" encoding="utf-8"?>
<p:tagLst xmlns:a="http://schemas.openxmlformats.org/drawingml/2006/main" xmlns:r="http://schemas.openxmlformats.org/officeDocument/2006/relationships" xmlns:p="http://schemas.openxmlformats.org/presentationml/2006/main">
  <p:tag name="AS_UNIQUEID" val="2738"/>
</p:tagLst>
</file>

<file path=ppt/tags/tag30.xml><?xml version="1.0" encoding="utf-8"?>
<p:tagLst xmlns:a="http://schemas.openxmlformats.org/drawingml/2006/main" xmlns:r="http://schemas.openxmlformats.org/officeDocument/2006/relationships" xmlns:p="http://schemas.openxmlformats.org/presentationml/2006/main">
  <p:tag name="AS_UNIQUEID" val="2606"/>
</p:tagLst>
</file>

<file path=ppt/tags/tag31.xml><?xml version="1.0" encoding="utf-8"?>
<p:tagLst xmlns:a="http://schemas.openxmlformats.org/drawingml/2006/main" xmlns:r="http://schemas.openxmlformats.org/officeDocument/2006/relationships" xmlns:p="http://schemas.openxmlformats.org/presentationml/2006/main">
  <p:tag name="AS_UNIQUEID" val="2607"/>
</p:tagLst>
</file>

<file path=ppt/tags/tag32.xml><?xml version="1.0" encoding="utf-8"?>
<p:tagLst xmlns:a="http://schemas.openxmlformats.org/drawingml/2006/main" xmlns:r="http://schemas.openxmlformats.org/officeDocument/2006/relationships" xmlns:p="http://schemas.openxmlformats.org/presentationml/2006/main">
  <p:tag name="AS_UNIQUEID" val="2608"/>
</p:tagLst>
</file>

<file path=ppt/tags/tag33.xml><?xml version="1.0" encoding="utf-8"?>
<p:tagLst xmlns:a="http://schemas.openxmlformats.org/drawingml/2006/main" xmlns:r="http://schemas.openxmlformats.org/officeDocument/2006/relationships" xmlns:p="http://schemas.openxmlformats.org/presentationml/2006/main">
  <p:tag name="AS_UNIQUEID" val="2755"/>
</p:tagLst>
</file>

<file path=ppt/tags/tag34.xml><?xml version="1.0" encoding="utf-8"?>
<p:tagLst xmlns:a="http://schemas.openxmlformats.org/drawingml/2006/main" xmlns:r="http://schemas.openxmlformats.org/officeDocument/2006/relationships" xmlns:p="http://schemas.openxmlformats.org/presentationml/2006/main">
  <p:tag name="AS_UNIQUEID" val="2606"/>
</p:tagLst>
</file>

<file path=ppt/tags/tag35.xml><?xml version="1.0" encoding="utf-8"?>
<p:tagLst xmlns:a="http://schemas.openxmlformats.org/drawingml/2006/main" xmlns:r="http://schemas.openxmlformats.org/officeDocument/2006/relationships" xmlns:p="http://schemas.openxmlformats.org/presentationml/2006/main">
  <p:tag name="AS_UNIQUEID" val="2607"/>
</p:tagLst>
</file>

<file path=ppt/tags/tag36.xml><?xml version="1.0" encoding="utf-8"?>
<p:tagLst xmlns:a="http://schemas.openxmlformats.org/drawingml/2006/main" xmlns:r="http://schemas.openxmlformats.org/officeDocument/2006/relationships" xmlns:p="http://schemas.openxmlformats.org/presentationml/2006/main">
  <p:tag name="AS_UNIQUEID" val="2608"/>
</p:tagLst>
</file>

<file path=ppt/tags/tag37.xml><?xml version="1.0" encoding="utf-8"?>
<p:tagLst xmlns:a="http://schemas.openxmlformats.org/drawingml/2006/main" xmlns:r="http://schemas.openxmlformats.org/officeDocument/2006/relationships" xmlns:p="http://schemas.openxmlformats.org/presentationml/2006/main">
  <p:tag name="AS_UNIQUEID" val="11202"/>
</p:tagLst>
</file>

<file path=ppt/tags/tag38.xml><?xml version="1.0" encoding="utf-8"?>
<p:tagLst xmlns:a="http://schemas.openxmlformats.org/drawingml/2006/main" xmlns:r="http://schemas.openxmlformats.org/officeDocument/2006/relationships" xmlns:p="http://schemas.openxmlformats.org/presentationml/2006/main">
  <p:tag name="AS_UNIQUEID" val="11202"/>
</p:tagLst>
</file>

<file path=ppt/tags/tag4.xml><?xml version="1.0" encoding="utf-8"?>
<p:tagLst xmlns:a="http://schemas.openxmlformats.org/drawingml/2006/main" xmlns:r="http://schemas.openxmlformats.org/officeDocument/2006/relationships" xmlns:p="http://schemas.openxmlformats.org/presentationml/2006/main">
  <p:tag name="AS_UNIQUEID" val="2739"/>
</p:tagLst>
</file>

<file path=ppt/tags/tag5.xml><?xml version="1.0" encoding="utf-8"?>
<p:tagLst xmlns:a="http://schemas.openxmlformats.org/drawingml/2006/main" xmlns:r="http://schemas.openxmlformats.org/officeDocument/2006/relationships" xmlns:p="http://schemas.openxmlformats.org/presentationml/2006/main">
  <p:tag name="AS_UNIQUEID" val="2715"/>
</p:tagLst>
</file>

<file path=ppt/tags/tag6.xml><?xml version="1.0" encoding="utf-8"?>
<p:tagLst xmlns:a="http://schemas.openxmlformats.org/drawingml/2006/main" xmlns:r="http://schemas.openxmlformats.org/officeDocument/2006/relationships" xmlns:p="http://schemas.openxmlformats.org/presentationml/2006/main">
  <p:tag name="AS_UNIQUEID" val="2716"/>
</p:tagLst>
</file>

<file path=ppt/tags/tag7.xml><?xml version="1.0" encoding="utf-8"?>
<p:tagLst xmlns:a="http://schemas.openxmlformats.org/drawingml/2006/main" xmlns:r="http://schemas.openxmlformats.org/officeDocument/2006/relationships" xmlns:p="http://schemas.openxmlformats.org/presentationml/2006/main">
  <p:tag name="AS_UNIQUEID" val="2718"/>
</p:tagLst>
</file>

<file path=ppt/tags/tag8.xml><?xml version="1.0" encoding="utf-8"?>
<p:tagLst xmlns:a="http://schemas.openxmlformats.org/drawingml/2006/main" xmlns:r="http://schemas.openxmlformats.org/officeDocument/2006/relationships" xmlns:p="http://schemas.openxmlformats.org/presentationml/2006/main">
  <p:tag name="AS_UNIQUEID" val="2720"/>
</p:tagLst>
</file>

<file path=ppt/tags/tag9.xml><?xml version="1.0" encoding="utf-8"?>
<p:tagLst xmlns:a="http://schemas.openxmlformats.org/drawingml/2006/main" xmlns:r="http://schemas.openxmlformats.org/officeDocument/2006/relationships" xmlns:p="http://schemas.openxmlformats.org/presentationml/2006/main">
  <p:tag name="AS_UNIQUEID" val="27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蛋破壳">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jtsqtqe">
      <a:majorFont>
        <a:latin typeface="幼圆"/>
        <a:ea typeface="幼圆"/>
        <a:cs typeface="Arial"/>
      </a:majorFont>
      <a:minorFont>
        <a:latin typeface="幼圆"/>
        <a:ea typeface="幼圆"/>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1507</TotalTime>
  <Words>1286</Words>
  <Application>Microsoft Office PowerPoint</Application>
  <PresentationFormat>自定义</PresentationFormat>
  <Paragraphs>143</Paragraphs>
  <Slides>22</Slides>
  <Notes>8</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22</vt:i4>
      </vt:variant>
    </vt:vector>
  </HeadingPairs>
  <TitlesOfParts>
    <vt:vector size="35" baseType="lpstr">
      <vt:lpstr>思源宋体-粗体 Bold</vt:lpstr>
      <vt:lpstr>Batang</vt:lpstr>
      <vt:lpstr>思源宋体</vt:lpstr>
      <vt:lpstr>华文中宋</vt:lpstr>
      <vt:lpstr>华文细黑</vt:lpstr>
      <vt:lpstr>宋体</vt:lpstr>
      <vt:lpstr>Calibri</vt:lpstr>
      <vt:lpstr>Arial</vt:lpstr>
      <vt:lpstr>可画琴赋小楷</vt:lpstr>
      <vt:lpstr>等线</vt:lpstr>
      <vt:lpstr>华文楷体</vt:lpstr>
      <vt:lpstr>Office Theme</vt:lpstr>
      <vt:lpstr>蛋破壳</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是人的天性</dc:title>
  <dc:creator>廖乐天</dc:creator>
  <cp:lastModifiedBy>Acer</cp:lastModifiedBy>
  <cp:revision>19</cp:revision>
  <dcterms:created xsi:type="dcterms:W3CDTF">2006-08-16T00:00:00Z</dcterms:created>
  <dcterms:modified xsi:type="dcterms:W3CDTF">2024-12-24T02:22:02Z</dcterms:modified>
  <dc:identifier>DAGZhw9gA_M</dc:identifier>
</cp:coreProperties>
</file>