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30"/>
  </p:notesMasterIdLst>
  <p:handoutMasterIdLst>
    <p:handoutMasterId r:id="rId31"/>
  </p:handoutMasterIdLst>
  <p:sldIdLst>
    <p:sldId id="256" r:id="rId3"/>
    <p:sldId id="390" r:id="rId4"/>
    <p:sldId id="386" r:id="rId5"/>
    <p:sldId id="391" r:id="rId6"/>
    <p:sldId id="392" r:id="rId7"/>
    <p:sldId id="395" r:id="rId8"/>
    <p:sldId id="396" r:id="rId9"/>
    <p:sldId id="413" r:id="rId10"/>
    <p:sldId id="415" r:id="rId11"/>
    <p:sldId id="394" r:id="rId12"/>
    <p:sldId id="435" r:id="rId13"/>
    <p:sldId id="432" r:id="rId14"/>
    <p:sldId id="434" r:id="rId15"/>
    <p:sldId id="433" r:id="rId16"/>
    <p:sldId id="447" r:id="rId17"/>
    <p:sldId id="439" r:id="rId18"/>
    <p:sldId id="441" r:id="rId19"/>
    <p:sldId id="448" r:id="rId20"/>
    <p:sldId id="443" r:id="rId21"/>
    <p:sldId id="449" r:id="rId22"/>
    <p:sldId id="445" r:id="rId23"/>
    <p:sldId id="450" r:id="rId24"/>
    <p:sldId id="384" r:id="rId25"/>
    <p:sldId id="453" r:id="rId26"/>
    <p:sldId id="454" r:id="rId27"/>
    <p:sldId id="451" r:id="rId28"/>
    <p:sldId id="452" r:id="rId29"/>
  </p:sldIdLst>
  <p:sldSz cx="12192000" cy="6858000"/>
  <p:notesSz cx="7104063" cy="10234613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96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96" y="84"/>
      </p:cViewPr>
      <p:guideLst>
        <p:guide orient="horz" pos="215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0" cy="720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slides/slide21.xml" Type="http://schemas.openxmlformats.org/officeDocument/2006/relationships/slide"/><Relationship Id="rId24" Target="slides/slide22.xml" Type="http://schemas.openxmlformats.org/officeDocument/2006/relationships/slide"/><Relationship Id="rId25" Target="slides/slide23.xml" Type="http://schemas.openxmlformats.org/officeDocument/2006/relationships/slide"/><Relationship Id="rId26" Target="slides/slide24.xml" Type="http://schemas.openxmlformats.org/officeDocument/2006/relationships/slide"/><Relationship Id="rId27" Target="slides/slide25.xml" Type="http://schemas.openxmlformats.org/officeDocument/2006/relationships/slide"/><Relationship Id="rId28" Target="slides/slide26.xml" Type="http://schemas.openxmlformats.org/officeDocument/2006/relationships/slide"/><Relationship Id="rId29" Target="slides/slide27.xml" Type="http://schemas.openxmlformats.org/officeDocument/2006/relationships/slide"/><Relationship Id="rId3" Target="slides/slide1.xml" Type="http://schemas.openxmlformats.org/officeDocument/2006/relationships/slide"/><Relationship Id="rId30" Target="notesMasters/notesMaster1.xml" Type="http://schemas.openxmlformats.org/officeDocument/2006/relationships/notesMaster"/><Relationship Id="rId31" Target="handoutMasters/handoutMaster1.xml" Type="http://schemas.openxmlformats.org/officeDocument/2006/relationships/handoutMaster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Relationship Id="rId2" Target="../tags/tag65.xml" Type="http://schemas.openxmlformats.org/officeDocument/2006/relationships/tags"/><Relationship Id="rId3" Target="../tags/tag66.xml" Type="http://schemas.openxmlformats.org/officeDocument/2006/relationships/tags"/><Relationship Id="rId4" Target="../tags/tag67.xml" Type="http://schemas.openxmlformats.org/officeDocument/2006/relationships/tags"/><Relationship Id="rId5" Target="../tags/tag68.xml" Type="http://schemas.openxmlformats.org/officeDocument/2006/relationships/tags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Relationship Id="rId2" Target="../tags/tag59.xml" Type="http://schemas.openxmlformats.org/officeDocument/2006/relationships/tags"/><Relationship Id="rId3" Target="../tags/tag60.xml" Type="http://schemas.openxmlformats.org/officeDocument/2006/relationships/tags"/><Relationship Id="rId4" Target="../tags/tag61.xml" Type="http://schemas.openxmlformats.org/officeDocument/2006/relationships/tags"/><Relationship Id="rId5" Target="../tags/tag62.xml" Type="http://schemas.openxmlformats.org/officeDocument/2006/relationships/tags"/><Relationship Id="rId6" Target="../tags/tag63.xml" Type="http://schemas.openxmlformats.org/officeDocument/2006/relationships/tags"/><Relationship Id="rId7" Target="../tags/tag64.xml" Type="http://schemas.openxmlformats.org/officeDocument/2006/relationships/tags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tags/tag8.xml" Type="http://schemas.openxmlformats.org/officeDocument/2006/relationships/tags"/><Relationship Id="rId2" Target="../tags/tag9.xml" Type="http://schemas.openxmlformats.org/officeDocument/2006/relationships/tags"/><Relationship Id="rId3" Target="../tags/tag10.xml" Type="http://schemas.openxmlformats.org/officeDocument/2006/relationships/tags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tags/tag55.xml" Type="http://schemas.openxmlformats.org/officeDocument/2006/relationships/tags"/><Relationship Id="rId2" Target="../tags/tag56.xml" Type="http://schemas.openxmlformats.org/officeDocument/2006/relationships/tags"/><Relationship Id="rId3" Target="../tags/tag57.xml" Type="http://schemas.openxmlformats.org/officeDocument/2006/relationships/tags"/><Relationship Id="rId4" Target="../tags/tag58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theme/themeOverride1.xml" Type="http://schemas.openxmlformats.org/officeDocument/2006/relationships/themeOverride"/><Relationship Id="rId2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13.xml" Type="http://schemas.openxmlformats.org/officeDocument/2006/relationships/tags"/><Relationship Id="rId2" Target="../tags/tag14.xml" Type="http://schemas.openxmlformats.org/officeDocument/2006/relationships/tags"/><Relationship Id="rId3" Target="../tags/tag15.xml" Type="http://schemas.openxmlformats.org/officeDocument/2006/relationships/tags"/><Relationship Id="rId4" Target="../tags/tag16.xml" Type="http://schemas.openxmlformats.org/officeDocument/2006/relationships/tags"/><Relationship Id="rId5" Target="../tags/tag17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18.xml" Type="http://schemas.openxmlformats.org/officeDocument/2006/relationships/tags"/><Relationship Id="rId2" Target="../tags/tag19.xml" Type="http://schemas.openxmlformats.org/officeDocument/2006/relationships/tags"/><Relationship Id="rId3" Target="../tags/tag20.xml" Type="http://schemas.openxmlformats.org/officeDocument/2006/relationships/tags"/><Relationship Id="rId4" Target="../tags/tag21.xml" Type="http://schemas.openxmlformats.org/officeDocument/2006/relationships/tags"/><Relationship Id="rId5" Target="../tags/tag22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tags/tag23.xml" Type="http://schemas.openxmlformats.org/officeDocument/2006/relationships/tags"/><Relationship Id="rId2" Target="../tags/tag24.xml" Type="http://schemas.openxmlformats.org/officeDocument/2006/relationships/tags"/><Relationship Id="rId3" Target="../tags/tag25.xml" Type="http://schemas.openxmlformats.org/officeDocument/2006/relationships/tags"/><Relationship Id="rId4" Target="../tags/tag26.xml" Type="http://schemas.openxmlformats.org/officeDocument/2006/relationships/tags"/><Relationship Id="rId5" Target="../tags/tag27.xml" Type="http://schemas.openxmlformats.org/officeDocument/2006/relationships/tags"/><Relationship Id="rId6" Target="../tags/tag28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29.xml" Type="http://schemas.openxmlformats.org/officeDocument/2006/relationships/tags"/><Relationship Id="rId2" Target="../tags/tag30.xml" Type="http://schemas.openxmlformats.org/officeDocument/2006/relationships/tags"/><Relationship Id="rId3" Target="../tags/tag31.xml" Type="http://schemas.openxmlformats.org/officeDocument/2006/relationships/tags"/><Relationship Id="rId4" Target="../tags/tag32.xml" Type="http://schemas.openxmlformats.org/officeDocument/2006/relationships/tags"/><Relationship Id="rId5" Target="../tags/tag33.xml" Type="http://schemas.openxmlformats.org/officeDocument/2006/relationships/tags"/><Relationship Id="rId6" Target="../tags/tag34.xml" Type="http://schemas.openxmlformats.org/officeDocument/2006/relationships/tags"/><Relationship Id="rId7" Target="../tags/tag35.xml" Type="http://schemas.openxmlformats.org/officeDocument/2006/relationships/tags"/><Relationship Id="rId8" Target="../tags/tag36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tags/tag37.xml" Type="http://schemas.openxmlformats.org/officeDocument/2006/relationships/tags"/><Relationship Id="rId2" Target="../tags/tag38.xml" Type="http://schemas.openxmlformats.org/officeDocument/2006/relationships/tags"/><Relationship Id="rId3" Target="../tags/tag39.xml" Type="http://schemas.openxmlformats.org/officeDocument/2006/relationships/tags"/><Relationship Id="rId4" Target="../tags/tag40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41.xml" Type="http://schemas.openxmlformats.org/officeDocument/2006/relationships/tags"/><Relationship Id="rId2" Target="../tags/tag42.xml" Type="http://schemas.openxmlformats.org/officeDocument/2006/relationships/tags"/><Relationship Id="rId3" Target="../tags/tag43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44.xml" Type="http://schemas.openxmlformats.org/officeDocument/2006/relationships/tags"/><Relationship Id="rId2" Target="../tags/tag45.xml" Type="http://schemas.openxmlformats.org/officeDocument/2006/relationships/tags"/><Relationship Id="rId3" Target="../tags/tag46.xml" Type="http://schemas.openxmlformats.org/officeDocument/2006/relationships/tags"/><Relationship Id="rId4" Target="../tags/tag47.xml" Type="http://schemas.openxmlformats.org/officeDocument/2006/relationships/tags"/><Relationship Id="rId5" Target="../tags/tag48.xml" Type="http://schemas.openxmlformats.org/officeDocument/2006/relationships/tags"/><Relationship Id="rId6" Target="../tags/tag49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tags/tag50.xml" Type="http://schemas.openxmlformats.org/officeDocument/2006/relationships/tags"/><Relationship Id="rId2" Target="../tags/tag51.xml" Type="http://schemas.openxmlformats.org/officeDocument/2006/relationships/tags"/><Relationship Id="rId3" Target="../tags/tag52.xml" Type="http://schemas.openxmlformats.org/officeDocument/2006/relationships/tags"/><Relationship Id="rId4" Target="../tags/tag53.xml" Type="http://schemas.openxmlformats.org/officeDocument/2006/relationships/tags"/><Relationship Id="rId5" Target="../tags/tag54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单击此处添加副标题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20C0FBF4-9798-AA1D-65FF-C9008A33494B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B3FFEE3-0110-675D-4EE0-7F5BD0019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8761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9126 h 10000"/>
                <a:gd name="T10" fmla="*/ 8761 w 10000"/>
                <a:gd name="T11" fmla="*/ 9127 h 10000"/>
                <a:gd name="T12" fmla="*/ 8761 w 10000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31E75A5-0175-59A3-D4EB-732BBA8771F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8763 w 10002"/>
                <a:gd name="T1" fmla="*/ 0 h 10000"/>
                <a:gd name="T2" fmla="*/ 10002 w 10002"/>
                <a:gd name="T3" fmla="*/ 0 h 10000"/>
                <a:gd name="T4" fmla="*/ 10002 w 10002"/>
                <a:gd name="T5" fmla="*/ 10000 h 10000"/>
                <a:gd name="T6" fmla="*/ 2 w 10002"/>
                <a:gd name="T7" fmla="*/ 10000 h 10000"/>
                <a:gd name="T8" fmla="*/ 0 w 10002"/>
                <a:gd name="T9" fmla="*/ 9125 h 10000"/>
                <a:gd name="T10" fmla="*/ 8763 w 10002"/>
                <a:gd name="T11" fmla="*/ 9128 h 10000"/>
                <a:gd name="T12" fmla="*/ 8763 w 10002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038350-B2E6-04DE-6C18-865433C0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9F9194-F7ED-4ED8-8582-B17E57E87D12}" type="datetimeFigureOut">
              <a:rPr lang="zh-CN" altLang="en-US"/>
              <a:pPr>
                <a:defRPr/>
              </a:pPr>
              <a:t>2025/2/21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8ABF0A-B9AA-E376-624A-BA869DC0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EFA4A2-54EE-5CCE-5BD2-2B034670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4BDB05-993D-49F3-9E17-9CDE0CBBAB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21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41C10-DC80-0F59-F719-6DB8ECF3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BB1A1-68BA-41F6-9873-371241A56F03}" type="datetimeFigureOut">
              <a:rPr lang="zh-CN" altLang="en-US"/>
              <a:pPr>
                <a:defRPr/>
              </a:pPr>
              <a:t>2025/2/21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C4131-1C09-74F8-9911-ED819773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744B0-378B-E613-8512-1ACE948D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66656-7D77-4C29-AB7C-98EC581DA7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97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Crop Mark">
            <a:extLst>
              <a:ext uri="{FF2B5EF4-FFF2-40B4-BE49-F238E27FC236}">
                <a16:creationId xmlns:a16="http://schemas.microsoft.com/office/drawing/2014/main" id="{19AFACDD-D7B3-6936-2AC5-2C2959F50B20}"/>
              </a:ext>
            </a:extLst>
          </p:cNvPr>
          <p:cNvSpPr/>
          <p:nvPr/>
        </p:nvSpPr>
        <p:spPr bwMode="auto">
          <a:xfrm>
            <a:off x="8151813" y="1685925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F149A4-123C-C975-829B-7AFB8A87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0F66ED-B5D7-4B5F-BA09-52ADD66A3955}" type="datetimeFigureOut">
              <a:rPr lang="zh-CN" altLang="en-US"/>
              <a:pPr>
                <a:defRPr/>
              </a:pPr>
              <a:t>2025/2/21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FA42F4-EF0D-D4F5-CE2D-17B3A79F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2C7384-4E95-8675-07E5-5977758D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1F0E93-0D2E-4CC7-AF6A-4528AA203F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841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1FBBE9-D529-630F-46A8-3A38A351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BE8E-73E6-43FD-9AEB-23F207BA8972}" type="datetimeFigureOut">
              <a:rPr lang="zh-CN" altLang="en-US"/>
              <a:pPr>
                <a:defRPr/>
              </a:pPr>
              <a:t>2025/2/21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302DAE-47A5-EFA7-6AC2-E5119709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E9B367-BCA8-E329-2C50-93536829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3136-C7BC-4EA4-935E-8150E4099A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477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B59296-3841-467F-2657-3A4B94F0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FA88-50FE-4535-9725-27A499E64C8B}" type="datetimeFigureOut">
              <a:rPr lang="zh-CN" altLang="en-US"/>
              <a:pPr>
                <a:defRPr/>
              </a:pPr>
              <a:t>2025/2/21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D86D66-C5D6-93B1-3AC0-65B84063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2308A9-5BBC-E609-236B-76665736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F98E-0BDA-4F5D-BA28-42C9F5C4E4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204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8EB5C1-BCEE-368E-B2A2-7C669648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E458-AA2C-4566-8820-178008334B35}" type="datetimeFigureOut">
              <a:rPr lang="zh-CN" altLang="en-US"/>
              <a:pPr>
                <a:defRPr/>
              </a:pPr>
              <a:t>2025/2/21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A51ED9-06E5-FE1C-80A7-608EF6F4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E94F49-F85B-FF50-AE71-BEE9E589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71AE-E9BD-4278-939F-637155A68F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76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6B51CE-A03B-7F4C-1AA9-3AB58DEE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254A-6718-4229-993D-13B55ECD0A94}" type="datetimeFigureOut">
              <a:rPr lang="zh-CN" altLang="en-US"/>
              <a:pPr>
                <a:defRPr/>
              </a:pPr>
              <a:t>2025/2/21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C83A1B-4349-AF50-76E3-59085A2E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470D3D-BE1A-5A37-7255-FCC1924E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0BB6-03AA-4C4B-82F9-89469356F2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222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>
            <a:extLst>
              <a:ext uri="{FF2B5EF4-FFF2-40B4-BE49-F238E27FC236}">
                <a16:creationId xmlns:a16="http://schemas.microsoft.com/office/drawing/2014/main" id="{F74CBE92-DBE5-B370-685B-E7292FE3C153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 title="Divider Bar">
            <a:extLst>
              <a:ext uri="{FF2B5EF4-FFF2-40B4-BE49-F238E27FC236}">
                <a16:creationId xmlns:a16="http://schemas.microsoft.com/office/drawing/2014/main" id="{E1D13706-2DCB-159B-8D10-8D5CE22716A4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E9623E0-6B96-DD67-6FC8-68111901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7998AB-F758-4D41-BDAB-F50FA1243960}" type="datetimeFigureOut">
              <a:rPr lang="zh-CN" altLang="en-US"/>
              <a:pPr>
                <a:defRPr/>
              </a:pPr>
              <a:t>2025/2/21</a:t>
            </a:fld>
            <a:endParaRPr lang="zh-CN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0F17AAC-F715-3F90-005B-002E9EC8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F07F475-4180-8C22-CAF2-392DAD94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FC2E09-3949-4C61-9B27-1DAD3F7AD4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650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>
            <a:extLst>
              <a:ext uri="{FF2B5EF4-FFF2-40B4-BE49-F238E27FC236}">
                <a16:creationId xmlns:a16="http://schemas.microsoft.com/office/drawing/2014/main" id="{C8D18C02-8371-34E8-3402-64F93A185BEC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 title="Divider Bar">
            <a:extLst>
              <a:ext uri="{FF2B5EF4-FFF2-40B4-BE49-F238E27FC236}">
                <a16:creationId xmlns:a16="http://schemas.microsoft.com/office/drawing/2014/main" id="{3815C70E-694E-4490-4096-835C6E5FB0B2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4A5AD68-0162-0E16-F145-52D81DAD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15CE99-EED9-4081-AE27-E8ADD15976BF}" type="datetimeFigureOut">
              <a:rPr lang="zh-CN" altLang="en-US"/>
              <a:pPr>
                <a:defRPr/>
              </a:pPr>
              <a:t>2025/2/21</a:t>
            </a:fld>
            <a:endParaRPr lang="zh-CN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A6761FE-242D-59C7-0D01-1B960D54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4325C1D-71A3-6AC3-FF85-861B08E5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A7B110-042D-46AA-99AA-E8F13D2A6D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1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130A8-3FB5-50E3-B187-169E971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4C14-A6F1-45C1-AC3F-F005CC5344F7}" type="datetimeFigureOut">
              <a:rPr lang="zh-CN" altLang="en-US"/>
              <a:pPr>
                <a:defRPr/>
              </a:pPr>
              <a:t>2025/2/21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966D-3EB8-B3D7-BDE2-0D9CE217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11972-FA9F-D7A6-2195-A3A62F64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0B128-BED8-42A5-8A99-83D04F7A41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17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63D25-D969-4CE4-D5AC-366DAAC6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C2AC-E593-48A7-A2D8-7FEF609FDBD6}" type="datetimeFigureOut">
              <a:rPr lang="zh-CN" altLang="en-US"/>
              <a:pPr>
                <a:defRPr/>
              </a:pPr>
              <a:t>2025/2/21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6BA9-2E39-07D6-C509-8A28F147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3EFC5-BED3-D588-CF9E-AEBD7341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488F-5230-4718-BDE7-12168DBC6E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03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34A5E4-D83A-F653-FB55-211E0DCAD5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BECB7-A13A-4342-B797-224A1447BCB3}" type="datetimeFigureOut">
              <a:rPr lang="zh-CN" altLang="en-US"/>
              <a:pPr>
                <a:defRPr/>
              </a:pPr>
              <a:t>2025/2/21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D3ED58-4A28-63EA-206F-B5CFDCDE99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6B8C5F-5304-33AF-AB32-3987E56702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28D2-E572-47B4-8DCE-A86D799D33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59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12" Target="../tags/tag2.xml" Type="http://schemas.openxmlformats.org/officeDocument/2006/relationships/tags"/><Relationship Id="rId13" Target="../tags/tag3.xml" Type="http://schemas.openxmlformats.org/officeDocument/2006/relationships/tags"/><Relationship Id="rId14" Target="../tags/tag4.xml" Type="http://schemas.openxmlformats.org/officeDocument/2006/relationships/tags"/><Relationship Id="rId15" Target="../tags/tag5.xml" Type="http://schemas.openxmlformats.org/officeDocument/2006/relationships/tags"/><Relationship Id="rId16" Target="../tags/tag6.xml" Type="http://schemas.openxmlformats.org/officeDocument/2006/relationships/tags"/><Relationship Id="rId17" Target="../tags/tag7.xml" Type="http://schemas.openxmlformats.org/officeDocument/2006/relationships/tags"/><Relationship Id="rId18" Target="../media/image1.png" Type="http://schemas.openxmlformats.org/officeDocument/2006/relationships/image"/><Relationship Id="rId19" Target="file:///D:/qq&#25991;&#20214;/712321467/Image/C2C/Image2/%7b75232B38-A165-1FB7-499C-2E1C792CACB5%7d.png" TargetMode="External" Type="http://schemas.openxmlformats.org/officeDocument/2006/relationships/imag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slideLayouts/slideLayout22.xml" Type="http://schemas.openxmlformats.org/officeDocument/2006/relationships/slideLayout"/><Relationship Id="rId13" Target="../theme/theme2.xml" Type="http://schemas.openxmlformats.org/officeDocument/2006/relationships/theme"/><Relationship Id="rId14" Target="../media/image2.jpeg" Type="http://schemas.openxmlformats.org/officeDocument/2006/relationships/imag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83C9B70-ED99-8CD3-36AA-F38DC174B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F5B791FD-93D2-C605-0DA2-A03E941BD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0D2E4-9CE4-2262-2329-B4C3FCFAC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416308-AC4C-4F83-87F6-155D2E3DDC47}" type="datetimeFigureOut">
              <a:rPr lang="zh-CN" altLang="en-US"/>
              <a:pPr>
                <a:defRPr/>
              </a:pPr>
              <a:t>2025/2/21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D008C-C6D9-D690-0372-330FDFE18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0889A-9320-9BF8-2DC4-0DDF8ABD1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B82215-F514-4311-8D9C-44E00B57A9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41A8D9BA-F68C-BCA3-833C-E38EBD326193}"/>
              </a:ext>
            </a:extLst>
          </p:cNvPr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30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fontAlgn="base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rtl="0" fontAlgn="base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tags/tag106.xml" Type="http://schemas.openxmlformats.org/officeDocument/2006/relationships/tags"/><Relationship Id="rId10" Target="../media/image13.png" Type="http://schemas.openxmlformats.org/officeDocument/2006/relationships/image"/><Relationship Id="rId2" Target="../tags/tag107.xml" Type="http://schemas.openxmlformats.org/officeDocument/2006/relationships/tags"/><Relationship Id="rId3" Target="../tags/tag108.xml" Type="http://schemas.openxmlformats.org/officeDocument/2006/relationships/tags"/><Relationship Id="rId4" Target="../tags/tag109.xml" Type="http://schemas.openxmlformats.org/officeDocument/2006/relationships/tags"/><Relationship Id="rId5" Target="../tags/tag110.xml" Type="http://schemas.openxmlformats.org/officeDocument/2006/relationships/tags"/><Relationship Id="rId6" Target="../tags/tag111.xml" Type="http://schemas.openxmlformats.org/officeDocument/2006/relationships/tags"/><Relationship Id="rId7" Target="../slideLayouts/slideLayout7.xml" Type="http://schemas.openxmlformats.org/officeDocument/2006/relationships/slideLayout"/><Relationship Id="rId8" Target="../media/image5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tags/tag112.xml" Type="http://schemas.openxmlformats.org/officeDocument/2006/relationships/tags"/><Relationship Id="rId2" Target="../tags/tag113.xml" Type="http://schemas.openxmlformats.org/officeDocument/2006/relationships/tags"/><Relationship Id="rId3" Target="../tags/tag114.xml" Type="http://schemas.openxmlformats.org/officeDocument/2006/relationships/tags"/><Relationship Id="rId4" Target="../tags/tag115.xml" Type="http://schemas.openxmlformats.org/officeDocument/2006/relationships/tags"/><Relationship Id="rId5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tags/tag116.xml" Type="http://schemas.openxmlformats.org/officeDocument/2006/relationships/tags"/><Relationship Id="rId2" Target="../tags/tag117.xml" Type="http://schemas.openxmlformats.org/officeDocument/2006/relationships/tags"/><Relationship Id="rId3" Target="../tags/tag118.xml" Type="http://schemas.openxmlformats.org/officeDocument/2006/relationships/tags"/><Relationship Id="rId4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tags/tag119.xml" Type="http://schemas.openxmlformats.org/officeDocument/2006/relationships/tags"/><Relationship Id="rId2" Target="../tags/tag120.xml" Type="http://schemas.openxmlformats.org/officeDocument/2006/relationships/tags"/><Relationship Id="rId3" Target="../tags/tag121.xml" Type="http://schemas.openxmlformats.org/officeDocument/2006/relationships/tags"/><Relationship Id="rId4" Target="../tags/tag122.xml" Type="http://schemas.openxmlformats.org/officeDocument/2006/relationships/tags"/><Relationship Id="rId5" Target="../slideLayouts/slideLayout7.xml" Type="http://schemas.openxmlformats.org/officeDocument/2006/relationships/slideLayout"/><Relationship Id="rId6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tags/tag123.xml" Type="http://schemas.openxmlformats.org/officeDocument/2006/relationships/tags"/><Relationship Id="rId2" Target="../tags/tag124.xml" Type="http://schemas.openxmlformats.org/officeDocument/2006/relationships/tags"/><Relationship Id="rId3" Target="../tags/tag125.xml" Type="http://schemas.openxmlformats.org/officeDocument/2006/relationships/tags"/><Relationship Id="rId4" Target="../tags/tag126.xml" Type="http://schemas.openxmlformats.org/officeDocument/2006/relationships/tags"/><Relationship Id="rId5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tags/tag127.xml" Type="http://schemas.openxmlformats.org/officeDocument/2006/relationships/tags"/><Relationship Id="rId2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tags/tag128.xml" Type="http://schemas.openxmlformats.org/officeDocument/2006/relationships/tags"/><Relationship Id="rId2" Target="../tags/tag129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tags/tag130.xml" Type="http://schemas.openxmlformats.org/officeDocument/2006/relationships/tags"/><Relationship Id="rId2" Target="../tags/tag131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tags/tag132.xml" Type="http://schemas.openxmlformats.org/officeDocument/2006/relationships/tags"/><Relationship Id="rId2" Target="../tags/tag133.xml" Type="http://schemas.openxmlformats.org/officeDocument/2006/relationships/tags"/><Relationship Id="rId3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tags/tag134.xml" Type="http://schemas.openxmlformats.org/officeDocument/2006/relationships/tags"/><Relationship Id="rId2" Target="../tags/tag135.xml" Type="http://schemas.openxmlformats.org/officeDocument/2006/relationships/tags"/><Relationship Id="rId3" Target="../tags/tag136.xml" Type="http://schemas.openxmlformats.org/officeDocument/2006/relationships/tags"/><Relationship Id="rId4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tags/tag69.xml" Type="http://schemas.openxmlformats.org/officeDocument/2006/relationships/tags"/><Relationship Id="rId10" Target="../media/image5.png" Type="http://schemas.openxmlformats.org/officeDocument/2006/relationships/image"/><Relationship Id="rId11" Target="../media/image6.jpeg" Type="http://schemas.openxmlformats.org/officeDocument/2006/relationships/image"/><Relationship Id="rId12" Target="NULL" TargetMode="External" Type="http://schemas.openxmlformats.org/officeDocument/2006/relationships/image"/><Relationship Id="rId13" Target="../media/image7.jpeg" Type="http://schemas.openxmlformats.org/officeDocument/2006/relationships/image"/><Relationship Id="rId14" Target="../media/image8.png" Type="http://schemas.openxmlformats.org/officeDocument/2006/relationships/image"/><Relationship Id="rId2" Target="../tags/tag70.xml" Type="http://schemas.openxmlformats.org/officeDocument/2006/relationships/tags"/><Relationship Id="rId3" Target="../tags/tag71.xml" Type="http://schemas.openxmlformats.org/officeDocument/2006/relationships/tags"/><Relationship Id="rId4" Target="../tags/tag72.xml" Type="http://schemas.openxmlformats.org/officeDocument/2006/relationships/tags"/><Relationship Id="rId5" Target="../tags/tag73.xml" Type="http://schemas.openxmlformats.org/officeDocument/2006/relationships/tags"/><Relationship Id="rId6" Target="../tags/tag74.xml" Type="http://schemas.openxmlformats.org/officeDocument/2006/relationships/tags"/><Relationship Id="rId7" Target="../slideLayouts/slideLayout7.xml" Type="http://schemas.openxmlformats.org/officeDocument/2006/relationships/slideLayout"/><Relationship Id="rId8" Target="../media/image3.png" Type="http://schemas.openxmlformats.org/officeDocument/2006/relationships/image"/><Relationship Id="rId9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tags/tag137.xml" Type="http://schemas.openxmlformats.org/officeDocument/2006/relationships/tags"/><Relationship Id="rId2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tags/tag138.xml" Type="http://schemas.openxmlformats.org/officeDocument/2006/relationships/tags"/><Relationship Id="rId2" Target="../tags/tag139.xml" Type="http://schemas.openxmlformats.org/officeDocument/2006/relationships/tags"/><Relationship Id="rId3" Target="../tags/tag140.xml" Type="http://schemas.openxmlformats.org/officeDocument/2006/relationships/tags"/><Relationship Id="rId4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tags/tag141.xml" Type="http://schemas.openxmlformats.org/officeDocument/2006/relationships/tags"/><Relationship Id="rId2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tags/tag142.xml" Type="http://schemas.openxmlformats.org/officeDocument/2006/relationships/tags"/><Relationship Id="rId2" Target="../tags/tag143.xml" Type="http://schemas.openxmlformats.org/officeDocument/2006/relationships/tags"/><Relationship Id="rId3" Target="../slideLayouts/slideLayout7.xml" Type="http://schemas.openxmlformats.org/officeDocument/2006/relationships/slideLayout"/><Relationship Id="rId4" Target="../media/image1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tags/tag75.xml" Type="http://schemas.openxmlformats.org/officeDocument/2006/relationships/tags"/><Relationship Id="rId2" Target="../tags/tag76.xml" Type="http://schemas.openxmlformats.org/officeDocument/2006/relationships/tags"/><Relationship Id="rId3" Target="../tags/tag77.xml" Type="http://schemas.openxmlformats.org/officeDocument/2006/relationships/tags"/><Relationship Id="rId4" Target="../tags/tag78.xml" Type="http://schemas.openxmlformats.org/officeDocument/2006/relationships/tags"/><Relationship Id="rId5" Target="../slideLayouts/slideLayout7.xml" Type="http://schemas.openxmlformats.org/officeDocument/2006/relationships/slideLayout"/><Relationship Id="rId6" Target="../media/image5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tags/tag79.xml" Type="http://schemas.openxmlformats.org/officeDocument/2006/relationships/tags"/><Relationship Id="rId2" Target="../tags/tag80.xml" Type="http://schemas.openxmlformats.org/officeDocument/2006/relationships/tags"/><Relationship Id="rId3" Target="../tags/tag81.xml" Type="http://schemas.openxmlformats.org/officeDocument/2006/relationships/tags"/><Relationship Id="rId4" Target="../tags/tag82.xml" Type="http://schemas.openxmlformats.org/officeDocument/2006/relationships/tags"/><Relationship Id="rId5" Target="../tags/tag83.xml" Type="http://schemas.openxmlformats.org/officeDocument/2006/relationships/tags"/><Relationship Id="rId6" Target="../tags/tag84.xml" Type="http://schemas.openxmlformats.org/officeDocument/2006/relationships/tags"/><Relationship Id="rId7" Target="../slideLayouts/slideLayout7.xml" Type="http://schemas.openxmlformats.org/officeDocument/2006/relationships/slideLayout"/><Relationship Id="rId8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tags/tag85.xml" Type="http://schemas.openxmlformats.org/officeDocument/2006/relationships/tags"/><Relationship Id="rId2" Target="../tags/tag86.xml" Type="http://schemas.openxmlformats.org/officeDocument/2006/relationships/tags"/><Relationship Id="rId3" Target="../tags/tag87.xml" Type="http://schemas.openxmlformats.org/officeDocument/2006/relationships/tags"/><Relationship Id="rId4" Target="../tags/tag88.xml" Type="http://schemas.openxmlformats.org/officeDocument/2006/relationships/tags"/><Relationship Id="rId5" Target="../slideLayouts/slideLayout7.xml" Type="http://schemas.openxmlformats.org/officeDocument/2006/relationships/slideLayout"/><Relationship Id="rId6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tags/tag89.xml" Type="http://schemas.openxmlformats.org/officeDocument/2006/relationships/tags"/><Relationship Id="rId2" Target="../tags/tag90.xml" Type="http://schemas.openxmlformats.org/officeDocument/2006/relationships/tags"/><Relationship Id="rId3" Target="../tags/tag91.xml" Type="http://schemas.openxmlformats.org/officeDocument/2006/relationships/tags"/><Relationship Id="rId4" Target="../slideLayouts/slideLayout7.xml" Type="http://schemas.openxmlformats.org/officeDocument/2006/relationships/slideLayout"/><Relationship Id="rId5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tags/tag92.xml" Type="http://schemas.openxmlformats.org/officeDocument/2006/relationships/tags"/><Relationship Id="rId2" Target="../tags/tag93.xml" Type="http://schemas.openxmlformats.org/officeDocument/2006/relationships/tags"/><Relationship Id="rId3" Target="../tags/tag94.xml" Type="http://schemas.openxmlformats.org/officeDocument/2006/relationships/tags"/><Relationship Id="rId4" Target="../tags/tag95.xml" Type="http://schemas.openxmlformats.org/officeDocument/2006/relationships/tags"/><Relationship Id="rId5" Target="../slideLayouts/slideLayout7.xml" Type="http://schemas.openxmlformats.org/officeDocument/2006/relationships/slideLayout"/><Relationship Id="rId6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tags/tag96.xml" Type="http://schemas.openxmlformats.org/officeDocument/2006/relationships/tags"/><Relationship Id="rId2" Target="../tags/tag97.xml" Type="http://schemas.openxmlformats.org/officeDocument/2006/relationships/tags"/><Relationship Id="rId3" Target="../tags/tag98.xml" Type="http://schemas.openxmlformats.org/officeDocument/2006/relationships/tags"/><Relationship Id="rId4" Target="../tags/tag99.xml" Type="http://schemas.openxmlformats.org/officeDocument/2006/relationships/tags"/><Relationship Id="rId5" Target="../slideLayouts/slideLayout7.xml" Type="http://schemas.openxmlformats.org/officeDocument/2006/relationships/slideLayout"/><Relationship Id="rId6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tags/tag100.xml" Type="http://schemas.openxmlformats.org/officeDocument/2006/relationships/tags"/><Relationship Id="rId10" Target="../media/image11.png" Type="http://schemas.openxmlformats.org/officeDocument/2006/relationships/image"/><Relationship Id="rId2" Target="../tags/tag101.xml" Type="http://schemas.openxmlformats.org/officeDocument/2006/relationships/tags"/><Relationship Id="rId3" Target="../tags/tag102.xml" Type="http://schemas.openxmlformats.org/officeDocument/2006/relationships/tags"/><Relationship Id="rId4" Target="../tags/tag103.xml" Type="http://schemas.openxmlformats.org/officeDocument/2006/relationships/tags"/><Relationship Id="rId5" Target="../tags/tag104.xml" Type="http://schemas.openxmlformats.org/officeDocument/2006/relationships/tags"/><Relationship Id="rId6" Target="../tags/tag105.xml" Type="http://schemas.openxmlformats.org/officeDocument/2006/relationships/tags"/><Relationship Id="rId7" Target="../slideLayouts/slideLayout7.xml" Type="http://schemas.openxmlformats.org/officeDocument/2006/relationships/slideLayout"/><Relationship Id="rId8" Target="../media/image4.jpeg" Type="http://schemas.openxmlformats.org/officeDocument/2006/relationships/image"/><Relationship Id="rId9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副标题 2">
            <a:extLst>
              <a:ext uri="{FF2B5EF4-FFF2-40B4-BE49-F238E27FC236}">
                <a16:creationId xmlns:a16="http://schemas.microsoft.com/office/drawing/2014/main" id="{7BA0109F-B3E8-9FE1-9DB7-7FB7BB82D925}"/>
              </a:ext>
            </a:extLst>
          </p:cNvPr>
          <p:cNvSpPr>
            <a:spLocks noChangeArrowheads="1" noGrp="1"/>
          </p:cNvSpPr>
          <p:nvPr>
            <p:ph idx="1" type="subTitle"/>
          </p:nvPr>
        </p:nvSpPr>
        <p:spPr>
          <a:xfrm>
            <a:off x="2495550" y="3933825"/>
            <a:ext cx="6831013" cy="10858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altLang="en-US" b="1" lang="zh-CN" sz="4000">
                <a:solidFill>
                  <a:schemeClr val="tx1"/>
                </a:solidFill>
              </a:rPr>
              <a:t>鲁迅</a:t>
            </a:r>
          </a:p>
        </p:txBody>
      </p:sp>
      <p:sp>
        <p:nvSpPr>
          <p:cNvPr id="12291" name="文本框 2">
            <a:extLst>
              <a:ext uri="{FF2B5EF4-FFF2-40B4-BE49-F238E27FC236}">
                <a16:creationId xmlns:a16="http://schemas.microsoft.com/office/drawing/2014/main" id="{72F454CE-DBD5-0EF9-EEB5-CA97B52E9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2276475"/>
            <a:ext cx="6831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503020102020204" pitchFamily="34" typeface="Franklin Gothic Book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3020102020204" pitchFamily="34" typeface="Franklin Gothic Book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3020102020204" pitchFamily="34" typeface="Franklin Gothic Book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3020102020204" pitchFamily="34" typeface="Franklin Gothic Book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3020102020204" pitchFamily="34" typeface="Franklin Gothic Book"/>
              </a:defRPr>
            </a:lvl5pPr>
            <a:lvl6pPr defTabSz="457200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3020102020204" pitchFamily="34" typeface="Franklin Gothic Book"/>
              </a:defRPr>
            </a:lvl6pPr>
            <a:lvl7pPr defTabSz="457200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3020102020204" pitchFamily="34" typeface="Franklin Gothic Book"/>
              </a:defRPr>
            </a:lvl7pPr>
            <a:lvl8pPr defTabSz="457200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3020102020204" pitchFamily="34" typeface="Franklin Gothic Book"/>
              </a:defRPr>
            </a:lvl8pPr>
            <a:lvl9pPr defTabSz="457200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503020102020204" pitchFamily="34" typeface="Franklin Gothic Book"/>
              </a:defRPr>
            </a:lvl9pPr>
          </a:lstStyle>
          <a:p>
            <a:pPr algn="l" defTabSz="4572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altLang="en-US" b="1" dirty="0" lang="zh-CN" sz="72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为了忘却的记念</a:t>
            </a:r>
            <a:endParaRPr altLang="en-US" b="1" baseline="0" cap="none" dirty="0" i="0" kern="1200" kumimoji="0" lang="zh-CN" noProof="0" normalizeH="0" spc="0" strike="noStrike" sz="7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45792" y="205119"/>
            <a:ext cx="7565694" cy="7067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4000" u="none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Arial"/>
              </a:rPr>
              <a:t>细读文本：完成任务</a:t>
            </a:r>
          </a:p>
        </p:txBody>
      </p:sp>
      <p:sp>
        <p:nvSpPr>
          <p:cNvPr id="7" name="TextBox 2"/>
          <p:cNvSpPr txBox="1"/>
          <p:nvPr>
            <p:custDataLst>
              <p:tags r:id="rId2"/>
            </p:custDataLst>
          </p:nvPr>
        </p:nvSpPr>
        <p:spPr>
          <a:xfrm>
            <a:off x="71718" y="1164392"/>
            <a:ext cx="1151292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"/>
              <a:defRPr kern="1200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"/>
              <a:defRPr kern="1200"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"/>
              <a:defRPr kern="1200"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"/>
              <a:defRPr kern="1200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charset="2" panose="05020102010507070707" pitchFamily="18" typeface="Wingdings 2"/>
              <a:buChar char=""/>
              <a:defRPr kern="1200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defTabSz="914400" eaLnBrk="1" fontAlgn="base" hangingPunct="1" indent="4572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任务二：根据课文内容，请你选择并安排好烈士展柜里面的展览实物。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0318" y="2183466"/>
            <a:ext cx="2165985" cy="3227705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987601" y="2166233"/>
            <a:ext cx="2392827" cy="34418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13478" y="2081647"/>
            <a:ext cx="3472180" cy="3526485"/>
          </a:xfrm>
          <a:prstGeom prst="rect">
            <a:avLst/>
          </a:prstGeom>
        </p:spPr>
      </p:pic>
      <p:sp>
        <p:nvSpPr>
          <p:cNvPr id="5125" name="文本框 5124"/>
          <p:cNvSpPr txBox="1"/>
          <p:nvPr>
            <p:custDataLst>
              <p:tags r:id="rId6"/>
            </p:custDataLst>
          </p:nvPr>
        </p:nvSpPr>
        <p:spPr>
          <a:xfrm>
            <a:off x="2693072" y="2080759"/>
            <a:ext cx="3067760" cy="3612849"/>
          </a:xfrm>
          <a:prstGeom prst="rect">
            <a:avLst/>
          </a:prstGeom>
          <a:noFill/>
          <a:ln cmpd="sng" w="12700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anchor="t" anchorCtr="0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惯于长夜过春时，</a:t>
            </a:r>
            <a:endParaRPr altLang="zh-CN" dirty="0" lang="en-US" sz="2400">
              <a:latin charset="-122" panose="02010600040101010101" pitchFamily="2" typeface="华文楷体"/>
              <a:ea charset="-122" panose="02010600040101010101" pitchFamily="2" typeface="华文楷体"/>
              <a:cs charset="-122" panose="02010600040101010101" pitchFamily="2" typeface="华文中宋"/>
              <a:sym typeface="+mn-ea"/>
            </a:endParaRPr>
          </a:p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挈妇将雏鬓有丝。 </a:t>
            </a:r>
            <a:endParaRPr altLang="zh-CN" dirty="0" lang="en-US" sz="2400">
              <a:latin charset="-122" panose="02010600040101010101" pitchFamily="2" typeface="华文楷体"/>
              <a:ea charset="-122" panose="02010600040101010101" pitchFamily="2" typeface="华文楷体"/>
              <a:cs charset="-122" panose="02010600040101010101" pitchFamily="2" typeface="华文中宋"/>
              <a:sym typeface="+mn-ea"/>
            </a:endParaRPr>
          </a:p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梦里依稀慈母泪，</a:t>
            </a:r>
            <a:endParaRPr altLang="zh-CN" dirty="0" lang="en-US" sz="2400">
              <a:latin charset="-122" panose="02010600040101010101" pitchFamily="2" typeface="华文楷体"/>
              <a:ea charset="-122" panose="02010600040101010101" pitchFamily="2" typeface="华文楷体"/>
              <a:cs charset="-122" panose="02010600040101010101" pitchFamily="2" typeface="华文中宋"/>
              <a:sym typeface="+mn-ea"/>
            </a:endParaRPr>
          </a:p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城头变幻大王旗。</a:t>
            </a:r>
            <a:endParaRPr altLang="zh-CN" dirty="0" lang="en-US" sz="2400">
              <a:latin charset="-122" panose="02010600040101010101" pitchFamily="2" typeface="华文楷体"/>
              <a:ea charset="-122" panose="02010600040101010101" pitchFamily="2" typeface="华文楷体"/>
              <a:cs charset="-122" panose="02010600040101010101" pitchFamily="2" typeface="华文中宋"/>
              <a:sym typeface="+mn-ea"/>
            </a:endParaRPr>
          </a:p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 忍看朋辈成新鬼，</a:t>
            </a:r>
            <a:endParaRPr altLang="zh-CN" dirty="0" lang="en-US" sz="2400">
              <a:latin charset="-122" panose="02010600040101010101" pitchFamily="2" typeface="华文楷体"/>
              <a:ea charset="-122" panose="02010600040101010101" pitchFamily="2" typeface="华文楷体"/>
              <a:cs charset="-122" panose="02010600040101010101" pitchFamily="2" typeface="华文中宋"/>
              <a:sym typeface="+mn-ea"/>
            </a:endParaRPr>
          </a:p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怒向刀丛觅小诗。</a:t>
            </a:r>
            <a:endParaRPr altLang="zh-CN" dirty="0" lang="en-US" sz="2400">
              <a:latin charset="-122" panose="02010600040101010101" pitchFamily="2" typeface="华文楷体"/>
              <a:ea charset="-122" panose="02010600040101010101" pitchFamily="2" typeface="华文楷体"/>
              <a:cs charset="-122" panose="02010600040101010101" pitchFamily="2" typeface="华文中宋"/>
              <a:sym typeface="+mn-ea"/>
            </a:endParaRPr>
          </a:p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 吟罢低眉无写处，</a:t>
            </a:r>
            <a:endParaRPr altLang="zh-CN" dirty="0" lang="en-US" sz="2400">
              <a:latin charset="-122" panose="02010600040101010101" pitchFamily="2" typeface="华文楷体"/>
              <a:ea charset="-122" panose="02010600040101010101" pitchFamily="2" typeface="华文楷体"/>
              <a:cs charset="-122" panose="02010600040101010101" pitchFamily="2" typeface="华文中宋"/>
              <a:sym typeface="+mn-ea"/>
            </a:endParaRPr>
          </a:p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月光如水照缁衣。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5125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88692" y="373207"/>
            <a:ext cx="7565694" cy="7067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fontAlgn="auto" indent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细读文本</a:t>
            </a:r>
          </a:p>
        </p:txBody>
      </p:sp>
      <p:sp>
        <p:nvSpPr>
          <p:cNvPr id="7" name="TextBox 2"/>
          <p:cNvSpPr txBox="1"/>
          <p:nvPr>
            <p:custDataLst>
              <p:tags r:id="rId2"/>
            </p:custDataLst>
          </p:nvPr>
        </p:nvSpPr>
        <p:spPr>
          <a:xfrm>
            <a:off x="974912" y="1506630"/>
            <a:ext cx="10571517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"/>
              <a:defRPr kern="1200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"/>
              <a:defRPr kern="1200"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"/>
              <a:defRPr kern="1200"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"/>
              <a:defRPr kern="1200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charset="2" panose="05020102010507070707" pitchFamily="18" typeface="Wingdings 2"/>
              <a:buChar char=""/>
              <a:defRPr kern="1200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 indent="457200" lvl="0" marL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altLang="en-US" b="1" dirty="0" lang="zh-CN" sz="2800">
                <a:solidFill>
                  <a:schemeClr val="tx1"/>
                </a:solidFill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任务三：面对五烈士的悲惨，鲁迅有怒，又只能忍，</a:t>
            </a:r>
            <a:r>
              <a:rPr altLang="en-US" b="1" dirty="0" lang="zh-CN" sz="2800" u="sng">
                <a:solidFill>
                  <a:schemeClr val="tx1"/>
                </a:solidFill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找到作者</a:t>
            </a:r>
            <a:r>
              <a:rPr b="1" dirty="0" lang="zh-CN" sz="2800" u="sng">
                <a:solidFill>
                  <a:schemeClr val="tx1"/>
                </a:solidFill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议论和抒情</a:t>
            </a:r>
            <a:r>
              <a:rPr altLang="en-US" b="1" dirty="0" lang="zh-CN" sz="2800" u="sng">
                <a:solidFill>
                  <a:schemeClr val="tx1"/>
                </a:solidFill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的句子，进行品读</a:t>
            </a:r>
            <a:r>
              <a:rPr altLang="en-US" b="1" dirty="0" lang="zh-CN" sz="2800">
                <a:solidFill>
                  <a:schemeClr val="tx1"/>
                </a:solidFill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，为鲁迅做一个名言警句展板。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DAD376-B79B-850D-2911-9A5F2BA1BB4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60621" y="2709181"/>
            <a:ext cx="923330" cy="3509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dirty="0" err="1" sz="2400"/>
              <a:t>夜正长，路也正长，我不如忘却，不说的好罢</a:t>
            </a:r>
            <a:r>
              <a:rPr dirty="0" sz="2400"/>
              <a:t>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0C3B4F8-A592-78CC-4FC2-6AEB59C7B0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84881" y="2709181"/>
            <a:ext cx="1292662" cy="333145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dirty="0" lang="zh-CN" sz="2400"/>
              <a:t>我不是高僧，没有涅盘的自由，却还有生之留恋，我于是就逃走</a:t>
            </a:r>
            <a:r>
              <a:rPr altLang="en-US" dirty="0" lang="zh-CN"/>
              <a:t>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"/>
    </p:bld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15975" y="258882"/>
            <a:ext cx="7565694" cy="7067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fontAlgn="auto" indent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细读文本</a:t>
            </a:r>
            <a:r>
              <a:rPr altLang="en-US"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：思考问题</a:t>
            </a:r>
            <a:endParaRPr b="1" baseline="0" cap="none" dirty="0" i="0" kern="1200" kumimoji="0" lang="zh-CN" noProof="0" normalizeH="0" spc="0" sz="4000">
              <a:latin typeface="+mj-ea"/>
              <a:ea typeface="+mj-ea"/>
              <a:cs typeface="Arial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463925" y="3693067"/>
            <a:ext cx="11477064" cy="1938992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“不敢”者，是进步报刊同情革命者，想刊载以揭露反动派，但怕惹祸；</a:t>
            </a:r>
            <a:endParaRPr altLang="zh-CN" b="1" dirty="0" lang="en-US" sz="2400">
              <a:latin charset="-122" panose="02010600040101010101" pitchFamily="2" typeface="华文楷体"/>
              <a:ea charset="-122" panose="02010600040101010101" pitchFamily="2" typeface="华文楷体"/>
              <a:cs charset="-122" panose="02010600040101010101" pitchFamily="2" typeface="华文楷体"/>
            </a:endParaRPr>
          </a:p>
          <a:p>
            <a:r>
              <a:rPr altLang="en-US" b="1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“不愿”者是中立报刊不想惹是非、担风险，明哲保身；</a:t>
            </a:r>
          </a:p>
          <a:p>
            <a:r>
              <a:rPr altLang="en-US" b="1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“不屑”者是反动报刊，充满轻视情绪，认为革命者流血牺牲不值一提。</a:t>
            </a:r>
            <a:endParaRPr altLang="zh-CN" b="1" dirty="0" lang="en-US" sz="2400">
              <a:latin charset="-122" panose="02010600040101010101" pitchFamily="2" typeface="华文楷体"/>
              <a:ea charset="-122" panose="02010600040101010101" pitchFamily="2" typeface="华文楷体"/>
              <a:cs charset="-122" panose="02010600040101010101" pitchFamily="2" typeface="华文楷体"/>
            </a:endParaRPr>
          </a:p>
          <a:p>
            <a:r>
              <a:rPr altLang="en-US" b="1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“隐约其辞”是“左联”领导的刊物的态度，尽管当时的社会不允许这样做，但他们敢于透露出一些消息，大胆地采用巧妙的斗争策略。</a:t>
            </a:r>
          </a:p>
        </p:txBody>
      </p:sp>
      <p:sp>
        <p:nvSpPr>
          <p:cNvPr id="12" name="TextBox 2"/>
          <p:cNvSpPr txBox="1"/>
          <p:nvPr>
            <p:custDataLst>
              <p:tags r:id="rId3"/>
            </p:custDataLst>
          </p:nvPr>
        </p:nvSpPr>
        <p:spPr>
          <a:xfrm>
            <a:off x="1617420" y="2509483"/>
            <a:ext cx="804429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"/>
              <a:defRPr kern="1200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"/>
              <a:defRPr kern="1200"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"/>
              <a:defRPr kern="1200"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"/>
              <a:defRPr kern="1200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charset="2" panose="05020102010507070707" pitchFamily="18" typeface="Wingdings 2"/>
              <a:buChar char=""/>
              <a:defRPr kern="1200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defTabSz="914400" eaLnBrk="1" fontAlgn="base" hangingPunct="1" indent="4572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dirty="0" lang="en-US" noProof="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40101010101" pitchFamily="2" typeface="华文楷体"/>
              </a:rPr>
              <a:t>“</a:t>
            </a:r>
            <a:r>
              <a:rPr altLang="en-US" b="1" dirty="0" lang="zh-CN" noProof="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40101010101" pitchFamily="2" typeface="华文楷体"/>
              </a:rPr>
              <a:t>不敢</a:t>
            </a:r>
            <a:r>
              <a:rPr altLang="zh-CN" b="1" dirty="0" lang="en-US" noProof="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40101010101" pitchFamily="2" typeface="华文楷体"/>
              </a:rPr>
              <a:t>”“</a:t>
            </a:r>
            <a:r>
              <a:rPr altLang="en-US" b="1" dirty="0" lang="zh-CN" noProof="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40101010101" pitchFamily="2" typeface="华文楷体"/>
              </a:rPr>
              <a:t>不愿</a:t>
            </a:r>
            <a:r>
              <a:rPr altLang="zh-CN" b="1" dirty="0" lang="en-US" noProof="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40101010101" pitchFamily="2" typeface="华文楷体"/>
              </a:rPr>
              <a:t>”“</a:t>
            </a:r>
            <a:r>
              <a:rPr altLang="en-US" b="1" dirty="0" lang="zh-CN" noProof="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40101010101" pitchFamily="2" typeface="华文楷体"/>
              </a:rPr>
              <a:t>不屑</a:t>
            </a:r>
            <a:r>
              <a:rPr altLang="zh-CN" b="1" dirty="0" lang="en-US" noProof="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40101010101" pitchFamily="2" typeface="华文楷体"/>
              </a:rPr>
              <a:t>”</a:t>
            </a:r>
            <a:r>
              <a:rPr altLang="en-US" b="1" dirty="0" lang="zh-CN" noProof="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40101010101" pitchFamily="2" typeface="华文楷体"/>
              </a:rPr>
              <a:t>说明了什么？</a:t>
            </a:r>
            <a:endParaRPr altLang="en-US" b="1" baseline="0" cap="none" dirty="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10609060101010101" pitchFamily="49" typeface="仿宋"/>
              <a:ea charset="-122" panose="02010609060101010101" pitchFamily="49" typeface="仿宋"/>
              <a:cs charset="-122" panose="02010600040101010101" pitchFamily="2" typeface="华文楷体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914C9A9-8AE9-B41B-B331-D6056E8434E6}"/>
              </a:ext>
            </a:extLst>
          </p:cNvPr>
          <p:cNvSpPr txBox="1"/>
          <p:nvPr/>
        </p:nvSpPr>
        <p:spPr>
          <a:xfrm>
            <a:off x="715975" y="1432370"/>
            <a:ext cx="10841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400">
                <a:latin typeface="+mn-ea"/>
              </a:rPr>
              <a:t>当时上海的报章都不敢载这件事，或者也许是不愿，或不屑载这件事，只有</a:t>
            </a:r>
            <a:r>
              <a:rPr altLang="zh-CN" b="1" dirty="0" lang="en-US" sz="2400">
                <a:latin typeface="+mn-ea"/>
              </a:rPr>
              <a:t>《</a:t>
            </a:r>
            <a:r>
              <a:rPr altLang="en-US" b="1" dirty="0" lang="zh-CN" sz="2400">
                <a:latin typeface="+mn-ea"/>
              </a:rPr>
              <a:t>文艺新闻</a:t>
            </a:r>
            <a:r>
              <a:rPr altLang="zh-CN" b="1" dirty="0" lang="en-US" sz="2400">
                <a:latin typeface="+mn-ea"/>
              </a:rPr>
              <a:t>》</a:t>
            </a:r>
            <a:r>
              <a:rPr altLang="en-US" b="1" dirty="0" lang="zh-CN" sz="2400">
                <a:latin typeface="+mn-ea"/>
              </a:rPr>
              <a:t>上有一点隐约其辞的文章。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47972" y="484035"/>
            <a:ext cx="5217504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fontAlgn="auto" indent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z="3600">
                <a:latin typeface="+mj-ea"/>
                <a:ea typeface="+mj-ea"/>
                <a:cs typeface="Arial"/>
              </a:rPr>
              <a:t>细读文本</a:t>
            </a:r>
            <a:r>
              <a:rPr altLang="en-US" b="1" baseline="0" cap="none" dirty="0" i="0" kern="1200" kumimoji="0" lang="zh-CN" noProof="0" normalizeH="0" spc="0" sz="3600">
                <a:latin typeface="+mj-ea"/>
                <a:ea typeface="+mj-ea"/>
                <a:cs typeface="Arial"/>
              </a:rPr>
              <a:t>：思考问题</a:t>
            </a:r>
            <a:endParaRPr b="1" baseline="0" cap="none" dirty="0" i="0" kern="1200" kumimoji="0" lang="zh-CN" noProof="0" normalizeH="0" spc="0" sz="3600">
              <a:latin typeface="+mj-ea"/>
              <a:ea typeface="+mj-ea"/>
              <a:cs typeface="Arial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913391" y="3247466"/>
            <a:ext cx="10365217" cy="2677656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①用珂勒惠支的木刻《牺牲》来诉说“母亲悲哀地献出她的儿子”的事实。此处的感情是复杂的，既有鲁迅对柔石的母亲失掉了自己孩子的同情，也有自己失去了朋辈的愤怒，当作“只有我一个人心里知道的柔石的记念”。</a:t>
            </a:r>
          </a:p>
          <a:p>
            <a:r>
              <a:rPr altLang="en-US" b="1" dirty="0" lang="zh-CN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②同时，这也从侧面控诉着社会的言论不自由，文章的语言就更为隐晦曲折,含蓄深沉。</a:t>
            </a:r>
          </a:p>
        </p:txBody>
      </p:sp>
      <p:sp>
        <p:nvSpPr>
          <p:cNvPr id="12" name="TextBox 2"/>
          <p:cNvSpPr txBox="1"/>
          <p:nvPr>
            <p:custDataLst>
              <p:tags r:id="rId3"/>
            </p:custDataLst>
          </p:nvPr>
        </p:nvSpPr>
        <p:spPr>
          <a:xfrm>
            <a:off x="478948" y="1662076"/>
            <a:ext cx="68554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"/>
              <a:defRPr kern="1200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"/>
              <a:defRPr kern="1200"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"/>
              <a:defRPr kern="1200"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"/>
              <a:defRPr kern="1200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charset="2" panose="05020102010507070707" pitchFamily="18" typeface="Wingdings 2"/>
              <a:buChar char=""/>
              <a:defRPr kern="1200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defTabSz="914400" eaLnBrk="1" fontAlgn="base" hangingPunct="1" indent="4572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dirty="0" lang="zh-CN" noProof="0" sz="2800">
                <a:solidFill>
                  <a:prstClr val="black"/>
                </a:solidFill>
                <a:latin charset="-122" panose="02010600040101010101" pitchFamily="2" typeface="华文楷体"/>
                <a:ea charset="-122" panose="02000500000000000000" typeface="华光魏体_CNKI"/>
                <a:cs charset="-122" panose="02010600040101010101" pitchFamily="2" typeface="华文楷体"/>
              </a:rPr>
              <a:t>为什么要送柔石母亲《牺牲》？</a:t>
            </a:r>
            <a:endParaRPr altLang="en-US" b="1" baseline="0" cap="none" dirty="0" i="0" kern="1200" kumimoji="0" lang="zh-CN" noProof="0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10600040101010101" pitchFamily="2" typeface="华文楷体"/>
              <a:ea charset="-122" panose="02000500000000000000" typeface="华光魏体_CNKI"/>
              <a:cs charset="-122" panose="02010600040101010101" pitchFamily="2" typeface="华文楷体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11576" y="251498"/>
            <a:ext cx="3032452" cy="28211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69375" y="433215"/>
            <a:ext cx="7565694" cy="7067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fontAlgn="auto" indent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细读文本</a:t>
            </a:r>
            <a:r>
              <a:rPr altLang="en-US"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：思考问题</a:t>
            </a:r>
            <a:endParaRPr b="1" baseline="0" cap="none" dirty="0" i="0" kern="1200" kumimoji="0" lang="zh-CN" noProof="0" normalizeH="0" spc="0" sz="4000">
              <a:latin typeface="+mj-ea"/>
              <a:ea typeface="+mj-ea"/>
              <a:cs typeface="Arial"/>
            </a:endParaRPr>
          </a:p>
        </p:txBody>
      </p:sp>
      <p:sp>
        <p:nvSpPr>
          <p:cNvPr id="12" name="TextBox 2"/>
          <p:cNvSpPr txBox="1"/>
          <p:nvPr>
            <p:custDataLst>
              <p:tags r:id="rId2"/>
            </p:custDataLst>
          </p:nvPr>
        </p:nvSpPr>
        <p:spPr>
          <a:xfrm>
            <a:off x="886470" y="4454228"/>
            <a:ext cx="10569313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"/>
              <a:defRPr kern="1200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"/>
              <a:defRPr kern="1200"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"/>
              <a:defRPr kern="1200"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"/>
              <a:defRPr kern="1200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charset="2" panose="05020102010507070707" pitchFamily="18" typeface="Wingdings 2"/>
              <a:buChar char=""/>
              <a:defRPr kern="1200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defTabSz="914400" eaLnBrk="1" hangingPunct="1" indent="45720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dirty="0" lang="zh-CN" noProof="0" sz="2400">
                <a:solidFill>
                  <a:prstClr val="black"/>
                </a:solidFill>
                <a:latin charset="-122" panose="02010600040101010101" pitchFamily="2" typeface="华文楷体"/>
                <a:ea charset="-122" panose="02000500000000000000" typeface="华光魏体_CNKI"/>
                <a:cs charset="-122" panose="02010600040101010101" pitchFamily="2" typeface="华文楷体"/>
              </a:rPr>
              <a:t>1933年2月，鲁迅作《为了忘却的记念》时，将赠给日本进步诗人山本初枝此诗录入该文。对照初稿，文中诗几处修改有何深意？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69375" y="1524363"/>
            <a:ext cx="4875979" cy="2283254"/>
          </a:xfrm>
          <a:prstGeom prst="rect">
            <a:avLst/>
          </a:prstGeom>
          <a:noFill/>
          <a:ln cmpd="sng" w="12700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anchor="t" anchorCtr="0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初稿：</a:t>
            </a:r>
          </a:p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惯于长夜</a:t>
            </a:r>
            <a:r>
              <a:rPr altLang="en-US" dirty="0" lang="zh-CN" sz="2400">
                <a:solidFill>
                  <a:srgbClr val="C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度</a:t>
            </a: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春时，挈妇将雏鬓有丝。梦里依稀慈母泪，城头变幻大王旗。</a:t>
            </a:r>
            <a:r>
              <a:rPr altLang="en-US" dirty="0" lang="zh-CN" sz="2400">
                <a:solidFill>
                  <a:srgbClr val="C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眼</a:t>
            </a: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看朋辈成新鬼，怒向</a:t>
            </a:r>
            <a:r>
              <a:rPr altLang="en-US" dirty="0" lang="zh-CN" sz="2400">
                <a:solidFill>
                  <a:srgbClr val="C00000"/>
                </a:solidFill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刀边</a:t>
            </a: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觅小诗。吟罢低眉无写处，月光如水照缁衣。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346648" y="1524363"/>
            <a:ext cx="5109135" cy="2283254"/>
          </a:xfrm>
          <a:prstGeom prst="rect">
            <a:avLst/>
          </a:prstGeom>
          <a:noFill/>
          <a:ln cmpd="sng" w="12700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anchor="t" anchorCtr="0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文中诗：</a:t>
            </a:r>
          </a:p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惯于长夜过春时，挈妇将雏鬓有丝。梦里依稀慈母泪，城头变幻大王旗。忍看朋辈成新鬼，怒向刀丛觅小诗。吟罢低眉无写处，月光如水照缁衣。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animBg="1" grpId="0" spid="6"/>
      <p:bldP animBg="1" grpId="0" spid="8"/>
    </p:bld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42899" y="2193701"/>
            <a:ext cx="11651877" cy="353943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对照初稿，诗中有三处修改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。</a:t>
            </a:r>
          </a:p>
          <a:p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一是改“度春时”为“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过春时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”，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鲁迅的“春时”是习惯在漫漫长夜当中度过的，在久久不见“春光”的世上，这样的日子无疑是煎熬困苦的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。</a:t>
            </a:r>
          </a:p>
          <a:p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二是改“眼看”为“忍看”，“眼看”似乎置身局外，有旁观的嫌疑，而“忍看”，是“岂忍看，怎忍看，不忍看”的意思，充分表现出鲁迅面对革命青年被杀害时的那种悲恸、愤怒、无奈而又无助的心情。</a:t>
            </a:r>
          </a:p>
          <a:p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三是改“刀边”为“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刀丛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”，杀机四伏的“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刀丛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”，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更加凸显出国民党反动派制造白色恐怖，大肆屠杀革命青年的嚣张气焰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1862AC1-F4E5-047E-F723-85DE5AF0F768}"/>
              </a:ext>
            </a:extLst>
          </p:cNvPr>
          <p:cNvSpPr txBox="1"/>
          <p:nvPr/>
        </p:nvSpPr>
        <p:spPr>
          <a:xfrm>
            <a:off x="418539" y="965956"/>
            <a:ext cx="70311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charset="-122" panose="02010600040101010101" pitchFamily="2" typeface="华文楷体"/>
              </a:rPr>
              <a:t>对照初稿，文中诗几处修改有何深意？</a:t>
            </a:r>
            <a:endParaRPr altLang="en-US" dirty="0" lang="zh-CN" sz="24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4340831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44606" y="484239"/>
            <a:ext cx="7565694" cy="7067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fontAlgn="auto" indent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细读文本</a:t>
            </a:r>
            <a:r>
              <a:rPr altLang="zh-CN" b="1" baseline="0" cap="none" dirty="0" i="0" kern="1200" kumimoji="0" lang="en-US" noProof="0" normalizeH="0" spc="0" sz="4000">
                <a:latin typeface="+mj-ea"/>
                <a:ea typeface="+mj-ea"/>
                <a:cs typeface="Arial"/>
              </a:rPr>
              <a:t>:</a:t>
            </a:r>
            <a:r>
              <a:rPr altLang="en-US" b="1" dirty="0" lang="zh-CN" sz="4000">
                <a:latin typeface="+mj-ea"/>
                <a:ea typeface="+mj-ea"/>
                <a:cs typeface="Arial"/>
              </a:rPr>
              <a:t>思考</a:t>
            </a:r>
            <a:r>
              <a:rPr altLang="en-US"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问题</a:t>
            </a:r>
            <a:endParaRPr b="1" baseline="0" cap="none" dirty="0" i="0" kern="1200" kumimoji="0" lang="zh-CN" noProof="0" normalizeH="0" spc="0" sz="4000">
              <a:latin typeface="+mj-ea"/>
              <a:ea typeface="+mj-ea"/>
              <a:cs typeface="Arial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566500" y="3658206"/>
            <a:ext cx="7543800" cy="5232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如何看待鲁迅</a:t>
            </a:r>
            <a:r>
              <a:rPr altLang="zh-CN" b="1" dirty="0" lang="en-US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“</a:t>
            </a:r>
            <a:r>
              <a:rPr altLang="en-US" b="1" dirty="0" lang="zh-CN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逃跑</a:t>
            </a:r>
            <a:r>
              <a:rPr altLang="zh-CN" b="1" dirty="0" lang="en-US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”</a:t>
            </a:r>
            <a:r>
              <a:rPr altLang="en-US" b="1" dirty="0" lang="zh-CN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的行为？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28F637-90E6-2910-3E54-8CCF47728227}"/>
              </a:ext>
            </a:extLst>
          </p:cNvPr>
          <p:cNvSpPr txBox="1"/>
          <p:nvPr/>
        </p:nvSpPr>
        <p:spPr>
          <a:xfrm>
            <a:off x="490818" y="1459930"/>
            <a:ext cx="113089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0040101010101" pitchFamily="2" typeface="华文仿宋"/>
                <a:ea charset="-122" panose="02010600040101010101" pitchFamily="2" typeface="华文仿宋"/>
              </a:rPr>
              <a:t>记得</a:t>
            </a:r>
            <a:r>
              <a:rPr altLang="zh-CN" b="1" dirty="0" lang="en-US" sz="2800">
                <a:latin charset="-122" panose="02010600040101010101" pitchFamily="2" typeface="华文仿宋"/>
                <a:ea charset="-122" panose="02010600040101010101" pitchFamily="2" typeface="华文仿宋"/>
              </a:rPr>
              <a:t>《</a:t>
            </a:r>
            <a:r>
              <a:rPr altLang="en-US" b="1" dirty="0" lang="zh-CN" sz="2800">
                <a:latin charset="-122" panose="02010600040101010101" pitchFamily="2" typeface="华文仿宋"/>
                <a:ea charset="-122" panose="02010600040101010101" pitchFamily="2" typeface="华文仿宋"/>
              </a:rPr>
              <a:t>说岳全传</a:t>
            </a:r>
            <a:r>
              <a:rPr altLang="zh-CN" b="1" dirty="0" lang="en-US" sz="2800">
                <a:latin charset="-122" panose="02010600040101010101" pitchFamily="2" typeface="华文仿宋"/>
                <a:ea charset="-122" panose="02010600040101010101" pitchFamily="2" typeface="华文仿宋"/>
              </a:rPr>
              <a:t>》</a:t>
            </a:r>
            <a:r>
              <a:rPr altLang="en-US" b="1" dirty="0" lang="zh-CN" sz="2800">
                <a:latin charset="-122" panose="02010600040101010101" pitchFamily="2" typeface="华文仿宋"/>
                <a:ea charset="-122" panose="02010600040101010101" pitchFamily="2" typeface="华文仿宋"/>
              </a:rPr>
              <a:t>里讲过一个高僧，当追捕的差役刚到寺门之前，他就“坐化”了，还留下什么“何立从东来，我向西方走”的偈子。这是奴隶所幻想的脱离苦海的惟一的好方法，“剑侠”盼不到，最自在的惟此而已。我不是高僧，没有涅盘的自由，却还有生之留恋，我于是就逃走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31426" y="554742"/>
            <a:ext cx="3340408" cy="7067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fontAlgn="auto" indent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补充资料：</a:t>
            </a:r>
            <a:endParaRPr b="1" baseline="0" cap="none" dirty="0" i="0" kern="1200" kumimoji="0" lang="zh-CN" noProof="0" normalizeH="0" spc="0" sz="4000">
              <a:latin typeface="+mj-ea"/>
              <a:ea typeface="+mj-ea"/>
              <a:cs typeface="Arial"/>
            </a:endParaRPr>
          </a:p>
        </p:txBody>
      </p:sp>
      <p:sp>
        <p:nvSpPr>
          <p:cNvPr id="5125" name="文本框 5124"/>
          <p:cNvSpPr txBox="1"/>
          <p:nvPr>
            <p:custDataLst>
              <p:tags r:id="rId2"/>
            </p:custDataLst>
          </p:nvPr>
        </p:nvSpPr>
        <p:spPr>
          <a:xfrm>
            <a:off x="431426" y="1776505"/>
            <a:ext cx="11329147" cy="3682547"/>
          </a:xfrm>
          <a:prstGeom prst="rect">
            <a:avLst/>
          </a:prstGeom>
          <a:noFill/>
          <a:ln cmpd="sng" w="12700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anchor="t" anchorCtr="0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①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人类的血战前行的历史，正如煤的形成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……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但请愿是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 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不在其中的，更何况是徒手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。（《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记念刘和珍君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》）</a:t>
            </a:r>
          </a:p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②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血的应用，正如金钱一般，吝啬固然是不行的，浪费也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 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大大的失算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。（《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华盖集续编·空谈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》）</a:t>
            </a:r>
          </a:p>
          <a:p>
            <a:pPr algn="l" fontAlgn="auto" indent="0">
              <a:lnSpc>
                <a:spcPct val="120000"/>
              </a:lnSpc>
              <a:buClrTx/>
              <a:buSzTx/>
              <a:buFontTx/>
            </a:pP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③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改革自然常不免于流血，但流血非即等于改革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。……这 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并非吝惜生命，乃是不肯虚掷生命，因为战士的生命是宝贵的。在战士不多的地方，这生命就愈宝贵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。（《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华盖集续编·空谈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》）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5125"/>
    </p:bld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FE5CC5-3007-57DF-08E9-A5E0CFD512D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91071" y="2324650"/>
            <a:ext cx="10789434" cy="1815882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因为革命尚未成功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，</a:t>
            </a:r>
            <a:r>
              <a:rPr b="1" dirty="0" lang="zh-CN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鲁迅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的使命也没有结束。相比和尚坐以待毙、不知反抗的举动而言，鲁迅的逃走是反抗，是保存实力，是继续战斗的表现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。</a:t>
            </a:r>
            <a:r>
              <a:rPr b="1" dirty="0" lang="zh-CN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他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只是换了另一种更隐晦的战斗方法</a:t>
            </a:r>
            <a:r>
              <a:rPr b="1" dirty="0" lang="en-US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——</a:t>
            </a:r>
            <a:r>
              <a:rPr b="1" dirty="0" err="1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用他的批判、他的启蒙、他的唤醒来对待人民大众、对待青年</a:t>
            </a:r>
            <a:r>
              <a:rPr b="1" dirty="0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72F116-FD91-9AE9-C842-1DB86FD9EB5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91071" y="874665"/>
            <a:ext cx="7543800" cy="58477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3200">
                <a:latin typeface="+mj-ea"/>
                <a:ea typeface="+mj-ea"/>
                <a:cs charset="-122" panose="02010600040101010101" pitchFamily="2" typeface="华文楷体"/>
              </a:rPr>
              <a:t>如何看待鲁迅</a:t>
            </a:r>
            <a:r>
              <a:rPr altLang="zh-CN" b="1" dirty="0" lang="en-US" sz="3200">
                <a:latin typeface="+mj-ea"/>
                <a:ea typeface="+mj-ea"/>
                <a:cs charset="-122" panose="02010600040101010101" pitchFamily="2" typeface="华文楷体"/>
              </a:rPr>
              <a:t>“</a:t>
            </a:r>
            <a:r>
              <a:rPr altLang="en-US" b="1" dirty="0" lang="zh-CN" sz="3200">
                <a:latin typeface="+mj-ea"/>
                <a:ea typeface="+mj-ea"/>
                <a:cs charset="-122" panose="02010600040101010101" pitchFamily="2" typeface="华文楷体"/>
              </a:rPr>
              <a:t>逃跑</a:t>
            </a:r>
            <a:r>
              <a:rPr altLang="zh-CN" b="1" dirty="0" lang="en-US" sz="3200">
                <a:latin typeface="+mj-ea"/>
                <a:ea typeface="+mj-ea"/>
                <a:cs charset="-122" panose="02010600040101010101" pitchFamily="2" typeface="华文楷体"/>
              </a:rPr>
              <a:t>”</a:t>
            </a:r>
            <a:r>
              <a:rPr altLang="en-US" b="1" dirty="0" lang="zh-CN" sz="3200">
                <a:latin typeface="+mj-ea"/>
                <a:ea typeface="+mj-ea"/>
                <a:cs charset="-122" panose="02010600040101010101" pitchFamily="2" typeface="华文楷体"/>
              </a:rPr>
              <a:t>的行为？</a:t>
            </a:r>
          </a:p>
        </p:txBody>
      </p:sp>
    </p:spTree>
    <p:extLst>
      <p:ext uri="{BB962C8B-B14F-4D97-AF65-F5344CB8AC3E}">
        <p14:creationId xmlns:p14="http://schemas.microsoft.com/office/powerpoint/2010/main" val="202170698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88134" y="359760"/>
            <a:ext cx="7565694" cy="7067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fontAlgn="auto" indent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细读文本</a:t>
            </a:r>
            <a:r>
              <a:rPr altLang="en-US"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：思考问题</a:t>
            </a:r>
            <a:endParaRPr b="1" baseline="0" cap="none" dirty="0" i="0" kern="1200" kumimoji="0" lang="zh-CN" noProof="0" normalizeH="0" spc="0" sz="4000">
              <a:latin typeface="+mj-ea"/>
              <a:ea typeface="+mj-ea"/>
              <a:cs typeface="Arial"/>
            </a:endParaRPr>
          </a:p>
        </p:txBody>
      </p:sp>
      <p:sp>
        <p:nvSpPr>
          <p:cNvPr id="5125" name="文本框 5124"/>
          <p:cNvSpPr txBox="1"/>
          <p:nvPr>
            <p:custDataLst>
              <p:tags r:id="rId2"/>
            </p:custDataLst>
          </p:nvPr>
        </p:nvSpPr>
        <p:spPr>
          <a:xfrm>
            <a:off x="388134" y="1541183"/>
            <a:ext cx="11306362" cy="3165482"/>
          </a:xfrm>
          <a:prstGeom prst="rect">
            <a:avLst/>
          </a:prstGeom>
          <a:noFill/>
          <a:ln cmpd="sng" w="12700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anchor="t" anchorCtr="0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l" fontAlgn="auto" indent="457200">
              <a:lnSpc>
                <a:spcPct val="120000"/>
              </a:lnSpc>
              <a:buClrTx/>
              <a:buSzTx/>
              <a:buFontTx/>
            </a:pPr>
            <a:r>
              <a:rPr b="1" dirty="0" err="1" sz="2800">
                <a:latin charset="-122" panose="02010600040101010101" pitchFamily="2" typeface="华文仿宋"/>
                <a:ea charset="-122" panose="02010600040101010101" pitchFamily="2" typeface="华文仿宋"/>
                <a:cs charset="-122" panose="02010600040101010101" pitchFamily="2" typeface="华文中宋"/>
                <a:sym typeface="+mn-ea"/>
              </a:rPr>
              <a:t>年青时读向子期《思旧赋</a:t>
            </a:r>
            <a:r>
              <a:rPr b="1" dirty="0" sz="2800">
                <a:latin charset="-122" panose="02010600040101010101" pitchFamily="2" typeface="华文仿宋"/>
                <a:ea charset="-122" panose="02010600040101010101" pitchFamily="2" typeface="华文仿宋"/>
                <a:cs charset="-122" panose="02010600040101010101" pitchFamily="2" typeface="华文中宋"/>
                <a:sym typeface="+mn-ea"/>
              </a:rPr>
              <a:t>》，</a:t>
            </a:r>
            <a:r>
              <a:rPr b="1" dirty="0" err="1" sz="2800">
                <a:latin charset="-122" panose="02010600040101010101" pitchFamily="2" typeface="华文仿宋"/>
                <a:ea charset="-122" panose="02010600040101010101" pitchFamily="2" typeface="华文仿宋"/>
                <a:cs charset="-122" panose="02010600040101010101" pitchFamily="2" typeface="华文中宋"/>
                <a:sym typeface="+mn-ea"/>
              </a:rPr>
              <a:t>很怪他为什么只有寥寥的几行，刚开头却又煞了尾。然而，现在我懂得了</a:t>
            </a:r>
            <a:r>
              <a:rPr b="1" dirty="0" sz="2800">
                <a:latin charset="-122" panose="02010600040101010101" pitchFamily="2" typeface="华文仿宋"/>
                <a:ea charset="-122" panose="02010600040101010101" pitchFamily="2" typeface="华文仿宋"/>
                <a:cs charset="-122" panose="02010600040101010101" pitchFamily="2" typeface="华文中宋"/>
                <a:sym typeface="+mn-ea"/>
              </a:rPr>
              <a:t>。 </a:t>
            </a:r>
          </a:p>
          <a:p>
            <a:pPr algn="l" fontAlgn="auto" indent="457200">
              <a:lnSpc>
                <a:spcPct val="120000"/>
              </a:lnSpc>
              <a:buClrTx/>
              <a:buSzTx/>
              <a:buFontTx/>
            </a:pPr>
            <a:r>
              <a:rPr b="1" dirty="0" sz="2800">
                <a:latin charset="-122" panose="02010600040101010101" pitchFamily="2" typeface="华文仿宋"/>
                <a:ea charset="-122" panose="02010600040101010101" pitchFamily="2" typeface="华文仿宋"/>
                <a:cs charset="-122" panose="02010600040101010101" pitchFamily="2" typeface="华文中宋"/>
                <a:sym typeface="+mn-ea"/>
              </a:rPr>
              <a:t>不是年青的为年老的写记念，而在这三十年中，却使我目睹许多青年的血，层层淤积起来，将我埋得不能呼吸，我只能用这样的笔墨，写几句文章，算是从泥土中挖一个小孔，自己延口残喘，这是怎样的世界呢。夜正长，路也正长，我不如忘却，不说的好罢。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88134" y="5015474"/>
            <a:ext cx="11047207" cy="5232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这里提到年轻时读过的《思旧赋》有何用意？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7481" y="1856656"/>
            <a:ext cx="2861709" cy="45413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97379" y="3795992"/>
            <a:ext cx="1317625" cy="1995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01819" y="3795992"/>
            <a:ext cx="1338580" cy="1995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7327214" y="3795992"/>
            <a:ext cx="1457325" cy="1995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018052" y="3796627"/>
            <a:ext cx="1557655" cy="19945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696749" y="3795992"/>
            <a:ext cx="1428115" cy="199580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7B8CAE6-BC5B-6C09-3206-CF57A50F960F}"/>
              </a:ext>
            </a:extLst>
          </p:cNvPr>
          <p:cNvSpPr txBox="1"/>
          <p:nvPr/>
        </p:nvSpPr>
        <p:spPr>
          <a:xfrm>
            <a:off x="634033" y="307434"/>
            <a:ext cx="108814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typeface="+mj-ea"/>
                <a:ea typeface="+mj-ea"/>
              </a:rPr>
              <a:t>课堂任务：位于上海的鲁迅纪念馆想要推出一个“左联烈士”特别展，需要我们做策展人，一起来解读</a:t>
            </a:r>
            <a:r>
              <a:rPr altLang="zh-CN" b="1" dirty="0" lang="en-US" sz="2800">
                <a:latin typeface="+mj-ea"/>
                <a:ea typeface="+mj-ea"/>
              </a:rPr>
              <a:t>《</a:t>
            </a:r>
            <a:r>
              <a:rPr altLang="en-US" b="1" dirty="0" lang="zh-CN" sz="2800">
                <a:latin typeface="+mj-ea"/>
                <a:ea typeface="+mj-ea"/>
              </a:rPr>
              <a:t>为了忘却的记念</a:t>
            </a:r>
            <a:r>
              <a:rPr altLang="zh-CN" b="1" dirty="0" lang="en-US" sz="2800">
                <a:latin typeface="+mj-ea"/>
                <a:ea typeface="+mj-ea"/>
              </a:rPr>
              <a:t>》</a:t>
            </a:r>
            <a:r>
              <a:rPr altLang="en-US" b="1" dirty="0" lang="zh-CN" sz="2800">
                <a:latin typeface="+mj-ea"/>
                <a:ea typeface="+mj-ea"/>
              </a:rPr>
              <a:t>设计这个特别展。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181D291-F132-88CB-75C3-751F00B40050}"/>
              </a:ext>
            </a:extLst>
          </p:cNvPr>
          <p:cNvSpPr txBox="1"/>
          <p:nvPr/>
        </p:nvSpPr>
        <p:spPr>
          <a:xfrm>
            <a:off x="3892924" y="1856656"/>
            <a:ext cx="80615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任务一：自读课文，根据五位烈士与鲁迅先生的亲疏程度，对五位烈士进行排序展览，做好人物简介。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B5A271-04E2-807F-1513-B1509130DCCE}"/>
              </a:ext>
            </a:extLst>
          </p:cNvPr>
          <p:cNvSpPr txBox="1"/>
          <p:nvPr/>
        </p:nvSpPr>
        <p:spPr>
          <a:xfrm>
            <a:off x="1008530" y="2311758"/>
            <a:ext cx="9944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1" baseline="0" cap="none" dirty="0" i="0" kern="1200" kumimoji="0" lang="zh-CN" noProof="0" normalizeH="0" spc="0" strike="noStrike" sz="2800">
                <a:ln>
                  <a:noFill/>
                </a:ln>
                <a:effectLst/>
                <a:uLnTx/>
                <a:uFillTx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向秀以含蓄的笔法曲折地表达自己哀伤激愤之情，同时也十分隐晦地表达了对当时政治黑暗的控诉。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en-US" b="1" baseline="0" cap="none" dirty="0" i="0" kern="1200" kumimoji="0" lang="zh-CN" noProof="0" normalizeH="0" spc="0" strike="noStrike" sz="2800">
                <a:ln>
                  <a:noFill/>
                </a:ln>
                <a:effectLst/>
                <a:uLnTx/>
                <a:uFillTx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作者处境与心情跟向秀同类，借此以古喻今，抒发自己悲伤心情，表达对友人的深厚情谊，对反动派的极端愤恨。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2ED00A-2D4B-8147-E2D1-29D69921622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08530" y="938785"/>
            <a:ext cx="11047207" cy="58477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3200">
                <a:latin typeface="+mj-ea"/>
                <a:ea typeface="+mj-ea"/>
                <a:cs charset="-122" panose="02010600040101010101" pitchFamily="2" typeface="华文楷体"/>
              </a:rPr>
              <a:t>这里提到年轻时读过的《思旧赋》有何用意？</a:t>
            </a:r>
          </a:p>
        </p:txBody>
      </p:sp>
    </p:spTree>
    <p:extLst>
      <p:ext uri="{BB962C8B-B14F-4D97-AF65-F5344CB8AC3E}">
        <p14:creationId xmlns:p14="http://schemas.microsoft.com/office/powerpoint/2010/main" val="192306370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22311" y="453889"/>
            <a:ext cx="7565694" cy="7067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fontAlgn="auto" indent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细读文本</a:t>
            </a:r>
            <a:r>
              <a:rPr altLang="en-US"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：思考问题</a:t>
            </a:r>
            <a:endParaRPr b="1" baseline="0" cap="none" dirty="0" i="0" kern="1200" kumimoji="0" lang="zh-CN" noProof="0" normalizeH="0" spc="0" sz="4000">
              <a:latin typeface="+mj-ea"/>
              <a:ea typeface="+mj-ea"/>
              <a:cs typeface="Arial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056970" y="4178039"/>
            <a:ext cx="10624372" cy="5232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联系课文第一段，思考</a:t>
            </a:r>
            <a:r>
              <a:rPr altLang="zh-CN" b="1" dirty="0" lang="en-US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“</a:t>
            </a:r>
            <a:r>
              <a:rPr altLang="en-US" b="1" dirty="0" lang="zh-CN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忘却</a:t>
            </a:r>
            <a:r>
              <a:rPr altLang="zh-CN" b="1" dirty="0" lang="en-US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”</a:t>
            </a:r>
            <a:r>
              <a:rPr altLang="en-US" b="1" dirty="0" lang="zh-CN" sz="28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的内涵。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056970" y="1623382"/>
            <a:ext cx="10373030" cy="2091919"/>
          </a:xfrm>
          <a:prstGeom prst="rect">
            <a:avLst/>
          </a:prstGeom>
          <a:noFill/>
          <a:ln cmpd="sng" w="12700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anchor="t" anchorCtr="0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l" fontAlgn="auto" indent="457200">
              <a:lnSpc>
                <a:spcPct val="120000"/>
              </a:lnSpc>
              <a:buClrTx/>
              <a:buSzTx/>
              <a:buFontTx/>
            </a:pPr>
            <a:r>
              <a:rPr b="1" dirty="0" sz="2800">
                <a:latin charset="-122" panose="02010609060101010101" pitchFamily="49" typeface="仿宋"/>
                <a:ea charset="-122" panose="02010609060101010101" pitchFamily="49" typeface="仿宋"/>
                <a:cs charset="-122" panose="02010600040101010101" pitchFamily="2" typeface="华文中宋"/>
                <a:sym typeface="+mn-ea"/>
              </a:rPr>
              <a:t>而在这三十年中，却使我目睹许多青年的血，层层淤积起来，将我埋得不能呼吸，我只能用这样的笔墨，写几句文章，算是从泥土中挖一个小孔，自己延口残喘，这是怎样的世界呢。夜正长，路也正长，我不如忘却，不说的好罢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9"/>
    </p:bld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106E4DB-F0B0-91E9-F567-F6B8DE6B2665}"/>
              </a:ext>
            </a:extLst>
          </p:cNvPr>
          <p:cNvSpPr txBox="1"/>
          <p:nvPr/>
        </p:nvSpPr>
        <p:spPr>
          <a:xfrm>
            <a:off x="1172135" y="2237604"/>
            <a:ext cx="102914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0040101010101" pitchFamily="2" typeface="华文楷体"/>
                <a:ea charset="-122" panose="02010600040101010101" pitchFamily="2" typeface="华文楷体"/>
              </a:rPr>
              <a:t>所谓的“忘却”，实际上是“摆脱”“搁置”的同义语。也就是将由战友牺牲而带来的无比悲痛暂时搁置一边，把情绪从悲痛中摆脱出来，化悲痛为力量，以更有效的战斗来纪念死者。这笔血债作者却是永远不会忘却的。</a:t>
            </a:r>
          </a:p>
          <a:p>
            <a:r>
              <a:rPr altLang="en-US" b="1" dirty="0" lang="zh-CN" sz="2800">
                <a:latin charset="-122" panose="02010600040101010101" pitchFamily="2" typeface="华文楷体"/>
                <a:ea charset="-122" panose="02010600040101010101" pitchFamily="2" typeface="华文楷体"/>
              </a:rPr>
              <a:t>因此，“为了忘却”实际上是“为了战斗”，而唯有战斗，才是对烈士的最有价值的纪念。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E2AEC76-BB54-9826-A42B-738F687649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32647" y="742316"/>
            <a:ext cx="10624372" cy="58477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3200">
                <a:latin typeface="+mj-ea"/>
                <a:ea typeface="+mj-ea"/>
                <a:cs charset="-122" panose="02010600040101010101" pitchFamily="2" typeface="华文楷体"/>
              </a:rPr>
              <a:t>联系课文第一段，思考</a:t>
            </a:r>
            <a:r>
              <a:rPr altLang="zh-CN" b="1" dirty="0" lang="en-US" sz="3200">
                <a:latin typeface="+mj-ea"/>
                <a:ea typeface="+mj-ea"/>
                <a:cs charset="-122" panose="02010600040101010101" pitchFamily="2" typeface="华文楷体"/>
              </a:rPr>
              <a:t>“</a:t>
            </a:r>
            <a:r>
              <a:rPr altLang="en-US" b="1" dirty="0" lang="zh-CN" sz="3200">
                <a:latin typeface="+mj-ea"/>
                <a:ea typeface="+mj-ea"/>
                <a:cs charset="-122" panose="02010600040101010101" pitchFamily="2" typeface="华文楷体"/>
              </a:rPr>
              <a:t>忘却</a:t>
            </a:r>
            <a:r>
              <a:rPr altLang="zh-CN" b="1" dirty="0" lang="en-US" sz="3200">
                <a:latin typeface="+mj-ea"/>
                <a:ea typeface="+mj-ea"/>
                <a:cs charset="-122" panose="02010600040101010101" pitchFamily="2" typeface="华文楷体"/>
              </a:rPr>
              <a:t>”</a:t>
            </a:r>
            <a:r>
              <a:rPr altLang="en-US" b="1" dirty="0" lang="zh-CN" sz="3200">
                <a:latin typeface="+mj-ea"/>
                <a:ea typeface="+mj-ea"/>
                <a:cs charset="-122" panose="02010600040101010101" pitchFamily="2" typeface="华文楷体"/>
              </a:rPr>
              <a:t>的内涵。</a:t>
            </a:r>
          </a:p>
        </p:txBody>
      </p:sp>
    </p:spTree>
    <p:extLst>
      <p:ext uri="{BB962C8B-B14F-4D97-AF65-F5344CB8AC3E}">
        <p14:creationId xmlns:p14="http://schemas.microsoft.com/office/powerpoint/2010/main" val="372041915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86652" y="353037"/>
            <a:ext cx="5506571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4000" u="none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Arial"/>
              </a:rPr>
              <a:t>课堂总结：课堂随笔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6322" y="1245385"/>
            <a:ext cx="4163151" cy="584696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60F46B-C0A1-5182-BBAB-3691197E9512}"/>
              </a:ext>
            </a:extLst>
          </p:cNvPr>
          <p:cNvSpPr txBox="1"/>
          <p:nvPr/>
        </p:nvSpPr>
        <p:spPr>
          <a:xfrm>
            <a:off x="4755089" y="1981671"/>
            <a:ext cx="66547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400"/>
              <a:t>“横眉冷对千夫指，俯首甘为孺子牛。”是鲁迅人格的写照，形象的展现出鲁迅对青年的态度，结合</a:t>
            </a:r>
            <a:r>
              <a:rPr altLang="zh-CN" dirty="0" lang="en-US" sz="2400"/>
              <a:t>《</a:t>
            </a:r>
            <a:r>
              <a:rPr altLang="en-US" dirty="0" lang="zh-CN" sz="2400"/>
              <a:t>记念刘和珍君</a:t>
            </a:r>
            <a:r>
              <a:rPr altLang="zh-CN" dirty="0" lang="en-US" sz="2400"/>
              <a:t>》</a:t>
            </a:r>
            <a:r>
              <a:rPr altLang="en-US" dirty="0" lang="zh-CN" sz="2400"/>
              <a:t>与</a:t>
            </a:r>
            <a:r>
              <a:rPr altLang="zh-CN" dirty="0" lang="en-US" sz="2400"/>
              <a:t>《</a:t>
            </a:r>
            <a:r>
              <a:rPr altLang="en-US" dirty="0" lang="zh-CN" sz="2400"/>
              <a:t>为了忘却的记念</a:t>
            </a:r>
            <a:r>
              <a:rPr altLang="zh-CN" dirty="0" lang="en-US" sz="2400"/>
              <a:t>》</a:t>
            </a:r>
            <a:r>
              <a:rPr altLang="en-US" dirty="0" lang="zh-CN" sz="2400"/>
              <a:t>写一段文字，谈谈你对鲁迅与青年关系的认识。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56C200E-1F73-6BF5-9D00-B48EE044C566}"/>
              </a:ext>
            </a:extLst>
          </p:cNvPr>
          <p:cNvSpPr txBox="1"/>
          <p:nvPr/>
        </p:nvSpPr>
        <p:spPr>
          <a:xfrm>
            <a:off x="893135" y="881305"/>
            <a:ext cx="102639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愿中国青年都摆脱冷气，只是向上走，不必听自暴自弃者流的话。能做事的做事，能发声的发声。有一分热，发一分光。就令萤火一般，也可以在黑暗里发一点光，不必等候炬火。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                                   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‌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——《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热风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·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随感录四十一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endParaRPr altLang="en-US" dirty="0" lang="zh-CN" sz="2400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6EA730-D694-9696-8E59-B6E907B3A09A}"/>
              </a:ext>
            </a:extLst>
          </p:cNvPr>
          <p:cNvSpPr txBox="1"/>
          <p:nvPr/>
        </p:nvSpPr>
        <p:spPr>
          <a:xfrm>
            <a:off x="893135" y="3138941"/>
            <a:ext cx="106325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青年们先可以将中国变成一个有声的中国。大胆地说话，勇敢地进行，忘掉了一切利害，推开了古人，将自己真心的话发表出来。”</a:t>
            </a:r>
          </a:p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只有真的声音，才能感动中国的人和世界的人；必须有了真的声音，才能和世界的人同在世界上生活。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                                            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——《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无声的中国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endParaRPr altLang="en-US" dirty="0" lang="zh-CN" sz="2400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</p:spTree>
    <p:extLst>
      <p:ext uri="{BB962C8B-B14F-4D97-AF65-F5344CB8AC3E}">
        <p14:creationId xmlns:p14="http://schemas.microsoft.com/office/powerpoint/2010/main" val="17647866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1ACF55E-6837-E371-515D-A55498873B11}"/>
              </a:ext>
            </a:extLst>
          </p:cNvPr>
          <p:cNvSpPr txBox="1"/>
          <p:nvPr/>
        </p:nvSpPr>
        <p:spPr>
          <a:xfrm>
            <a:off x="623777" y="922179"/>
            <a:ext cx="1075306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倘若一定要问我青年应当向怎样的目标，那么，我只可以说出我为别人设计的话，就是：一要生存，二要温饱，三要发展。有敢来阻碍这三事者，无论是谁，我们都反抗他，扑灭他！</a:t>
            </a:r>
          </a:p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可是还得附加几句话以免误解，就是：我只所谓生存，并不是苟活；所谓温饱，并不是奢侈；所谓发展，也不是放纵。</a:t>
            </a:r>
          </a:p>
          <a:p>
            <a:pPr algn="r"/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——《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北京通信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endParaRPr altLang="en-US" dirty="0" lang="zh-CN" sz="2400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303956-F0E7-FFAA-5C39-DE1BA42AEAEA}"/>
              </a:ext>
            </a:extLst>
          </p:cNvPr>
          <p:cNvSpPr txBox="1"/>
          <p:nvPr/>
        </p:nvSpPr>
        <p:spPr>
          <a:xfrm>
            <a:off x="719469" y="3620774"/>
            <a:ext cx="1075306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至于幼稚，尤其没有什么可羞，正如孩子对于老人，毫没有什么可羞一样。幼稚是会生长，会成熟的，只不要衰老，腐败，就好。倘说待到纯熟了才可以动手，那是虽是村妇也不至于这样蠢。她的孩子学走路，即使跌倒了，她决不至于叫孩子从此躺在床上，待到学会了走法再下地面来的。</a:t>
            </a:r>
          </a:p>
          <a:p>
            <a:pPr algn="r"/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——《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无声的中国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endParaRPr altLang="en-US" dirty="0" lang="zh-CN" sz="2400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</p:spTree>
    <p:extLst>
      <p:ext uri="{BB962C8B-B14F-4D97-AF65-F5344CB8AC3E}">
        <p14:creationId xmlns:p14="http://schemas.microsoft.com/office/powerpoint/2010/main" val="410162769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CFEFE5A-2167-CAEE-A1A9-E5FCF9053AB5}"/>
              </a:ext>
            </a:extLst>
          </p:cNvPr>
          <p:cNvSpPr txBox="1"/>
          <p:nvPr/>
        </p:nvSpPr>
        <p:spPr>
          <a:xfrm>
            <a:off x="73959" y="179923"/>
            <a:ext cx="1200822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400">
                <a:latin typeface="+mj-ea"/>
                <a:ea typeface="+mj-ea"/>
              </a:rPr>
              <a:t>                                                   冷眼与热肠</a:t>
            </a:r>
            <a:endParaRPr altLang="zh-CN" b="1" dirty="0" lang="en-US" sz="2400">
              <a:latin typeface="+mj-ea"/>
              <a:ea typeface="+mj-ea"/>
            </a:endParaRPr>
          </a:p>
          <a:p>
            <a:endParaRPr altLang="zh-CN" dirty="0" lang="en-US" sz="2000"/>
          </a:p>
          <a:p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   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横眉冷对千夫指，俯首甘为孺子牛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这组看似矛盾的意象，恰如鲁迅精神世界中的两股暗流。在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记念刘和珍君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与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为了忘却的记念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中，我们看见这位思想者以冷峻的解剖刀剖开黑暗现实，又以温热的手掌托起青年灵魂，这种冰火交织的姿态，构成了中国现代启蒙史上最动人心魄的精神图景。  </a:t>
            </a:r>
            <a:endParaRPr altLang="zh-CN" dirty="0" lang="en-US" sz="24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    面对青年群体的鲁迅，首先展现出启蒙者的冷峻。在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记念刘和珍君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中，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有限的几个生命，在中国是不算什么的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这句冷语，实则是将社会的麻木肌理置于显微镜下。当刘和珍们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辗转于文明人所发明的枪弹的攒射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时，鲁迅以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不在沉默中爆发，就在沉默中灭亡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的警世之语，将青年从浪漫的牺牲想象中惊醒。这种冷，是破除幻象的手术刀，是击碎庸常的晨钟，正如他在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为了忘却的记念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中写柔石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颇有点迂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，却立即补充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这迂渐渐的改变起来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，这种对青年弱点的直视，恰是更高层次的爱护。  </a:t>
            </a:r>
            <a:endParaRPr altLang="zh-CN" dirty="0" lang="en-US" sz="24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    但鲁迅的冷峻始终包裹着热肠的温度。在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记念刘和珍君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中，他反复描摹刘和珍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“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始终微笑的和蔼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”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的面容，这种细节的凝视超越了简单的悼亡，成为精神火种的传递。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为了忘却的记念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里关于柔石对母亲的不舍的描写，在白色恐怖中定格了革命者的温度。当他说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夜正长，路也正长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，既是清醒的预言，更是将青年的血痕化作照亮暗夜的磷火。这种对青年生命的珍视，在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忘却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与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记念</a:t>
            </a:r>
            <a:r>
              <a:rPr altLang="zh-CN" dirty="0" lang="en-US" sz="24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的辩证中升华为永恒的精神遗产。  </a:t>
            </a:r>
            <a:endParaRPr altLang="zh-CN" dirty="0" lang="en-US" sz="24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en-US" dirty="0" lang="zh-CN" sz="2000">
                <a:latin charset="-122" panose="02010609060101010101" pitchFamily="49" typeface="楷体"/>
                <a:ea charset="-122" panose="02010609060101010101" pitchFamily="49" typeface="楷体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948581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0ECDA30-85D1-40CD-C341-91110311C604}"/>
              </a:ext>
            </a:extLst>
          </p:cNvPr>
          <p:cNvSpPr txBox="1"/>
          <p:nvPr/>
        </p:nvSpPr>
        <p:spPr>
          <a:xfrm>
            <a:off x="544605" y="949407"/>
            <a:ext cx="1110278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400">
                <a:latin charset="-122" panose="02010609060101010101" pitchFamily="49" typeface="楷体"/>
                <a:ea charset="-122" panose="02010609060101010101" pitchFamily="49" typeface="楷体"/>
              </a:rPr>
              <a:t>    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鲁迅的双重姿态启示我们：真正的启蒙不是廉价的赞美，而是让青年在认清黑暗后依然保持前行的勇气。他既撕碎</a:t>
            </a:r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瞒和骗</a:t>
            </a:r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的罗网，又小心保存着青年心中不灭的火种。当今天的我们重读</a:t>
            </a:r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苟活者在淡红的血色中，会依稀看见微茫的希望</a:t>
            </a:r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"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时，当看见他将殷夫的译诗郑重收入遗稿时，分明触摸到一个启蒙者在铁屋中的心跳</a:t>
            </a:r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——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冷眼观世相，热肠护新苗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，这正是知识分子最珍贵的品格。  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    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这种冰与火的辩证，构成了鲁迅留给后世的精神遗产。他告诉我们，对青年最深沉的爱，不在于编织理想主义的乌托邦，而在于教会他们在认清生活真相后依然热爱生活。这种爱，既有横眉冷对虚伪的勇气，又有俯首倾听真实的谦卑，在启蒙与被启蒙的永恒对话中，书写着民族精神重生的密码。</a:t>
            </a:r>
          </a:p>
        </p:txBody>
      </p:sp>
    </p:spTree>
    <p:extLst>
      <p:ext uri="{BB962C8B-B14F-4D97-AF65-F5344CB8AC3E}">
        <p14:creationId xmlns:p14="http://schemas.microsoft.com/office/powerpoint/2010/main" val="2043538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58200" y="642554"/>
            <a:ext cx="3478231" cy="518257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380141" y="723237"/>
            <a:ext cx="5715859" cy="551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第一位</a:t>
            </a:r>
            <a:r>
              <a:rPr altLang="zh-CN" b="1" baseline="0" cap="none" dirty="0" i="0" kern="1200" kumimoji="0" lang="en-US" noProof="0" normalizeH="0" spc="0" strike="noStrike" sz="3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“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还敢于托他办点私事</a:t>
            </a:r>
            <a:r>
              <a:rPr altLang="zh-CN" b="1" baseline="0" cap="none" dirty="0" i="0" kern="1200" kumimoji="0" lang="en-US" noProof="0" normalizeH="0" spc="0" strike="noStrike" sz="3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”</a:t>
            </a: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11696700" y="122301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55569" y="2049901"/>
            <a:ext cx="8074883" cy="3539430"/>
          </a:xfrm>
          <a:prstGeom prst="rect">
            <a:avLst/>
          </a:prstGeom>
          <a:noFill/>
          <a:ln cmpd="sng" w="12700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anchor="t" anchorCtr="0" wrap="square">
            <a:spAutoFit/>
            <a:scene3d>
              <a:camera prst="orthographicFront"/>
              <a:lightRig dir="t" rig="threePt"/>
            </a:scene3d>
          </a:bodyPr>
          <a:lstStyle/>
          <a:p>
            <a:pPr fontAlgn="auto" indent="457200">
              <a:lnSpc>
                <a:spcPct val="100000"/>
              </a:lnSpc>
              <a:spcAft>
                <a:spcPts val="1000"/>
              </a:spcAft>
            </a:pPr>
            <a:r>
              <a:rPr dirty="0" err="1" kern="100" sz="2800">
                <a:effectLst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柔石</a:t>
            </a:r>
            <a:r>
              <a:rPr dirty="0" kern="100" sz="2800">
                <a:effectLst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(1902年9月28日—1931年2月7日)，本名赵平复，浙江宁海人，民国时期著名作家、翻译家、革命家。柔石先生一生积极从事新文化运动，唤醒民众忧国忧民的革命意识，代表作品有短篇小说集《疯人》《</a:t>
            </a:r>
            <a:r>
              <a:rPr dirty="0" err="1" kern="100" sz="2800">
                <a:effectLst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希望</a:t>
            </a:r>
            <a:r>
              <a:rPr dirty="0" kern="100" sz="2800">
                <a:effectLst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》《</a:t>
            </a:r>
            <a:r>
              <a:rPr dirty="0" err="1" kern="100" sz="2800">
                <a:effectLst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为奴隶的母亲</a:t>
            </a:r>
            <a:r>
              <a:rPr dirty="0" kern="100" sz="2800">
                <a:effectLst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》，</a:t>
            </a:r>
            <a:r>
              <a:rPr dirty="0" err="1" kern="100" sz="2800">
                <a:effectLst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中篇小说《二月</a:t>
            </a:r>
            <a:r>
              <a:rPr dirty="0" kern="100" sz="2800">
                <a:effectLst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》《</a:t>
            </a:r>
            <a:r>
              <a:rPr dirty="0" err="1" kern="100" sz="2800">
                <a:effectLst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三姊妹》等。主办《朝花</a:t>
            </a:r>
            <a:r>
              <a:rPr dirty="0" kern="100" sz="2800">
                <a:effectLst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中宋"/>
                <a:sym typeface="+mn-ea"/>
              </a:rPr>
              <a:t>》《语丝》等进步期刊杂志。1931年1月17日在上海东方旅社出席第一次全国工农兵代表大会预备会议时被捕。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"/>
    </p:bld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83241" y="211455"/>
            <a:ext cx="7396144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fontAlgn="auto" indent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细读文本</a:t>
            </a:r>
            <a:r>
              <a:rPr altLang="en-US"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：概括柔石的性格特点</a:t>
            </a:r>
            <a:endParaRPr b="1" baseline="0" cap="none" dirty="0" i="0" kern="1200" kumimoji="0" lang="zh-CN" noProof="0" normalizeH="0" spc="0" sz="4000">
              <a:latin typeface="+mj-ea"/>
              <a:ea typeface="+mj-ea"/>
              <a:cs typeface="Arial"/>
            </a:endParaRPr>
          </a:p>
        </p:txBody>
      </p:sp>
      <p:sp>
        <p:nvSpPr>
          <p:cNvPr id="5125" name="文本框 5124"/>
          <p:cNvSpPr txBox="1"/>
          <p:nvPr>
            <p:custDataLst>
              <p:tags r:id="rId2"/>
            </p:custDataLst>
          </p:nvPr>
        </p:nvSpPr>
        <p:spPr>
          <a:xfrm>
            <a:off x="383240" y="1156970"/>
            <a:ext cx="7563971" cy="1198880"/>
          </a:xfrm>
          <a:prstGeom prst="rect">
            <a:avLst/>
          </a:prstGeom>
          <a:noFill/>
          <a:ln cmpd="sng" w="12700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anchor="t" anchorCtr="0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just" fontAlgn="auto" indent="457200">
              <a:lnSpc>
                <a:spcPct val="100000"/>
              </a:lnSpc>
              <a:spcAft>
                <a:spcPts val="1000"/>
              </a:spcAft>
            </a:pPr>
            <a:r>
              <a:rPr b="1" dirty="0" err="1" kern="100" sz="2400">
                <a:effectLst/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他的家乡，是台州的宁海，这只要一看他那台州式的硬气就知道，而且颇有点迂，有时会令我忽而想到方孝孺，觉得好像也有些这模样的</a:t>
            </a:r>
            <a:r>
              <a:rPr b="1" dirty="0" kern="100" sz="2400">
                <a:effectLst/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01623" y="919341"/>
            <a:ext cx="3842385" cy="572516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44350" y="2543697"/>
            <a:ext cx="5247005" cy="551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dirty="0" lang="zh-CN" noProof="0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  <a:sym typeface="+mn-ea"/>
              </a:rPr>
              <a:t>硬气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、固执、率真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98728" y="3284220"/>
            <a:ext cx="7448483" cy="2749550"/>
          </a:xfrm>
          <a:prstGeom prst="rect">
            <a:avLst/>
          </a:prstGeom>
          <a:noFill/>
          <a:ln cmpd="sng" w="12700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anchor="t" anchorCtr="0" wrap="square">
            <a:spAutoFit/>
            <a:scene3d>
              <a:camera prst="orthographicFront"/>
              <a:lightRig dir="t" rig="threePt"/>
            </a:scene3d>
          </a:bodyPr>
          <a:lstStyle/>
          <a:p>
            <a:pPr fontAlgn="auto" indent="601345">
              <a:lnSpc>
                <a:spcPct val="120000"/>
              </a:lnSpc>
            </a:pPr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然而柔石自己没有钱，</a:t>
            </a:r>
            <a:r>
              <a:rPr altLang="en-US" b="1" dirty="0" lang="zh-CN" sz="2400">
                <a:effectLst/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他借了二百多块钱来做印本。除买纸之外，大部分的稿子和杂务都是归他做</a:t>
            </a:r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，如跑印刷局，制图，校字之类。……不过朝华社不久就倒闭了……他于是一面</a:t>
            </a:r>
            <a:r>
              <a:rPr altLang="en-US" b="1" dirty="0" lang="zh-CN" sz="2400">
                <a:effectLst/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将自己所应得的朝华社的残书送到明日书店和光华书局去</a:t>
            </a:r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，希望还能够收回几文钱，一面就</a:t>
            </a:r>
            <a:r>
              <a:rPr altLang="en-US" b="1" dirty="0" lang="zh-CN" sz="2400">
                <a:effectLst/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拚命的译书，准备还借款</a:t>
            </a:r>
            <a:r>
              <a:rPr altLang="en-US" b="1" dirty="0" lang="zh-CN" sz="2400"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。</a:t>
            </a:r>
            <a:endParaRPr b="1" dirty="0" kern="100" sz="2400">
              <a:effectLst/>
              <a:latin charset="-122" panose="02010609060101010101" pitchFamily="49" typeface="楷体"/>
              <a:ea charset="-122" panose="02010609060101010101" pitchFamily="49" typeface="楷体"/>
              <a:cs charset="-122" panose="02010600040101010101" pitchFamily="2" typeface="华文中宋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498728" y="6222478"/>
            <a:ext cx="5247005" cy="551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无私、勤奋、</a:t>
            </a:r>
            <a:r>
              <a:rPr altLang="en-US" b="1" dirty="0" lang="zh-CN" noProof="0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  <a:sym typeface="+mn-ea"/>
              </a:rPr>
              <a:t>执着、坚强</a:t>
            </a:r>
            <a:r>
              <a:rPr altLang="zh-CN" b="1" dirty="0" lang="en-US" noProof="0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  <a:sym typeface="+mn-ea"/>
              </a:rPr>
              <a:t>→</a:t>
            </a:r>
            <a:r>
              <a:rPr altLang="en-US" b="1" dirty="0" lang="zh-CN" noProof="0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  <a:sym typeface="+mn-ea"/>
              </a:rPr>
              <a:t>迂</a:t>
            </a:r>
            <a:endParaRPr altLang="en-US" b="1" baseline="0" cap="none" dirty="0" i="0" kern="1200" kumimoji="0" lang="zh-CN" noProof="0" normalizeH="0" spc="0" strike="noStrike" sz="28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Arial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0"/>
      <p:bldP animBg="1" grpId="0" spid="6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85594" y="272338"/>
            <a:ext cx="5393707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fontAlgn="auto" indent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细读文本</a:t>
            </a:r>
            <a:r>
              <a:rPr altLang="en-US"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：人物的性格</a:t>
            </a:r>
            <a:endParaRPr b="1" baseline="0" cap="none" dirty="0" i="0" kern="1200" kumimoji="0" lang="zh-CN" noProof="0" normalizeH="0" spc="0" sz="4000">
              <a:latin typeface="+mj-ea"/>
              <a:ea typeface="+mj-ea"/>
              <a:cs typeface="Arial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664904" y="1330440"/>
            <a:ext cx="3318592" cy="4944708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58944" y="3802794"/>
            <a:ext cx="5247005" cy="551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单纯善良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→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迂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85594" y="4627247"/>
            <a:ext cx="7793259" cy="156845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总结：柔石为人善良单纯，做事不计个人得失，对于理想有着一种近乎固执的坚持。鲁迅先生借“硬气”和所谓的“迂”来评价柔石，其实是</a:t>
            </a:r>
            <a:r>
              <a:rPr altLang="en-US" b="1" dirty="0" lang="zh-CN" sz="2400" u="sng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想赞美他身上难得的革命理想主义精神和坚毅的品质。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7E576FA-73BF-F261-94EE-DA1245D0D9A7}"/>
              </a:ext>
            </a:extLst>
          </p:cNvPr>
          <p:cNvSpPr txBox="1"/>
          <p:nvPr/>
        </p:nvSpPr>
        <p:spPr>
          <a:xfrm>
            <a:off x="295910" y="1330440"/>
            <a:ext cx="82295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</a:rPr>
              <a:t>看他旧作品，都很有悲观的气息，但实际上并不然，他相信人们是好的。我有时谈到人会怎样的骗人，怎样的卖友，怎样的吮血，他就前额亮晶晶的，惊疑地圆睁了近视的眼睛，抗议道，“会这样的么？</a:t>
            </a:r>
            <a:r>
              <a:rPr altLang="zh-CN" dirty="0" lang="en-US" sz="2400">
                <a:latin charset="-122" panose="02010600040101010101" pitchFamily="2" typeface="华文楷体"/>
                <a:ea charset="-122" panose="02010600040101010101" pitchFamily="2" typeface="华文楷体"/>
              </a:rPr>
              <a:t>——</a:t>
            </a: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</a:rPr>
              <a:t>不至于此罢？</a:t>
            </a:r>
            <a:r>
              <a:rPr altLang="zh-CN" dirty="0" lang="en-US" sz="2400">
                <a:latin charset="-122" panose="02010600040101010101" pitchFamily="2" typeface="华文楷体"/>
                <a:ea charset="-122" panose="02010600040101010101" pitchFamily="2" typeface="华文楷体"/>
              </a:rPr>
              <a:t>……”</a:t>
            </a:r>
          </a:p>
          <a:p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</a:rPr>
              <a:t>后来他对于我那“人心惟危”说的怀疑减少了，有时也叹息道，“真会这样的么？</a:t>
            </a:r>
            <a:r>
              <a:rPr altLang="zh-CN" dirty="0" lang="en-US" sz="2400">
                <a:latin charset="-122" panose="02010600040101010101" pitchFamily="2" typeface="华文楷体"/>
                <a:ea charset="-122" panose="02010600040101010101" pitchFamily="2" typeface="华文楷体"/>
              </a:rPr>
              <a:t>……”</a:t>
            </a: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</a:rPr>
              <a:t>但是，他仍然相信人们是好的。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"/>
      <p:bldP grpId="0" spid="7"/>
    </p:bld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21270" y="910349"/>
            <a:ext cx="3174926" cy="4807414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329453" y="682232"/>
            <a:ext cx="4835076" cy="551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第二位</a:t>
            </a:r>
            <a:r>
              <a:rPr altLang="zh-CN" b="1" baseline="0" cap="none" dirty="0" i="0" kern="1200" kumimoji="0" lang="en-US" noProof="0" normalizeH="0" spc="0" strike="noStrike" sz="3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“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三次相见</a:t>
            </a:r>
            <a:r>
              <a:rPr altLang="zh-CN" b="1" baseline="0" cap="none" dirty="0" i="0" kern="1200" kumimoji="0" lang="en-US" noProof="0" normalizeH="0" spc="0" strike="noStrike" sz="3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”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007711D-D00F-CB78-041C-C1F460403AD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6347" y="1747445"/>
            <a:ext cx="8283388" cy="3970318"/>
          </a:xfrm>
          <a:prstGeom prst="rect">
            <a:avLst/>
          </a:prstGeom>
          <a:noFill/>
          <a:ln cmpd="sng" w="12700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anchor="t" anchorCtr="0" wrap="square">
            <a:spAutoFit/>
            <a:scene3d>
              <a:camera prst="orthographicFront"/>
              <a:lightRig dir="t" rig="threePt"/>
            </a:scene3d>
          </a:bodyPr>
          <a:lstStyle/>
          <a:p>
            <a:pPr algn="just" fontAlgn="auto" indent="457200">
              <a:lnSpc>
                <a:spcPct val="100000"/>
              </a:lnSpc>
              <a:spcAft>
                <a:spcPts val="1000"/>
              </a:spcAft>
            </a:pPr>
            <a:r>
              <a:rPr dirty="0" err="1" kern="100" sz="2800">
                <a:effectLst/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白莽</a:t>
            </a:r>
            <a:r>
              <a:rPr dirty="0" kern="100" sz="2800">
                <a:effectLst/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(1909年6月11日—1931年2月7日)，原名徐祖华，笔名有白莽、殷夫等，浙江象山人，中共党员，1927年考入上海同济大学,积极投身反帝爱国斗争运动，是左联发起人之一。他是革命诗派的代表诗人，对中国现代诗歌的发展贡献很大。殷夫有一个极疼爱他的时任国民党航空署署长的哥哥。牺牲前他曾四度入狱，均被哥哥保释而出。他感激哥哥的手足之情，但追求真理坚不屈从。代表作有《别了，哥哥》《</a:t>
            </a:r>
            <a:r>
              <a:rPr dirty="0" err="1" kern="100" sz="2800">
                <a:effectLst/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血字</a:t>
            </a:r>
            <a:r>
              <a:rPr dirty="0" kern="100" sz="2800">
                <a:effectLst/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》《</a:t>
            </a:r>
            <a:r>
              <a:rPr dirty="0" err="1" kern="100" sz="2800">
                <a:effectLst/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孩儿塔</a:t>
            </a:r>
            <a:r>
              <a:rPr dirty="0" kern="100" sz="2800">
                <a:effectLst/>
                <a:latin charset="-122" panose="02010609060101010101" pitchFamily="49" typeface="楷体"/>
                <a:ea charset="-122" panose="02010609060101010101" pitchFamily="49" typeface="楷体"/>
                <a:cs charset="-122" panose="02010600040101010101" pitchFamily="2" typeface="华文中宋"/>
                <a:sym typeface="+mn-ea"/>
              </a:rPr>
              <a:t>》。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91184" y="231457"/>
            <a:ext cx="6871933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fontAlgn="auto" indent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细读文本</a:t>
            </a:r>
            <a:r>
              <a:rPr altLang="en-US"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：人物的性格</a:t>
            </a:r>
            <a:endParaRPr b="1" baseline="0" cap="none" dirty="0" i="0" kern="1200" kumimoji="0" lang="zh-CN" noProof="0" normalizeH="0" spc="0" sz="4000">
              <a:latin typeface="+mj-ea"/>
              <a:ea typeface="+mj-ea"/>
              <a:cs typeface="Arial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50670" y="2877185"/>
            <a:ext cx="5328285" cy="551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dirty="0" lang="zh-CN" noProof="0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  <a:sym typeface="+mn-ea"/>
              </a:rPr>
              <a:t>勤奋好学、淳朴直率</a:t>
            </a:r>
            <a:endParaRPr altLang="en-US" b="1" baseline="0" cap="none" dirty="0" i="0" kern="1200" kumimoji="0" lang="zh-CN" noProof="0" normalizeH="0" spc="0" strike="noStrike" sz="28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Arial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63132" y="5767780"/>
            <a:ext cx="5532868" cy="551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爱憎分明（有主见）、坦率真诚</a:t>
            </a:r>
            <a:endParaRPr b="1" baseline="0" cap="none" dirty="0" i="0" kern="1200" kumimoji="0" lang="zh-CN" noProof="0" normalizeH="0" spc="0" strike="noStrike" sz="28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Arial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918997" y="1236325"/>
            <a:ext cx="3090647" cy="46798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F89BC08-C2AC-2DBB-4321-C57AAFDA2784}"/>
              </a:ext>
            </a:extLst>
          </p:cNvPr>
          <p:cNvSpPr txBox="1"/>
          <p:nvPr/>
        </p:nvSpPr>
        <p:spPr>
          <a:xfrm>
            <a:off x="591184" y="1236325"/>
            <a:ext cx="7530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</a:rPr>
              <a:t>第一次见面：我们相见的原因很平常，那时他所投的是从德文译出的</a:t>
            </a:r>
            <a:r>
              <a:rPr altLang="zh-CN" dirty="0" lang="en-US" sz="2400">
                <a:latin charset="-122" panose="02010600040101010101" pitchFamily="2" typeface="华文楷体"/>
                <a:ea charset="-122" panose="02010600040101010101" pitchFamily="2" typeface="华文楷体"/>
              </a:rPr>
              <a:t>《</a:t>
            </a: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</a:rPr>
              <a:t>彼得斐传</a:t>
            </a:r>
            <a:r>
              <a:rPr altLang="zh-CN" dirty="0" lang="en-US" sz="2400">
                <a:latin charset="-122" panose="02010600040101010101" pitchFamily="2" typeface="华文楷体"/>
                <a:ea charset="-122" panose="02010600040101010101" pitchFamily="2" typeface="华文楷体"/>
              </a:rPr>
              <a:t>》</a:t>
            </a: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</a:rPr>
              <a:t>，我就发信去讨原文，原文是载在诗集前面的，邮寄不便，他就亲自送来了。</a:t>
            </a:r>
            <a:r>
              <a:rPr altLang="zh-CN" dirty="0" lang="en-US" sz="2400">
                <a:latin charset="-122" panose="02010600040101010101" pitchFamily="2" typeface="华文楷体"/>
                <a:ea charset="-122" panose="02010600040101010101" pitchFamily="2" typeface="华文楷体"/>
              </a:rPr>
              <a:t>……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6F1774-985C-6468-E573-D921B448D5FB}"/>
              </a:ext>
            </a:extLst>
          </p:cNvPr>
          <p:cNvSpPr txBox="1"/>
          <p:nvPr/>
        </p:nvSpPr>
        <p:spPr>
          <a:xfrm>
            <a:off x="423583" y="3628894"/>
            <a:ext cx="83909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</a:rPr>
              <a:t>第二次见面：夜里，我将译文和原文粗粗的对了一遍，知道除几处误译之外，还有一个故意的曲译。他像是不喜欢“国民诗人”这个字的，都改成“民众诗人”了。第二天又接到他一封来信，说很悔和我相见，他的话多，我的话少，又冷，好像受了一种威压似的。</a:t>
            </a:r>
            <a:r>
              <a:rPr altLang="zh-CN" dirty="0" lang="en-US" sz="2400">
                <a:latin charset="-122" panose="02010600040101010101" pitchFamily="2" typeface="华文楷体"/>
                <a:ea charset="-122" panose="02010600040101010101" pitchFamily="2" typeface="华文楷体"/>
              </a:rPr>
              <a:t>……</a:t>
            </a:r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</a:rPr>
              <a:t>他果然译了几首，自己拿来了。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0"/>
      <p:bldP animBg="1" grpId="0" spid="6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60569" y="339589"/>
            <a:ext cx="5051872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fontAlgn="auto" indent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细读文本</a:t>
            </a:r>
            <a:r>
              <a:rPr altLang="en-US" b="1" baseline="0" cap="none" dirty="0" i="0" kern="1200" kumimoji="0" lang="zh-CN" noProof="0" normalizeH="0" spc="0" sz="4000">
                <a:latin typeface="+mj-ea"/>
                <a:ea typeface="+mj-ea"/>
                <a:cs typeface="Arial"/>
              </a:rPr>
              <a:t>：人物性格</a:t>
            </a:r>
            <a:endParaRPr b="1" baseline="0" cap="none" dirty="0" i="0" kern="1200" kumimoji="0" lang="zh-CN" noProof="0" normalizeH="0" spc="0" sz="4000">
              <a:latin typeface="+mj-ea"/>
              <a:ea typeface="+mj-ea"/>
              <a:cs typeface="Arial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491266" y="3905661"/>
            <a:ext cx="5247005" cy="551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乐观、坚定、执着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51373" y="5168274"/>
            <a:ext cx="6910070" cy="82994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400">
                <a:solidFill>
                  <a:schemeClr val="tx1"/>
                </a:solidFill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总结：白莽是</a:t>
            </a:r>
            <a:r>
              <a:rPr altLang="en-US" b="1" dirty="0" lang="zh-CN" sz="2400"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一个热爱诗歌、率真坦诚、积极乐观、执着追求真理和自由的革命青年。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814547" y="1308147"/>
            <a:ext cx="3134584" cy="474632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2592436-4BE3-F888-5C95-E676D9C09F4D}"/>
              </a:ext>
            </a:extLst>
          </p:cNvPr>
          <p:cNvSpPr txBox="1"/>
          <p:nvPr/>
        </p:nvSpPr>
        <p:spPr>
          <a:xfrm>
            <a:off x="346674" y="1274753"/>
            <a:ext cx="78866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400">
                <a:latin charset="-122" panose="02010600040101010101" pitchFamily="2" typeface="华文楷体"/>
                <a:ea charset="-122" panose="02010600040101010101" pitchFamily="2" typeface="华文楷体"/>
              </a:rPr>
              <a:t>有人打门了，我去开门时，来的就是白莽，却穿着一件厚棉袍，汗流满面，彼此都不禁失笑。这时他才告诉我他是一个革命者，刚由被捕而释出，衣服和书籍全被没收了，连我送他的那两本；身上的袍子是从朋友那里借来的，没有夹衫，而必须穿长衣，所以只好这么出汗。我想，这大约就是林莽先生说的“又一次的被了捕”的那一次了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"/>
      <p:bldP grpId="0" spid="7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87839" y="258581"/>
            <a:ext cx="7565694" cy="7067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4000" u="none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Arial"/>
              </a:rPr>
              <a:t>细读文本：完成任务</a:t>
            </a:r>
          </a:p>
        </p:txBody>
      </p:sp>
      <p:sp>
        <p:nvSpPr>
          <p:cNvPr id="7" name="TextBox 2"/>
          <p:cNvSpPr txBox="1"/>
          <p:nvPr>
            <p:custDataLst>
              <p:tags r:id="rId2"/>
            </p:custDataLst>
          </p:nvPr>
        </p:nvSpPr>
        <p:spPr>
          <a:xfrm>
            <a:off x="296769" y="1187847"/>
            <a:ext cx="110256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"/>
              <a:defRPr kern="1200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"/>
              <a:defRPr kern="1200"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"/>
              <a:defRPr kern="1200"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charset="2" panose="05020102010507070707" pitchFamily="18" typeface="Wingdings 2"/>
              <a:buChar char=""/>
              <a:defRPr kern="1200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charset="2" panose="05020102010507070707" pitchFamily="18" typeface="Wingdings 2"/>
              <a:buChar char=""/>
              <a:defRPr kern="1200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defTabSz="914400" eaLnBrk="1" fontAlgn="base" hangingPunct="1" indent="4572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任务二：根据课文内容，请你</a:t>
            </a:r>
            <a:r>
              <a:rPr altLang="en-US" b="1" dirty="0" lang="zh-CN" sz="2800">
                <a:solidFill>
                  <a:schemeClr val="tx1"/>
                </a:solidFill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选择陈列在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0040101010101" pitchFamily="2" typeface="华文楷体"/>
                <a:ea charset="-122" panose="02010600040101010101" pitchFamily="2" typeface="华文楷体"/>
                <a:cs charset="-122" panose="02010600040101010101" pitchFamily="2" typeface="华文楷体"/>
              </a:rPr>
              <a:t>烈士展柜里面的展览实物。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2496" y="1933578"/>
            <a:ext cx="2511425" cy="3803650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72915" y="2341245"/>
            <a:ext cx="2785110" cy="41884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97883" y="2244594"/>
            <a:ext cx="3340100" cy="450278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592007" y="5887827"/>
            <a:ext cx="3340100" cy="859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Arial"/>
              </a:rPr>
              <a:t>《彼得斐诗集》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typeface="Arial"/>
              </a:rPr>
              <a:t>《文艺新闻》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微软雅黑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黑体" panose="02010609060101010101" charset="-122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剪切">
  <a:themeElements>
    <a:clrScheme name="剪切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剪切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微软雅黑"/>
        <a:cs typeface="Arial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微软雅黑"/>
        <a:cs typeface="Arial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剪切">
    <a:dk1>
      <a:sysClr val="windowText" lastClr="000000"/>
    </a:dk1>
    <a:lt1>
      <a:sysClr val="window" lastClr="FFFFFF"/>
    </a:lt1>
    <a:dk2>
      <a:srgbClr val="4A2318"/>
    </a:dk2>
    <a:lt2>
      <a:srgbClr val="EDECEB"/>
    </a:lt2>
    <a:accent1>
      <a:srgbClr val="F3C82E"/>
    </a:accent1>
    <a:accent2>
      <a:srgbClr val="A26176"/>
    </a:accent2>
    <a:accent3>
      <a:srgbClr val="74A94E"/>
    </a:accent3>
    <a:accent4>
      <a:srgbClr val="188E8D"/>
    </a:accent4>
    <a:accent5>
      <a:srgbClr val="EE913A"/>
    </a:accent5>
    <a:accent6>
      <a:srgbClr val="DF5D4A"/>
    </a:accent6>
    <a:hlink>
      <a:srgbClr val="188E8D"/>
    </a:hlink>
    <a:folHlink>
      <a:srgbClr val="A2617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2920</Words>
  <Application>Microsoft Office PowerPoint</Application>
  <PresentationFormat>宽屏</PresentationFormat>
  <Paragraphs>109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仿宋</vt:lpstr>
      <vt:lpstr>黑体</vt:lpstr>
      <vt:lpstr>华文仿宋</vt:lpstr>
      <vt:lpstr>华文楷体</vt:lpstr>
      <vt:lpstr>楷体</vt:lpstr>
      <vt:lpstr>微软雅黑</vt:lpstr>
      <vt:lpstr>Arial</vt:lpstr>
      <vt:lpstr>Arial Black</vt:lpstr>
      <vt:lpstr>Calibri</vt:lpstr>
      <vt:lpstr>Franklin Gothic Book</vt:lpstr>
      <vt:lpstr>Office 主题​​</vt:lpstr>
      <vt:lpstr>1_剪切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2024-11-28T17:55:19Z</dcterms:created>
  <dc:creator>rbm.xkw.com</dc:creator>
  <cp:lastModifiedBy>君 孟</cp:lastModifiedBy>
  <cp:lastPrinted>2024-11-28T17:55:19Z</cp:lastPrinted>
  <dcterms:modified xsi:type="dcterms:W3CDTF">2025-02-21T01:17:05Z</dcterms:modified>
  <cp:revision>4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pid="6" fmtid="{D5CDD505-2E9C-101B-9397-08002B2CF9AE}" name="EASTEDU_PRESENTATION_CUSTOM_DATA">
    <vt:lpwstr>1099625382829232128</vt:lpwstr>
  </property>
</Properties>
</file>