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21" r:id="rId2"/>
    <p:sldId id="588" r:id="rId3"/>
    <p:sldId id="613" r:id="rId4"/>
    <p:sldId id="590" r:id="rId5"/>
    <p:sldId id="596" r:id="rId6"/>
    <p:sldId id="598" r:id="rId7"/>
    <p:sldId id="600" r:id="rId8"/>
    <p:sldId id="605" r:id="rId9"/>
    <p:sldId id="648" r:id="rId10"/>
    <p:sldId id="649" r:id="rId11"/>
    <p:sldId id="650" r:id="rId12"/>
    <p:sldId id="606" r:id="rId13"/>
    <p:sldId id="607" r:id="rId14"/>
    <p:sldId id="653" r:id="rId15"/>
    <p:sldId id="608" r:id="rId16"/>
    <p:sldId id="654" r:id="rId17"/>
    <p:sldId id="658" r:id="rId18"/>
    <p:sldId id="639" r:id="rId19"/>
    <p:sldId id="640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王笛" initials="" lastIdx="0" clrIdx="0"/>
  <p:cmAuthor id="7" name="kingsoft" initials="k" lastIdx="0" clrIdx="0"/>
  <p:cmAuthor id="1" name="Sky123.Org" initials="S" lastIdx="0" clrIdx="0"/>
  <p:cmAuthor id="8" name="未知用户1" initials="未" lastIdx="0" clrIdx="0"/>
  <p:cmAuthor id="2" name="作者" initials="A" lastIdx="0" clrIdx="1"/>
  <p:cmAuthor id="9" name="幸兴" initials="幸" lastIdx="0" clrIdx="8"/>
  <p:cmAuthor id="3" name="dell" initials="d" lastIdx="0" clrIdx="2"/>
  <p:cmAuthor id="4" name="123" initials="" lastIdx="0" clrIdx="0"/>
  <p:cmAuthor id="11" name="Mars" initials="M" lastIdx="0" clrIdx="10"/>
  <p:cmAuthor id="5" name="宋洁然" initials="宋" lastIdx="0" clrIdx="1"/>
  <p:cmAuthor id="6" name="雨林木风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notesMasters/notesMaster1.xml" Type="http://schemas.openxmlformats.org/officeDocument/2006/relationships/notesMaster"/><Relationship Id="rId22" Target="tags/tag1.xml" Type="http://schemas.openxmlformats.org/officeDocument/2006/relationships/tags"/><Relationship Id="rId23" Target="commentAuthors.xml" Type="http://schemas.openxmlformats.org/officeDocument/2006/relationships/commentAuthor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Relationship Id="rId2" Target="../tags/tag78.xml" Type="http://schemas.openxmlformats.org/officeDocument/2006/relationships/tags"/><Relationship Id="rId3" Target="../tags/tag79.xml" Type="http://schemas.openxmlformats.org/officeDocument/2006/relationships/tags"/><Relationship Id="rId4" Target="../tags/tag80.xml" Type="http://schemas.openxmlformats.org/officeDocument/2006/relationships/tags"/><Relationship Id="rId5" Target="../tags/tag81.xml" Type="http://schemas.openxmlformats.org/officeDocument/2006/relationships/tags"/><Relationship Id="rId6" Target="../tags/tag82.xml" Type="http://schemas.openxmlformats.org/officeDocument/2006/relationships/tags"/><Relationship Id="rId7" Target="../tags/tag83.xml" Type="http://schemas.openxmlformats.org/officeDocument/2006/relationships/tags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F1E55-1F9B-42A3-8779-7DEEF489E699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7D462-46DF-4D66-ACD0-F3EBA502B8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tags/tag9.xml" Type="http://schemas.openxmlformats.org/officeDocument/2006/relationships/tags"/><Relationship Id="rId2" Target="../tags/tag10.xml" Type="http://schemas.openxmlformats.org/officeDocument/2006/relationships/tags"/><Relationship Id="rId3" Target="../tags/tag11.xml" Type="http://schemas.openxmlformats.org/officeDocument/2006/relationships/tags"/><Relationship Id="rId4" Target="../tags/tag12.xml" Type="http://schemas.openxmlformats.org/officeDocument/2006/relationships/tags"/><Relationship Id="rId5" Target="../tags/tag13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7.xml" Type="http://schemas.openxmlformats.org/officeDocument/2006/relationships/tags"/><Relationship Id="rId2" Target="../tags/tag58.xml" Type="http://schemas.openxmlformats.org/officeDocument/2006/relationships/tags"/><Relationship Id="rId3" Target="../tags/tag59.xml" Type="http://schemas.openxmlformats.org/officeDocument/2006/relationships/tags"/><Relationship Id="rId4" Target="../tags/tag60.xml" Type="http://schemas.openxmlformats.org/officeDocument/2006/relationships/tags"/><Relationship Id="rId5" Target="../tags/tag61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62.xml" Type="http://schemas.openxmlformats.org/officeDocument/2006/relationships/tags"/><Relationship Id="rId2" Target="../tags/tag63.xml" Type="http://schemas.openxmlformats.org/officeDocument/2006/relationships/tags"/><Relationship Id="rId3" Target="../tags/tag64.xml" Type="http://schemas.openxmlformats.org/officeDocument/2006/relationships/tags"/><Relationship Id="rId4" Target="../tags/tag65.xml" Type="http://schemas.openxmlformats.org/officeDocument/2006/relationships/tags"/><Relationship Id="rId5" Target="../tags/tag66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tags/tag67.xml" Type="http://schemas.openxmlformats.org/officeDocument/2006/relationships/tags"/><Relationship Id="rId2" Target="../tags/tag68.xml" Type="http://schemas.openxmlformats.org/officeDocument/2006/relationships/tags"/><Relationship Id="rId3" Target="../tags/tag69.xml" Type="http://schemas.openxmlformats.org/officeDocument/2006/relationships/tags"/><Relationship Id="rId4" Target="../tags/tag70.xml" Type="http://schemas.openxmlformats.org/officeDocument/2006/relationships/tags"/><Relationship Id="rId5" Target="../tags/tag71.xml" Type="http://schemas.openxmlformats.org/officeDocument/2006/relationships/tags"/><Relationship Id="rId6" Target="../slideMasters/slideMaster1.xml" Type="http://schemas.openxmlformats.org/officeDocument/2006/relationships/slideMaster"/><Relationship Id="rId7" Target="../media/image3.png" Type="http://schemas.openxmlformats.org/officeDocument/2006/relationships/image"/><Relationship Id="rId8" Target="../media/hdphoto1.wdp" Type="http://schemas.microsoft.com/office/2007/relationships/hdphoto"/></Relationships>
</file>

<file path=ppt/slideLayouts/_rels/slideLayout13.xml.rels><?xml version="1.0" encoding="UTF-8" standalone="yes"?><Relationships xmlns="http://schemas.openxmlformats.org/package/2006/relationships"><Relationship Id="rId1" Target="../tags/tag72.xml" Type="http://schemas.openxmlformats.org/officeDocument/2006/relationships/tags"/><Relationship Id="rId2" Target="../tags/tag73.xml" Type="http://schemas.openxmlformats.org/officeDocument/2006/relationships/tags"/><Relationship Id="rId3" Target="../tags/tag74.xml" Type="http://schemas.openxmlformats.org/officeDocument/2006/relationships/tags"/><Relationship Id="rId4" Target="../tags/tag75.xml" Type="http://schemas.openxmlformats.org/officeDocument/2006/relationships/tags"/><Relationship Id="rId5" Target="../tags/tag76.xml" Type="http://schemas.openxmlformats.org/officeDocument/2006/relationships/tags"/><Relationship Id="rId6" Target="../slideMasters/slideMaster1.xml" Type="http://schemas.openxmlformats.org/officeDocument/2006/relationships/slideMaster"/><Relationship Id="rId7" Target="../media/image4.png" Type="http://schemas.openxmlformats.org/officeDocument/2006/relationships/image"/></Relationships>
</file>

<file path=ppt/slideLayouts/_rels/slideLayout14.xml.rels><?xml version="1.0" encoding="UTF-8" standalone="yes"?><Relationships xmlns="http://schemas.openxmlformats.org/package/2006/relationships"><Relationship Id="rId1" Target="../tags/tag77.xml" Type="http://schemas.openxmlformats.org/officeDocument/2006/relationships/tags"/><Relationship Id="rId2" Target="../slideMasters/slideMaster1.xml" Type="http://schemas.openxmlformats.org/officeDocument/2006/relationships/slideMaster"/><Relationship Id="rId3" Target="../media/image5.png" Type="http://schemas.openxmlformats.org/officeDocument/2006/relationships/image"/><Relationship Id="rId4" Target="../media/hdphoto2.wdp" Type="http://schemas.microsoft.com/office/2007/relationships/hdphoto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14.xml" Type="http://schemas.openxmlformats.org/officeDocument/2006/relationships/tags"/><Relationship Id="rId2" Target="../tags/tag15.xml" Type="http://schemas.openxmlformats.org/officeDocument/2006/relationships/tags"/><Relationship Id="rId3" Target="../tags/tag16.xml" Type="http://schemas.openxmlformats.org/officeDocument/2006/relationships/tags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9.xml" Type="http://schemas.openxmlformats.org/officeDocument/2006/relationships/tags"/><Relationship Id="rId2" Target="../tags/tag20.xml" Type="http://schemas.openxmlformats.org/officeDocument/2006/relationships/tags"/><Relationship Id="rId3" Target="../tags/tag21.xml" Type="http://schemas.openxmlformats.org/officeDocument/2006/relationships/tags"/><Relationship Id="rId4" Target="../tags/tag22.xml" Type="http://schemas.openxmlformats.org/officeDocument/2006/relationships/tags"/><Relationship Id="rId5" Target="../tags/tag23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24.xml" Type="http://schemas.openxmlformats.org/officeDocument/2006/relationships/tags"/><Relationship Id="rId2" Target="../tags/tag25.xml" Type="http://schemas.openxmlformats.org/officeDocument/2006/relationships/tags"/><Relationship Id="rId3" Target="../tags/tag26.xml" Type="http://schemas.openxmlformats.org/officeDocument/2006/relationships/tags"/><Relationship Id="rId4" Target="../tags/tag27.xml" Type="http://schemas.openxmlformats.org/officeDocument/2006/relationships/tags"/><Relationship Id="rId5" Target="../tags/tag28.xml" Type="http://schemas.openxmlformats.org/officeDocument/2006/relationships/tags"/><Relationship Id="rId6" Target="../tags/tag29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30.xml" Type="http://schemas.openxmlformats.org/officeDocument/2006/relationships/tags"/><Relationship Id="rId2" Target="../tags/tag31.xml" Type="http://schemas.openxmlformats.org/officeDocument/2006/relationships/tags"/><Relationship Id="rId3" Target="../tags/tag32.xml" Type="http://schemas.openxmlformats.org/officeDocument/2006/relationships/tags"/><Relationship Id="rId4" Target="../tags/tag33.xml" Type="http://schemas.openxmlformats.org/officeDocument/2006/relationships/tags"/><Relationship Id="rId5" Target="../tags/tag34.xml" Type="http://schemas.openxmlformats.org/officeDocument/2006/relationships/tags"/><Relationship Id="rId6" Target="../tags/tag35.xml" Type="http://schemas.openxmlformats.org/officeDocument/2006/relationships/tags"/><Relationship Id="rId7" Target="../tags/tag36.xml" Type="http://schemas.openxmlformats.org/officeDocument/2006/relationships/tags"/><Relationship Id="rId8" Target="../tags/tag37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8.xml" Type="http://schemas.openxmlformats.org/officeDocument/2006/relationships/tags"/><Relationship Id="rId2" Target="../tags/tag39.xml" Type="http://schemas.openxmlformats.org/officeDocument/2006/relationships/tags"/><Relationship Id="rId3" Target="../tags/tag40.xml" Type="http://schemas.openxmlformats.org/officeDocument/2006/relationships/tags"/><Relationship Id="rId4" Target="../tags/tag41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2.xml" Type="http://schemas.openxmlformats.org/officeDocument/2006/relationships/tags"/><Relationship Id="rId2" Target="../tags/tag43.xml" Type="http://schemas.openxmlformats.org/officeDocument/2006/relationships/tags"/><Relationship Id="rId3" Target="../tags/tag44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5.xml" Type="http://schemas.openxmlformats.org/officeDocument/2006/relationships/tags"/><Relationship Id="rId2" Target="../tags/tag46.xml" Type="http://schemas.openxmlformats.org/officeDocument/2006/relationships/tags"/><Relationship Id="rId3" Target="../tags/tag47.xml" Type="http://schemas.openxmlformats.org/officeDocument/2006/relationships/tags"/><Relationship Id="rId4" Target="../tags/tag48.xml" Type="http://schemas.openxmlformats.org/officeDocument/2006/relationships/tags"/><Relationship Id="rId5" Target="../tags/tag49.xml" Type="http://schemas.openxmlformats.org/officeDocument/2006/relationships/tags"/><Relationship Id="rId6" Target="../tags/tag50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51.xml" Type="http://schemas.openxmlformats.org/officeDocument/2006/relationships/tags"/><Relationship Id="rId2" Target="../tags/tag52.xml" Type="http://schemas.openxmlformats.org/officeDocument/2006/relationships/tags"/><Relationship Id="rId3" Target="../tags/tag53.xml" Type="http://schemas.openxmlformats.org/officeDocument/2006/relationships/tags"/><Relationship Id="rId4" Target="../tags/tag54.xml" Type="http://schemas.openxmlformats.org/officeDocument/2006/relationships/tags"/><Relationship Id="rId5" Target="../tags/tag55.xml" Type="http://schemas.openxmlformats.org/officeDocument/2006/relationships/tags"/><Relationship Id="rId6" Target="../tags/tag56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7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70100" cy="6858000"/>
          </a:xfrm>
          <a:prstGeom prst="rect">
            <a:avLst/>
          </a:prstGeom>
          <a:solidFill>
            <a:srgbClr val="EBE7E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10" name="缺角矩形 9"/>
          <p:cNvSpPr/>
          <p:nvPr userDrawn="1">
            <p:custDataLst>
              <p:tags r:id="rId3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11" name="缺角矩形 10"/>
          <p:cNvSpPr/>
          <p:nvPr userDrawn="1">
            <p:custDataLst>
              <p:tags r:id="rId4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 w="12700" cap="flat" cmpd="sng" algn="ctr">
            <a:solidFill>
              <a:srgbClr val="C09372">
                <a:lumMod val="40000"/>
                <a:lumOff val="60000"/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88"/>
          <a:stretch>
            <a:fillRect/>
          </a:stretch>
        </p:blipFill>
        <p:spPr>
          <a:xfrm flipH="1">
            <a:off x="479998" y="796606"/>
            <a:ext cx="3293715" cy="1384678"/>
          </a:xfrm>
          <a:prstGeom prst="rect">
            <a:avLst/>
          </a:prstGeom>
          <a:effectLst>
            <a:outerShdw blurRad="127000" dist="127000" dir="5400000" algn="t" rotWithShape="0">
              <a:srgbClr val="EBE7E4">
                <a:lumMod val="75000"/>
                <a:alpha val="20000"/>
              </a:srgbClr>
            </a:outerShdw>
          </a:effectLst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7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70100" cy="6858000"/>
          </a:xfrm>
          <a:prstGeom prst="rect">
            <a:avLst/>
          </a:prstGeom>
          <a:solidFill>
            <a:srgbClr val="EBE7E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10" name="缺角矩形 9"/>
          <p:cNvSpPr/>
          <p:nvPr userDrawn="1">
            <p:custDataLst>
              <p:tags r:id="rId3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11" name="缺角矩形 10"/>
          <p:cNvSpPr/>
          <p:nvPr userDrawn="1">
            <p:custDataLst>
              <p:tags r:id="rId4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 w="12700" cap="flat" cmpd="sng" algn="ctr">
            <a:solidFill>
              <a:srgbClr val="C09372">
                <a:lumMod val="40000"/>
                <a:lumOff val="60000"/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pic>
        <p:nvPicPr>
          <p:cNvPr id="7" name="图片 6" descr="花鸟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58960" y="-587375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山上的雪  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4" r="83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17" Target="../tags/tag2.xml" Type="http://schemas.openxmlformats.org/officeDocument/2006/relationships/tags"/><Relationship Id="rId18" Target="../tags/tag3.xml" Type="http://schemas.openxmlformats.org/officeDocument/2006/relationships/tags"/><Relationship Id="rId19" Target="../tags/tag4.xml" Type="http://schemas.openxmlformats.org/officeDocument/2006/relationships/tags"/><Relationship Id="rId2" Target="../slideLayouts/slideLayout2.xml" Type="http://schemas.openxmlformats.org/officeDocument/2006/relationships/slideLayout"/><Relationship Id="rId20" Target="../tags/tag5.xml" Type="http://schemas.openxmlformats.org/officeDocument/2006/relationships/tags"/><Relationship Id="rId21" Target="../tags/tag6.xml" Type="http://schemas.openxmlformats.org/officeDocument/2006/relationships/tags"/><Relationship Id="rId22" Target="../tags/tag7.xml" Type="http://schemas.openxmlformats.org/officeDocument/2006/relationships/tags"/><Relationship Id="rId23" Target="../tags/tag8.xml" Type="http://schemas.openxmlformats.org/officeDocument/2006/relationships/tags"/><Relationship Id="rId24" Target="../media/image1.png" Type="http://schemas.openxmlformats.org/officeDocument/2006/relationships/image"/><Relationship Id="rId25" Target="file:///D:/qq&#25991;&#20214;/712321467/Image/C2C/Image2/%7b75232B38-A165-1FB7-499C-2E1C792CACB5%7d.png" TargetMode="External" Type="http://schemas.openxmlformats.org/officeDocument/2006/relationships/image"/><Relationship Id="rId26" Target="../media/image2.png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6BB0-DB9A-402D-89F6-584C73FB39D6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A125-4CFF-418D-8A42-8609BE6189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4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6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84.xml" Type="http://schemas.openxmlformats.org/officeDocument/2006/relationships/tags"/><Relationship Id="rId2" Target="../tags/tag85.xml" Type="http://schemas.openxmlformats.org/officeDocument/2006/relationships/tags"/><Relationship Id="rId3" Target="../slideLayouts/slideLayout13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94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tags/tag95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tags/tag96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tags/tag97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tags/tag98.xml" Type="http://schemas.openxmlformats.org/officeDocument/2006/relationships/tags"/><Relationship Id="rId2" Target="../tags/tag99.xml" Type="http://schemas.openxmlformats.org/officeDocument/2006/relationships/tags"/><Relationship Id="rId3" Target="../tags/tag100.xml" Type="http://schemas.openxmlformats.org/officeDocument/2006/relationships/tags"/><Relationship Id="rId4" Target="../tags/tag101.xml" Type="http://schemas.openxmlformats.org/officeDocument/2006/relationships/tags"/><Relationship Id="rId5" Target="../tags/tag102.xml" Type="http://schemas.openxmlformats.org/officeDocument/2006/relationships/tags"/><Relationship Id="rId6" Target="../slideLayouts/slideLayout13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tags/tag103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tags/tag104.xml" Type="http://schemas.openxmlformats.org/officeDocument/2006/relationships/tags"/><Relationship Id="rId2" Target="../tags/tag105.xml" Type="http://schemas.openxmlformats.org/officeDocument/2006/relationships/tags"/><Relationship Id="rId3" Target="../tags/tag106.xml" Type="http://schemas.openxmlformats.org/officeDocument/2006/relationships/tags"/><Relationship Id="rId4" Target="../tags/tag107.xml" Type="http://schemas.openxmlformats.org/officeDocument/2006/relationships/tags"/><Relationship Id="rId5" Target="../slideLayouts/slideLayout13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tags/tag108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tags/tag109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tags/tag86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tags/tag87.xml" Type="http://schemas.openxmlformats.org/officeDocument/2006/relationships/tags"/><Relationship Id="rId2" Target="../tags/tag88.xml" Type="http://schemas.openxmlformats.org/officeDocument/2006/relationships/tags"/><Relationship Id="rId3" Target="../slideLayouts/slideLayout13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tags/tag89.xml" Type="http://schemas.openxmlformats.org/officeDocument/2006/relationships/tags"/><Relationship Id="rId2" Target="../slideLayouts/slideLayout13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tags/tag90.xml" Type="http://schemas.openxmlformats.org/officeDocument/2006/relationships/tags"/><Relationship Id="rId2" Target="../tags/tag91.xml" Type="http://schemas.openxmlformats.org/officeDocument/2006/relationships/tags"/><Relationship Id="rId3" Target="../slideLayouts/slideLayout13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tags/tag92.xml" Type="http://schemas.openxmlformats.org/officeDocument/2006/relationships/tags"/><Relationship Id="rId2" Target="../tags/tag93.xml" Type="http://schemas.openxmlformats.org/officeDocument/2006/relationships/tags"/><Relationship Id="rId3" Target="../slideLayouts/slideLayout13.xml" Type="http://schemas.openxmlformats.org/officeDocument/2006/relationships/slideLayout"/><Relationship Id="rId4" Target="../media/image7.png" Type="http://schemas.openxmlformats.org/officeDocument/2006/relationships/image"/><Relationship Id="rId5" Target="file:///D:/qq&#25991;&#20214;/712321467/Image/C2C/Image2/%7b75232B38-A165-1FB7-499C-2E1C792CACB5%7d.png" TargetMode="External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410342" y="1393640"/>
            <a:ext cx="9371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dirty="0" lang="zh-CN" sz="7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typeface="华文中宋"/>
                <a:sym typeface="+mn-ea"/>
              </a:rPr>
              <a:t>小二黑结婚</a:t>
            </a:r>
            <a:endParaRPr b="1" dirty="0" lang="zh-CN" sz="72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  <a:cs charset="-122" panose="02010600040101010101" typeface="华文中宋"/>
              <a:sym typeface="+mn-ea"/>
            </a:endParaRPr>
          </a:p>
        </p:txBody>
      </p:sp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82586" y="3429000"/>
            <a:ext cx="10016279" cy="28560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B7638DF-0A08-87FE-4A3E-214BA31448FD}"/>
              </a:ext>
            </a:extLst>
          </p:cNvPr>
          <p:cNvSpPr txBox="1"/>
          <p:nvPr/>
        </p:nvSpPr>
        <p:spPr>
          <a:xfrm>
            <a:off x="5207855" y="2955158"/>
            <a:ext cx="1141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latin charset="-122" panose="02010609060101010101" pitchFamily="49" typeface="黑体"/>
                <a:ea charset="-122" panose="02010609060101010101" pitchFamily="49" typeface="黑体"/>
              </a:rPr>
              <a:t>赵树理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80339" y="709447"/>
            <a:ext cx="3289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latin charset="-122" panose="020B0503020204020204" typeface="微软雅黑"/>
                <a:ea charset="-122" panose="020B0503020204020204" typeface="微软雅黑"/>
              </a:rPr>
              <a:t>兴旺、金旺兄弟：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94278A-A578-63CB-CDD8-7EB115B5A166}"/>
              </a:ext>
            </a:extLst>
          </p:cNvPr>
          <p:cNvSpPr txBox="1"/>
          <p:nvPr/>
        </p:nvSpPr>
        <p:spPr>
          <a:xfrm>
            <a:off x="580339" y="1686093"/>
            <a:ext cx="110313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邻居们见是兴旺弟兄们捆人，也没有人敢给小二黑讲情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（第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段）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（大黑说：）“区上早就说兴旺跟金旺两个人不是东西，已经把他两个人押起来了，还派助理员到咱村开大会调查他们横行霸道的证据。”（第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5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段）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三个民兵回到刘家峧，一说区上把兴旺金旺二人押起来，又派助理员来调查他们的罪恶，真是人人拍手称快。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有给他们花过钱的，有被他们逼着上过吊的，也有产业被他们霸了的，老婆被他们奸淫过的；他两人还派上民兵给他们自己割柴，拨上民夫给他们自己锄地；浮收粮，私派款，强迫民兵捆人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你一宗他一宗，从晌午说到太阳落，一共说了五六十款。 （第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13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段）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369186-BA6B-E4E5-3273-8863FAD726A6}"/>
              </a:ext>
            </a:extLst>
          </p:cNvPr>
          <p:cNvSpPr txBox="1"/>
          <p:nvPr/>
        </p:nvSpPr>
        <p:spPr>
          <a:xfrm>
            <a:off x="3653942" y="770702"/>
            <a:ext cx="7143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Arial"/>
              </a:rPr>
              <a:t>横行霸道，胡作非为，祸害乡里，作威作福。</a:t>
            </a:r>
            <a:endParaRPr altLang="en-US" b="1" baseline="0" cap="none" dirty="0" i="0" kern="1200" kumimoji="0" lang="zh-CN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73125" y="708025"/>
            <a:ext cx="341439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小二黑、小芹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6589A4-8ECA-2E37-2D73-7F2FDE5C7AA2}"/>
              </a:ext>
            </a:extLst>
          </p:cNvPr>
          <p:cNvSpPr txBox="1"/>
          <p:nvPr/>
        </p:nvSpPr>
        <p:spPr>
          <a:xfrm>
            <a:off x="685317" y="1823125"/>
            <a:ext cx="109970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区长问小二黑道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:“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刘二黑，你愿意不愿意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?”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小二黑说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:“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不愿意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!”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（第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6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段）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区长说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:“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你不问我替你问！于小芹，你娘给你找的婆家你愿意跟人家结婚不愿意？”小芹说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:“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不愿意！我知道人家是谁？”（第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12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段）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小芹和小二黑各回各家，见老人们的脾气都有些改变，托邻居们趁势和说和说，两位神仙也就顺水推舟同意他们结婚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（第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段）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B40F7F-D3CD-28B7-B0E0-77BE69624370}"/>
              </a:ext>
            </a:extLst>
          </p:cNvPr>
          <p:cNvSpPr txBox="1"/>
          <p:nvPr/>
        </p:nvSpPr>
        <p:spPr>
          <a:xfrm>
            <a:off x="873124" y="4928616"/>
            <a:ext cx="10136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敢于掌握自己的命运，反对封建迷信，反对黑恶势力，敢于同封建反动势力斗争。解放区新一代农民的典型。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845744" y="1039953"/>
            <a:ext cx="804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defTabSz="914400" eaLnBrk="1" hangingPunct="1" indent="-285750" latinLnBrk="0" marL="74295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0" fontAlgn="base" hangingPunct="0" indent="-228600" latinLnBrk="0" marL="25146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0" fontAlgn="base" hangingPunct="0" indent="-228600" latinLnBrk="0" marL="2971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0" fontAlgn="base" hangingPunct="0" indent="-228600" latinLnBrk="0" marL="3429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0" fontAlgn="base" hangingPunct="0" indent="-228600" latinLnBrk="0" marL="3886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小二黑被绑走后，二诸葛的反应是怎样的？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DBE94E1-1730-C6DE-790D-0D2770995A8A}"/>
              </a:ext>
            </a:extLst>
          </p:cNvPr>
          <p:cNvSpPr txBox="1"/>
          <p:nvPr/>
        </p:nvSpPr>
        <p:spPr>
          <a:xfrm>
            <a:off x="1002182" y="2407361"/>
            <a:ext cx="104022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P2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二诸葛连连摇头说：“唉！我知道这几天要出事啦：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唉！反正是时运，躲也躲不过。” 　　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P3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二诸葛摸了摸脸，取出三个制钱占了一卦，占出之后吓得他面色如土。他说：“了不得呀了不得！丑土的父母动出午火的官鬼，火旺于夏，恐怕有些危险了。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P4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二诸葛打发大黑去后，仍然低头细细研究方才占的那一卦。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892455" y="1076528"/>
            <a:ext cx="7981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defTabSz="914400" eaLnBrk="1" hangingPunct="1" indent="-285750" latinLnBrk="0" marL="74295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0" fontAlgn="base" hangingPunct="0" indent="-228600" latinLnBrk="0" marL="25146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0" fontAlgn="base" hangingPunct="0" indent="-228600" latinLnBrk="0" marL="2971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0" fontAlgn="base" hangingPunct="0" indent="-228600" latinLnBrk="0" marL="3429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0" fontAlgn="base" hangingPunct="0" indent="-228600" latinLnBrk="0" marL="3886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二诸葛多次责骂小二黑，反映了什么性格？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AA4BA8-9BB5-E740-2E15-06BCD7A26AFF}"/>
              </a:ext>
            </a:extLst>
          </p:cNvPr>
          <p:cNvSpPr txBox="1"/>
          <p:nvPr/>
        </p:nvSpPr>
        <p:spPr>
          <a:xfrm>
            <a:off x="892455" y="2378591"/>
            <a:ext cx="105485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P3“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唉！人家把他选成青年队长，我就说过不叫他当，小杂种硬要充人物头！人家说要按军法处理，要不当队长那里犯得了军法？”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P6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二诸葛到了区上，看见小二黑跟小芹坐在一条板凳上，他就指着小二黑骂道：“闯祸东西！放了你你还不快回去？你把老子吓死了！不要脸！”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P6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二诸葛的脾气又上来了，瞪了小二黑一眼道：“由你啦？”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582829" y="2039303"/>
            <a:ext cx="7466171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indent="-457200" marL="457200">
              <a:lnSpc>
                <a:spcPct val="150000"/>
              </a:lnSpc>
              <a:buFont charset="2" panose="05000000000000000000" pitchFamily="2" typeface="Wingdings"/>
              <a:buChar char="u"/>
            </a:pPr>
            <a:endParaRPr b="0" lang="zh-CN" sz="2400">
              <a:ea typeface="等线"/>
              <a:cs charset="-122" panose="02010609060101010101" typeface="楷体"/>
            </a:endParaRPr>
          </a:p>
          <a:p>
            <a:pPr algn="l" indent="-457200" marL="457200">
              <a:lnSpc>
                <a:spcPct val="150000"/>
              </a:lnSpc>
              <a:buFont charset="2" panose="05000000000000000000" pitchFamily="2" typeface="Wingdings"/>
              <a:buChar char="u"/>
            </a:pPr>
            <a:endParaRPr altLang="zh-CN" b="0" lang="en-US" sz="2400">
              <a:ea typeface="等线"/>
              <a:cs charset="-122" panose="02010609060101010101" typeface="楷体"/>
            </a:endParaRPr>
          </a:p>
          <a:p>
            <a:pPr algn="l" indent="-457200" marL="457200">
              <a:lnSpc>
                <a:spcPct val="150000"/>
              </a:lnSpc>
              <a:buFont charset="2" panose="05000000000000000000" pitchFamily="2" typeface="Wingdings"/>
              <a:buChar char="u"/>
            </a:pPr>
            <a:endParaRPr altLang="zh-CN" b="0" lang="en-US" sz="2400">
              <a:ea typeface="等线"/>
              <a:cs charset="-122" panose="02010609060101010101" typeface="楷体"/>
            </a:endParaRPr>
          </a:p>
          <a:p>
            <a:pPr algn="l" indent="-457200" marL="457200">
              <a:lnSpc>
                <a:spcPct val="150000"/>
              </a:lnSpc>
              <a:buFont charset="2" panose="05000000000000000000" pitchFamily="2" typeface="Wingdings"/>
              <a:buChar char="u"/>
            </a:pPr>
            <a:endParaRPr altLang="zh-CN" b="0" lang="en-US" sz="2400">
              <a:ea typeface="等线"/>
              <a:cs charset="-122" panose="02010609060101010101" typeface="楷体"/>
            </a:endParaRPr>
          </a:p>
          <a:p>
            <a:pPr algn="l" indent="-457200" marL="457200">
              <a:lnSpc>
                <a:spcPct val="150000"/>
              </a:lnSpc>
              <a:buFont charset="2" panose="05000000000000000000" pitchFamily="2" typeface="Wingdings"/>
              <a:buChar char="u"/>
            </a:pPr>
            <a:endParaRPr b="0" lang="zh-CN" sz="2400">
              <a:ea typeface="等线"/>
              <a:cs charset="-122" panose="02010609060101010101" typeface="楷体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152193" y="2764790"/>
            <a:ext cx="10147935" cy="6642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defTabSz="914400" eaLnBrk="1" fontAlgn="auto" hangingPunct="1" latinLnBrk="0" lvl="0" marL="0" marR="0" rtl="0">
              <a:lnSpc>
                <a:spcPts val="4160"/>
              </a:lnSpc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2、迂腐守旧、专制蛮横。</a:t>
            </a:r>
            <a:r>
              <a:rPr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给小二黑收童养媳，干涉阻挠小二黑的自由婚姻。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aseline="0" cap="none" dirty="0" i="0" kern="1200" kumimoji="0" lang="zh-CN" normalizeH="0" spc="0" strike="noStrike" sz="2800" u="none"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128419" y="3871658"/>
            <a:ext cx="947313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latinLnBrk="0" lvl="0" marL="0" marR="0" rtl="0">
              <a:lnSpc>
                <a:spcPts val="4160"/>
              </a:lnSpc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3、执迷不悟、胆小怕事。</a:t>
            </a:r>
            <a:r>
              <a:rPr altLang="zh-CN" b="1" dirty="0" lang="en-US" noProof="0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多次请区长“恩典恩典”</a:t>
            </a:r>
            <a:r>
              <a:rPr altLang="en-US" b="1" dirty="0" lang="zh-CN" noProof="0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。</a:t>
            </a:r>
            <a:endParaRPr altLang="zh-CN" b="1" dirty="0" lang="en-US" noProof="0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charset="-122" panose="02010609060101010101" pitchFamily="49" typeface="仿宋"/>
              <a:ea charset="-122" panose="02010609060101010101" pitchFamily="49" typeface="仿宋"/>
              <a:cs charset="-122" panose="020B0503020204020204" typeface="微软雅黑"/>
            </a:endParaRPr>
          </a:p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aseline="0" cap="none" dirty="0" i="0" kern="1200" kumimoji="0" lang="en-US" noProof="0" normalizeH="0" spc="0" strike="noStrike" sz="2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128419" y="4561222"/>
            <a:ext cx="100730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latinLnBrk="0" lvl="0" marL="0" marR="0" rtl="0">
              <a:lnSpc>
                <a:spcPts val="4160"/>
              </a:lnSpc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4、关爱儿子，善良质朴。</a:t>
            </a:r>
            <a:r>
              <a:rPr altLang="zh-CN" b="1" dirty="0" lang="en-US" noProof="0" sz="2800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为儿子“求官”，救难民为童养媳</a:t>
            </a:r>
            <a:r>
              <a:rPr altLang="en-US" b="1" dirty="0" lang="zh-CN" noProof="0" sz="2800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。</a:t>
            </a:r>
            <a:endParaRPr altLang="zh-CN" b="1" dirty="0" lang="en-US" noProof="0" sz="2800">
              <a:ln>
                <a:noFill/>
              </a:ln>
              <a:effectLst/>
              <a:uLnTx/>
              <a:uFillTx/>
              <a:latin charset="-122" panose="02010609060101010101" pitchFamily="49" typeface="仿宋"/>
              <a:ea charset="-122" panose="02010609060101010101" pitchFamily="49" typeface="仿宋"/>
              <a:cs charset="-122" panose="020B0503020204020204" typeface="微软雅黑"/>
            </a:endParaRPr>
          </a:p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dirty="0" i="0" kern="1200" kumimoji="0" lang="zh-CN" noProof="0" normalizeH="0" spc="0" strike="noStrike" sz="2100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等线"/>
              <a:cs charset="-122" panose="02010609060101010101" typeface="楷体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90954" y="1606550"/>
            <a:ext cx="10147935" cy="109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fontAlgn="auto" indent="0" lvl="0" marR="0" rtl="0">
              <a:lnSpc>
                <a:spcPts val="4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1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、思想落后、愚昧迷信。</a:t>
            </a:r>
            <a:r>
              <a:rPr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凡事都要论一论阴阳八卦，看一看黄道黑道。</a:t>
            </a: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charset="-122" panose="02010609060101010101" pitchFamily="49" typeface="仿宋"/>
              <a:ea charset="-122" panose="02010609060101010101" pitchFamily="49" typeface="仿宋"/>
              <a:cs charset="-122" panose="020B0503020204020204" typeface="微软雅黑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4A04B5-2F6C-F899-EBEF-1FB4B48F3CC2}"/>
              </a:ext>
            </a:extLst>
          </p:cNvPr>
          <p:cNvSpPr txBox="1"/>
          <p:nvPr/>
        </p:nvSpPr>
        <p:spPr>
          <a:xfrm>
            <a:off x="1143000" y="728246"/>
            <a:ext cx="625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二诸葛形象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2"/>
      <p:bldP grpId="0" spid="3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009498" y="1142365"/>
            <a:ext cx="685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defTabSz="914400" eaLnBrk="1" hangingPunct="1" indent="-285750" latinLnBrk="0" marL="74295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0" fontAlgn="base" hangingPunct="0" indent="-228600" latinLnBrk="0" marL="25146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0" fontAlgn="base" hangingPunct="0" indent="-228600" latinLnBrk="0" marL="2971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0" fontAlgn="base" hangingPunct="0" indent="-228600" latinLnBrk="0" marL="3429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0" fontAlgn="base" hangingPunct="0" indent="-228600" latinLnBrk="0" marL="3886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小芹被带走后，三仙姑有何反应？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738726-BE8B-83A4-F4AF-DCB4C7805018}"/>
              </a:ext>
            </a:extLst>
          </p:cNvPr>
          <p:cNvSpPr txBox="1"/>
          <p:nvPr/>
        </p:nvSpPr>
        <p:spPr>
          <a:xfrm>
            <a:off x="1009498" y="2538057"/>
            <a:ext cx="103656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P4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三仙姑见二诸葛老婆已经不顾了命，自己先胆怯了几分，不敢恋战，吵闹了一会挣脱出来就走了。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P7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三仙姑去寻二诸葛，一来为的是逞逞闹气的本领，二来为的是遮遮外人的耳目。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09677" y="3687097"/>
            <a:ext cx="99796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3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、爱慕虚荣、爱打扮。</a:t>
            </a:r>
            <a:r>
              <a:rPr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年已四十五岁，却偏爱卖老俏，每天涂脂抹粉乔装打扮一番、穿花鞋、裤褪上仍要镶边。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dirty="0" i="0" kern="1200" kumimoji="0" lang="zh-CN" noProof="0" normalizeH="0" spc="0" strike="noStrike" sz="24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409677" y="4977130"/>
            <a:ext cx="9979684" cy="3606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4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、迷信愚昧。</a:t>
            </a:r>
            <a:r>
              <a:rPr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三十年来摆香案装神弄鬼。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409677" y="2474893"/>
            <a:ext cx="9890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dirty="0" lang="en-US" noProof="0" sz="2800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2</a:t>
            </a:r>
            <a:r>
              <a:rPr altLang="en-US" b="1" dirty="0" lang="zh-CN" noProof="0" sz="2800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、冷漠无情、心理扭曲。</a:t>
            </a:r>
            <a:r>
              <a:rPr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女儿小芹被捆走，她漠不关心，还很高兴小芹吃一吃亏；私自为女儿找婆家，来获取彩礼。</a:t>
            </a: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effectLst/>
              <a:uLnTx/>
              <a:uFillTx/>
              <a:latin charset="-122" panose="02010609060101010101" pitchFamily="49" typeface="仿宋"/>
              <a:ea charset="-122" panose="02010609060101010101" pitchFamily="49" typeface="仿宋"/>
              <a:cs charset="-122" panose="020B0503020204020204" typeface="微软雅黑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409677" y="1700530"/>
            <a:ext cx="97244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1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、无赖刁蛮。</a:t>
            </a:r>
            <a:r>
              <a:rPr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三仙姑到二诸葛家闹为的是逞逞闹气的本领。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1FDC64-CEB7-C8D3-8CAB-2F797380E742}"/>
              </a:ext>
            </a:extLst>
          </p:cNvPr>
          <p:cNvSpPr txBox="1"/>
          <p:nvPr/>
        </p:nvSpPr>
        <p:spPr>
          <a:xfrm>
            <a:off x="1409677" y="737999"/>
            <a:ext cx="3108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三仙姑形象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4"/>
      <p:bldP grpId="0" spid="11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198273E-05AE-EDC4-0881-A3C57AE27382}"/>
              </a:ext>
            </a:extLst>
          </p:cNvPr>
          <p:cNvSpPr txBox="1"/>
          <p:nvPr/>
        </p:nvSpPr>
        <p:spPr>
          <a:xfrm>
            <a:off x="492557" y="2269840"/>
            <a:ext cx="112068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1.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这篇小说的故事性特别强。故事情节波澜起伏而又连贯完整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很吸引人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符合读者的欣赏习惯。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2.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每一节都设有小标题。文章节选的是其中四节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是故事情节的高潮和结局部分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恶霸受到镇压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旧思想受到批评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两位“神仙”有了转变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年轻人追求自由婚姻获得成功。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3.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作者善于组织尖锐、复杂的矛盾冲突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按时间顺序叙述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一环扣一环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前后衔接得紧凑严密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读来清晰自然。作品以叙述故事为主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在叙述中突出人物形象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其他描绘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如景物和心理描写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从简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并融入故事叙述之中。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16C21B-9A42-25F8-43E7-F30522AB7294}"/>
              </a:ext>
            </a:extLst>
          </p:cNvPr>
          <p:cNvSpPr txBox="1"/>
          <p:nvPr/>
        </p:nvSpPr>
        <p:spPr>
          <a:xfrm>
            <a:off x="559613" y="985766"/>
            <a:ext cx="7713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《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小二黑结婚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》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的情节结构有什么特色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>
            <a:off x="1265073" y="858831"/>
            <a:ext cx="7886700" cy="768191"/>
          </a:xfrm>
          <a:prstGeom prst="rect">
            <a:avLst/>
          </a:prstGeom>
        </p:spPr>
        <p:txBody>
          <a:bodyPr anchor="ctr" anchorCtr="0" bIns="35100" lIns="67500" rIns="67500" rtlCol="0" tIns="35100" vert="horz">
            <a:normAutofit/>
          </a:bodyPr>
          <a:lstStyle>
            <a:lvl1pPr algn="l" defTabSz="914400" eaLnBrk="1" fontAlgn="auto" hangingPunct="1" latinLnBrk="0" rtl="0">
              <a:lnSpc>
                <a:spcPct val="100000"/>
              </a:lnSpc>
              <a:spcBef>
                <a:spcPct val="0"/>
              </a:spcBef>
              <a:buNone/>
              <a:defRPr b="1" baseline="0" cap="none" kern="1200" normalizeH="0" spc="300" strike="noStrike" sz="3600" u="non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altLang="en-US" dirty="0" lang="zh-CN" sz="3200">
                <a:solidFill>
                  <a:sysClr lastClr="000000" val="windowText">
                    <a:lumMod val="85000"/>
                    <a:lumOff val="15000"/>
                  </a:sys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《小二黑结婚》的语言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9D9601-24DA-6588-0FBD-B12399EC69CC}"/>
              </a:ext>
            </a:extLst>
          </p:cNvPr>
          <p:cNvSpPr txBox="1"/>
          <p:nvPr/>
        </p:nvSpPr>
        <p:spPr>
          <a:xfrm>
            <a:off x="1060704" y="1996732"/>
            <a:ext cx="98608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赵树理说：“说话各人有各人的习惯，中国人有中国人的习惯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外国人有外国人的习惯。”“从群众的话海中汲取丰富的养料，再经过我们充分的加工，把我们的语言锻炼得要说什么就能恰如其分地把什么说清楚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……”</a:t>
            </a:r>
            <a:endParaRPr altLang="en-US" dirty="0" lang="zh-CN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206FD0-4924-DA36-DA68-F8DC4587CA96}"/>
              </a:ext>
            </a:extLst>
          </p:cNvPr>
          <p:cNvSpPr txBox="1"/>
          <p:nvPr/>
        </p:nvSpPr>
        <p:spPr>
          <a:xfrm>
            <a:off x="1126541" y="4275416"/>
            <a:ext cx="63930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叙述语言通俗易懂、口语化。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人物对话有鲜明的个性。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语言风趣幽默。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语言形象化，具有地方特色。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2656" y="1415849"/>
            <a:ext cx="10542752" cy="102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square">
            <a:noAutofit/>
          </a:bodyPr>
          <a:lstStyle/>
          <a:p>
            <a:pPr algn="l" indent="0" lvl="0"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dirty="0" lang="zh-CN" spc="100" sz="2800">
                <a:solidFill>
                  <a:sysClr lastClr="000000" val="windowText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0000500000000000000" typeface="三极行书简"/>
              </a:rPr>
              <a:t>思考</a:t>
            </a:r>
            <a:r>
              <a:rPr altLang="en-US" dirty="0" lang="zh-CN" spc="100" sz="2800">
                <a:solidFill>
                  <a:sysClr lastClr="000000" val="windowText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0000500000000000000" typeface="三极行书简"/>
              </a:rPr>
              <a:t>：</a:t>
            </a:r>
            <a:r>
              <a:rPr dirty="0" err="1" spc="100" sz="2800">
                <a:solidFill>
                  <a:sysClr lastClr="000000" val="windowText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0000500000000000000" typeface="三极行书简"/>
              </a:rPr>
              <a:t>小说以“大团圆”结束全篇，似乎没有什么新意。对于这样的结尾，你觉得合理吗？请说明你的理由</a:t>
            </a:r>
            <a:r>
              <a:rPr dirty="0" spc="100" sz="2800">
                <a:solidFill>
                  <a:sysClr lastClr="000000" val="windowText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0000500000000000000" typeface="三极行书简"/>
              </a:rPr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E2E92B-A0B3-6E44-E2D4-43AC77EFB514}"/>
              </a:ext>
            </a:extLst>
          </p:cNvPr>
          <p:cNvSpPr txBox="1"/>
          <p:nvPr/>
        </p:nvSpPr>
        <p:spPr>
          <a:xfrm>
            <a:off x="806781" y="3195382"/>
            <a:ext cx="107826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①这一结尾是合理的，既符合赵树理为农民服务的创作原则，也是小说所要表现的主题的合理发展需要。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②落后的人物受到了教育新生事物战胜了落后事物，这正是当时社会最需要的思想宣传，正可以为当时社会的进步呐喊助威。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③使读者的阅读期待得到了满足，深化了作品主题。</a:t>
            </a:r>
            <a:endParaRPr altLang="en-US" dirty="0" lang="zh-CN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C25005-7248-30DA-E002-E18126214F89}"/>
              </a:ext>
            </a:extLst>
          </p:cNvPr>
          <p:cNvSpPr txBox="1"/>
          <p:nvPr/>
        </p:nvSpPr>
        <p:spPr>
          <a:xfrm>
            <a:off x="852221" y="670542"/>
            <a:ext cx="6254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探究文本写作特色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8D3B9F4-624F-42B8-C57E-11517C99072F}"/>
              </a:ext>
            </a:extLst>
          </p:cNvPr>
          <p:cNvSpPr txBox="1"/>
          <p:nvPr/>
        </p:nvSpPr>
        <p:spPr>
          <a:xfrm>
            <a:off x="786385" y="1396163"/>
            <a:ext cx="106619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赵树理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(1906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年一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1970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，中国现代小说家。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代表作有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小二黑结婚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李有才板话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三里湾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等。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赵树理热爱家乡，热爱农民，毕生为中国农村的发展和农民的利益奔走呼吁。因此，他被誉为描写农村现实生活的“铁笔”“圣手”和中国现代文学大众化、通俗化的旗手。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1DBF59-7E1A-143B-BB7F-1C64BA736610}"/>
              </a:ext>
            </a:extLst>
          </p:cNvPr>
          <p:cNvSpPr txBox="1"/>
          <p:nvPr/>
        </p:nvSpPr>
        <p:spPr>
          <a:xfrm>
            <a:off x="786385" y="3708489"/>
            <a:ext cx="105448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赵树理的作品乡土气息浓厚，新鲜活泼，是老百姓喜闻乐见的大众化风格，形成一个俗称“山药蛋派”的文学流派。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他的创作理念，代表了“山药蛋派”的文学追求：写农民看得懂的书，出农民买得起的书。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263695-01EB-6890-C7AC-5C4A1C34CAAA}"/>
              </a:ext>
            </a:extLst>
          </p:cNvPr>
          <p:cNvSpPr txBox="1"/>
          <p:nvPr/>
        </p:nvSpPr>
        <p:spPr>
          <a:xfrm>
            <a:off x="786384" y="486222"/>
            <a:ext cx="6254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“文摊”作家</a:t>
            </a:r>
            <a:r>
              <a:rPr altLang="zh-CN" b="1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——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赵树理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6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6326747-2DD1-B356-0570-C3EB4A99548F}"/>
              </a:ext>
            </a:extLst>
          </p:cNvPr>
          <p:cNvSpPr txBox="1"/>
          <p:nvPr/>
        </p:nvSpPr>
        <p:spPr>
          <a:xfrm>
            <a:off x="651052" y="1194640"/>
            <a:ext cx="108703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charset="-122" panose="02010600030101010101" pitchFamily="2" typeface="等线"/>
                <a:cs typeface="Arial"/>
              </a:rPr>
              <a:t> </a:t>
            </a:r>
            <a:r>
              <a:rPr altLang="en-US" b="0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Arial"/>
              </a:rPr>
              <a:t>我不想上文坛，不想做文坛文学家。我只想上‘文摊’，写些小本子夹在卖小唱本的摊子里去赶庙会，三两个铜钱可以买一本，这样一步一步地去夺取那些封建小唱本的阵地。做这样一个文摊文学家，就是我的志愿。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0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Arial"/>
              </a:rPr>
              <a:t>文坛太高了，群众攀不上去，最好拆下来铺成小摊子。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0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Arial"/>
              </a:rPr>
              <a:t>                                                </a:t>
            </a:r>
            <a:r>
              <a:rPr altLang="zh-CN"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Arial"/>
              </a:rPr>
              <a:t>——</a:t>
            </a:r>
            <a:r>
              <a:rPr altLang="en-US" b="0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Arial"/>
              </a:rPr>
              <a:t>赵树理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2E248E-9D2B-EA0C-3D15-E0262A395DF0}"/>
              </a:ext>
            </a:extLst>
          </p:cNvPr>
          <p:cNvSpPr txBox="1"/>
          <p:nvPr/>
        </p:nvSpPr>
        <p:spPr>
          <a:xfrm>
            <a:off x="790042" y="3847478"/>
            <a:ext cx="94439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他的作品永远只表现一类人，那就是农民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永远只有一个背景，那就是农村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永远只有一个主题，那就是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农村的变革和农民的自我更新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550D84A-66A1-61A2-6C86-F0F109DDC7DA}"/>
              </a:ext>
            </a:extLst>
          </p:cNvPr>
          <p:cNvSpPr txBox="1"/>
          <p:nvPr/>
        </p:nvSpPr>
        <p:spPr>
          <a:xfrm>
            <a:off x="743825" y="1813612"/>
            <a:ext cx="109940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以赵树理为代表，题材大多围绕农村生活，语言主要采用山西民间的乡音土调，具有鲜明的地方色彩。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1.“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山药蛋派”继承和发展了我国古典小说和说唱文学的传统，以叙述故事为主，将对人物情景的描写融于故事叙述之中，结构顺当，层次分明。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2.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人物性格主要通过语言、行动展示，善于选择和运用内涵丰富的细节描写。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3.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语言朴素、凝练，作品通俗易懂，具有浓厚的民族风格和地方色彩。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4.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主题反映现实或批判现实，具有强烈的现实主义精神。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7CE556-F5BA-867D-D206-3FAB302BD75C}"/>
              </a:ext>
            </a:extLst>
          </p:cNvPr>
          <p:cNvSpPr txBox="1"/>
          <p:nvPr/>
        </p:nvSpPr>
        <p:spPr>
          <a:xfrm>
            <a:off x="743825" y="750904"/>
            <a:ext cx="625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山药蛋派：</a:t>
            </a:r>
            <a:endParaRPr altLang="zh-CN" b="1" dirty="0" lang="en-US" sz="3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3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89033" y="811122"/>
            <a:ext cx="2190590" cy="645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zh-CN" sz="3600">
                <a:latin charset="-122" panose="020B0503020204020204" typeface="微软雅黑"/>
                <a:ea charset="-122" panose="020B0503020204020204" typeface="微软雅黑"/>
              </a:rPr>
              <a:t>创作背景</a:t>
            </a:r>
            <a:endParaRPr altLang="en-US" b="1" dirty="0" lang="zh-CN" sz="3600"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763E96-3760-F710-F354-9E5BB62DE058}"/>
              </a:ext>
            </a:extLst>
          </p:cNvPr>
          <p:cNvSpPr txBox="1"/>
          <p:nvPr/>
        </p:nvSpPr>
        <p:spPr>
          <a:xfrm>
            <a:off x="1053389" y="1862288"/>
            <a:ext cx="105119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故事发生在抗日战争时期的太行山根据地。当时，共产党领导的新政权建立不久，人民刚开始做生活的主人。由于在中国历史上封建统治的时期极其漫长，封建思想和道德观念已渗透到人民生活和民族心理之中，成为巨大的历史惰性。因此，反对封建思想和封建传统势力的斗争就显得尤为重大而迫切。</a:t>
            </a: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小二黑结婚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正是在根据地民主改革的背景上，描绘了农民在共产党领导下对封建思想和封建势力进行的斗争，以及他们在这场斗争中所表现出来的精神风貌。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24439" y="5396298"/>
            <a:ext cx="10525459" cy="672517"/>
          </a:xfrm>
          <a:prstGeom prst="rect">
            <a:avLst/>
          </a:prstGeom>
          <a:noFill/>
        </p:spPr>
        <p:txBody>
          <a:bodyPr bIns="0" lIns="96326" rIns="78263" rtlCol="0" tIns="0" wrap="square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pc="150" sz="1600"/>
            </a:lvl1pPr>
          </a:lstStyle>
          <a:p>
            <a:pPr algn="l" indent="0" lvl="0" mar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b="1" dirty="0" lang="zh-CN" sz="2800">
                <a:latin charset="0" panose="020B0604020202020204" pitchFamily="34" typeface="Arial"/>
                <a:ea charset="-122" panose="020B0503020204020204" typeface="微软雅黑"/>
              </a:rPr>
              <a:t>课文所选的是小说《小二黑结婚》的最后四节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63195" y="789185"/>
            <a:ext cx="2571458" cy="592441"/>
          </a:xfrm>
          <a:prstGeom prst="rect">
            <a:avLst/>
          </a:prstGeom>
          <a:noFill/>
        </p:spPr>
        <p:txBody>
          <a:bodyPr bIns="36121" lIns="96326" rIns="60202" rtlCol="0" tIns="36121" wrap="square">
            <a:noAutofit/>
          </a:bodyPr>
          <a:lstStyle/>
          <a:p>
            <a:pPr algn="l" indent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altLang="en-US" b="1" dirty="0" lang="zh-CN" spc="300" sz="3600">
                <a:latin charset="0" panose="020B0604020202020204" pitchFamily="34" typeface="Arial"/>
                <a:ea charset="-122" panose="020B0503020204020204" typeface="微软雅黑"/>
              </a:rPr>
              <a:t>前文摘要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3449EC-A6FF-1D59-219E-3A3535E44E32}"/>
              </a:ext>
            </a:extLst>
          </p:cNvPr>
          <p:cNvSpPr txBox="1"/>
          <p:nvPr/>
        </p:nvSpPr>
        <p:spPr>
          <a:xfrm>
            <a:off x="863195" y="1758020"/>
            <a:ext cx="1061715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抗日战争时期，刘家峧村的青年队长、杀敌英雄小二黑，与本村俊美聪慧的姑娘小芹相爱。但两人恋爱未获得双方家长同意，为了表示反对，小二黑父亲二诸葛给小二黑收了个童养媳，小芹母亲三仙姑给小芹订了门亲事，想借此强行分开两人。同时，担任村干部的流氓恶棍金旺、兴旺，亦凭借手中职权，借着两人家长已给他们各自订下婚事，但小二黑和小芹依然自由恋爱为由，趁两人见面之时以捉奸名义拘捕两人，并将其押送到区公馆，要求军法处置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3"/>
          <p:cNvSpPr txBox="1"/>
          <p:nvPr>
            <p:custDataLst>
              <p:tags r:id="rId1"/>
            </p:custDataLst>
          </p:nvPr>
        </p:nvSpPr>
        <p:spPr>
          <a:xfrm>
            <a:off x="685800" y="2762250"/>
            <a:ext cx="1657985" cy="341503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algn="ctr" marL="0"/>
            <a:endParaRPr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456067-AFD3-5816-6611-25A079225B35}"/>
              </a:ext>
            </a:extLst>
          </p:cNvPr>
          <p:cNvSpPr txBox="1"/>
          <p:nvPr/>
        </p:nvSpPr>
        <p:spPr>
          <a:xfrm>
            <a:off x="1207554" y="2296166"/>
            <a:ext cx="9750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小二黑结婚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是体现赵树理创作思想的代表作。“小二黑”是人物，“结婚”是事件。小说讲述了解：放区一对青年男女小二黑和小芹争取婚姻自主的故事。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8341DEE-6A23-781D-841E-7A53D7783F80}"/>
              </a:ext>
            </a:extLst>
          </p:cNvPr>
          <p:cNvSpPr txBox="1"/>
          <p:nvPr/>
        </p:nvSpPr>
        <p:spPr>
          <a:xfrm>
            <a:off x="1207554" y="861407"/>
            <a:ext cx="3210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题解</a:t>
            </a:r>
            <a:endParaRPr altLang="zh-CN" b="1" dirty="0" lang="en-US" sz="3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文本框 9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550586" y="1722994"/>
            <a:ext cx="62642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defTabSz="914400" eaLnBrk="1" hangingPunct="1" indent="-457200" latinLnBrk="0" marL="4572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defTabSz="914400" eaLnBrk="1" hangingPunct="1" indent="-285750" latinLnBrk="0" marL="74295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0" fontAlgn="base" hangingPunct="0" indent="-228600" latinLnBrk="0" marL="25146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0" fontAlgn="base" hangingPunct="0" indent="-228600" latinLnBrk="0" marL="2971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0" fontAlgn="base" hangingPunct="0" indent="-228600" latinLnBrk="0" marL="3429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0" fontAlgn="base" hangingPunct="0" indent="-228600" latinLnBrk="0" marL="3886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altLang="zh-CN" b="1" dirty="0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二诸葛占卦，俩女人打架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altLang="zh-CN" b="1" dirty="0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二诸葛失灵，区公所碰一鼻子灰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altLang="zh-CN" b="1" dirty="0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三仙姑梳妆，区公所接受教育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altLang="zh-CN" b="1" dirty="0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恶霸受惩罚，俩青年终成眷属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idx="10" sz="quarter" type="body"/>
            <p:custDataLst>
              <p:tags r:id="rId2"/>
            </p:custDataLst>
          </p:nvPr>
        </p:nvSpPr>
        <p:spPr>
          <a:xfrm>
            <a:off x="1413535" y="742818"/>
            <a:ext cx="4503738" cy="439737"/>
          </a:xfrm>
        </p:spPr>
        <p:txBody>
          <a:bodyPr rtlCol="0">
            <a:noAutofit/>
          </a:bodyPr>
          <a:lstStyle/>
          <a:p>
            <a:pPr eaLnBrk="1" fontAlgn="auto" hangingPunct="1" indent="0" marL="0">
              <a:spcAft>
                <a:spcPct val="0"/>
              </a:spcAft>
              <a:buNone/>
              <a:defRPr/>
            </a:pPr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情节梳理：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9C02780-265A-889A-262C-75F6BD3F8521}"/>
              </a:ext>
            </a:extLst>
          </p:cNvPr>
          <p:cNvSpPr txBox="1"/>
          <p:nvPr/>
        </p:nvSpPr>
        <p:spPr>
          <a:xfrm>
            <a:off x="1906003" y="1991674"/>
            <a:ext cx="296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dirty="0" kern="100" lang="en-US" sz="2800">
                <a:latin charset="-122" panose="020B0503020204020204" typeface="微软雅黑"/>
                <a:ea charset="-122" panose="020B0503020204020204" typeface="微软雅黑"/>
                <a:cs panose="02020603050405020304" typeface="Times New Roman"/>
                <a:sym panose="02020603050405020304" typeface="Times New Roman"/>
              </a:rPr>
              <a:t>二诸葛的神课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FA413A2-1C71-934F-80E1-FBBD0CA6B211}"/>
              </a:ext>
            </a:extLst>
          </p:cNvPr>
          <p:cNvSpPr txBox="1"/>
          <p:nvPr/>
        </p:nvSpPr>
        <p:spPr>
          <a:xfrm>
            <a:off x="2218114" y="4496932"/>
            <a:ext cx="1775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怎样到底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2B0D327-CD56-0792-0675-06C3143319F8}"/>
              </a:ext>
            </a:extLst>
          </p:cNvPr>
          <p:cNvSpPr txBox="1"/>
          <p:nvPr/>
        </p:nvSpPr>
        <p:spPr>
          <a:xfrm>
            <a:off x="2137649" y="3621978"/>
            <a:ext cx="1775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看看仙姑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81DF47-C5E2-96E4-77BA-535262926497}"/>
              </a:ext>
            </a:extLst>
          </p:cNvPr>
          <p:cNvSpPr txBox="1"/>
          <p:nvPr/>
        </p:nvSpPr>
        <p:spPr>
          <a:xfrm>
            <a:off x="2172612" y="2795211"/>
            <a:ext cx="2026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恩典恩典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prLst="" transition="in">
                                      <p:cBhvr>
                                        <p:cTn dur="500" id="13"/>
                                        <p:tgtEl>
                                          <p:spTgt spid="10487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prLst="" transition="in">
                                      <p:cBhvr>
                                        <p:cTn dur="500" id="18"/>
                                        <p:tgtEl>
                                          <p:spTgt spid="10487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prLst="" transition="in">
                                      <p:cBhvr>
                                        <p:cTn dur="500" id="23"/>
                                        <p:tgtEl>
                                          <p:spTgt spid="10487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prLst="" transition="in">
                                      <p:cBhvr>
                                        <p:cTn dur="500" id="28"/>
                                        <p:tgtEl>
                                          <p:spTgt spid="10487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748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38200" y="361950"/>
            <a:ext cx="9525" cy="9525"/>
          </a:xfrm>
          <a:prstGeom prst="rect">
            <a:avLst/>
          </a:prstGeom>
        </p:spPr>
      </p:pic>
      <p:sp>
        <p:nvSpPr>
          <p:cNvPr id="19" name="形状8"/>
          <p:cNvSpPr txBox="1"/>
          <p:nvPr>
            <p:custDataLst>
              <p:tags r:id="rId2"/>
            </p:custDataLst>
          </p:nvPr>
        </p:nvSpPr>
        <p:spPr>
          <a:xfrm>
            <a:off x="746760" y="4632960"/>
            <a:ext cx="2619375" cy="82994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algn="ctr" marL="0"/>
            <a:endParaRPr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008995-8055-42EF-4506-FDAA8346CD7C}"/>
              </a:ext>
            </a:extLst>
          </p:cNvPr>
          <p:cNvSpPr txBox="1"/>
          <p:nvPr/>
        </p:nvSpPr>
        <p:spPr>
          <a:xfrm>
            <a:off x="746760" y="963007"/>
            <a:ext cx="9819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开展小组讨论，探究兴旺和金旺兄弟、小二黑和小芹、二诸葛和三仙姑三组人物特点。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536223-AEEB-D3FF-FB23-C34051A2419E}"/>
              </a:ext>
            </a:extLst>
          </p:cNvPr>
          <p:cNvSpPr txBox="1"/>
          <p:nvPr/>
        </p:nvSpPr>
        <p:spPr>
          <a:xfrm>
            <a:off x="3366135" y="2844450"/>
            <a:ext cx="6891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小二黑  小芹  三仙姑  二诸葛 金旺、兴旺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92BE4D9-7CEA-13B3-8FEE-48CD9C4E717B}"/>
              </a:ext>
            </a:extLst>
          </p:cNvPr>
          <p:cNvSpPr txBox="1"/>
          <p:nvPr/>
        </p:nvSpPr>
        <p:spPr>
          <a:xfrm>
            <a:off x="1602029" y="2844450"/>
            <a:ext cx="2458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主要人物：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29A5967-C4AC-BD75-429B-C111E6A405F4}"/>
              </a:ext>
            </a:extLst>
          </p:cNvPr>
          <p:cNvSpPr txBox="1"/>
          <p:nvPr/>
        </p:nvSpPr>
        <p:spPr>
          <a:xfrm>
            <a:off x="1448257" y="4268236"/>
            <a:ext cx="185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人物分类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: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875EF42-2F95-04C5-0869-AF516ABE6D2B}"/>
              </a:ext>
            </a:extLst>
          </p:cNvPr>
          <p:cNvSpPr txBox="1"/>
          <p:nvPr/>
        </p:nvSpPr>
        <p:spPr>
          <a:xfrm>
            <a:off x="3366135" y="3732394"/>
            <a:ext cx="6254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A.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新型农民的典型：  小二黑和小芹</a:t>
            </a:r>
          </a:p>
          <a:p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B.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落后农民的典型：  二诸葛和三仙姑</a:t>
            </a:r>
          </a:p>
          <a:p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C.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封建恶势力的代表：金旺、兴旺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25"/>
      <p:bldP grpId="0" spid="27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6"/>
  <p:tag name="KSO_WM_ASSEMBLE_CHIP_INDEX" val="acbddb0f2eca4abbad942837c8a82bc4"/>
  <p:tag name="KSO_WM_BEAUTIFY_FLAG" val=""/>
  <p:tag name="KSO_WM_CHIP_GROUPID" val="60bed6124737e0f4c1ebe8cc"/>
  <p:tag name="KSO_WM_CHIP_XID" val="60bed6124737e0f4c1ebe8cd"/>
  <p:tag name="KSO_WM_DIAGRAM_GROUP_CODE" val="l1-1"/>
  <p:tag name="KSO_WM_TAG_VERSION" val="1.0"/>
  <p:tag name="KSO_WM_TEMPLATE_CATEGORY" val="diagram"/>
  <p:tag name="KSO_WM_TEMPLATE_INDEX" val="20219401"/>
  <p:tag name="KSO_WM_UNIT_COMPATIBLE" val="0"/>
  <p:tag name="KSO_WM_UNIT_DIAGRAM_ISNUMVISUAL" val="0"/>
  <p:tag name="KSO_WM_UNIT_DIAGRAM_ISREFERUNIT" val="0"/>
  <p:tag name="KSO_WM_UNIT_HIGHLIGHT" val="0"/>
  <p:tag name="KSO_WM_UNIT_ID" val="diagram20219401_3*l_h_f*1_1_1"/>
  <p:tag name="KSO_WM_UNIT_INDEX" val="1_1_1"/>
  <p:tag name="KSO_WM_UNIT_LAYERLEVEL" val="1_1_1"/>
  <p:tag name="KSO_WM_UNIT_NOCLEAR" val="0"/>
  <p:tag name="KSO_WM_UNIT_PRESET_TEXT" val="单击此处添加文本具体内容"/>
  <p:tag name="KSO_WM_UNIT_SUBTYPE" val="a"/>
  <p:tag name="KSO_WM_UNIT_TEXT_FILL_FORE_SCHEMECOLOR_INDEX" val="13"/>
  <p:tag name="KSO_WM_UNIT_TEXT_FILL_FORE_SCHEMECOLOR_INDEX_BRIGHTNESS" val="-0.25"/>
  <p:tag name="KSO_WM_UNIT_TEXT_FILL_TYPE" val="1"/>
  <p:tag name="KSO_WM_UNIT_TYPE" val="l_h_f"/>
  <p:tag name="KSO_WM_UNIT_USESOURCEFORMAT_APPLY" val="1"/>
  <p:tag name="KSO_WM_UNIT_VALUE" val="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4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5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6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7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8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3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4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5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6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  <p:tag name="KSO_WM_TAG_VERSION" val="1.0"/>
  <p:tag name="KSO_WM_TEMPLATE_CATEGORY" val="diagram"/>
  <p:tag name="KSO_WM_TEMPLATE_INDEX" val="20193897"/>
  <p:tag name="KSO_WM_UNIT_ADJUSTLAYOUT_ID" val="4"/>
  <p:tag name="KSO_WM_UNIT_COLOR_SCHEME_PARENT_PAGE" val="0_1"/>
  <p:tag name="KSO_WM_UNIT_COLOR_SCHEME_SHAPE_ID" val="4"/>
  <p:tag name="KSO_WM_UNIT_COMPATIBLE" val="0"/>
  <p:tag name="KSO_WM_UNIT_DIAGRAM_ISNUMVISUAL" val="0"/>
  <p:tag name="KSO_WM_UNIT_DIAGRAM_ISREFERUNIT" val="0"/>
  <p:tag name="KSO_WM_UNIT_HIGHLIGHT" val="0"/>
  <p:tag name="KSO_WM_UNIT_ID" val="diagram20193897_1*f*2"/>
  <p:tag name="KSO_WM_UNIT_LAYERLEVEL" val="1"/>
  <p:tag name="KSO_WM_UNIT_PRESET_TEXT" val="点击此处添加正文，文字是您思想的提炼，为了最终呈现发布的良好效果，请尽量言简意赅的阐述观点；根据需要可酌情增减文字，以便观者可以准确理解您所传达的信息。即便信息错综复杂，需要用更多的文字来表述，也请您尽可能提炼思想的精髓，恰如其分的表达观点，往往事半功倍。"/>
  <p:tag name="KSO_WM_UNIT_TEXT_FILL_FORE_SCHEMECOLOR_INDEX" val="14"/>
  <p:tag name="KSO_WM_UNIT_TEXT_FILL_FORE_SCHEMECOLOR_INDEX_BRIGHTNESS" val="0"/>
  <p:tag name="KSO_WM_UNIT_TEXT_FILL_TYPE" val="1"/>
  <p:tag name="KSO_WM_UNIT_TEXT_PART_ID" val="4-b"/>
  <p:tag name="KSO_WM_UNIT_TEXT_PART_ID_V2" val="d-4-1"/>
  <p:tag name="KSO_WM_UNIT_TEXT_PART_SIZE" val="84.88*854.5"/>
  <p:tag name="KSO_WM_UNIT_VALUE" val="1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  <p:tag name="KSO_WM_BEAUTIFY_FLAG" val="#wm#"/>
  <p:tag name="KSO_WM_TAG_VERSION" val="1.0"/>
  <p:tag name="KSO_WM_TEMPLATE_CATEGORY" val="diagram"/>
  <p:tag name="KSO_WM_TEMPLATE_INDEX" val="20193897"/>
  <p:tag name="KSO_WM_UNIT_ADJUSTLAYOUT_ID" val="2"/>
  <p:tag name="KSO_WM_UNIT_COLOR_SCHEME_PARENT_PAGE" val="0_1"/>
  <p:tag name="KSO_WM_UNIT_COLOR_SCHEME_SHAPE_ID" val="2"/>
  <p:tag name="KSO_WM_UNIT_COMPATIBLE" val="0"/>
  <p:tag name="KSO_WM_UNIT_DIAGRAM_ISNUMVISUAL" val="0"/>
  <p:tag name="KSO_WM_UNIT_DIAGRAM_ISREFERUNIT" val="0"/>
  <p:tag name="KSO_WM_UNIT_HIGHLIGHT" val="0"/>
  <p:tag name="KSO_WM_UNIT_ID" val="diagram20193897_1*a*1"/>
  <p:tag name="KSO_WM_UNIT_INDEX" val="1"/>
  <p:tag name="KSO_WM_UNIT_ISCONTENTSTITLE" val="0"/>
  <p:tag name="KSO_WM_UNIT_LAYERLEVEL" val="1"/>
  <p:tag name="KSO_WM_UNIT_PRESET_TEXT" val="单击添加大标题"/>
  <p:tag name="KSO_WM_UNIT_TEXT_PART_ID" val="3-X"/>
  <p:tag name="KSO_WM_UNIT_TEXT_PART_SIZE" val="49.2*832"/>
  <p:tag name="KSO_WM_UNIT_TYPE" val="a"/>
  <p:tag name="KSO_WM_UNIT_VALUE" val="2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1996</Words>
  <Application>Microsoft Office PowerPoint</Application>
  <PresentationFormat>宽屏</PresentationFormat>
  <Paragraphs>93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仿宋</vt:lpstr>
      <vt:lpstr>汉仪书宋二简</vt:lpstr>
      <vt:lpstr>黑体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2024-12-18T09:44:16Z</dcterms:created>
  <dc:creator>rbm.xkw.com</dc:creator>
  <cp:lastModifiedBy>君 孟</cp:lastModifiedBy>
  <cp:lastPrinted>2024-12-18T09:44:16Z</cp:lastPrinted>
  <dcterms:modified xsi:type="dcterms:W3CDTF">2025-02-26T08:12:07Z</dcterms:modified>
  <cp:revision>3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1101541668186849280</vt:lpwstr>
  </property>
</Properties>
</file>