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7" r:id="rId3"/>
    <p:sldId id="260" r:id="rId4"/>
    <p:sldId id="262" r:id="rId5"/>
    <p:sldId id="263" r:id="rId6"/>
    <p:sldId id="264" r:id="rId7"/>
    <p:sldId id="303" r:id="rId8"/>
    <p:sldId id="280" r:id="rId9"/>
    <p:sldId id="282" r:id="rId10"/>
    <p:sldId id="294" r:id="rId11"/>
    <p:sldId id="295" r:id="rId12"/>
    <p:sldId id="296" r:id="rId13"/>
    <p:sldId id="286" r:id="rId14"/>
    <p:sldId id="305" r:id="rId15"/>
    <p:sldId id="268" r:id="rId16"/>
    <p:sldId id="316" r:id="rId18"/>
    <p:sldId id="317" r:id="rId19"/>
    <p:sldId id="299" r:id="rId20"/>
    <p:sldId id="300" r:id="rId21"/>
    <p:sldId id="301" r:id="rId22"/>
    <p:sldId id="259" r:id="rId23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BE5"/>
    <a:srgbClr val="5B6BD5"/>
    <a:srgbClr val="755BD5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96"/>
        <p:guide pos="381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12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5" Type="http://schemas.openxmlformats.org/officeDocument/2006/relationships/tags" Target="../tags/tag5.xml"/><Relationship Id="rId4" Type="http://schemas.openxmlformats.org/officeDocument/2006/relationships/image" Target="../media/image1.png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2441"/>
            <a:ext cx="12192000" cy="91408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367645" y="5202585"/>
            <a:ext cx="1972945" cy="2019245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60067"/>
            <a:ext cx="12192000" cy="4937867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339705" y="5286376"/>
            <a:ext cx="1972945" cy="201924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-205105" y="-556804"/>
            <a:ext cx="1972945" cy="2019245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2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47351C-ACC6-4185-8512-C5EBC8A655D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1" name="Picture 7" descr="b749aad9e5a9c31710df9b2b"/>
          <p:cNvPicPr>
            <a:picLocks noChangeAspect="1"/>
          </p:cNvPicPr>
          <p:nvPr userDrawn="1"/>
        </p:nvPicPr>
        <p:blipFill>
          <a:blip r:embed="rId14"/>
          <a:srcRect t="6444" r="21208" b="81529"/>
          <a:stretch>
            <a:fillRect/>
          </a:stretch>
        </p:blipFill>
        <p:spPr>
          <a:xfrm>
            <a:off x="0" y="0"/>
            <a:ext cx="12192000" cy="37163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2" name="Picture 8" descr="b749aad9e5a9c31710df9b2b"/>
          <p:cNvPicPr>
            <a:picLocks noChangeAspect="1"/>
          </p:cNvPicPr>
          <p:nvPr userDrawn="1"/>
        </p:nvPicPr>
        <p:blipFill>
          <a:blip r:embed="rId14"/>
          <a:srcRect t="6444" r="21208" b="9009"/>
          <a:stretch>
            <a:fillRect/>
          </a:stretch>
        </p:blipFill>
        <p:spPr>
          <a:xfrm>
            <a:off x="0" y="3716338"/>
            <a:ext cx="12192000" cy="3141662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4" descr="2642544_145404034774_2"/>
          <p:cNvPicPr>
            <a:picLocks noChangeAspect="1"/>
          </p:cNvPicPr>
          <p:nvPr/>
        </p:nvPicPr>
        <p:blipFill>
          <a:blip r:embed="rId1">
            <a:grayscl/>
          </a:blip>
          <a:srcRect b="7594"/>
          <a:stretch>
            <a:fillRect/>
          </a:stretch>
        </p:blipFill>
        <p:spPr>
          <a:xfrm>
            <a:off x="1524000" y="0"/>
            <a:ext cx="9144000" cy="5013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0195" y="796290"/>
            <a:ext cx="1170178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苏武送匈奴使留汉者归国，与副将张胜及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假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          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吏常惠等募士百余人俱行，途遇险滩，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假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       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舟渡，至匈奴，方知匈奴使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假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          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也。州官闻知，急令属下捕之，属下求</a:t>
            </a:r>
            <a:r>
              <a:rPr lang="zh-CN" altLang="zh-CN" sz="3200" b="1" kern="100" smtClean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假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 </a:t>
            </a:r>
            <a:r>
              <a:rPr lang="zh-CN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</a:t>
            </a:r>
            <a:r>
              <a:rPr lang="en-US" altLang="zh-CN" sz="32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，州官不许，乃往。</a:t>
            </a:r>
            <a:endParaRPr lang="zh-CN" altLang="zh-CN" sz="32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48627" name="矩形 2"/>
          <p:cNvSpPr/>
          <p:nvPr/>
        </p:nvSpPr>
        <p:spPr>
          <a:xfrm>
            <a:off x="8466266" y="968328"/>
            <a:ext cx="1816100" cy="583565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非正式的</a:t>
            </a:r>
            <a:endParaRPr lang="zh-CN" altLang="zh-CN" sz="32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29" name="矩形 11"/>
          <p:cNvSpPr/>
          <p:nvPr/>
        </p:nvSpPr>
        <p:spPr>
          <a:xfrm>
            <a:off x="6873926" y="1729297"/>
            <a:ext cx="999490" cy="583565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凭借</a:t>
            </a:r>
            <a:endParaRPr lang="zh-CN" altLang="zh-CN" sz="32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0" name="矩形 12"/>
          <p:cNvSpPr/>
          <p:nvPr/>
        </p:nvSpPr>
        <p:spPr>
          <a:xfrm>
            <a:off x="2500884" y="2391305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与“真”相反</a:t>
            </a:r>
            <a:endParaRPr lang="zh-CN" altLang="zh-CN" sz="32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1" name="矩形 13"/>
          <p:cNvSpPr/>
          <p:nvPr/>
        </p:nvSpPr>
        <p:spPr>
          <a:xfrm>
            <a:off x="1219132" y="3137276"/>
            <a:ext cx="999490" cy="583565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3200" b="1" kern="10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假期</a:t>
            </a:r>
            <a:endParaRPr lang="zh-CN" altLang="zh-CN" sz="3200" b="1" kern="100">
              <a:solidFill>
                <a:srgbClr val="FF000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4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4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4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7" grpId="0"/>
      <p:bldP spid="1048629" grpId="0"/>
      <p:bldP spid="1048630" grpId="0"/>
      <p:bldP spid="10486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194305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04495" y="548640"/>
          <a:ext cx="11201400" cy="5760720"/>
        </p:xfrm>
        <a:graphic>
          <a:graphicData uri="http://schemas.openxmlformats.org/drawingml/2006/table">
            <a:tbl>
              <a:tblPr/>
              <a:tblGrid>
                <a:gridCol w="4053205"/>
                <a:gridCol w="7148195"/>
              </a:tblGrid>
              <a:tr h="640080">
                <a:tc>
                  <a:txBody>
                    <a:bodyPr wrap="square"/>
                    <a:p>
                      <a:pPr marL="7175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义项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例句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①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善</a:t>
                      </a:r>
                      <a:r>
                        <a:rPr lang="zh-CN" sz="2800" b="1" kern="10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假</a:t>
                      </a:r>
                      <a:r>
                        <a:rPr lang="zh-CN" sz="28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于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物也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16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②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武与副中郎将张胜及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假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吏常惠等募士斥候百余人俱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《苏武传》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③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因求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假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暂归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《孔雀东南飞》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④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乃悟前狼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假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寐，盖以诱敌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《聊斋志异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·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狼》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160">
                <a:tc>
                  <a:txBody>
                    <a:bodyPr wrap="square"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⑤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假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若便是土和泥，也有些土气息，泥</a:t>
                      </a:r>
                      <a:r>
                        <a:rPr lang="zh-CN" sz="28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滋味</a:t>
                      </a:r>
                      <a:endParaRPr lang="en-US" altLang="zh-CN" sz="2800" b="1" kern="10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71755" algn="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《长亭送别》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⑥</a:t>
                      </a:r>
                      <a:endParaRPr lang="zh-CN" sz="2800" b="1" kern="10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愿大王少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假</a:t>
                      </a:r>
                      <a:r>
                        <a:rPr lang="zh-CN" sz="2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借之</a:t>
                      </a:r>
                      <a:r>
                        <a:rPr lang="en-US" sz="2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《荆轲刺秦王》</a:t>
                      </a:r>
                      <a:r>
                        <a:rPr lang="en-US" sz="2800" b="1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en-US" sz="2800" b="1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618" name="矩形 6"/>
          <p:cNvSpPr/>
          <p:nvPr>
            <p:custDataLst>
              <p:tags r:id="rId2"/>
            </p:custDataLst>
          </p:nvPr>
        </p:nvSpPr>
        <p:spPr>
          <a:xfrm>
            <a:off x="1044493" y="2154765"/>
            <a:ext cx="304292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非正式的、代理的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19" name="矩形 7"/>
          <p:cNvSpPr/>
          <p:nvPr>
            <p:custDataLst>
              <p:tags r:id="rId3"/>
            </p:custDataLst>
          </p:nvPr>
        </p:nvSpPr>
        <p:spPr>
          <a:xfrm>
            <a:off x="1175303" y="3167909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假期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20" name="矩形 8"/>
          <p:cNvSpPr/>
          <p:nvPr>
            <p:custDataLst>
              <p:tags r:id="rId4"/>
            </p:custDataLst>
          </p:nvPr>
        </p:nvSpPr>
        <p:spPr>
          <a:xfrm>
            <a:off x="973373" y="3761759"/>
            <a:ext cx="3400425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真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相反，不真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17" name="矩形 5"/>
          <p:cNvSpPr/>
          <p:nvPr>
            <p:custDataLst>
              <p:tags r:id="rId5"/>
            </p:custDataLst>
          </p:nvPr>
        </p:nvSpPr>
        <p:spPr>
          <a:xfrm>
            <a:off x="1306748" y="1095778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借助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22" name="矩形 10"/>
          <p:cNvSpPr/>
          <p:nvPr/>
        </p:nvSpPr>
        <p:spPr>
          <a:xfrm>
            <a:off x="973510" y="4691464"/>
            <a:ext cx="1970405" cy="737235"/>
          </a:xfrm>
          <a:prstGeom prst="rect">
            <a:avLst/>
          </a:prstGeom>
        </p:spPr>
        <p:txBody>
          <a:bodyPr wrap="none">
            <a:spAutoFit/>
          </a:bodyPr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假如，如果</a:t>
            </a:r>
            <a:endParaRPr lang="zh-CN" altLang="zh-CN" sz="2800" b="1" kern="10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75385" y="5608955"/>
            <a:ext cx="2286000" cy="585470"/>
          </a:xfrm>
          <a:prstGeom prst="rect">
            <a:avLst/>
          </a:prstGeom>
        </p:spPr>
        <p:txBody>
          <a:bodyPr wrap="square"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宽容、原谅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7" grpId="0"/>
      <p:bldP spid="1048617" grpId="1"/>
      <p:bldP spid="1048618" grpId="0"/>
      <p:bldP spid="1048618" grpId="1"/>
      <p:bldP spid="1048619" grpId="0"/>
      <p:bldP spid="1048619" grpId="1"/>
      <p:bldP spid="1048620" grpId="0"/>
      <p:bldP spid="1048620" grpId="1"/>
      <p:bldP spid="1048622" grpId="0"/>
      <p:bldP spid="1048622" grpId="1"/>
      <p:bldP spid="3" grpId="0"/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67715" y="901700"/>
            <a:ext cx="10534015" cy="4246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150000"/>
              </a:lnSpc>
              <a:spcAft>
                <a:spcPct val="0"/>
              </a:spcAft>
            </a:pPr>
            <a:r>
              <a:rPr lang="en-US" altLang="zh-CN" sz="3600" b="1" kern="100" smtClean="0">
                <a:ea typeface="隶书" panose="02010509060101010101" pitchFamily="49" charset="-122"/>
                <a:cs typeface="Times New Roman" panose="02020603050405020304" pitchFamily="18" charset="0"/>
                <a:sym typeface="+mn-ea"/>
              </a:rPr>
              <a:t>                          </a:t>
            </a:r>
            <a:r>
              <a:rPr lang="zh-CN" altLang="zh-CN" sz="3600" b="1" kern="100" smtClean="0">
                <a:ea typeface="隶书" panose="02010509060101010101" pitchFamily="49" charset="-122"/>
                <a:cs typeface="Times New Roman" panose="02020603050405020304" pitchFamily="18" charset="0"/>
                <a:sym typeface="+mn-ea"/>
              </a:rPr>
              <a:t>絶</a:t>
            </a:r>
            <a:r>
              <a:rPr lang="zh-TW" altLang="zh-CN" sz="3600" b="1" kern="10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  <a:sym typeface="+mn-ea"/>
              </a:rPr>
              <a:t>　　　</a:t>
            </a:r>
            <a:r>
              <a:rPr lang="zh-CN" altLang="zh-CN" sz="3600" b="1" kern="100"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絶</a:t>
            </a:r>
            <a:r>
              <a:rPr lang="zh-CN" altLang="zh-CN" sz="36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　　</a:t>
            </a:r>
            <a:r>
              <a:rPr lang="zh-CN" altLang="zh-CN" sz="3600" b="1" kern="10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  <a:sym typeface="+mn-ea"/>
              </a:rPr>
              <a:t> </a:t>
            </a:r>
            <a:r>
              <a:rPr lang="zh-CN" altLang="zh-CN" sz="36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　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　绝</a:t>
            </a:r>
            <a:endParaRPr lang="zh-CN" altLang="zh-CN" sz="360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ctr">
              <a:lnSpc>
                <a:spcPct val="150000"/>
              </a:lnSpc>
              <a:spcAft>
                <a:spcPct val="0"/>
              </a:spcAft>
            </a:pP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甲骨文　小篆</a:t>
            </a:r>
            <a:r>
              <a:rPr lang="zh-CN" altLang="zh-CN" sz="3600" b="1" kern="10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  <a:sym typeface="+mn-ea"/>
              </a:rPr>
              <a:t> 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　隶书</a:t>
            </a:r>
            <a:r>
              <a:rPr lang="zh-CN" altLang="zh-CN" sz="3600" b="1" kern="10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  <a:sym typeface="+mn-ea"/>
              </a:rPr>
              <a:t> 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　繁体楷书</a:t>
            </a:r>
            <a:r>
              <a:rPr lang="zh-CN" altLang="zh-CN" sz="3600" b="1" kern="10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  <a:sym typeface="+mn-ea"/>
              </a:rPr>
              <a:t> 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　简体楷书</a:t>
            </a:r>
            <a:endParaRPr lang="zh-CN" altLang="zh-CN" sz="360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600" b="1" kern="10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绝</a:t>
            </a:r>
            <a:r>
              <a:rPr lang="en-US" altLang="zh-CN" sz="3600" b="1" kern="10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本来写作</a:t>
            </a:r>
            <a:r>
              <a:rPr lang="en-US" altLang="zh-CN" sz="3600" b="1" kern="100" smtClean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600" b="1" kern="100"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絶</a:t>
            </a:r>
            <a:r>
              <a:rPr lang="en-US" altLang="zh-CN" sz="3600" b="1" kern="100" smtClean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，是会意字。甲骨文外边是</a:t>
            </a:r>
            <a:r>
              <a:rPr lang="en-US" altLang="zh-CN" sz="3600" b="1" kern="10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刀</a:t>
            </a:r>
            <a:r>
              <a:rPr lang="en-US" altLang="zh-CN" sz="3600" b="1" kern="10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字，里边上下都是</a:t>
            </a:r>
            <a:r>
              <a:rPr lang="en-US" altLang="zh-CN" sz="3600" b="1" kern="10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丝</a:t>
            </a:r>
            <a:r>
              <a:rPr lang="en-US" altLang="zh-CN" sz="3600" b="1" kern="10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6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字，合起来指用刀切断丝线。表示断绝。</a:t>
            </a:r>
            <a:endParaRPr lang="zh-CN" altLang="zh-CN" sz="3600" b="1" kern="10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7096" y="736365"/>
            <a:ext cx="479971" cy="1260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81833" y="814410"/>
            <a:ext cx="573934" cy="874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42925" y="582930"/>
            <a:ext cx="11106785" cy="4246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50000"/>
              </a:lnSpc>
            </a:pPr>
            <a:r>
              <a:rPr lang="en-US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  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晋人有美玉，邻人觊觎，屡盗而不得。为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绝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(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    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邻人之念，晋人遂率妻子至桃源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绝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(</a:t>
            </a: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            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境，途遇江河，假舟楫而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绝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(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    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，后至无人处，而闻妙声，目力所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绝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(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    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，亦无所见。其子仰望，见一大鹏，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绝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(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      </a:t>
            </a:r>
            <a:r>
              <a:rPr lang="en-US" altLang="zh-CN" sz="36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云气，图南飞。妻子皆以为妙，遂居于此。</a:t>
            </a:r>
            <a:endParaRPr lang="zh-CN" altLang="zh-CN" sz="36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367010" y="882015"/>
            <a:ext cx="911225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断绝</a:t>
            </a:r>
            <a:endParaRPr lang="zh-CN" altLang="zh-CN" sz="28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90815" y="1710690"/>
            <a:ext cx="2295525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buClrTx/>
              <a:buSzTx/>
              <a:buFontTx/>
            </a:pP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与世隔绝的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28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63160" y="2508250"/>
            <a:ext cx="1034415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横渡 </a:t>
            </a:r>
            <a:r>
              <a:rPr lang="en-US" altLang="zh-CN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lang="zh-CN" altLang="zh-CN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40660" y="3429000"/>
            <a:ext cx="1124585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穷尽</a:t>
            </a:r>
            <a:endParaRPr lang="zh-CN" altLang="zh-CN" sz="28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27480" y="4146550"/>
            <a:ext cx="962660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穿越  </a:t>
            </a:r>
            <a:endParaRPr lang="zh-CN" altLang="zh-CN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6" name="表格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24565" y="512803"/>
          <a:ext cx="10942955" cy="5760720"/>
        </p:xfrm>
        <a:graphic>
          <a:graphicData uri="http://schemas.openxmlformats.org/drawingml/2006/table">
            <a:tbl>
              <a:tblPr/>
              <a:tblGrid>
                <a:gridCol w="3383915"/>
                <a:gridCol w="7559040"/>
              </a:tblGrid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义项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例句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①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假舟楫者，非能水也，而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江河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②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我命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今日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《孔雀东南飞》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③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冰泉冷涩弦凝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《琵琶行》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④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宜咏诗，诗韵清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《黄冈竹楼记》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⑤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楚怀王贪而信张仪，遂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齐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《屈原列传》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⑥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率妻子邑人来此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境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《桃花源记》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⑦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而心目力俱穷，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无踪响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《促织》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⑧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绝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云气，负青天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《逍遥游》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632" name="矩形 13"/>
          <p:cNvSpPr/>
          <p:nvPr/>
        </p:nvSpPr>
        <p:spPr>
          <a:xfrm>
            <a:off x="1074816" y="1241016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横渡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3" name="矩形 14"/>
          <p:cNvSpPr/>
          <p:nvPr/>
        </p:nvSpPr>
        <p:spPr>
          <a:xfrm>
            <a:off x="1074816" y="1860397"/>
            <a:ext cx="268541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停止呼吸，气绝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4" name="矩形 15"/>
          <p:cNvSpPr/>
          <p:nvPr/>
        </p:nvSpPr>
        <p:spPr>
          <a:xfrm>
            <a:off x="1074816" y="2492352"/>
            <a:ext cx="197040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停止，中断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5" name="矩形 16"/>
          <p:cNvSpPr/>
          <p:nvPr/>
        </p:nvSpPr>
        <p:spPr>
          <a:xfrm>
            <a:off x="1074816" y="3779114"/>
            <a:ext cx="268541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绝交，断绝往来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6" name="矩形 17"/>
          <p:cNvSpPr/>
          <p:nvPr/>
        </p:nvSpPr>
        <p:spPr>
          <a:xfrm>
            <a:off x="1074816" y="3166588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绝妙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7" name="矩形 18"/>
          <p:cNvSpPr/>
          <p:nvPr/>
        </p:nvSpPr>
        <p:spPr>
          <a:xfrm>
            <a:off x="1074816" y="4427066"/>
            <a:ext cx="268541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隔绝的，封闭的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38" name="矩形 19"/>
          <p:cNvSpPr/>
          <p:nvPr/>
        </p:nvSpPr>
        <p:spPr>
          <a:xfrm>
            <a:off x="1069873" y="4916647"/>
            <a:ext cx="1970405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绝对，完全</a:t>
            </a:r>
            <a:endParaRPr lang="zh-CN" altLang="zh-CN" sz="2800" b="1" kern="10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77925" y="5536565"/>
            <a:ext cx="2325370" cy="73723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直上穿过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4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2" grpId="0"/>
      <p:bldP spid="1048633" grpId="0"/>
      <p:bldP spid="1048634" grpId="0"/>
      <p:bldP spid="1048635" grpId="0"/>
      <p:bldP spid="1048636" grpId="0"/>
      <p:bldP spid="1048637" grpId="0"/>
      <p:bldP spid="1048638" grpId="0"/>
      <p:bldP spid="2" grpId="0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9" name="Text Box 3"/>
          <p:cNvSpPr txBox="1"/>
          <p:nvPr/>
        </p:nvSpPr>
        <p:spPr>
          <a:xfrm>
            <a:off x="1524000" y="1989138"/>
            <a:ext cx="1512888" cy="16300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3600" b="1" dirty="0">
                <a:solidFill>
                  <a:srgbClr val="000099"/>
                </a:solidFill>
                <a:latin typeface="Arial" panose="020B0604020202020204" pitchFamily="34" charset="0"/>
              </a:rPr>
              <a:t>    </a:t>
            </a:r>
            <a:r>
              <a:rPr lang="zh-CN" altLang="en-US" sz="40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charset="-122"/>
              </a:rPr>
              <a:t>而</a:t>
            </a:r>
            <a:endParaRPr lang="zh-CN" altLang="en-US" sz="40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charset="-122"/>
            </a:endParaRPr>
          </a:p>
          <a:p>
            <a:pPr marL="0" lvl="0" indent="0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40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charset="-122"/>
              </a:rPr>
              <a:t>P639</a:t>
            </a:r>
            <a:endParaRPr lang="en-US" altLang="zh-CN" sz="40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87713" y="908050"/>
            <a:ext cx="69850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1" lang="zh-CN" altLang="en-US" sz="3200" b="1" kern="1200" cap="none" spc="0" normalizeH="0" baseline="0" noProof="0" dirty="0">
                <a:latin typeface="Arial" panose="020B0604020202020204" pitchFamily="34" charset="0"/>
                <a:ea typeface="黑体" panose="02010609060101010101" charset="-122"/>
                <a:cs typeface="+mn-cs"/>
              </a:rPr>
              <a:t>青，取之于蓝，</a:t>
            </a:r>
            <a:r>
              <a:rPr kumimoji="1" lang="zh-CN" altLang="en-US" sz="32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  <a:cs typeface="+mn-cs"/>
              </a:rPr>
              <a:t>而</a:t>
            </a:r>
            <a:r>
              <a:rPr kumimoji="1" lang="zh-CN" altLang="en-US" sz="3200" b="1" kern="1200" cap="none" spc="0" normalizeH="0" baseline="0" noProof="0" dirty="0">
                <a:latin typeface="Arial" panose="020B0604020202020204" pitchFamily="34" charset="0"/>
                <a:ea typeface="黑体" panose="02010609060101010101" charset="-122"/>
                <a:cs typeface="+mn-cs"/>
              </a:rPr>
              <a:t>青于蓝</a:t>
            </a:r>
            <a:endParaRPr kumimoji="1" lang="zh-CN" altLang="en-US" sz="3200" b="1" kern="1200" cap="none" spc="0" normalizeH="0" baseline="0" noProof="0" dirty="0">
              <a:latin typeface="Arial" panose="020B0604020202020204" pitchFamily="34" charset="0"/>
              <a:ea typeface="黑体" panose="02010609060101010101" charset="-122"/>
              <a:cs typeface="+mn-cs"/>
            </a:endParaRPr>
          </a:p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黑体" panose="02010609060101010101" charset="-122"/>
                <a:cs typeface="+mn-cs"/>
              </a:rPr>
              <a:t>君子博学</a:t>
            </a: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  <a:cs typeface="+mn-cs"/>
              </a:rPr>
              <a:t>而</a:t>
            </a: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黑体" panose="02010609060101010101" charset="-122"/>
                <a:cs typeface="+mn-cs"/>
              </a:rPr>
              <a:t>日参省乎己</a:t>
            </a:r>
            <a:endParaRPr kumimoji="0" lang="zh-CN" altLang="en-US" sz="3200" b="1" kern="1200" cap="none" spc="0" normalizeH="0" baseline="0" noProof="0" dirty="0">
              <a:latin typeface="Arial" panose="020B0604020202020204" pitchFamily="34" charset="0"/>
              <a:ea typeface="黑体" panose="02010609060101010101" charset="-122"/>
              <a:cs typeface="+mn-cs"/>
            </a:endParaRPr>
          </a:p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zh-CN" altLang="en-US" sz="3200" b="1" kern="1200" cap="none" spc="0" normalizeH="0" baseline="0" noProof="0" dirty="0">
                <a:solidFill>
                  <a:srgbClr val="250105"/>
                </a:solidFill>
                <a:latin typeface="Arial" panose="020B0604020202020204" pitchFamily="34" charset="0"/>
                <a:ea typeface="黑体" panose="02010609060101010101" charset="-122"/>
                <a:cs typeface="+mn-cs"/>
              </a:rPr>
              <a:t>吾尝终日</a:t>
            </a:r>
            <a:r>
              <a:rPr kumimoji="1" lang="zh-CN" altLang="en-US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charset="-122"/>
                <a:cs typeface="+mn-cs"/>
              </a:rPr>
              <a:t>而</a:t>
            </a:r>
            <a:r>
              <a:rPr kumimoji="1" lang="zh-CN" altLang="en-US" sz="3200" b="1" kern="1200" cap="none" spc="0" normalizeH="0" baseline="0" noProof="0" dirty="0">
                <a:solidFill>
                  <a:srgbClr val="250105"/>
                </a:solidFill>
                <a:latin typeface="Arial" panose="020B0604020202020204" pitchFamily="34" charset="0"/>
                <a:ea typeface="黑体" panose="02010609060101010101" charset="-122"/>
                <a:cs typeface="+mn-cs"/>
              </a:rPr>
              <a:t>思矣</a:t>
            </a:r>
            <a:endParaRPr kumimoji="1" lang="zh-CN" altLang="en-US" sz="3200" b="1" kern="1200" cap="none" spc="0" normalizeH="0" baseline="0" noProof="0" dirty="0">
              <a:solidFill>
                <a:srgbClr val="250105"/>
              </a:solidFill>
              <a:latin typeface="Arial" panose="020B0604020202020204" pitchFamily="34" charset="0"/>
              <a:ea typeface="黑体" panose="02010609060101010101" charset="-122"/>
              <a:cs typeface="+mn-cs"/>
            </a:endParaRPr>
          </a:p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黑体" panose="02010609060101010101" charset="-122"/>
                <a:cs typeface="+mn-cs"/>
              </a:rPr>
              <a:t>蟹六跪</a:t>
            </a: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  <a:cs typeface="+mn-cs"/>
              </a:rPr>
              <a:t>而</a:t>
            </a: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黑体" panose="02010609060101010101" charset="-122"/>
                <a:cs typeface="+mn-cs"/>
              </a:rPr>
              <a:t>二螯</a:t>
            </a:r>
            <a:endParaRPr kumimoji="0" lang="zh-CN" altLang="en-US" sz="3200" b="1" kern="1200" cap="none" spc="0" normalizeH="0" baseline="0" noProof="0" dirty="0">
              <a:latin typeface="Arial" panose="020B0604020202020204" pitchFamily="34" charset="0"/>
              <a:ea typeface="黑体" panose="02010609060101010101" charset="-122"/>
              <a:cs typeface="+mn-cs"/>
            </a:endParaRPr>
          </a:p>
        </p:txBody>
      </p:sp>
      <p:sp>
        <p:nvSpPr>
          <p:cNvPr id="24581" name="AutoShape 5"/>
          <p:cNvSpPr/>
          <p:nvPr/>
        </p:nvSpPr>
        <p:spPr>
          <a:xfrm>
            <a:off x="2782888" y="981075"/>
            <a:ext cx="360362" cy="2701925"/>
          </a:xfrm>
          <a:prstGeom prst="leftBrace">
            <a:avLst>
              <a:gd name="adj1" fmla="val 89453"/>
              <a:gd name="adj2" fmla="val 50000"/>
            </a:avLst>
          </a:prstGeom>
          <a:noFill/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5602" name="Group 2"/>
          <p:cNvGrpSpPr/>
          <p:nvPr/>
        </p:nvGrpSpPr>
        <p:grpSpPr>
          <a:xfrm>
            <a:off x="1919288" y="2781300"/>
            <a:ext cx="6840537" cy="2800350"/>
            <a:chOff x="272" y="601"/>
            <a:chExt cx="4281" cy="3058"/>
          </a:xfrm>
        </p:grpSpPr>
        <p:sp>
          <p:nvSpPr>
            <p:cNvPr id="25608" name="Rectangle 3"/>
            <p:cNvSpPr/>
            <p:nvPr/>
          </p:nvSpPr>
          <p:spPr>
            <a:xfrm>
              <a:off x="272" y="1362"/>
              <a:ext cx="405" cy="7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zh-CN" alt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charset="-122"/>
                </a:rPr>
                <a:t>之</a:t>
              </a:r>
              <a:endPara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</a:endParaRPr>
            </a:p>
          </p:txBody>
        </p:sp>
        <p:sp>
          <p:nvSpPr>
            <p:cNvPr id="25609" name="Rectangle 4"/>
            <p:cNvSpPr/>
            <p:nvPr/>
          </p:nvSpPr>
          <p:spPr>
            <a:xfrm>
              <a:off x="839" y="601"/>
              <a:ext cx="3714" cy="305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zh-CN" altLang="en-US" sz="3200" b="1" dirty="0">
                  <a:latin typeface="Arial" panose="020B0604020202020204" pitchFamily="34" charset="0"/>
                  <a:ea typeface="黑体" panose="02010609060101010101" charset="-122"/>
                </a:rPr>
                <a:t>輮使</a:t>
              </a:r>
              <a:r>
                <a:rPr lang="zh-CN" altLang="en-US" sz="3200" b="1" dirty="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charset="-122"/>
                </a:rPr>
                <a:t>之</a:t>
              </a:r>
              <a:r>
                <a:rPr lang="zh-CN" altLang="en-US" sz="3200" b="1" dirty="0">
                  <a:latin typeface="Arial" panose="020B0604020202020204" pitchFamily="34" charset="0"/>
                  <a:ea typeface="黑体" panose="02010609060101010101" charset="-122"/>
                </a:rPr>
                <a:t>然也</a:t>
              </a:r>
              <a:endParaRPr lang="zh-CN" altLang="en-US" sz="3200" b="1" dirty="0">
                <a:latin typeface="Arial" panose="020B0604020202020204" pitchFamily="34" charset="0"/>
                <a:ea typeface="黑体" panose="02010609060101010101" charset="-122"/>
              </a:endParaRPr>
            </a:p>
            <a:p>
              <a:pPr marL="0" lvl="0" indent="0">
                <a:spcBef>
                  <a:spcPct val="0"/>
                </a:spcBef>
                <a:buFontTx/>
                <a:buNone/>
              </a:pPr>
              <a:endParaRPr lang="zh-CN" altLang="en-US" sz="3200" b="1" dirty="0">
                <a:latin typeface="Arial" panose="020B0604020202020204" pitchFamily="34" charset="0"/>
                <a:ea typeface="黑体" panose="02010609060101010101" charset="-122"/>
              </a:endParaRPr>
            </a:p>
            <a:p>
              <a:pPr marL="0" lvl="0" indent="0">
                <a:spcBef>
                  <a:spcPct val="0"/>
                </a:spcBef>
                <a:buFontTx/>
                <a:buNone/>
              </a:pPr>
              <a:r>
                <a:rPr lang="zh-CN" altLang="en-US" sz="3200" b="1" dirty="0">
                  <a:latin typeface="Arial" panose="020B0604020202020204" pitchFamily="34" charset="0"/>
                  <a:ea typeface="黑体" panose="02010609060101010101" charset="-122"/>
                </a:rPr>
                <a:t>蚓无爪牙</a:t>
              </a:r>
              <a:r>
                <a:rPr lang="zh-CN" altLang="en-US" sz="3200" b="1" dirty="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charset="-122"/>
                </a:rPr>
                <a:t>之</a:t>
              </a:r>
              <a:r>
                <a:rPr lang="zh-CN" altLang="en-US" sz="3200" b="1" dirty="0">
                  <a:latin typeface="Arial" panose="020B0604020202020204" pitchFamily="34" charset="0"/>
                  <a:ea typeface="黑体" panose="02010609060101010101" charset="-122"/>
                </a:rPr>
                <a:t>利，筋骨</a:t>
              </a:r>
              <a:r>
                <a:rPr lang="zh-CN" altLang="en-US" sz="3200" b="1" dirty="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charset="-122"/>
                </a:rPr>
                <a:t>之</a:t>
              </a:r>
              <a:r>
                <a:rPr lang="zh-CN" altLang="en-US" sz="3200" b="1" dirty="0">
                  <a:latin typeface="Arial" panose="020B0604020202020204" pitchFamily="34" charset="0"/>
                  <a:ea typeface="黑体" panose="02010609060101010101" charset="-122"/>
                </a:rPr>
                <a:t>强</a:t>
              </a:r>
              <a:endParaRPr lang="zh-CN" altLang="en-US" sz="3200" b="1" dirty="0">
                <a:latin typeface="Arial" panose="020B0604020202020204" pitchFamily="34" charset="0"/>
                <a:ea typeface="黑体" panose="02010609060101010101" charset="-122"/>
              </a:endParaRPr>
            </a:p>
            <a:p>
              <a:pPr marL="0" lvl="0" indent="0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endParaRPr lang="zh-CN" altLang="en-US" sz="3200" b="1" dirty="0">
                <a:latin typeface="Arial" panose="020B0604020202020204" pitchFamily="34" charset="0"/>
                <a:ea typeface="黑体" panose="02010609060101010101" charset="-122"/>
              </a:endParaRPr>
            </a:p>
            <a:p>
              <a:pPr marL="0" lvl="0" indent="0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endParaRPr lang="en-US" altLang="zh-CN" sz="3200" b="1" dirty="0">
                <a:latin typeface="Times New Roman" panose="02020603050405020304" pitchFamily="18" charset="0"/>
                <a:ea typeface="黑体" panose="02010609060101010101" charset="-122"/>
              </a:endParaRPr>
            </a:p>
          </p:txBody>
        </p:sp>
        <p:sp>
          <p:nvSpPr>
            <p:cNvPr id="25610" name="AutoShape 5"/>
            <p:cNvSpPr/>
            <p:nvPr/>
          </p:nvSpPr>
          <p:spPr>
            <a:xfrm>
              <a:off x="697" y="1344"/>
              <a:ext cx="142" cy="469"/>
            </a:xfrm>
            <a:prstGeom prst="leftBrace">
              <a:avLst>
                <a:gd name="adj1" fmla="val 82570"/>
                <a:gd name="adj2" fmla="val 50000"/>
              </a:avLst>
            </a:prstGeom>
            <a:noFill/>
            <a:ln w="222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anchor="ctr" anchorCtr="0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en-US" sz="1800" dirty="0">
                <a:latin typeface="Arial" panose="020B0604020202020204" pitchFamily="34" charset="0"/>
              </a:endParaRPr>
            </a:p>
          </p:txBody>
        </p:sp>
      </p:grp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208213" y="333375"/>
            <a:ext cx="18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endParaRPr kumimoji="1" lang="zh-CN" altLang="zh-CN" sz="4000" b="1" kern="1200" cap="none" spc="0" normalizeH="0" baseline="0" noProof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grpSp>
        <p:nvGrpSpPr>
          <p:cNvPr id="25604" name="Group 7"/>
          <p:cNvGrpSpPr/>
          <p:nvPr/>
        </p:nvGrpSpPr>
        <p:grpSpPr>
          <a:xfrm>
            <a:off x="1847850" y="476250"/>
            <a:ext cx="6264275" cy="2262188"/>
            <a:chOff x="300" y="2750"/>
            <a:chExt cx="3742" cy="1439"/>
          </a:xfrm>
        </p:grpSpPr>
        <p:sp>
          <p:nvSpPr>
            <p:cNvPr id="2" name="Text Box 8"/>
            <p:cNvSpPr txBox="1">
              <a:spLocks noChangeArrowheads="1"/>
            </p:cNvSpPr>
            <p:nvPr/>
          </p:nvSpPr>
          <p:spPr bwMode="auto">
            <a:xfrm>
              <a:off x="846" y="2750"/>
              <a:ext cx="3196" cy="1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R="0" defTabSz="914400" eaLnBrk="1" hangingPunct="1">
                <a:lnSpc>
                  <a:spcPct val="90000"/>
                </a:lnSpc>
                <a:buClrTx/>
                <a:buSzTx/>
                <a:buFontTx/>
                <a:buNone/>
                <a:defRPr/>
              </a:pPr>
              <a:endParaRPr kumimoji="1" lang="en-US" altLang="zh-CN" b="1" kern="1200" cap="none" spc="0" normalizeH="0" baseline="0" noProof="0">
                <a:solidFill>
                  <a:srgbClr val="250105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  <a:p>
              <a:pPr marR="0" defTabSz="914400" eaLnBrk="1" hangingPunct="1">
                <a:lnSpc>
                  <a:spcPct val="90000"/>
                </a:lnSpc>
                <a:buClrTx/>
                <a:buSzTx/>
                <a:buFontTx/>
                <a:buNone/>
                <a:defRPr/>
              </a:pPr>
              <a:r>
                <a:rPr kumimoji="1" lang="zh-CN" altLang="en-US" sz="3200" b="1" kern="1200" cap="none" spc="0" normalizeH="0" baseline="0" noProof="0"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青，取之</a:t>
              </a:r>
              <a:r>
                <a:rPr kumimoji="1" lang="zh-CN" altLang="en-US" sz="3200" b="1" kern="1200" cap="none" spc="0" normalizeH="0" baseline="0" noProof="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于</a:t>
              </a:r>
              <a:r>
                <a:rPr kumimoji="1" lang="zh-CN" altLang="en-US" sz="3200" b="1" kern="1200" cap="none" spc="0" normalizeH="0" baseline="0" noProof="0"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蓝，而青</a:t>
              </a:r>
              <a:r>
                <a:rPr kumimoji="1" lang="zh-CN" altLang="en-US" sz="3200" b="1" kern="1200" cap="none" spc="0" normalizeH="0" baseline="0" noProof="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于</a:t>
              </a:r>
              <a:r>
                <a:rPr kumimoji="1" lang="zh-CN" altLang="en-US" sz="3200" b="1" kern="1200" cap="none" spc="0" normalizeH="0" baseline="0" noProof="0"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蓝</a:t>
              </a:r>
              <a:endParaRPr kumimoji="1" lang="zh-CN" altLang="en-US" sz="3200" b="1" kern="1200" cap="none" spc="0" normalizeH="0" baseline="0" noProof="0">
                <a:latin typeface="Arial" panose="020B0604020202020204" pitchFamily="34" charset="0"/>
                <a:ea typeface="黑体" panose="02010609060101010101" charset="-122"/>
                <a:cs typeface="+mn-cs"/>
              </a:endParaRPr>
            </a:p>
            <a:p>
              <a:pPr marR="0" defTabSz="914400" eaLnBrk="1" hangingPunct="1">
                <a:lnSpc>
                  <a:spcPct val="90000"/>
                </a:lnSpc>
                <a:buClrTx/>
                <a:buSzTx/>
                <a:buFontTx/>
                <a:buNone/>
                <a:defRPr/>
              </a:pPr>
              <a:endParaRPr kumimoji="1" lang="zh-CN" altLang="en-US" sz="3200" b="1" kern="1200" cap="none" spc="0" normalizeH="0" baseline="0" noProof="0">
                <a:latin typeface="Arial" panose="020B0604020202020204" pitchFamily="34" charset="0"/>
                <a:ea typeface="黑体" panose="02010609060101010101" charset="-122"/>
                <a:cs typeface="+mn-cs"/>
              </a:endParaRPr>
            </a:p>
            <a:p>
              <a:pPr marR="0" defTabSz="914400" eaLnBrk="1" hangingPunct="1">
                <a:lnSpc>
                  <a:spcPct val="90000"/>
                </a:lnSpc>
                <a:buClrTx/>
                <a:buSzTx/>
                <a:buFontTx/>
                <a:buNone/>
                <a:defRPr/>
              </a:pPr>
              <a:r>
                <a:rPr kumimoji="1" lang="zh-CN" altLang="en-US" sz="3200" b="1" kern="1200" cap="none" spc="0" normalizeH="0" baseline="0" noProof="0"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君子生非异也，善假</a:t>
              </a:r>
              <a:r>
                <a:rPr kumimoji="1" lang="zh-CN" altLang="en-US" sz="32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于</a:t>
              </a:r>
              <a:r>
                <a:rPr kumimoji="1" lang="zh-CN" altLang="en-US" sz="3200" b="1" kern="1200" cap="none" spc="0" normalizeH="0" baseline="0" noProof="0">
                  <a:latin typeface="Arial" panose="020B0604020202020204" pitchFamily="34" charset="0"/>
                  <a:ea typeface="黑体" panose="02010609060101010101" charset="-122"/>
                  <a:cs typeface="+mn-cs"/>
                </a:rPr>
                <a:t>物也</a:t>
              </a:r>
              <a:endParaRPr kumimoji="1" lang="zh-CN" altLang="en-US" sz="3200" b="1" kern="1200" cap="none" spc="0" normalizeH="0" baseline="0" noProof="0">
                <a:latin typeface="Arial" panose="020B0604020202020204" pitchFamily="34" charset="0"/>
                <a:ea typeface="黑体" panose="02010609060101010101" charset="-122"/>
                <a:cs typeface="+mn-cs"/>
              </a:endParaRPr>
            </a:p>
            <a:p>
              <a:pPr marR="0" defTabSz="914400" eaLnBrk="1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1" lang="en-US" altLang="zh-CN" sz="3200" kern="1200" cap="none" spc="0" normalizeH="0" baseline="0" noProof="0">
                <a:latin typeface="黑体" panose="02010609060101010101" charset="-122"/>
                <a:ea typeface="黑体" panose="02010609060101010101" charset="-122"/>
                <a:cs typeface="+mn-cs"/>
              </a:endParaRPr>
            </a:p>
          </p:txBody>
        </p:sp>
        <p:sp>
          <p:nvSpPr>
            <p:cNvPr id="3" name="Rectangle 9"/>
            <p:cNvSpPr/>
            <p:nvPr/>
          </p:nvSpPr>
          <p:spPr>
            <a:xfrm>
              <a:off x="300" y="3151"/>
              <a:ext cx="384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zh-CN" alt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charset="-122"/>
                </a:rPr>
                <a:t>于</a:t>
              </a:r>
              <a:endPara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</a:endParaRPr>
            </a:p>
          </p:txBody>
        </p:sp>
        <p:sp>
          <p:nvSpPr>
            <p:cNvPr id="25607" name="AutoShape 10"/>
            <p:cNvSpPr/>
            <p:nvPr/>
          </p:nvSpPr>
          <p:spPr>
            <a:xfrm>
              <a:off x="697" y="3242"/>
              <a:ext cx="142" cy="274"/>
            </a:xfrm>
            <a:prstGeom prst="leftBrace">
              <a:avLst>
                <a:gd name="adj1" fmla="val 48239"/>
                <a:gd name="adj2" fmla="val 50000"/>
              </a:avLst>
            </a:prstGeom>
            <a:noFill/>
            <a:ln w="222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anchor="ctr" anchorCtr="0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en-US" sz="1800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323332" y="405055"/>
            <a:ext cx="6442152" cy="5816793"/>
            <a:chOff x="2153816" y="189434"/>
            <a:chExt cx="6675683" cy="6322100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913" y="189434"/>
              <a:ext cx="5468586" cy="6322100"/>
            </a:xfrm>
            <a:prstGeom prst="rect">
              <a:avLst/>
            </a:prstGeom>
          </p:spPr>
        </p:pic>
        <p:sp>
          <p:nvSpPr>
            <p:cNvPr id="4" name="圆角矩形 3"/>
            <p:cNvSpPr/>
            <p:nvPr/>
          </p:nvSpPr>
          <p:spPr>
            <a:xfrm>
              <a:off x="2153816" y="1845618"/>
              <a:ext cx="648072" cy="321457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劝学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 ：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学不可以已</a:t>
              </a:r>
              <a:endPara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cxnSp>
          <p:nvCxnSpPr>
            <p:cNvPr id="9" name="直接连接符 8"/>
            <p:cNvCxnSpPr>
              <a:stCxn id="4" idx="3"/>
            </p:cNvCxnSpPr>
            <p:nvPr/>
          </p:nvCxnSpPr>
          <p:spPr>
            <a:xfrm>
              <a:off x="2801888" y="3452905"/>
              <a:ext cx="64807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组合 9"/>
          <p:cNvGrpSpPr/>
          <p:nvPr/>
        </p:nvGrpSpPr>
        <p:grpSpPr>
          <a:xfrm>
            <a:off x="7255613" y="189195"/>
            <a:ext cx="4934306" cy="5628868"/>
            <a:chOff x="3132620" y="139063"/>
            <a:chExt cx="5522859" cy="6535853"/>
          </a:xfrm>
        </p:grpSpPr>
        <p:sp>
          <p:nvSpPr>
            <p:cNvPr id="2" name="圆角矩形 1"/>
            <p:cNvSpPr/>
            <p:nvPr/>
          </p:nvSpPr>
          <p:spPr>
            <a:xfrm>
              <a:off x="3132620" y="2647231"/>
              <a:ext cx="648072" cy="321457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劝学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 ：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学不可以已</a:t>
              </a:r>
              <a:endPara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cxnSp>
          <p:nvCxnSpPr>
            <p:cNvPr id="5" name="直接连接符 4"/>
            <p:cNvCxnSpPr/>
            <p:nvPr/>
          </p:nvCxnSpPr>
          <p:spPr>
            <a:xfrm>
              <a:off x="3790950" y="4259279"/>
              <a:ext cx="1512168" cy="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118"/>
            <a:stretch>
              <a:fillRect/>
            </a:stretch>
          </p:blipFill>
          <p:spPr>
            <a:xfrm>
              <a:off x="4006114" y="139063"/>
              <a:ext cx="4649365" cy="6535853"/>
            </a:xfrm>
            <a:prstGeom prst="rect">
              <a:avLst/>
            </a:prstGeom>
          </p:spPr>
        </p:pic>
      </p:grpSp>
      <p:sp>
        <p:nvSpPr>
          <p:cNvPr id="6" name="矩形 5"/>
          <p:cNvSpPr/>
          <p:nvPr/>
        </p:nvSpPr>
        <p:spPr>
          <a:xfrm>
            <a:off x="2711450" y="1413510"/>
            <a:ext cx="577215" cy="58674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2720975" y="4344670"/>
            <a:ext cx="1087120" cy="59563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3432175" y="1125220"/>
            <a:ext cx="2508885" cy="25146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9408160" y="3110865"/>
            <a:ext cx="577215" cy="55626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9407864" y="4580677"/>
            <a:ext cx="577108" cy="526318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3431716" y="1916710"/>
            <a:ext cx="2385253" cy="25141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3503930" y="2420620"/>
            <a:ext cx="2796540" cy="5327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3791694" y="3259486"/>
            <a:ext cx="2385253" cy="25141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3935730" y="4067810"/>
            <a:ext cx="955040" cy="27686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3864071" y="4508935"/>
            <a:ext cx="954863" cy="24443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3935813" y="5300633"/>
            <a:ext cx="954863" cy="24443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504092" y="5804730"/>
            <a:ext cx="3077275" cy="24443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10919460" y="302895"/>
            <a:ext cx="845820" cy="2571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10919519" y="765033"/>
            <a:ext cx="845663" cy="227288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10919460" y="1229360"/>
            <a:ext cx="845820" cy="2667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10991261" y="1773227"/>
            <a:ext cx="845663" cy="227288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10991215" y="2194560"/>
            <a:ext cx="845820" cy="30924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10991261" y="2780150"/>
            <a:ext cx="845663" cy="227288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10991215" y="3212465"/>
            <a:ext cx="845820" cy="27749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11063605" y="3712210"/>
            <a:ext cx="845820" cy="30226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10991261" y="4220698"/>
            <a:ext cx="845663" cy="227288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10991215" y="4749800"/>
            <a:ext cx="845820" cy="29972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10974754" y="5372375"/>
            <a:ext cx="845663" cy="227288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015748" y="4344500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比喻论证</a:t>
            </a:r>
            <a:endParaRPr lang="zh-CN" altLang="en-US" sz="2800" b="1"/>
          </a:p>
        </p:txBody>
      </p:sp>
      <p:sp>
        <p:nvSpPr>
          <p:cNvPr id="35" name="文本框 34"/>
          <p:cNvSpPr txBox="1"/>
          <p:nvPr/>
        </p:nvSpPr>
        <p:spPr>
          <a:xfrm>
            <a:off x="5375726" y="1422137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比喻论证</a:t>
            </a:r>
            <a:endParaRPr lang="zh-CN" altLang="en-US" sz="2800" b="1"/>
          </a:p>
        </p:txBody>
      </p:sp>
      <p:sp>
        <p:nvSpPr>
          <p:cNvPr id="36" name="文本框 35"/>
          <p:cNvSpPr txBox="1"/>
          <p:nvPr/>
        </p:nvSpPr>
        <p:spPr>
          <a:xfrm>
            <a:off x="9335488" y="0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比喻论证</a:t>
            </a:r>
            <a:endParaRPr lang="zh-CN" altLang="en-US" sz="2800" b="1"/>
          </a:p>
        </p:txBody>
      </p:sp>
      <p:sp>
        <p:nvSpPr>
          <p:cNvPr id="37" name="文本框 36"/>
          <p:cNvSpPr txBox="1"/>
          <p:nvPr/>
        </p:nvSpPr>
        <p:spPr>
          <a:xfrm>
            <a:off x="9335488" y="1773227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对比论证</a:t>
            </a:r>
            <a:endParaRPr lang="zh-CN" altLang="en-US" sz="2800" b="1"/>
          </a:p>
        </p:txBody>
      </p:sp>
      <p:sp>
        <p:nvSpPr>
          <p:cNvPr id="38" name="灯片编号占位符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13" grpId="0" bldLvl="0" animBg="1"/>
      <p:bldP spid="16" grpId="0" bldLvl="0" animBg="1"/>
      <p:bldP spid="17" grpId="0" bldLvl="0" animBg="1"/>
      <p:bldP spid="18" grpId="0" bldLvl="0" animBg="1"/>
      <p:bldP spid="19" grpId="0" bldLvl="0" animBg="1"/>
      <p:bldP spid="20" grpId="0" bldLvl="0" animBg="1"/>
      <p:bldP spid="12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6" grpId="0" bldLvl="0" animBg="1"/>
      <p:bldP spid="27" grpId="0" bldLvl="0" animBg="1"/>
      <p:bldP spid="14" grpId="0" bldLvl="0" animBg="1"/>
      <p:bldP spid="28" grpId="0" bldLvl="0" animBg="1"/>
      <p:bldP spid="29" grpId="0" bldLvl="0" animBg="1"/>
      <p:bldP spid="30" grpId="0" bldLvl="0" animBg="1"/>
      <p:bldP spid="31" grpId="0" bldLvl="0" animBg="1"/>
      <p:bldP spid="15" grpId="0" bldLvl="0" animBg="1"/>
      <p:bldP spid="32" grpId="0" bldLvl="0" animBg="1"/>
      <p:bldP spid="33" grpId="0" bldLvl="0" animBg="1"/>
      <p:bldP spid="35" grpId="0" bldLvl="0" animBg="1"/>
      <p:bldP spid="34" grpId="0" bldLvl="0" animBg="1"/>
      <p:bldP spid="36" grpId="0" bldLvl="0" animBg="1"/>
      <p:bldP spid="37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323332" y="405055"/>
            <a:ext cx="6442152" cy="5816793"/>
            <a:chOff x="2153816" y="189434"/>
            <a:chExt cx="6675683" cy="6322100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913" y="189434"/>
              <a:ext cx="5468586" cy="6322100"/>
            </a:xfrm>
            <a:prstGeom prst="rect">
              <a:avLst/>
            </a:prstGeom>
          </p:spPr>
        </p:pic>
        <p:sp>
          <p:nvSpPr>
            <p:cNvPr id="4" name="圆角矩形 3"/>
            <p:cNvSpPr/>
            <p:nvPr/>
          </p:nvSpPr>
          <p:spPr>
            <a:xfrm>
              <a:off x="2153816" y="1845618"/>
              <a:ext cx="648072" cy="321457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劝学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 ：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学不可以已</a:t>
              </a:r>
              <a:endPara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cxnSp>
          <p:nvCxnSpPr>
            <p:cNvPr id="9" name="直接连接符 8"/>
            <p:cNvCxnSpPr>
              <a:stCxn id="4" idx="3"/>
            </p:cNvCxnSpPr>
            <p:nvPr/>
          </p:nvCxnSpPr>
          <p:spPr>
            <a:xfrm>
              <a:off x="2801888" y="3452905"/>
              <a:ext cx="64807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组合 9"/>
          <p:cNvGrpSpPr/>
          <p:nvPr/>
        </p:nvGrpSpPr>
        <p:grpSpPr>
          <a:xfrm>
            <a:off x="7255613" y="189195"/>
            <a:ext cx="4934306" cy="5628868"/>
            <a:chOff x="3132620" y="139063"/>
            <a:chExt cx="5522859" cy="6535853"/>
          </a:xfrm>
        </p:grpSpPr>
        <p:sp>
          <p:nvSpPr>
            <p:cNvPr id="2" name="圆角矩形 1"/>
            <p:cNvSpPr/>
            <p:nvPr/>
          </p:nvSpPr>
          <p:spPr>
            <a:xfrm>
              <a:off x="3132620" y="2647231"/>
              <a:ext cx="648072" cy="321457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劝学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 ：</a:t>
              </a:r>
              <a:endPara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pPr algn="ctr"/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学不可以已</a:t>
              </a:r>
              <a:endPara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cxnSp>
          <p:nvCxnSpPr>
            <p:cNvPr id="5" name="直接连接符 4"/>
            <p:cNvCxnSpPr/>
            <p:nvPr/>
          </p:nvCxnSpPr>
          <p:spPr>
            <a:xfrm>
              <a:off x="3790950" y="4259279"/>
              <a:ext cx="1512168" cy="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118"/>
            <a:stretch>
              <a:fillRect/>
            </a:stretch>
          </p:blipFill>
          <p:spPr>
            <a:xfrm>
              <a:off x="4006114" y="139063"/>
              <a:ext cx="4649365" cy="6535853"/>
            </a:xfrm>
            <a:prstGeom prst="rect">
              <a:avLst/>
            </a:prstGeom>
          </p:spPr>
        </p:pic>
      </p:grpSp>
      <p:sp>
        <p:nvSpPr>
          <p:cNvPr id="34" name="文本框 33"/>
          <p:cNvSpPr txBox="1"/>
          <p:nvPr/>
        </p:nvSpPr>
        <p:spPr>
          <a:xfrm>
            <a:off x="5015748" y="4344500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比喻论证</a:t>
            </a:r>
            <a:endParaRPr lang="zh-CN" altLang="en-US" sz="2800" b="1"/>
          </a:p>
        </p:txBody>
      </p:sp>
      <p:sp>
        <p:nvSpPr>
          <p:cNvPr id="35" name="文本框 34"/>
          <p:cNvSpPr txBox="1"/>
          <p:nvPr/>
        </p:nvSpPr>
        <p:spPr>
          <a:xfrm>
            <a:off x="5375726" y="1422137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比喻论证</a:t>
            </a:r>
            <a:endParaRPr lang="zh-CN" altLang="en-US" sz="2800" b="1"/>
          </a:p>
        </p:txBody>
      </p:sp>
      <p:sp>
        <p:nvSpPr>
          <p:cNvPr id="36" name="文本框 35"/>
          <p:cNvSpPr txBox="1"/>
          <p:nvPr/>
        </p:nvSpPr>
        <p:spPr>
          <a:xfrm>
            <a:off x="9335488" y="0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比喻论证</a:t>
            </a:r>
            <a:endParaRPr lang="zh-CN" altLang="en-US" sz="2800" b="1"/>
          </a:p>
        </p:txBody>
      </p:sp>
      <p:sp>
        <p:nvSpPr>
          <p:cNvPr id="37" name="文本框 36"/>
          <p:cNvSpPr txBox="1"/>
          <p:nvPr/>
        </p:nvSpPr>
        <p:spPr>
          <a:xfrm>
            <a:off x="9335488" y="1773227"/>
            <a:ext cx="924389" cy="9531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/>
              <a:t>对比论证</a:t>
            </a:r>
            <a:endParaRPr lang="zh-CN" altLang="en-US" sz="2800" b="1"/>
          </a:p>
        </p:txBody>
      </p:sp>
      <p:sp>
        <p:nvSpPr>
          <p:cNvPr id="38" name="灯片编号占位符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/>
      <p:bldP spid="34" grpId="0" bldLvl="0" animBg="1"/>
      <p:bldP spid="36" grpId="0" bldLvl="0" animBg="1"/>
      <p:bldP spid="37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60350" y="194945"/>
            <a:ext cx="11559540" cy="61239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根据所给观点与素材补写出排比叙例句。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(注:字数100字以内)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论点:注意点点滴滴的积累，才能不断自我完善。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素材:祖逖闻鸡起舞、王羲之墨染池水、陈景润草稿盈筐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①注意点点滴滴的积累，才能不断自我完善。②凡立功名于世者，无不是从小处做起。③清华大学校长曾说，在久久为功的奋进中，方能成就更有高度的人生。④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______________________________________________________________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______________________________________________________________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⑤古语云:“不积跬步，无以至千里;不积小流，无以成江海。”此言得之。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句式提醒:1.</a:t>
            </a:r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曾记否......曾记否....”	</a:t>
            </a:r>
            <a:endParaRPr lang="zh-CN" altLang="en-US" sz="2800" b="1">
              <a:solidFill>
                <a:srgbClr val="5A4BE5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2.“若无......	那么......."</a:t>
            </a:r>
            <a:endParaRPr lang="zh-CN" altLang="en-US" sz="2800" b="1">
              <a:solidFill>
                <a:srgbClr val="5A4BE5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君不见……;君不见</a:t>
            </a:r>
            <a:r>
              <a:rPr lang="zh-CN" altLang="en-US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......</a:t>
            </a:r>
            <a:r>
              <a:rPr lang="en-US" altLang="zh-CN" sz="2800" b="1">
                <a:solidFill>
                  <a:srgbClr val="5A4BE5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endParaRPr lang="en-US" altLang="zh-CN" sz="2800" b="1">
              <a:solidFill>
                <a:srgbClr val="5A4BE5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矩形 9"/>
          <p:cNvSpPr/>
          <p:nvPr/>
        </p:nvSpPr>
        <p:spPr>
          <a:xfrm>
            <a:off x="336664" y="1557367"/>
            <a:ext cx="11445660" cy="3991506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580" name="TextBox 1"/>
          <p:cNvSpPr txBox="1"/>
          <p:nvPr/>
        </p:nvSpPr>
        <p:spPr>
          <a:xfrm>
            <a:off x="552450" y="1557655"/>
            <a:ext cx="11146155" cy="46018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回顾重点字词，</a:t>
            </a:r>
            <a:r>
              <a:rPr lang="zh-CN" alt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积累实词</a:t>
            </a:r>
            <a:r>
              <a:rPr lang="en-US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就</a:t>
            </a:r>
            <a:r>
              <a:rPr lang="en-US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”“</a:t>
            </a:r>
            <a:r>
              <a:rPr lang="zh-CN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假</a:t>
            </a:r>
            <a:r>
              <a:rPr lang="en-US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”“</a:t>
            </a:r>
            <a:r>
              <a:rPr lang="zh-CN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绝</a:t>
            </a:r>
            <a:r>
              <a:rPr lang="en-US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en-US" altLang="zh-CN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善</a:t>
            </a:r>
            <a:r>
              <a:rPr lang="en-US" altLang="zh-CN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”“</a:t>
            </a:r>
            <a:r>
              <a:rPr lang="zh-CN" altLang="en-US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望</a:t>
            </a:r>
            <a:r>
              <a:rPr lang="en-US" altLang="zh-CN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”“</a:t>
            </a:r>
            <a:r>
              <a:rPr lang="zh-CN" altLang="en-US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知</a:t>
            </a:r>
            <a:r>
              <a:rPr lang="en-US" altLang="zh-CN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及</a:t>
            </a:r>
            <a:r>
              <a:rPr 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虚词</a:t>
            </a:r>
            <a:r>
              <a:rPr lang="en-US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而</a:t>
            </a:r>
            <a:r>
              <a:rPr lang="en-US" altLang="zh-CN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en-US" altLang="zh-CN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之</a:t>
            </a:r>
            <a:r>
              <a:rPr lang="en-US" altLang="zh-CN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”“</a:t>
            </a:r>
            <a:r>
              <a:rPr lang="zh-CN" altLang="en-US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于</a:t>
            </a:r>
            <a:r>
              <a:rPr lang="en-US" altLang="zh-CN" sz="2800" b="1" kern="100">
                <a:solidFill>
                  <a:srgbClr val="5A4BE5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  <a:endParaRPr lang="en-US" altLang="zh-CN" sz="2800" b="1" kern="1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</a:t>
            </a:r>
            <a:r>
              <a:rPr lang="en-US" alt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alt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翻译重点句子</a:t>
            </a:r>
            <a:r>
              <a:rPr lang="zh-CN" altLang="zh-CN" sz="2800" b="1" kern="10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  <a:endParaRPr lang="zh-CN" altLang="zh-CN" sz="2800" b="1" kern="100" smtClean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</a:t>
            </a:r>
            <a:r>
              <a:rPr lang="en-US" alt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altLang="en-US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理解文章内容结构，学会使用</a:t>
            </a:r>
            <a:r>
              <a:rPr lang="zh-CN" altLang="en-US" sz="2800" b="1" kern="1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比喻论证</a:t>
            </a:r>
            <a:r>
              <a:rPr lang="en-US" altLang="zh-CN" sz="2800" b="1" kern="100">
                <a:effectLst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和</a:t>
            </a:r>
            <a:r>
              <a:rPr lang="en-US" altLang="zh-CN" sz="2800" b="1" kern="10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对比论证</a:t>
            </a:r>
            <a:r>
              <a:rPr lang="zh-CN" altLang="en-US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  <a:endParaRPr lang="zh-CN" altLang="en-US" sz="2800" b="1" kern="1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 kern="100">
                <a:effectLst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4.</a:t>
            </a:r>
            <a:r>
              <a:rPr lang="zh-CN" altLang="zh-CN" sz="2800" b="1" kern="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背诵课文。</a:t>
            </a:r>
            <a:endParaRPr lang="en-US" altLang="zh-CN" sz="2800" b="1" kern="100" smtClean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endParaRPr lang="en-US" altLang="zh-CN" sz="2800" b="1" kern="100">
              <a:effectLst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1048581" name="文本框 1"/>
          <p:cNvSpPr txBox="1"/>
          <p:nvPr/>
        </p:nvSpPr>
        <p:spPr>
          <a:xfrm>
            <a:off x="552450" y="618490"/>
            <a:ext cx="2863215" cy="6273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zh-CN" sz="44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学习目标</a:t>
            </a:r>
            <a:endParaRPr lang="zh-CN" altLang="zh-CN" sz="4400" b="1" kern="1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01955" y="332105"/>
            <a:ext cx="1025715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注意点点滴滴的积累，才能不断自我完善。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凡立功名于世者，无不是从小处做起。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清华大学校长曾说在久久为功的奋进中，方能成就更有高度的人生。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④</a:t>
            </a:r>
            <a:r>
              <a:rPr lang="zh-CN" altLang="en-US" sz="3200" b="1" u="sng">
                <a:solidFill>
                  <a:srgbClr val="755BD5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若无</a:t>
            </a:r>
            <a:r>
              <a:rPr lang="zh-CN" altLang="en-US" sz="32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每日闻鸡起舞，坚持不懈的毅力，</a:t>
            </a:r>
            <a:r>
              <a:rPr lang="zh-CN" altLang="en-US" sz="3200" b="1" u="sng">
                <a:solidFill>
                  <a:srgbClr val="755BD5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那么</a:t>
            </a:r>
            <a:r>
              <a:rPr lang="zh-CN" altLang="en-US" sz="32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祖逖又怎能北伐中原而名垂千古?</a:t>
            </a:r>
            <a:r>
              <a:rPr lang="zh-CN" altLang="en-US" sz="3200" b="1" u="sng">
                <a:solidFill>
                  <a:srgbClr val="755BD5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若无</a:t>
            </a:r>
            <a:r>
              <a:rPr lang="zh-CN" altLang="en-US" sz="32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长年笔走游龙，墨染池水的工夫，</a:t>
            </a:r>
            <a:r>
              <a:rPr lang="zh-CN" altLang="en-US" sz="3200" b="1" u="sng">
                <a:solidFill>
                  <a:srgbClr val="755BD5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那么</a:t>
            </a:r>
            <a:r>
              <a:rPr lang="zh-CN" altLang="en-US" sz="32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王羲之又怎能挥毫盖世被尊为书圣呢?</a:t>
            </a:r>
            <a:r>
              <a:rPr lang="zh-CN" altLang="en-US" sz="3200" b="1" u="sng">
                <a:solidFill>
                  <a:srgbClr val="755BD5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若无</a:t>
            </a:r>
            <a:r>
              <a:rPr lang="zh-CN" altLang="en-US" sz="32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半生钻研演算草稿盈筐的血汗，</a:t>
            </a:r>
            <a:r>
              <a:rPr lang="zh-CN" altLang="en-US" sz="3200" b="1" u="sng">
                <a:solidFill>
                  <a:srgbClr val="755BD5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那么</a:t>
            </a:r>
            <a:r>
              <a:rPr lang="zh-CN" altLang="en-US" sz="32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陈景润又怎能摘取明珠享誉世界呢?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⑤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古语云:“不积跬步，无以至千里;不积小流，无以成江海。”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3" name="直接连接符 21"/>
          <p:cNvCxnSpPr/>
          <p:nvPr/>
        </p:nvCxnSpPr>
        <p:spPr>
          <a:xfrm flipH="1">
            <a:off x="6374614" y="822995"/>
            <a:ext cx="0" cy="58552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8583" name="矩形 22"/>
          <p:cNvSpPr/>
          <p:nvPr/>
        </p:nvSpPr>
        <p:spPr>
          <a:xfrm>
            <a:off x="192546" y="981528"/>
            <a:ext cx="6090427" cy="5210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l">
              <a:lnSpc>
                <a:spcPct val="130000"/>
              </a:lnSpc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段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君子曰：学不可以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已</a:t>
            </a:r>
            <a:r>
              <a:rPr lang="zh-CN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32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711200" algn="l">
              <a:lnSpc>
                <a:spcPct val="130000"/>
              </a:lnSpc>
            </a:pP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段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青，取之于蓝，而青于蓝；冰，水为之，而寒于水。木直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绳，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輮以为轮，其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曲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中规。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虽有槁暴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，不复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挺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者，輮</a:t>
            </a:r>
            <a:r>
              <a:rPr lang="zh-CN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之然也。故木受绳则直，金就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砺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则利，</a:t>
            </a:r>
            <a:r>
              <a:rPr lang="zh-CN" altLang="zh-CN" sz="3200" b="1" u="sng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君子博学而日参省乎己，则知明而行无过矣。</a:t>
            </a:r>
            <a:endParaRPr lang="zh-CN" altLang="zh-CN" sz="3200" b="1" u="sng" kern="10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584" name="矩形 23"/>
          <p:cNvSpPr/>
          <p:nvPr/>
        </p:nvSpPr>
        <p:spPr>
          <a:xfrm>
            <a:off x="6374475" y="261604"/>
            <a:ext cx="5576350" cy="6292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 fontAlgn="auto">
              <a:lnSpc>
                <a:spcPts val="3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解释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加</a:t>
            </a:r>
            <a:r>
              <a:rPr lang="zh-CN" altLang="en-US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颜色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词语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①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lang="zh-CN" altLang="zh-CN" sz="2800" b="1" kern="10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</a:t>
            </a:r>
            <a:r>
              <a:rPr lang="en-US" altLang="zh-CN" sz="2800" b="1" kern="10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zh-CN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③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zh-CN" sz="2800" b="1" kern="10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輮（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                                                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④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曲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⑤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虽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   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⑥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         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⑦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槁暴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⑧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挺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  <a:spcAft>
                <a:spcPct val="0"/>
              </a:spcAft>
              <a:buFont typeface="+mj-ea"/>
              <a:buNone/>
            </a:pP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⑨砺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      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585" name="矩形 25"/>
          <p:cNvSpPr/>
          <p:nvPr/>
        </p:nvSpPr>
        <p:spPr>
          <a:xfrm>
            <a:off x="7590790" y="852805"/>
            <a:ext cx="9855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停止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86" name="矩形 26"/>
          <p:cNvSpPr/>
          <p:nvPr/>
        </p:nvSpPr>
        <p:spPr>
          <a:xfrm>
            <a:off x="7439092" y="1406326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合乎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87" name="矩形 27"/>
          <p:cNvSpPr/>
          <p:nvPr/>
        </p:nvSpPr>
        <p:spPr>
          <a:xfrm>
            <a:off x="7438390" y="2150110"/>
            <a:ext cx="48748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4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同</a:t>
            </a:r>
            <a:r>
              <a:rPr lang="en-US" altLang="zh-CN" sz="24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4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煣</a:t>
            </a:r>
            <a:r>
              <a:rPr lang="en-US" altLang="zh-CN" sz="24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4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，用火烘烤木材使之弯曲</a:t>
            </a:r>
            <a:endParaRPr lang="zh-CN" altLang="zh-CN" sz="2400" b="1" kern="100" spc="-5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88" name="矩形 28"/>
          <p:cNvSpPr/>
          <p:nvPr/>
        </p:nvSpPr>
        <p:spPr>
          <a:xfrm>
            <a:off x="7431150" y="2770218"/>
            <a:ext cx="197040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弯曲的弧度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89" name="矩形 29"/>
          <p:cNvSpPr/>
          <p:nvPr/>
        </p:nvSpPr>
        <p:spPr>
          <a:xfrm>
            <a:off x="7520050" y="3299616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即使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90" name="矩形 30"/>
          <p:cNvSpPr/>
          <p:nvPr/>
        </p:nvSpPr>
        <p:spPr>
          <a:xfrm>
            <a:off x="7431150" y="4075772"/>
            <a:ext cx="161290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同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又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endParaRPr lang="en-US" altLang="zh-CN" sz="28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91" name="矩形 31"/>
          <p:cNvSpPr/>
          <p:nvPr/>
        </p:nvSpPr>
        <p:spPr>
          <a:xfrm>
            <a:off x="7788907" y="4618497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晒干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92" name="矩形 32"/>
          <p:cNvSpPr/>
          <p:nvPr/>
        </p:nvSpPr>
        <p:spPr>
          <a:xfrm>
            <a:off x="7431405" y="5245100"/>
            <a:ext cx="54038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直</a:t>
            </a:r>
            <a:endParaRPr lang="zh-CN" altLang="zh-CN" sz="2800" b="1" kern="1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593" name="矩形 33"/>
          <p:cNvSpPr/>
          <p:nvPr/>
        </p:nvSpPr>
        <p:spPr>
          <a:xfrm>
            <a:off x="7520305" y="5791200"/>
            <a:ext cx="1255395" cy="594360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磨刀石</a:t>
            </a:r>
            <a:endParaRPr lang="zh-CN" altLang="zh-CN" sz="2800" b="1" kern="10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0363362" y="11059652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8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8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8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8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48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48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48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5" grpId="0"/>
      <p:bldP spid="1048586" grpId="0"/>
      <p:bldP spid="1048587" grpId="0"/>
      <p:bldP spid="1048588" grpId="0"/>
      <p:bldP spid="1048589" grpId="0"/>
      <p:bldP spid="1048590" grpId="0"/>
      <p:bldP spid="1048591" grpId="0"/>
      <p:bldP spid="1048592" grpId="0"/>
      <p:bldP spid="10485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矩形 1"/>
          <p:cNvSpPr/>
          <p:nvPr/>
        </p:nvSpPr>
        <p:spPr>
          <a:xfrm>
            <a:off x="336615" y="333636"/>
            <a:ext cx="5920928" cy="6000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32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sz="32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zh-CN" sz="32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段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吾尝终日而思矣，不如须臾之所学也；吾尝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楷体" panose="02010609060101010101" pitchFamily="49" charset="-122"/>
                <a:cs typeface="宋体" panose="02010600030101010101" pitchFamily="2" charset="-122"/>
              </a:rPr>
              <a:t>跂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而望矣，不如登高之博见也。登高而招，臂非加长也，而见者远；顺风而呼，声非加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疾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也，而闻者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彰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。假舆马者，非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利足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也，而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致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千里；假舟楫者，非能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水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也，而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绝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江河。</a:t>
            </a:r>
            <a:r>
              <a:rPr lang="zh-CN" altLang="zh-CN" sz="32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君子生非异也，善假于物</a:t>
            </a:r>
            <a:r>
              <a:rPr lang="zh-CN" altLang="zh-CN" sz="3200" b="1" u="sng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也。</a:t>
            </a:r>
            <a:endParaRPr lang="zh-CN" altLang="zh-CN" sz="3200" b="1" u="sng" kern="100" smtClean="0">
              <a:effectLst/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3145736" name="直接连接符 2"/>
          <p:cNvCxnSpPr/>
          <p:nvPr/>
        </p:nvCxnSpPr>
        <p:spPr>
          <a:xfrm flipH="1">
            <a:off x="6547173" y="333891"/>
            <a:ext cx="0" cy="63244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8615" name="矩形 3"/>
          <p:cNvSpPr/>
          <p:nvPr/>
        </p:nvSpPr>
        <p:spPr>
          <a:xfrm>
            <a:off x="6960094" y="478575"/>
            <a:ext cx="4391675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解释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加</a:t>
            </a:r>
            <a:r>
              <a:rPr lang="zh-CN" altLang="en-US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颜色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词语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跂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②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疾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③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彰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④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利足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⑤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致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⑥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水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⑦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绝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16" name="矩形 4"/>
          <p:cNvSpPr/>
          <p:nvPr/>
        </p:nvSpPr>
        <p:spPr>
          <a:xfrm>
            <a:off x="7885243" y="1125258"/>
            <a:ext cx="3622599" cy="4615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踮起脚</a:t>
            </a: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后跟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劲疾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清楚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善于奔走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到达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用作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动词，</a:t>
            </a: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游泳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横渡</a:t>
            </a:r>
            <a:endParaRPr lang="zh-CN" altLang="zh-CN" sz="2800" b="1" kern="100" smtClean="0"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486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矩形 1"/>
          <p:cNvSpPr/>
          <p:nvPr/>
        </p:nvSpPr>
        <p:spPr>
          <a:xfrm>
            <a:off x="264922" y="297760"/>
            <a:ext cx="6143122" cy="6118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l">
              <a:lnSpc>
                <a:spcPct val="14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段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积土成山，风雨兴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焉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；积水成渊，蛟龙生焉；积善成德，而神明自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得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，圣心备焉。故不积跬步，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无以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至千里；不积小流，无以成江海。骐骥一跃，不能十步；驽马十驾，功在不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舍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锲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而舍之，朽木不折；锲而不舍，金石可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镂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28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蚓无爪牙之利，筋骨之强，上食埃土，下饮黄泉，用心一也。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蟹六跪而二螯，非蛇鳝之穴无可寄托者，用心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躁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也。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3145735" name="直接连接符 2"/>
          <p:cNvCxnSpPr/>
          <p:nvPr/>
        </p:nvCxnSpPr>
        <p:spPr>
          <a:xfrm flipH="1">
            <a:off x="6547173" y="189399"/>
            <a:ext cx="0" cy="63244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8612" name="矩形 3"/>
          <p:cNvSpPr/>
          <p:nvPr/>
        </p:nvSpPr>
        <p:spPr>
          <a:xfrm>
            <a:off x="6816409" y="261536"/>
            <a:ext cx="5230142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解释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加</a:t>
            </a:r>
            <a:r>
              <a:rPr lang="zh-CN" altLang="en-US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颜色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词语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焉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②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得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③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④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舍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⑤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锲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⑥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镂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⑦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躁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8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13" name="矩形 4"/>
          <p:cNvSpPr/>
          <p:nvPr/>
        </p:nvSpPr>
        <p:spPr>
          <a:xfrm>
            <a:off x="7680041" y="964063"/>
            <a:ext cx="4329373" cy="4615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兼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词，相当于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于此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获得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没有用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的，</a:t>
            </a: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无从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停止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止息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刻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雕刻</a:t>
            </a:r>
            <a:endParaRPr lang="en-US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浮躁</a:t>
            </a:r>
            <a:r>
              <a:rPr lang="zh-CN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，不专心</a:t>
            </a:r>
            <a:endParaRPr lang="zh-CN" altLang="zh-CN" sz="2800" b="1" kern="100"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8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8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8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48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30580" y="795655"/>
            <a:ext cx="1061085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晋武帝征李密为太子洗马，李密以赡养祖母具表不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就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 </a:t>
            </a:r>
            <a:r>
              <a:rPr lang="en-US" altLang="zh-CN" sz="32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职。州官令人持刀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就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 </a:t>
            </a:r>
            <a:r>
              <a:rPr lang="zh-CN" altLang="zh-CN" sz="3200" b="1" kern="10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 b="1" kern="10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之，迫曰：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不者，请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就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 </a:t>
            </a:r>
            <a:r>
              <a:rPr lang="zh-CN" altLang="zh-CN" sz="3200" b="1" kern="10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)</a:t>
            </a:r>
            <a:r>
              <a:rPr lang="zh-CN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汤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镬。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李密不为所动。遂不</a:t>
            </a:r>
            <a:r>
              <a:rPr lang="zh-CN" altLang="zh-CN" sz="3200" b="1" kern="1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就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</a:t>
            </a:r>
            <a:r>
              <a:rPr lang="zh-CN" altLang="zh-CN" sz="3200" b="1" kern="10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en-US" altLang="zh-CN" sz="3200" b="1" kern="10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</a:t>
            </a:r>
            <a:r>
              <a:rPr lang="en-US" altLang="zh-CN" sz="32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车。</a:t>
            </a:r>
            <a:endParaRPr lang="zh-CN" altLang="zh-CN" sz="32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23950" y="1450975"/>
            <a:ext cx="1064260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就任</a:t>
            </a:r>
            <a:endParaRPr lang="zh-CN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30290" y="1354455"/>
            <a:ext cx="1003300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buClrTx/>
              <a:buSzTx/>
              <a:buFontTx/>
            </a:pPr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靠近</a:t>
            </a:r>
            <a:endParaRPr lang="zh-CN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78610" y="1876425"/>
            <a:ext cx="923290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接受</a:t>
            </a:r>
            <a:endParaRPr lang="zh-CN" altLang="zh-CN" b="1" kern="100" smtClean="0">
              <a:solidFill>
                <a:srgbClr val="FF000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59495" y="1816100"/>
            <a:ext cx="1165225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zh-CN" sz="2800" b="1" kern="1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登上</a:t>
            </a:r>
            <a:endParaRPr lang="zh-CN" altLang="zh-CN" sz="2800" b="1" kern="10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60475" y="757555"/>
            <a:ext cx="10287635" cy="34480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l">
              <a:lnSpc>
                <a:spcPct val="150000"/>
              </a:lnSpc>
            </a:pP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</a:t>
            </a:r>
            <a:r>
              <a:rPr lang="zh-CN" altLang="zh-CN" sz="3600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36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小篆　　 </a:t>
            </a:r>
            <a:endParaRPr lang="zh-CN" altLang="zh-CN" sz="36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就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是会意字，小篆左边是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京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字，表示高；右边是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尤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字，表示特别，合起来指特别高。表示高，后引申为趋向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高处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zh-CN" sz="3600" b="1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66920" y="267335"/>
            <a:ext cx="925195" cy="122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194304" name="表格 9"/>
          <p:cNvGraphicFramePr>
            <a:graphicFrameLocks noGrp="1"/>
          </p:cNvGraphicFramePr>
          <p:nvPr/>
        </p:nvGraphicFramePr>
        <p:xfrm>
          <a:off x="768553" y="390240"/>
          <a:ext cx="10654665" cy="4320540"/>
        </p:xfrm>
        <a:graphic>
          <a:graphicData uri="http://schemas.openxmlformats.org/drawingml/2006/table">
            <a:tbl>
              <a:tblPr/>
              <a:tblGrid>
                <a:gridCol w="2595245"/>
                <a:gridCol w="8059420"/>
              </a:tblGrid>
              <a:tr h="720090">
                <a:tc>
                  <a:txBody>
                    <a:bodyPr wrap="square"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义项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例句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9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①</a:t>
                      </a:r>
                      <a:endParaRPr lang="zh-CN" sz="2800" b="1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金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就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砺则利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9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②</a:t>
                      </a:r>
                      <a:endParaRPr lang="zh-CN" sz="2800" b="1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臣具以表闻，辞不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就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职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《陈情表》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9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③</a:t>
                      </a:r>
                      <a:endParaRPr lang="zh-CN" sz="2800" b="1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河海不择细流，故能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就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其深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《谏逐客书》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9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④</a:t>
                      </a:r>
                      <a:endParaRPr lang="zh-CN" sz="2800" b="1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臣请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就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汤镬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《廉颇蔺相如列传》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90"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⑤</a:t>
                      </a:r>
                      <a:endParaRPr lang="zh-CN" sz="2800" b="1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荆轲遂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就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车而去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《荆轲刺秦王》</a:t>
                      </a: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67" marR="68567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1275715" y="1235075"/>
            <a:ext cx="2134870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接近，靠近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23390" y="1671320"/>
            <a:ext cx="1576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275715" y="2009140"/>
            <a:ext cx="2458085" cy="5219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就任，赴任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56360" y="2783120"/>
            <a:ext cx="4064000" cy="52197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buClrTx/>
              <a:buSzTx/>
              <a:buFontTx/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成就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76680" y="3428915"/>
            <a:ext cx="4064000" cy="52197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buClrTx/>
              <a:buSzTx/>
              <a:buFontTx/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受，接受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56360" y="4189010"/>
            <a:ext cx="4064000" cy="52197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buClrTx/>
              <a:buSzTx/>
              <a:buFontTx/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登上，上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8165" y="1629410"/>
            <a:ext cx="862965" cy="1224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63746" y="3717237"/>
            <a:ext cx="407595" cy="407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602615" y="1471930"/>
            <a:ext cx="10987405" cy="35909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TW" sz="2800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endParaRPr lang="en-US" altLang="zh-TW" sz="2800" kern="10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endParaRPr lang="en-US" altLang="zh-TW" sz="2800" kern="10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小篆　　</a:t>
            </a:r>
            <a:endParaRPr lang="zh-CN" altLang="zh-CN" sz="2800" kern="1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假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是形声字，小篆从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部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即亻</a:t>
            </a:r>
            <a:r>
              <a:rPr lang="en-US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zh-CN" sz="36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3600" b="1" kern="10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(</a:t>
            </a:r>
            <a:r>
              <a:rPr lang="en-US" altLang="zh-CN" sz="3600" b="1" kern="10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jiǎ)</a:t>
            </a:r>
            <a:r>
              <a:rPr lang="zh-CN" altLang="zh-CN" sz="3600" b="1" kern="1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声。表示依靠、凭借。</a:t>
            </a:r>
            <a:endParaRPr lang="zh-CN" altLang="zh-CN" sz="36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SUBTYPE" val="h"/>
  <p:tag name="KSO_WM_UNIT_TYPE" val="i"/>
</p:tagLst>
</file>

<file path=ppt/tags/tag10.xml><?xml version="1.0" encoding="utf-8"?>
<p:tagLst xmlns:p="http://schemas.openxmlformats.org/presentationml/2006/main">
  <p:tag name="KSO_WM_DIAGRAM_VIRTUALLY_FRAME" val="{&quot;height&quot;:286.019768750902,&quot;left&quot;:71.89356739128213,&quot;top&quot;:86.28173228346456,&quot;width&quot;:272.4999759158045}"/>
</p:tagLst>
</file>

<file path=ppt/tags/tag11.xml><?xml version="1.0" encoding="utf-8"?>
<p:tagLst xmlns:p="http://schemas.openxmlformats.org/presentationml/2006/main">
  <p:tag name="KSO_WM_UNIT_TABLE_BEAUTIFY" val="smartTable{26027644-e8a3-4e2a-bad8-5ab6311c825b}"/>
</p:tagLst>
</file>

<file path=ppt/tags/tag12.xml><?xml version="1.0" encoding="utf-8"?>
<p:tagLst xmlns:p="http://schemas.openxmlformats.org/presentationml/2006/main">
  <p:tag name="commondata" val="eyJoZGlkIjoiOWQ5MzIzMDY0ODc0MWNkMGM4NmI3MGU1NzU2YWQ1ZWUifQ=="/>
</p:tagLst>
</file>

<file path=ppt/tags/tag2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1"/>
  <p:tag name="KSO_WM_UNIT_INDEX" val="1"/>
  <p:tag name="KSO_WM_UNIT_LAYERLEVEL" val="1"/>
  <p:tag name="KSO_WM_UNIT_SUBTYPE" val="h"/>
  <p:tag name="KSO_WM_UNIT_TYPE" val="i"/>
</p:tagLst>
</file>

<file path=ppt/tags/tag4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6.xml><?xml version="1.0" encoding="utf-8"?>
<p:tagLst xmlns:p="http://schemas.openxmlformats.org/presentationml/2006/main">
  <p:tag name="TABLE_ENDDRAG_ORIGIN_RECT" val="882*444"/>
  <p:tag name="TABLE_ENDDRAG_RECT" val="39*38*882*444"/>
</p:tagLst>
</file>

<file path=ppt/tags/tag7.xml><?xml version="1.0" encoding="utf-8"?>
<p:tagLst xmlns:p="http://schemas.openxmlformats.org/presentationml/2006/main">
  <p:tag name="KSO_WM_DIAGRAM_VIRTUALLY_FRAME" val="{&quot;height&quot;:286.019768750902,&quot;left&quot;:71.89356739128213,&quot;top&quot;:86.28173228346456,&quot;width&quot;:272.4999759158045}"/>
</p:tagLst>
</file>

<file path=ppt/tags/tag8.xml><?xml version="1.0" encoding="utf-8"?>
<p:tagLst xmlns:p="http://schemas.openxmlformats.org/presentationml/2006/main">
  <p:tag name="KSO_WM_DIAGRAM_VIRTUALLY_FRAME" val="{&quot;height&quot;:286.019768750902,&quot;left&quot;:71.89356739128213,&quot;top&quot;:86.28173228346456,&quot;width&quot;:272.4999759158045}"/>
</p:tagLst>
</file>

<file path=ppt/tags/tag9.xml><?xml version="1.0" encoding="utf-8"?>
<p:tagLst xmlns:p="http://schemas.openxmlformats.org/presentationml/2006/main">
  <p:tag name="KSO_WM_DIAGRAM_VIRTUALLY_FRAME" val="{&quot;height&quot;:286.019768750902,&quot;left&quot;:71.89356739128213,&quot;top&quot;:86.28173228346456,&quot;width&quot;:272.4999759158045}"/>
</p:tagLst>
</file>

<file path=ppt/theme/theme1.xml><?xml version="1.0" encoding="utf-8"?>
<a:theme xmlns:a="http://schemas.openxmlformats.org/drawingml/2006/main" name="默认设计模板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2897</Words>
  <Application>WPS 演示</Application>
  <PresentationFormat>宽屏</PresentationFormat>
  <Paragraphs>323</Paragraphs>
  <Slides>20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8" baseType="lpstr">
      <vt:lpstr>Arial</vt:lpstr>
      <vt:lpstr>宋体</vt:lpstr>
      <vt:lpstr>Wingdings</vt:lpstr>
      <vt:lpstr>楷体</vt:lpstr>
      <vt:lpstr>Times New Roman</vt:lpstr>
      <vt:lpstr>楷体_GB2312</vt:lpstr>
      <vt:lpstr>新宋体</vt:lpstr>
      <vt:lpstr>微软雅黑</vt:lpstr>
      <vt:lpstr>Arial Unicode MS</vt:lpstr>
      <vt:lpstr>Calibri Light</vt:lpstr>
      <vt:lpstr>Calibri</vt:lpstr>
      <vt:lpstr>隶书</vt:lpstr>
      <vt:lpstr>Courier New</vt:lpstr>
      <vt:lpstr>方正中等线简体</vt:lpstr>
      <vt:lpstr>黑体</vt:lpstr>
      <vt:lpstr>PMingLiU</vt:lpstr>
      <vt:lpstr>Segoe Print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刘洁</cp:lastModifiedBy>
  <cp:revision>178</cp:revision>
  <dcterms:created xsi:type="dcterms:W3CDTF">2019-06-19T02:08:00Z</dcterms:created>
  <dcterms:modified xsi:type="dcterms:W3CDTF">2024-07-18T13:00:05Z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6539CD9782494A2E9093B8125E260CD6_11</vt:lpwstr>
  </property>
</Properties>
</file>