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82" r:id="rId5"/>
    <p:sldId id="283" r:id="rId6"/>
    <p:sldId id="269" r:id="rId7"/>
    <p:sldId id="270" r:id="rId8"/>
    <p:sldId id="271" r:id="rId9"/>
    <p:sldId id="272" r:id="rId10"/>
    <p:sldId id="273" r:id="rId11"/>
    <p:sldId id="322" r:id="rId12"/>
    <p:sldId id="323" r:id="rId13"/>
    <p:sldId id="274" r:id="rId14"/>
    <p:sldId id="324" r:id="rId15"/>
    <p:sldId id="289" r:id="rId16"/>
    <p:sldId id="290" r:id="rId17"/>
    <p:sldId id="325" r:id="rId18"/>
    <p:sldId id="326" r:id="rId19"/>
    <p:sldId id="277" r:id="rId20"/>
    <p:sldId id="279" r:id="rId21"/>
    <p:sldId id="265" r:id="rId22"/>
    <p:sldId id="337" r:id="rId23"/>
    <p:sldId id="280" r:id="rId24"/>
    <p:sldId id="281" r:id="rId25"/>
    <p:sldId id="336" r:id="rId26"/>
  </p:sldIdLst>
  <p:sldSz cx="12192000" cy="6858000"/>
  <p:notesSz cx="6858000" cy="9144000"/>
  <p:custDataLst>
    <p:tags r:id="rId3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00FF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778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4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19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5.xml"/><Relationship Id="rId8" Type="http://schemas.openxmlformats.org/officeDocument/2006/relationships/tags" Target="../tags/tag4.xml"/><Relationship Id="rId7" Type="http://schemas.openxmlformats.org/officeDocument/2006/relationships/image" Target="../media/image2.png"/><Relationship Id="rId6" Type="http://schemas.openxmlformats.org/officeDocument/2006/relationships/tags" Target="../tags/tag3.xml"/><Relationship Id="rId5" Type="http://schemas.openxmlformats.org/officeDocument/2006/relationships/image" Target="NULL" TargetMode="External"/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0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image" Target="../media/image4.png"/><Relationship Id="rId6" Type="http://schemas.openxmlformats.org/officeDocument/2006/relationships/tags" Target="../tags/tag9.xml"/><Relationship Id="rId5" Type="http://schemas.openxmlformats.org/officeDocument/2006/relationships/image" Target="NULL" TargetMode="External"/><Relationship Id="rId4" Type="http://schemas.openxmlformats.org/officeDocument/2006/relationships/image" Target="../media/image3.png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0" Type="http://schemas.openxmlformats.org/officeDocument/2006/relationships/tags" Target="../tags/tag1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1588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 fontAlgn="auto"/>
            <a:endParaRPr lang="zh-CN" altLang="en-US" strike="noStrike" noProof="1">
              <a:solidFill>
                <a:schemeClr val="lt1"/>
              </a:solidFill>
            </a:endParaRPr>
          </a:p>
        </p:txBody>
      </p:sp>
      <p:pic>
        <p:nvPicPr>
          <p:cNvPr id="2052" name="图片 11" descr="F:/2025届资料/2024暑假补课/教材复习/file:/C:/Users/1V994W2/PycharmProjects/PPT_Background_Generation/pic_temp/0_pic_quater_right_down.png"/>
          <p:cNvPicPr/>
          <p:nvPr userDrawn="1">
            <p:custDataLst>
              <p:tags r:id="rId3"/>
            </p:custDataLst>
          </p:nvPr>
        </p:nvPicPr>
        <p:blipFill>
          <a:blip r:embed="rId4" r:link="rId5"/>
          <a:stretch>
            <a:fillRect/>
          </a:stretch>
        </p:blipFill>
        <p:spPr>
          <a:xfrm>
            <a:off x="11471275" y="6137275"/>
            <a:ext cx="720725" cy="7191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图片 9" descr="F:/2025届资料/2024暑假补课/教材复习/file:/C:/Users/1V994W2/PycharmProjects/PPT_Background_Generation/pic_temp/1_pic_quater_right_up.png"/>
          <p:cNvPicPr/>
          <p:nvPr userDrawn="1">
            <p:custDataLst>
              <p:tags r:id="rId6"/>
            </p:custDataLst>
          </p:nvPr>
        </p:nvPicPr>
        <p:blipFill>
          <a:blip r:embed="rId7" r:link="rId5"/>
          <a:stretch>
            <a:fillRect/>
          </a:stretch>
        </p:blipFill>
        <p:spPr>
          <a:xfrm>
            <a:off x="0" y="6137275"/>
            <a:ext cx="720725" cy="7191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4088"/>
            <a:ext cx="12192000" cy="494982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 fontAlgn="auto"/>
            <a:endParaRPr lang="zh-CN" altLang="en-US" strike="noStrike" noProof="1">
              <a:solidFill>
                <a:schemeClr val="lt1"/>
              </a:solidFill>
            </a:endParaRPr>
          </a:p>
        </p:txBody>
      </p:sp>
      <p:pic>
        <p:nvPicPr>
          <p:cNvPr id="3076" name="图片 8" descr="F:/2025届资料/2024暑假补课/教材复习/file:/C:/Users/1V994W2/PycharmProjects/PPT_Background_Generation/pic_temp/0_pic_quater_right_down.png"/>
          <p:cNvPicPr/>
          <p:nvPr userDrawn="1">
            <p:custDataLst>
              <p:tags r:id="rId3"/>
            </p:custDataLst>
          </p:nvPr>
        </p:nvPicPr>
        <p:blipFill>
          <a:blip r:embed="rId4" r:link="rId5"/>
          <a:stretch>
            <a:fillRect/>
          </a:stretch>
        </p:blipFill>
        <p:spPr>
          <a:xfrm>
            <a:off x="10571163" y="5237163"/>
            <a:ext cx="1620837" cy="16192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7" name="图片 7" descr="F:/2025届资料/2024暑假补课/教材复习/file:/C:/Users/1V994W2/PycharmProjects/PPT_Background_Generation/pic_temp/1_pic_quater_left_down.png"/>
          <p:cNvPicPr/>
          <p:nvPr userDrawn="1">
            <p:custDataLst>
              <p:tags r:id="rId6"/>
            </p:custDataLst>
          </p:nvPr>
        </p:nvPicPr>
        <p:blipFill>
          <a:blip r:embed="rId7" r:link="rId5"/>
          <a:stretch>
            <a:fillRect/>
          </a:stretch>
        </p:blipFill>
        <p:spPr>
          <a:xfrm>
            <a:off x="-241300" y="5710238"/>
            <a:ext cx="1382713" cy="13541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5.pn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39B6C8-F7A6-44F8-8F85-FE4ACECFE9A7}" type="slidenum"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31" name="Picture 7" descr="638f21f6561cfebd7709d757"/>
          <p:cNvPicPr>
            <a:picLocks noChangeAspect="1"/>
          </p:cNvPicPr>
          <p:nvPr userDrawn="1"/>
        </p:nvPicPr>
        <p:blipFill>
          <a:blip r:embed="rId14"/>
          <a:srcRect t="2299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Text Box 6"/>
          <p:cNvSpPr txBox="1"/>
          <p:nvPr/>
        </p:nvSpPr>
        <p:spPr>
          <a:xfrm>
            <a:off x="2208213" y="1773238"/>
            <a:ext cx="6729412" cy="2584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5400" b="1" dirty="0">
                <a:latin typeface="隶书" panose="02010509060101010101" pitchFamily="49" charset="-122"/>
                <a:ea typeface="隶书" panose="02010509060101010101" pitchFamily="49" charset="-122"/>
              </a:rPr>
              <a:t>云山苍苍，江水泱泱</a:t>
            </a:r>
            <a:endParaRPr lang="zh-CN" altLang="en-US" sz="54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r>
              <a:rPr lang="zh-CN" altLang="en-US" sz="5400" b="1" dirty="0">
                <a:latin typeface="隶书" panose="02010509060101010101" pitchFamily="49" charset="-122"/>
                <a:ea typeface="隶书" panose="02010509060101010101" pitchFamily="49" charset="-122"/>
              </a:rPr>
              <a:t>先生之风，山高水长 </a:t>
            </a:r>
            <a:endParaRPr lang="zh-CN" altLang="en-US" sz="54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endParaRPr lang="en-US" altLang="zh-CN" sz="54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4098" name="Text Box 7"/>
          <p:cNvSpPr txBox="1"/>
          <p:nvPr/>
        </p:nvSpPr>
        <p:spPr>
          <a:xfrm>
            <a:off x="9183688" y="620713"/>
            <a:ext cx="1106487" cy="4383087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 anchorCtr="0">
            <a:spAutoFit/>
          </a:bodyPr>
          <a:p>
            <a:r>
              <a:rPr lang="zh-CN" altLang="en-US" sz="6000" b="1" dirty="0">
                <a:latin typeface="楷体" panose="02010609060101010101" pitchFamily="49" charset="-122"/>
                <a:ea typeface="楷体" panose="02010609060101010101" pitchFamily="49" charset="-122"/>
              </a:rPr>
              <a:t>师说    </a:t>
            </a:r>
            <a:r>
              <a:rPr lang="zh-CN" altLang="en-US" sz="4800" b="1" dirty="0">
                <a:latin typeface="楷体" panose="02010609060101010101" pitchFamily="49" charset="-122"/>
                <a:ea typeface="楷体" panose="02010609060101010101" pitchFamily="49" charset="-122"/>
              </a:rPr>
              <a:t>韩愈</a:t>
            </a:r>
            <a:endParaRPr lang="zh-CN" altLang="en-US" sz="4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512695" y="1157605"/>
            <a:ext cx="609600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P</a:t>
            </a:r>
            <a:r>
              <a:rPr lang="en-US" altLang="zh-CN" sz="24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643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道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”</a:t>
            </a:r>
            <a:endParaRPr lang="en-US" altLang="zh-CN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r>
              <a:rPr lang="en-US" altLang="zh-CN" sz="32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P</a:t>
            </a:r>
            <a:r>
              <a:rPr lang="en-US" altLang="zh-CN" sz="24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648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或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”</a:t>
            </a:r>
            <a:endParaRPr lang="en-US" altLang="zh-CN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81113" y="1041400"/>
            <a:ext cx="9974263" cy="307498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 fontAlgn="auto">
              <a:lnSpc>
                <a:spcPct val="150000"/>
              </a:lnSpc>
            </a:pPr>
            <a:endParaRPr lang="en-US" altLang="zh-CN" sz="2800" kern="100" noProof="1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fontAlgn="auto">
              <a:lnSpc>
                <a:spcPct val="150000"/>
              </a:lnSpc>
            </a:pPr>
            <a:r>
              <a:rPr lang="en-US" altLang="zh-CN" sz="2800" kern="100" noProof="1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                 </a:t>
            </a:r>
            <a:r>
              <a:rPr lang="zh-CN" altLang="zh-CN" sz="2800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　　</a:t>
            </a:r>
            <a:endParaRPr lang="zh-CN" altLang="zh-CN" sz="2800" kern="100" noProof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800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                  </a:t>
            </a:r>
            <a:r>
              <a:rPr lang="zh-CN" altLang="zh-CN" sz="2800" b="1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金文　　小篆</a:t>
            </a:r>
            <a:r>
              <a:rPr lang="zh-CN" altLang="zh-CN" sz="2800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　　</a:t>
            </a:r>
            <a:r>
              <a:rPr lang="zh-CN" altLang="zh-CN" sz="2800" kern="100" noProof="1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  <a:sym typeface="+mn-ea"/>
              </a:rPr>
              <a:t> </a:t>
            </a:r>
            <a:r>
              <a:rPr lang="zh-CN" altLang="zh-CN" sz="2800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　</a:t>
            </a:r>
            <a:endParaRPr lang="zh-CN" altLang="zh-CN" sz="1050" kern="100" noProof="1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 fontAlgn="auto">
              <a:lnSpc>
                <a:spcPct val="150000"/>
              </a:lnSpc>
            </a:pPr>
            <a:r>
              <a:rPr lang="en-US" altLang="zh-CN" sz="3200" b="1" kern="100" noProof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“</a:t>
            </a:r>
            <a:r>
              <a:rPr lang="zh-CN" altLang="zh-CN" sz="3200" b="1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道</a:t>
            </a:r>
            <a:r>
              <a:rPr lang="en-US" altLang="zh-CN" sz="3200" b="1" kern="100" noProof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zh-CN" sz="3200" b="1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是会意字，金文两边合起来是</a:t>
            </a:r>
            <a:r>
              <a:rPr lang="en-US" altLang="zh-CN" sz="3200" b="1" kern="100" noProof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zh-CN" sz="3200" b="1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行</a:t>
            </a:r>
            <a:r>
              <a:rPr lang="en-US" altLang="zh-CN" sz="3200" b="1" kern="100" noProof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zh-CN" sz="3200" b="1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字，表示道路，中间是</a:t>
            </a:r>
            <a:r>
              <a:rPr lang="en-US" altLang="zh-CN" sz="3200" b="1" kern="100" noProof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zh-CN" sz="3200" b="1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首</a:t>
            </a:r>
            <a:r>
              <a:rPr lang="en-US" altLang="zh-CN" sz="3200" b="1" kern="100" noProof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zh-CN" sz="3200" b="1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字，表示领头。合起来指领路。是</a:t>
            </a:r>
            <a:r>
              <a:rPr lang="en-US" altLang="zh-CN" sz="3200" b="1" kern="100" noProof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zh-CN" sz="3200" b="1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导</a:t>
            </a:r>
            <a:r>
              <a:rPr lang="en-US" altLang="zh-CN" sz="3200" b="1" kern="100" noProof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zh-CN" sz="3200" b="1" kern="100" noProof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的本字，表示引路、领路。</a:t>
            </a:r>
            <a:endParaRPr lang="zh-CN" altLang="zh-CN" sz="3200" b="1" kern="100" noProof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4338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76713" y="1263650"/>
            <a:ext cx="628650" cy="11144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39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16575" y="1357313"/>
            <a:ext cx="601663" cy="10112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文本框 99"/>
          <p:cNvSpPr txBox="1"/>
          <p:nvPr/>
        </p:nvSpPr>
        <p:spPr>
          <a:xfrm>
            <a:off x="180975" y="0"/>
            <a:ext cx="9312275" cy="6364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/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怀其璧，从径</a:t>
            </a:r>
            <a:r>
              <a:rPr lang="zh-CN" altLang="zh-CN" sz="2800" b="1">
                <a:solidFill>
                  <a:srgbClr val="19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亡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《廉颇蔺相如列传》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从郦山下，</a:t>
            </a:r>
            <a:r>
              <a:rPr lang="zh-CN" altLang="zh-CN" sz="2800" b="1">
                <a:solidFill>
                  <a:srgbClr val="19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芷阳间行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《鸿门宴》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(3)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师者，所以传</a:t>
            </a:r>
            <a:r>
              <a:rPr lang="zh-CN" altLang="zh-CN" sz="2800" b="1">
                <a:solidFill>
                  <a:srgbClr val="19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受业解惑也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《师说》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(4)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赂秦而力亏，破灭之</a:t>
            </a:r>
            <a:r>
              <a:rPr lang="zh-CN" altLang="zh-CN" sz="2800" b="1">
                <a:solidFill>
                  <a:srgbClr val="19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也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《六国论》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(5)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伐无</a:t>
            </a:r>
            <a:r>
              <a:rPr lang="zh-CN" altLang="zh-CN" sz="2800" b="1">
                <a:solidFill>
                  <a:srgbClr val="19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，诛暴秦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    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《陈涉世家》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(6)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人</a:t>
            </a:r>
            <a:r>
              <a:rPr lang="zh-CN" altLang="zh-CN" sz="2800" b="1">
                <a:solidFill>
                  <a:srgbClr val="19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是，三国周郎赤壁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《念奴娇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·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赤壁怀古》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(7)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复</a:t>
            </a:r>
            <a:r>
              <a:rPr lang="zh-CN" altLang="zh-CN" sz="2800" b="1">
                <a:solidFill>
                  <a:srgbClr val="19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行空</a:t>
            </a:r>
            <a:r>
              <a:rPr lang="zh-CN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，不霁何虹？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    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《阿房宫赋》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(8)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于是废先王之</a:t>
            </a:r>
            <a:r>
              <a:rPr lang="zh-CN" altLang="zh-CN" sz="2800" b="1">
                <a:solidFill>
                  <a:srgbClr val="19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《过秦论》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(9)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行军用兵之</a:t>
            </a:r>
            <a:r>
              <a:rPr lang="zh-CN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道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，非及乡时之士也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         (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《过秦论》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  <a:sym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(10)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师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道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之不传也久矣</a:t>
            </a:r>
            <a:endParaRPr lang="zh-CN" altLang="zh-CN" sz="2800" b="1">
              <a:latin typeface="Times New Roman" panose="02020603050405020304" pitchFamily="18" charset="0"/>
              <a:ea typeface="方正中等线简体" pitchFamily="65" charset="-122"/>
              <a:sym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(11)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道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相似也</a:t>
            </a:r>
            <a:endParaRPr lang="zh-CN" altLang="zh-CN" sz="2800" b="1">
              <a:latin typeface="Times New Roman" panose="02020603050405020304" pitchFamily="18" charset="0"/>
              <a:ea typeface="方正中等线简体" pitchFamily="65" charset="-122"/>
              <a:sym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(12)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蜀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道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之难，难于上青天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         (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《蜀道难》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  <a:sym typeface="宋体" panose="02010600030101010101" pitchFamily="2" charset="-122"/>
            </a:endParaRPr>
          </a:p>
          <a:p>
            <a:r>
              <a:rPr lang="en-US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(13)不足为外人</a:t>
            </a:r>
            <a:r>
              <a:rPr lang="en-US" altLang="en-US" sz="2800" b="1">
                <a:solidFill>
                  <a:srgbClr val="19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道</a:t>
            </a:r>
            <a:r>
              <a:rPr lang="en-US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也（《桃花源记》）</a:t>
            </a:r>
            <a:endParaRPr lang="en-US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(14)</a:t>
            </a:r>
            <a:r>
              <a:rPr lang="en-US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来吾</a:t>
            </a:r>
            <a:r>
              <a:rPr lang="en-US" altLang="en-US" sz="2800" b="1">
                <a:solidFill>
                  <a:srgbClr val="19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道</a:t>
            </a:r>
            <a:r>
              <a:rPr lang="en-US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夫先路(《离骚》)</a:t>
            </a:r>
            <a:endParaRPr lang="en-US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(15)</a:t>
            </a:r>
            <a:r>
              <a:rPr lang="en-US" altLang="en-US" sz="2800" b="1">
                <a:solidFill>
                  <a:srgbClr val="19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道</a:t>
            </a:r>
            <a:r>
              <a:rPr lang="en-US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不同，不相为谋(《论语·卫灵公》)</a:t>
            </a:r>
            <a:endParaRPr lang="en-US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472488" y="0"/>
            <a:ext cx="3481387" cy="65547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路，道路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取道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(3)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道理，规律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(4)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原因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(5)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道义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(6)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说，谈论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(7)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廊道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(8)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主张，思想，学说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(9)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途径、方法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  <a:sym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(10)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风尚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(11)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道德学问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(12)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道路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(13)提及，讲述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(1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)同“导”，引导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(1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)志向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9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1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26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32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26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32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39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8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55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67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76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83" end="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92" end="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99" end="1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109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121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矩形 8"/>
          <p:cNvSpPr/>
          <p:nvPr/>
        </p:nvSpPr>
        <p:spPr>
          <a:xfrm>
            <a:off x="447675" y="552450"/>
            <a:ext cx="11296650" cy="26765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zh-CN" altLang="zh-CN" sz="2800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　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苏洵欲往京城，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道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(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泰山间行。遇隐士行于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道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(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       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，憩于茶亭，论秦国与六国之事，隐士举兵家之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道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(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         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，以为六国用兵之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道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(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不及秦国，苏洵不以为然。二者言辞激烈，未能休也。人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道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(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          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此事：孰闻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道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(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          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Courier New" panose="02070309020205020404" pitchFamily="49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多也？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p643)</a:t>
            </a:r>
            <a:endParaRPr lang="en-US" altLang="zh-CN" sz="2800" b="1" strike="noStrike" kern="100" noProof="1">
              <a:effectLst/>
              <a:latin typeface="Times New Roman" panose="02020603050405020304" pitchFamily="18" charset="0"/>
              <a:ea typeface="楷体_GB2312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832225" y="717550"/>
            <a:ext cx="896938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取道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697913" y="717550"/>
            <a:ext cx="896937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道路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445250" y="1338263"/>
            <a:ext cx="896938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主张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669588" y="1408113"/>
            <a:ext cx="896937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策略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260013" y="2039938"/>
            <a:ext cx="898525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谈论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447925" y="2708275"/>
            <a:ext cx="898525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道理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文本框 1"/>
          <p:cNvSpPr txBox="1"/>
          <p:nvPr/>
        </p:nvSpPr>
        <p:spPr>
          <a:xfrm>
            <a:off x="936625" y="669925"/>
            <a:ext cx="10731500" cy="42275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indent="713105" defTabSz="1219200">
              <a:lnSpc>
                <a:spcPct val="140000"/>
              </a:lnSpc>
            </a:pPr>
            <a:r>
              <a:rPr lang="en-US" altLang="zh-CN" sz="3200" b="1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“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道</a:t>
            </a:r>
            <a:r>
              <a:rPr lang="en-US" altLang="zh-CN" sz="3200" b="1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”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的本义是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“</a:t>
            </a: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大路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”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。路的作用是</a:t>
            </a:r>
            <a:r>
              <a:rPr lang="en-US" altLang="zh-CN" sz="3200" b="1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“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引导</a:t>
            </a:r>
            <a:r>
              <a:rPr lang="en-US" altLang="zh-CN" sz="3200" b="1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”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人到某地，故有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“引导”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义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(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后写作</a:t>
            </a:r>
            <a:r>
              <a:rPr lang="en-US" altLang="zh-CN" sz="3200" b="1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“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导</a:t>
            </a:r>
            <a:r>
              <a:rPr lang="en-US" altLang="zh-CN" sz="3200" b="1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”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)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；</a:t>
            </a:r>
            <a:endParaRPr lang="zh-CN" altLang="zh-CN" sz="32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indent="713105" defTabSz="1219200">
              <a:lnSpc>
                <a:spcPct val="140000"/>
              </a:lnSpc>
            </a:pP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抽象意义即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“途径、方法”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；</a:t>
            </a:r>
            <a:endParaRPr lang="zh-CN" altLang="zh-CN" sz="32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indent="713105" defTabSz="1219200">
              <a:lnSpc>
                <a:spcPct val="140000"/>
              </a:lnSpc>
            </a:pP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又特指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“</a:t>
            </a: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正当手段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”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(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如：君子爱财，取之有道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)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；</a:t>
            </a:r>
            <a:endParaRPr lang="zh-CN" altLang="zh-CN" sz="32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indent="713105" defTabSz="1219200">
              <a:lnSpc>
                <a:spcPct val="140000"/>
              </a:lnSpc>
            </a:pP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途径和方法往往是一种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“</a:t>
            </a: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道理、规律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”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；</a:t>
            </a:r>
            <a:endParaRPr lang="zh-CN" altLang="zh-CN" sz="32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indent="713105" defTabSz="1219200">
              <a:lnSpc>
                <a:spcPct val="140000"/>
              </a:lnSpc>
            </a:pP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道理和规律需要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“</a:t>
            </a: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述说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”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，而后成为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“</a:t>
            </a:r>
            <a:r>
              <a:rPr lang="zh-CN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思想、学说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”</a:t>
            </a:r>
            <a:r>
              <a:rPr lang="zh-C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。</a:t>
            </a:r>
            <a:endParaRPr lang="zh-CN" altLang="zh-CN" sz="32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框 1"/>
          <p:cNvSpPr txBox="1"/>
          <p:nvPr/>
        </p:nvSpPr>
        <p:spPr>
          <a:xfrm>
            <a:off x="1466850" y="576263"/>
            <a:ext cx="9258300" cy="535463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 defTabSz="1219200">
              <a:lnSpc>
                <a:spcPct val="150000"/>
              </a:lnSpc>
            </a:pPr>
            <a:r>
              <a:rPr lang="en-US" altLang="zh-TW" sz="28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        </a:t>
            </a:r>
            <a:endParaRPr lang="en-US" altLang="zh-TW" sz="280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ctr" defTabSz="1219200">
              <a:lnSpc>
                <a:spcPct val="150000"/>
              </a:lnSpc>
            </a:pPr>
            <a:endParaRPr lang="zh-CN" altLang="zh-CN" sz="280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1219200">
              <a:lnSpc>
                <a:spcPct val="150000"/>
              </a:lnSpc>
            </a:pP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     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甲骨文　　小篆　</a:t>
            </a:r>
            <a:endParaRPr lang="zh-CN" altLang="zh-CN" sz="280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1219200">
              <a:lnSpc>
                <a:spcPct val="150000"/>
              </a:lnSpc>
            </a:pP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或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是会意字，甲骨文左边是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囗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字，表示疆域，右边是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戈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字，合起来指拿起武器保卫国土。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或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”“</a:t>
            </a:r>
            <a:r>
              <a:rPr lang="zh-TW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國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即国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古同为一字，后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或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字借用来表示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或者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等义。</a:t>
            </a:r>
            <a:endParaRPr lang="zh-CN" altLang="zh-CN" sz="36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18434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33888" y="576263"/>
            <a:ext cx="768350" cy="13001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5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78525" y="700088"/>
            <a:ext cx="820738" cy="1314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文本框 99"/>
          <p:cNvSpPr txBox="1"/>
          <p:nvPr/>
        </p:nvSpPr>
        <p:spPr>
          <a:xfrm>
            <a:off x="49213" y="781050"/>
            <a:ext cx="9513887" cy="448151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曰：六国互丧，率赂秦耶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《六国论》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既其出，则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咎其欲出者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《游褒禅山记》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(3)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从余问古事，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凭几学书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《项脊轩志》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(4)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所守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匪亲，化为狼与豺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《蜀道难》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(5)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百步而后止，或五十步而后止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《寡人之于国也》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(6)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当与秦相较，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未易量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《六国论》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(7)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取诸怀抱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……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；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因寄所托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……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《兰亭集序》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(8)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命巾车，</a:t>
            </a:r>
            <a:r>
              <a:rPr lang="zh-CN" altLang="zh-CN" sz="2800" b="1">
                <a:solidFill>
                  <a:srgbClr val="19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或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棹孤舟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《归去来兮辞》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(9)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或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师焉，</a:t>
            </a:r>
            <a:r>
              <a:rPr lang="zh-CN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或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  <a:sym typeface="宋体" panose="02010600030101010101" pitchFamily="2" charset="-122"/>
              </a:rPr>
              <a:t>不焉</a:t>
            </a:r>
            <a:endParaRPr lang="zh-CN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(10)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别从东道，</a:t>
            </a:r>
            <a:r>
              <a:rPr lang="zh-CN" altLang="en-US" sz="2800" b="1">
                <a:solidFill>
                  <a:srgbClr val="19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或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失道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（《汉书·霍去病传》）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21775" y="765175"/>
            <a:ext cx="2989263" cy="4399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有的人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某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人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(3)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有时，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偶尔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(4)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倘若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(5)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有的人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(6)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或许，也许　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(7)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有的人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(8)</a:t>
            </a:r>
            <a:r>
              <a:rPr lang="zh-CN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有时</a:t>
            </a:r>
            <a:endParaRPr lang="zh-CN" altLang="zh-CN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(9)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有的，有的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(10)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“惑”迷惑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7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6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7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6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4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54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61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67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6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文本框 1"/>
          <p:cNvSpPr txBox="1"/>
          <p:nvPr/>
        </p:nvSpPr>
        <p:spPr>
          <a:xfrm>
            <a:off x="1117600" y="1120775"/>
            <a:ext cx="9450388" cy="332295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 defTabSz="1219200">
              <a:lnSpc>
                <a:spcPct val="150000"/>
              </a:lnSpc>
            </a:pP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李蟠求学于韩愈，始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或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(         )</a:t>
            </a: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于嬉，嗜玩，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或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(       )</a:t>
            </a: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逃。愈惩其曰：</a:t>
            </a:r>
            <a:r>
              <a:rPr lang="en-US" altLang="zh-CN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为学，贵在恒也。为学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或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(      )</a:t>
            </a: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匪恒，则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或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(       )</a:t>
            </a: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师焉，或否焉，小学而大遗。</a:t>
            </a:r>
            <a:r>
              <a:rPr lang="en-US" altLang="zh-CN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李蟠闻后，方心定，乃有所成。众人以为愈之功。后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或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(       )</a:t>
            </a: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责愈，以为童为学，当顺自然，后功</a:t>
            </a:r>
            <a:r>
              <a:rPr lang="zh-CN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或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(      )</a:t>
            </a: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未易量。（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P648</a:t>
            </a:r>
            <a:r>
              <a:rPr lang="zh-CN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</a:rPr>
              <a:t>）</a:t>
            </a:r>
            <a:endParaRPr lang="zh-CN" altLang="zh-CN" sz="2800" b="1">
              <a:solidFill>
                <a:srgbClr val="00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981575" y="1314450"/>
            <a:ext cx="896938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迷惑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516938" y="1314450"/>
            <a:ext cx="896937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有时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877050" y="1954213"/>
            <a:ext cx="898525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倘若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669463" y="1952625"/>
            <a:ext cx="89852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有的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978525" y="3222625"/>
            <a:ext cx="89852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有人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695700" y="3849688"/>
            <a:ext cx="898525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或许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5" grpId="0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01675" y="1312863"/>
          <a:ext cx="9801225" cy="4480560"/>
        </p:xfrm>
        <a:graphic>
          <a:graphicData uri="http://schemas.openxmlformats.org/drawingml/2006/table">
            <a:tbl>
              <a:tblPr/>
              <a:tblGrid>
                <a:gridCol w="1296035"/>
                <a:gridCol w="4257040"/>
                <a:gridCol w="4247515"/>
              </a:tblGrid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词语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方正中等线简体" pitchFamily="65" charset="-122"/>
                        <a:cs typeface="Times New Roman" panose="02020603050405020304" pitchFamily="18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例句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方正中等线简体" pitchFamily="65" charset="-122"/>
                        <a:cs typeface="Times New Roman" panose="02020603050405020304" pitchFamily="18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意义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方正中等线简体" pitchFamily="65" charset="-122"/>
                        <a:cs typeface="Times New Roman" panose="02020603050405020304" pitchFamily="18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 rowSpan="6"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师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方正中等线简体" pitchFamily="65" charset="-122"/>
                        <a:cs typeface="Times New Roman" panose="02020603050405020304" pitchFamily="18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①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古之学者必有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师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 </a:t>
                      </a:r>
                      <a:endParaRPr lang="en-US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 vMerge="1">
                  <a:tcPr/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②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吾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师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道也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 vMerge="1">
                  <a:tcPr/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③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吾从而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师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之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 vMerge="1">
                  <a:tcPr/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④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师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道之不传也久矣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 vMerge="1">
                  <a:tcPr/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⑤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巫医乐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师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百工之人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 vMerge="1">
                  <a:tcPr/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⑥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《烛之武退秦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师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》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1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16079" marR="1607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6318250" y="1773238"/>
            <a:ext cx="4160838" cy="39687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老师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学习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意动用法，以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方正中等线简体" pitchFamily="65" charset="-122"/>
              </a:rPr>
              <a:t>……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为师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尊师学习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掌握一定技艺的人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军队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charRg st="3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6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charRg st="6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7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charRg st="17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2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charRg st="22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1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charRg st="31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矩形 1"/>
          <p:cNvSpPr/>
          <p:nvPr/>
        </p:nvSpPr>
        <p:spPr>
          <a:xfrm>
            <a:off x="558800" y="0"/>
            <a:ext cx="11296650" cy="7381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词类活用</a:t>
            </a:r>
            <a:endParaRPr lang="zh-CN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58800" y="736600"/>
          <a:ext cx="10727055" cy="4582160"/>
        </p:xfrm>
        <a:graphic>
          <a:graphicData uri="http://schemas.openxmlformats.org/drawingml/2006/table">
            <a:tbl>
              <a:tblPr/>
              <a:tblGrid>
                <a:gridCol w="4535805"/>
                <a:gridCol w="6191250"/>
              </a:tblGrid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例句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方正中等线简体" pitchFamily="65" charset="-122"/>
                        <a:cs typeface="Times New Roman" panose="02020603050405020304" pitchFamily="18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活用类型及释义</a:t>
                      </a:r>
                      <a:endParaRPr lang="zh-CN" sz="2800" b="1" kern="100">
                        <a:effectLst/>
                        <a:latin typeface="Times New Roman" panose="02020603050405020304" pitchFamily="18" charset="0"/>
                        <a:ea typeface="方正中等线简体" pitchFamily="65" charset="-122"/>
                        <a:cs typeface="Times New Roman" panose="02020603050405020304" pitchFamily="18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①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其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下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圣人也亦远矣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②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是故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圣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益圣，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愚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益愚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③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小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学而</a:t>
                      </a:r>
                      <a:r>
                        <a:rPr 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大</a:t>
                      </a:r>
                      <a:r>
                        <a:rPr 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遗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④</a:t>
                      </a:r>
                      <a:r>
                        <a:rPr lang="zh-CN" alt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吾从而</a:t>
                      </a:r>
                      <a:r>
                        <a:rPr lang="zh-CN" alt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师</a:t>
                      </a:r>
                      <a:r>
                        <a:rPr lang="zh-CN" alt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之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marL="71755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⑤</a:t>
                      </a:r>
                      <a:r>
                        <a:rPr lang="zh-CN" alt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而</a:t>
                      </a:r>
                      <a:r>
                        <a:rPr lang="zh-CN" alt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耻</a:t>
                      </a:r>
                      <a:r>
                        <a:rPr lang="zh-CN" alt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学于师</a:t>
                      </a:r>
                      <a:endParaRPr lang="zh-CN" sz="28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680"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1" kern="100">
                          <a:effectLst/>
                          <a:latin typeface="宋体" panose="02010600030101010101" pitchFamily="2" charset="-122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⑥</a:t>
                      </a:r>
                      <a:r>
                        <a:rPr lang="zh-CN" alt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孔子</a:t>
                      </a:r>
                      <a:r>
                        <a:rPr lang="zh-CN" altLang="zh-CN" sz="2800" b="1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师</a:t>
                      </a:r>
                      <a:r>
                        <a:rPr lang="zh-CN" altLang="zh-CN" sz="2800" b="1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Times New Roman" panose="02020603050405020304" pitchFamily="18" charset="0"/>
                        </a:rPr>
                        <a:t>郯子</a:t>
                      </a:r>
                      <a:endParaRPr lang="zh-CN" altLang="zh-CN" sz="2800" b="1" kern="100">
                        <a:effectLst/>
                        <a:latin typeface="Times New Roman" panose="02020603050405020304" pitchFamily="18" charset="0"/>
                        <a:ea typeface="方正中等线简体" pitchFamily="65" charset="-122"/>
                        <a:cs typeface="Times New Roman" panose="02020603050405020304" pitchFamily="18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b="0" kern="100">
                          <a:effectLst/>
                          <a:latin typeface="Times New Roman" panose="02020603050405020304" pitchFamily="18" charset="0"/>
                          <a:ea typeface="方正中等线简体" pitchFamily="65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altLang="en-US" sz="2800" b="0" kern="100">
                        <a:effectLst/>
                        <a:latin typeface="Times New Roman" panose="02020603050405020304" pitchFamily="18" charset="0"/>
                        <a:ea typeface="方正中等线简体" pitchFamily="65" charset="-122"/>
                        <a:cs typeface="Courier New" panose="02070309020205020404" pitchFamily="49" charset="0"/>
                      </a:endParaRPr>
                    </a:p>
                  </a:txBody>
                  <a:tcPr marL="25905" marR="2590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5275263" y="1349375"/>
            <a:ext cx="6091238" cy="3970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名词作动词，低于</a:t>
            </a:r>
            <a:endParaRPr lang="zh-CN" altLang="zh-CN" sz="1050" b="1" strike="noStrike" kern="100" noProof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形容词作名词，圣明的人</a:t>
            </a:r>
            <a:r>
              <a:rPr lang="en-US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/</a:t>
            </a: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愚昧的人　</a:t>
            </a:r>
            <a:endParaRPr lang="zh-CN" altLang="zh-CN" sz="1050" b="1" strike="noStrike" kern="100" noProof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形容词作名词，小的方面</a:t>
            </a:r>
            <a:r>
              <a:rPr lang="en-US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/</a:t>
            </a: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大的方面　</a:t>
            </a:r>
            <a:endParaRPr lang="zh-CN" altLang="zh-CN" sz="1050" b="1" strike="noStrike" kern="100" noProof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意动用法，以</a:t>
            </a:r>
            <a:r>
              <a:rPr lang="en-US" altLang="zh-CN" sz="2800" b="1" strike="noStrike" kern="100" noProof="1">
                <a:solidFill>
                  <a:srgbClr val="FF0000"/>
                </a:solidFill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……</a:t>
            </a: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为师</a:t>
            </a:r>
            <a:endParaRPr lang="zh-CN" altLang="zh-CN" sz="1050" b="1" strike="noStrike" kern="100" noProof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意动用法，以</a:t>
            </a:r>
            <a:r>
              <a:rPr lang="en-US" altLang="zh-CN" sz="2800" b="1" strike="noStrike" kern="100" noProof="1">
                <a:solidFill>
                  <a:srgbClr val="FF0000"/>
                </a:solidFill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……</a:t>
            </a: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为耻</a:t>
            </a:r>
            <a:endParaRPr lang="zh-CN" altLang="zh-CN" sz="1050" b="1" strike="noStrike" kern="100" noProof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意动用法，以</a:t>
            </a:r>
            <a:r>
              <a:rPr lang="en-US" altLang="zh-CN" sz="2800" b="1" strike="noStrike" kern="100" noProof="1">
                <a:solidFill>
                  <a:srgbClr val="FF0000"/>
                </a:solidFill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……</a:t>
            </a:r>
            <a:r>
              <a:rPr lang="zh-CN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为师</a:t>
            </a:r>
            <a:endParaRPr lang="zh-CN" altLang="zh-CN" sz="2800" b="1" strike="noStrike" kern="100" noProof="1">
              <a:solidFill>
                <a:srgbClr val="FF0000"/>
              </a:solidFill>
              <a:effectLst/>
              <a:latin typeface="Times New Roman" panose="02020603050405020304" pitchFamily="18" charset="0"/>
              <a:ea typeface="方正中等线简体" pitchFamily="65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9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charRg st="9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27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charRg st="27" end="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5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charRg st="45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56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charRg st="56" end="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67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charRg st="67" end="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Text Box 2"/>
          <p:cNvSpPr txBox="1"/>
          <p:nvPr/>
        </p:nvSpPr>
        <p:spPr>
          <a:xfrm>
            <a:off x="915035" y="405130"/>
            <a:ext cx="10104755" cy="3046095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 anchorCtr="0">
            <a:spAutoFit/>
          </a:bodyPr>
          <a:p>
            <a:pPr marL="342900" indent="-342900"/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学习目标</a:t>
            </a:r>
            <a:endParaRPr lang="zh-CN" altLang="en-US" sz="32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342900" indent="-342900"/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1.积累实词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道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”“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或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”</a:t>
            </a:r>
            <a:r>
              <a:rPr lang="en-US" altLang="zh-CN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</a:t>
            </a:r>
            <a:r>
              <a:rPr lang="zh-CN" altLang="en-US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师</a:t>
            </a:r>
            <a:r>
              <a:rPr lang="en-US" altLang="zh-CN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”“</a:t>
            </a:r>
            <a:r>
              <a:rPr lang="zh-CN" altLang="en-US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复</a:t>
            </a:r>
            <a:r>
              <a:rPr lang="en-US" altLang="zh-CN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”“</a:t>
            </a:r>
            <a:r>
              <a:rPr lang="zh-CN" altLang="en-US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孰</a:t>
            </a:r>
            <a:r>
              <a:rPr lang="en-US" altLang="zh-CN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”“</a:t>
            </a:r>
            <a:r>
              <a:rPr lang="zh-CN" altLang="en-US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贻</a:t>
            </a:r>
            <a:r>
              <a:rPr lang="en-US" altLang="zh-CN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”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及虚词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之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”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“其”“于”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乃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”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32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342900" indent="-342900"/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2.掌握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词类活用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和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特殊句式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32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342900" indent="-342900"/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3.把握文章结构，学会使用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对比论证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手法。</a:t>
            </a:r>
            <a:endParaRPr lang="zh-CN" altLang="en-US" sz="32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342900" indent="-342900"/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4.背诵课文。</a:t>
            </a:r>
            <a:endParaRPr lang="zh-CN" altLang="en-US" sz="32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4052888" y="295275"/>
            <a:ext cx="4816475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1</a:t>
            </a:r>
            <a:r>
              <a:rPr kumimoji="1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、判断句</a:t>
            </a:r>
            <a:endParaRPr kumimoji="1" lang="zh-CN" altLang="en-US" sz="32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47108" name="Text Box 4"/>
          <p:cNvSpPr txBox="1"/>
          <p:nvPr/>
        </p:nvSpPr>
        <p:spPr>
          <a:xfrm>
            <a:off x="2024063" y="2420938"/>
            <a:ext cx="6435725" cy="6826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</a:pPr>
            <a:endParaRPr lang="zh-CN" altLang="zh-CN" sz="32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2531" name="Rectangle 6"/>
          <p:cNvSpPr/>
          <p:nvPr/>
        </p:nvSpPr>
        <p:spPr>
          <a:xfrm>
            <a:off x="2424113" y="2708275"/>
            <a:ext cx="309562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zh-CN" altLang="zh-CN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22532" name="Rectangle 7"/>
          <p:cNvSpPr/>
          <p:nvPr/>
        </p:nvSpPr>
        <p:spPr>
          <a:xfrm>
            <a:off x="4167188" y="830263"/>
            <a:ext cx="6151562" cy="644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师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者</a:t>
            </a:r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，所以传道受业解惑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也</a:t>
            </a:r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。</a:t>
            </a:r>
            <a:endParaRPr lang="zh-CN" altLang="en-US" sz="3600" b="1" dirty="0"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4052888" y="1401763"/>
            <a:ext cx="4816475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2</a:t>
            </a:r>
            <a:r>
              <a:rPr kumimoji="1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、介词结构后置</a:t>
            </a:r>
            <a:endParaRPr kumimoji="1" lang="zh-CN" altLang="en-US" sz="32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22534" name="Rectangle 4"/>
          <p:cNvSpPr/>
          <p:nvPr/>
        </p:nvSpPr>
        <p:spPr>
          <a:xfrm>
            <a:off x="4167188" y="2047875"/>
            <a:ext cx="6151562" cy="5889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90000"/>
              </a:lnSpc>
            </a:pPr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生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乎</a:t>
            </a:r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吾前，其闻道也固先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乎</a:t>
            </a:r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吾</a:t>
            </a:r>
            <a:endParaRPr lang="zh-CN" altLang="en-US" sz="3600" b="1" dirty="0"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4052888" y="2508250"/>
            <a:ext cx="33750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3</a:t>
            </a:r>
            <a:r>
              <a:rPr kumimoji="1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、宾语前置</a:t>
            </a:r>
            <a:endParaRPr kumimoji="1" lang="zh-CN" altLang="en-US" sz="32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22536" name="Rectangle 4"/>
          <p:cNvSpPr/>
          <p:nvPr/>
        </p:nvSpPr>
        <p:spPr>
          <a:xfrm>
            <a:off x="4167188" y="3209925"/>
            <a:ext cx="4773612" cy="644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句读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之</a:t>
            </a:r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不知，惑之不解</a:t>
            </a:r>
            <a:endParaRPr lang="zh-CN" altLang="en-US" sz="3600" b="1" dirty="0"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4052888" y="3786188"/>
            <a:ext cx="33750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4</a:t>
            </a:r>
            <a:r>
              <a:rPr kumimoji="1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、被动句</a:t>
            </a:r>
            <a:endParaRPr kumimoji="1" lang="zh-CN" altLang="en-US" sz="32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50179" name="Text Box 3"/>
          <p:cNvSpPr txBox="1"/>
          <p:nvPr/>
        </p:nvSpPr>
        <p:spPr>
          <a:xfrm>
            <a:off x="4167188" y="4510088"/>
            <a:ext cx="3856037" cy="646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不拘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于</a:t>
            </a:r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时，学于余</a:t>
            </a:r>
            <a:endParaRPr lang="zh-CN" altLang="en-US" sz="3600" b="1" dirty="0"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2539" name="Rectangle 2"/>
          <p:cNvSpPr/>
          <p:nvPr/>
        </p:nvSpPr>
        <p:spPr>
          <a:xfrm>
            <a:off x="438150" y="693738"/>
            <a:ext cx="2582863" cy="6461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特殊句式</a:t>
            </a:r>
            <a:endParaRPr lang="zh-CN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5017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569085" y="1417320"/>
            <a:ext cx="619125" cy="64516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之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3048000" y="833755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蚓无爪牙</a:t>
            </a:r>
            <a:r>
              <a:rPr lang="zh-CN" altLang="en-US" sz="3200" b="1" dirty="0">
                <a:solidFill>
                  <a:srgbClr val="FF0000"/>
                </a:solidFill>
                <a:ea typeface="黑体" panose="02010609060101010101" pitchFamily="2" charset="-122"/>
                <a:cs typeface="+mn-ea"/>
                <a:sym typeface="+mn-ea"/>
              </a:rPr>
              <a:t>之</a:t>
            </a: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利，筋骨</a:t>
            </a:r>
            <a:r>
              <a:rPr lang="zh-CN" altLang="en-US" sz="3200" b="1" dirty="0">
                <a:solidFill>
                  <a:srgbClr val="FF0000"/>
                </a:solidFill>
                <a:ea typeface="黑体" panose="02010609060101010101" pitchFamily="2" charset="-122"/>
                <a:cs typeface="+mn-ea"/>
                <a:sym typeface="+mn-ea"/>
              </a:rPr>
              <a:t>之</a:t>
            </a: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强</a:t>
            </a:r>
            <a:endParaRPr lang="zh-CN" altLang="en-US" sz="3200" b="1" dirty="0">
              <a:solidFill>
                <a:sysClr val="windowText" lastClr="000000"/>
              </a:solidFill>
              <a:ea typeface="黑体" panose="02010609060101010101" pitchFamily="2" charset="-122"/>
              <a:cs typeface="+mn-ea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3048000" y="1311910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spcBef>
                <a:spcPct val="50000"/>
              </a:spcBef>
              <a:buFontTx/>
              <a:buNone/>
            </a:pP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輮使</a:t>
            </a:r>
            <a:r>
              <a:rPr lang="zh-CN" altLang="en-US" sz="3200" b="1" dirty="0">
                <a:solidFill>
                  <a:srgbClr val="FF0000"/>
                </a:solidFill>
                <a:ea typeface="黑体" panose="02010609060101010101" pitchFamily="2" charset="-122"/>
                <a:cs typeface="+mn-ea"/>
                <a:sym typeface="+mn-ea"/>
              </a:rPr>
              <a:t>之</a:t>
            </a: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然也</a:t>
            </a:r>
            <a:endParaRPr lang="zh-CN" altLang="en-US" sz="3200" b="1" dirty="0">
              <a:solidFill>
                <a:sysClr val="windowText" lastClr="000000"/>
              </a:solidFill>
              <a:ea typeface="黑体" panose="02010609060101010101" pitchFamily="2" charset="-122"/>
              <a:cs typeface="+mn-ea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3119120" y="1895475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师道</a:t>
            </a:r>
            <a:r>
              <a:rPr lang="zh-CN" altLang="en-US" sz="3200" b="1" dirty="0">
                <a:solidFill>
                  <a:srgbClr val="FF0000"/>
                </a:solidFill>
                <a:ea typeface="黑体" panose="02010609060101010101" pitchFamily="2" charset="-122"/>
                <a:cs typeface="+mn-ea"/>
                <a:sym typeface="+mn-ea"/>
              </a:rPr>
              <a:t>之</a:t>
            </a: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不传也久矣！</a:t>
            </a:r>
            <a:endParaRPr lang="zh-CN" altLang="zh-CN" sz="2800" b="1" kern="100">
              <a:latin typeface="Times New Roman" panose="02020603050405020304" pitchFamily="18" charset="0"/>
              <a:ea typeface="楷体_GB2312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3048000" y="2394585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句读</a:t>
            </a:r>
            <a:r>
              <a:rPr lang="zh-CN" altLang="en-US" sz="3200" b="1" dirty="0">
                <a:solidFill>
                  <a:srgbClr val="FF0000"/>
                </a:solidFill>
                <a:ea typeface="黑体" panose="02010609060101010101" pitchFamily="2" charset="-122"/>
                <a:cs typeface="+mn-ea"/>
                <a:sym typeface="+mn-ea"/>
              </a:rPr>
              <a:t>之</a:t>
            </a: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不知，惑</a:t>
            </a:r>
            <a:r>
              <a:rPr lang="zh-CN" altLang="en-US" sz="3200" b="1" dirty="0">
                <a:solidFill>
                  <a:srgbClr val="FF0000"/>
                </a:solidFill>
                <a:ea typeface="黑体" panose="02010609060101010101" pitchFamily="2" charset="-122"/>
                <a:cs typeface="+mn-ea"/>
                <a:sym typeface="+mn-ea"/>
              </a:rPr>
              <a:t>之</a:t>
            </a: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不解</a:t>
            </a:r>
            <a:endParaRPr lang="zh-CN" altLang="en-US" sz="3200" b="1" dirty="0">
              <a:solidFill>
                <a:sysClr val="windowText" lastClr="000000"/>
              </a:solidFill>
              <a:ea typeface="黑体" panose="02010609060101010101" pitchFamily="2" charset="-122"/>
              <a:cs typeface="+mn-ea"/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3048000" y="2957195"/>
            <a:ext cx="609600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士大夫</a:t>
            </a:r>
            <a:r>
              <a:rPr lang="zh-CN" altLang="en-US" sz="3200" b="1" dirty="0">
                <a:solidFill>
                  <a:srgbClr val="FF0000"/>
                </a:solidFill>
                <a:ea typeface="黑体" panose="02010609060101010101" pitchFamily="2" charset="-122"/>
                <a:cs typeface="+mn-ea"/>
                <a:sym typeface="+mn-ea"/>
              </a:rPr>
              <a:t>之</a:t>
            </a: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族</a:t>
            </a:r>
            <a:endParaRPr lang="zh-CN" altLang="en-US" sz="3200" b="1" dirty="0">
              <a:solidFill>
                <a:sysClr val="windowText" lastClr="000000"/>
              </a:solidFill>
              <a:ea typeface="黑体" panose="02010609060101010101" pitchFamily="2" charset="-122"/>
              <a:cs typeface="+mn-ea"/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巫医乐师百工</a:t>
            </a:r>
            <a:r>
              <a:rPr lang="zh-CN" altLang="en-US" sz="3200" b="1" dirty="0">
                <a:solidFill>
                  <a:srgbClr val="FF0000"/>
                </a:solidFill>
                <a:ea typeface="黑体" panose="02010609060101010101" pitchFamily="2" charset="-122"/>
                <a:cs typeface="+mn-ea"/>
                <a:sym typeface="+mn-ea"/>
              </a:rPr>
              <a:t>之</a:t>
            </a:r>
            <a:r>
              <a:rPr lang="zh-CN" altLang="en-US" sz="3200" b="1" dirty="0">
                <a:solidFill>
                  <a:sysClr val="windowText" lastClr="000000"/>
                </a:solidFill>
                <a:ea typeface="黑体" panose="02010609060101010101" pitchFamily="2" charset="-122"/>
                <a:cs typeface="+mn-ea"/>
                <a:sym typeface="+mn-ea"/>
              </a:rPr>
              <a:t>人</a:t>
            </a:r>
            <a:endParaRPr lang="zh-CN" altLang="en-US" sz="3200" b="1" dirty="0">
              <a:solidFill>
                <a:sysClr val="windowText" lastClr="000000"/>
              </a:solidFill>
              <a:ea typeface="黑体" panose="02010609060101010101" pitchFamily="2" charset="-122"/>
              <a:cs typeface="+mn-ea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72230" y="5441950"/>
            <a:ext cx="3760470" cy="58356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200">
                <a:solidFill>
                  <a:srgbClr val="1900FF"/>
                </a:solidFill>
                <a:latin typeface="Arial" panose="020B0604020202020204" pitchFamily="34" charset="0"/>
                <a:ea typeface="微软雅黑" panose="020B0503020204020204" charset="-122"/>
              </a:rPr>
              <a:t>课后完成</a:t>
            </a:r>
            <a:r>
              <a:rPr lang="en-US" altLang="zh-CN" sz="3200">
                <a:solidFill>
                  <a:srgbClr val="1900FF"/>
                </a:solidFill>
                <a:latin typeface="Arial" panose="020B0604020202020204" pitchFamily="34" charset="0"/>
                <a:ea typeface="微软雅黑" panose="020B0503020204020204" charset="-122"/>
              </a:rPr>
              <a:t>  P</a:t>
            </a:r>
            <a:r>
              <a:rPr lang="en-US" altLang="zh-CN" sz="2400">
                <a:solidFill>
                  <a:srgbClr val="1900FF"/>
                </a:solidFill>
                <a:latin typeface="Arial" panose="020B0604020202020204" pitchFamily="34" charset="0"/>
                <a:ea typeface="微软雅黑" panose="020B0503020204020204" charset="-122"/>
              </a:rPr>
              <a:t>659</a:t>
            </a:r>
            <a:endParaRPr lang="en-US" altLang="zh-CN" sz="2400">
              <a:solidFill>
                <a:srgbClr val="1900FF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553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14663" y="34925"/>
            <a:ext cx="6635750" cy="6165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矩形 11"/>
          <p:cNvSpPr/>
          <p:nvPr/>
        </p:nvSpPr>
        <p:spPr>
          <a:xfrm>
            <a:off x="5159375" y="549275"/>
            <a:ext cx="1331913" cy="6032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2" name="矩形 1"/>
          <p:cNvSpPr/>
          <p:nvPr/>
        </p:nvSpPr>
        <p:spPr>
          <a:xfrm>
            <a:off x="5448300" y="4437063"/>
            <a:ext cx="1042988" cy="75882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3" name="矩形 2"/>
          <p:cNvSpPr/>
          <p:nvPr/>
        </p:nvSpPr>
        <p:spPr>
          <a:xfrm>
            <a:off x="6959600" y="34925"/>
            <a:ext cx="1331913" cy="3079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4" name="矩形 3"/>
          <p:cNvSpPr/>
          <p:nvPr/>
        </p:nvSpPr>
        <p:spPr>
          <a:xfrm>
            <a:off x="6959600" y="981075"/>
            <a:ext cx="1331913" cy="3095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5" name="矩形 4"/>
          <p:cNvSpPr/>
          <p:nvPr/>
        </p:nvSpPr>
        <p:spPr>
          <a:xfrm>
            <a:off x="6959600" y="1928813"/>
            <a:ext cx="2692400" cy="3095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6" name="矩形 5"/>
          <p:cNvSpPr/>
          <p:nvPr/>
        </p:nvSpPr>
        <p:spPr>
          <a:xfrm>
            <a:off x="6959600" y="2997200"/>
            <a:ext cx="2690813" cy="65722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7" name="矩形 6"/>
          <p:cNvSpPr/>
          <p:nvPr/>
        </p:nvSpPr>
        <p:spPr>
          <a:xfrm>
            <a:off x="7464425" y="4886325"/>
            <a:ext cx="2690813" cy="3095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9" name="矩形 8"/>
          <p:cNvSpPr/>
          <p:nvPr/>
        </p:nvSpPr>
        <p:spPr>
          <a:xfrm>
            <a:off x="6599238" y="5732463"/>
            <a:ext cx="2692400" cy="3095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10" name="矩形 9"/>
          <p:cNvSpPr/>
          <p:nvPr/>
        </p:nvSpPr>
        <p:spPr>
          <a:xfrm>
            <a:off x="6238875" y="1916113"/>
            <a:ext cx="577850" cy="373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11" name="矩形 10"/>
          <p:cNvSpPr/>
          <p:nvPr/>
        </p:nvSpPr>
        <p:spPr>
          <a:xfrm>
            <a:off x="6238875" y="3213100"/>
            <a:ext cx="638175" cy="373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13" name="矩形 12"/>
          <p:cNvSpPr/>
          <p:nvPr/>
        </p:nvSpPr>
        <p:spPr>
          <a:xfrm>
            <a:off x="6815138" y="4005263"/>
            <a:ext cx="577850" cy="44291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14" name="矩形 13"/>
          <p:cNvSpPr/>
          <p:nvPr/>
        </p:nvSpPr>
        <p:spPr>
          <a:xfrm>
            <a:off x="7535863" y="4178300"/>
            <a:ext cx="2692400" cy="3095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15" name="矩形 14"/>
          <p:cNvSpPr/>
          <p:nvPr/>
        </p:nvSpPr>
        <p:spPr>
          <a:xfrm>
            <a:off x="5375275" y="2238375"/>
            <a:ext cx="588963" cy="127952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17" name="矩形 16"/>
          <p:cNvSpPr/>
          <p:nvPr/>
        </p:nvSpPr>
        <p:spPr>
          <a:xfrm>
            <a:off x="6959600" y="2462213"/>
            <a:ext cx="2692400" cy="3095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18" name="矩形 17"/>
          <p:cNvSpPr/>
          <p:nvPr/>
        </p:nvSpPr>
        <p:spPr>
          <a:xfrm>
            <a:off x="4872038" y="2289175"/>
            <a:ext cx="344488" cy="6096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19" name="矩形 18"/>
          <p:cNvSpPr/>
          <p:nvPr/>
        </p:nvSpPr>
        <p:spPr>
          <a:xfrm>
            <a:off x="4872038" y="4221163"/>
            <a:ext cx="344488" cy="60801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34" name="文本框 33"/>
          <p:cNvSpPr txBox="1"/>
          <p:nvPr/>
        </p:nvSpPr>
        <p:spPr>
          <a:xfrm>
            <a:off x="1489075" y="2701925"/>
            <a:ext cx="923925" cy="95250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道理论证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155238" y="1916113"/>
            <a:ext cx="1541462" cy="138430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例证、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正反对比论证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0371138" y="4241800"/>
            <a:ext cx="1260475" cy="954088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例证、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引证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3" grpId="0" bldLvl="0" animBg="1"/>
      <p:bldP spid="4" grpId="0" bldLvl="0" animBg="1"/>
      <p:bldP spid="18" grpId="0" bldLvl="0" animBg="1"/>
      <p:bldP spid="19" grpId="0" bldLvl="0" animBg="1"/>
      <p:bldP spid="15" grpId="0" bldLvl="0" animBg="1"/>
      <p:bldP spid="2" grpId="0" bldLvl="0" animBg="1"/>
      <p:bldP spid="5" grpId="0" bldLvl="0" animBg="1"/>
      <p:bldP spid="10" grpId="0" bldLvl="0" animBg="1"/>
      <p:bldP spid="11" grpId="0" bldLvl="0" animBg="1"/>
      <p:bldP spid="17" grpId="0" bldLvl="0" animBg="1"/>
      <p:bldP spid="6" grpId="0" bldLvl="0" animBg="1"/>
      <p:bldP spid="13" grpId="0" bldLvl="0" animBg="1"/>
      <p:bldP spid="14" grpId="0" bldLvl="0" animBg="1"/>
      <p:bldP spid="7" grpId="0" bldLvl="0" animBg="1"/>
      <p:bldP spid="9" grpId="0" bldLvl="0" animBg="1"/>
      <p:bldP spid="34" grpId="0" bldLvl="0" animBg="1"/>
      <p:bldP spid="8" grpId="0" bldLvl="0" animBg="1"/>
      <p:bldP spid="20" grpId="0" bldLvl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4577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89885" y="34925"/>
            <a:ext cx="6983730" cy="6165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578" name="文本框 7"/>
          <p:cNvSpPr txBox="1"/>
          <p:nvPr/>
        </p:nvSpPr>
        <p:spPr>
          <a:xfrm>
            <a:off x="10155238" y="1916113"/>
            <a:ext cx="1541462" cy="138430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例证、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正反对比论证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79" name="文本框 33"/>
          <p:cNvSpPr txBox="1"/>
          <p:nvPr/>
        </p:nvSpPr>
        <p:spPr>
          <a:xfrm>
            <a:off x="1489075" y="2701925"/>
            <a:ext cx="923925" cy="95250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道理论证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80" name="文本框 19"/>
          <p:cNvSpPr txBox="1"/>
          <p:nvPr/>
        </p:nvSpPr>
        <p:spPr>
          <a:xfrm>
            <a:off x="10371138" y="4241800"/>
            <a:ext cx="1260475" cy="954088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例证、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引证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4581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2179300" y="10615613"/>
            <a:ext cx="0" cy="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86075" y="930910"/>
            <a:ext cx="609600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indent="-342900" algn="l"/>
            <a:r>
              <a:rPr lang="zh-CN" altLang="en-US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课后作业</a:t>
            </a:r>
            <a:endParaRPr lang="zh-CN" altLang="en-US" sz="3200" b="1" dirty="0">
              <a:solidFill>
                <a:srgbClr val="1900FF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342900" indent="-342900" algn="l"/>
            <a:r>
              <a:rPr lang="zh-CN" altLang="en-US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积累</a:t>
            </a:r>
            <a:r>
              <a:rPr lang="en-US" altLang="zh-CN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“</a:t>
            </a:r>
            <a:r>
              <a:rPr lang="zh-CN" altLang="en-US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复</a:t>
            </a:r>
            <a:r>
              <a:rPr lang="en-US" altLang="zh-CN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”“</a:t>
            </a:r>
            <a:r>
              <a:rPr lang="zh-CN" altLang="en-US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孰</a:t>
            </a:r>
            <a:r>
              <a:rPr lang="en-US" altLang="zh-CN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”“</a:t>
            </a:r>
            <a:r>
              <a:rPr lang="zh-CN" altLang="en-US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贻</a:t>
            </a:r>
            <a:r>
              <a:rPr lang="en-US" altLang="zh-CN" sz="3200" b="1" dirty="0">
                <a:solidFill>
                  <a:srgbClr val="19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”</a:t>
            </a:r>
            <a:endParaRPr lang="zh-CN" altLang="en-US" sz="3200" b="1" dirty="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Text Box 4"/>
          <p:cNvSpPr txBox="1"/>
          <p:nvPr/>
        </p:nvSpPr>
        <p:spPr>
          <a:xfrm>
            <a:off x="1098550" y="1484313"/>
            <a:ext cx="9832975" cy="353853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孟子称“人之患在好为人师”。由魏、晋氏以下，人益不事师。今之世，不闻有师，有辄哗笑之，以为狂人。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独韩愈奋不顾流俗，犯笑侮，收召后学，作</a:t>
            </a: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师说</a:t>
            </a: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，因抗颜而为师。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世果群怪聚骂，指目牵引，而增与为言辞。愈以是得狂名，居长安，炊不暇熟，又挈挈而东，如是者数矣。</a:t>
            </a:r>
            <a:b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      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146" name="矩形 1"/>
          <p:cNvSpPr/>
          <p:nvPr/>
        </p:nvSpPr>
        <p:spPr>
          <a:xfrm>
            <a:off x="3216275" y="269875"/>
            <a:ext cx="3576638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答韦中立论师道书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147" name="矩形 2"/>
          <p:cNvSpPr/>
          <p:nvPr/>
        </p:nvSpPr>
        <p:spPr>
          <a:xfrm>
            <a:off x="7032625" y="765175"/>
            <a:ext cx="125571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柳宗元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Text Box 2"/>
          <p:cNvSpPr txBox="1"/>
          <p:nvPr/>
        </p:nvSpPr>
        <p:spPr>
          <a:xfrm>
            <a:off x="1079500" y="968375"/>
            <a:ext cx="9650413" cy="40306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 b="1" dirty="0">
                <a:latin typeface="Arial" panose="020B0604020202020204" pitchFamily="34" charset="0"/>
                <a:ea typeface="楷体_GB2312" pitchFamily="49" charset="-122"/>
              </a:rPr>
              <a:t>    </a:t>
            </a: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en-US" altLang="zh-CN" sz="3200" b="1" dirty="0">
                <a:latin typeface="Arial" panose="020B0604020202020204" pitchFamily="34" charset="0"/>
                <a:ea typeface="楷体_GB2312" pitchFamily="49" charset="-122"/>
              </a:rPr>
              <a:t> 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屈子赋曰：“邑犬群吠，吠所怪也。”仆往闻庸、蜀之南，恒雨少日，日出则犬吠，余以为过言。前六七年，仆来南，二年冬，幸大雪逾岭，被南越中数州。数州之犬，皆苍黄吠噬，狂走者累日，至无雪乃已，然后始信前所闻者。今韩愈既自以为蜀之日，而子又欲使吾为越之雪，不以病乎？非独见病，亦以病子。估雪与日岂有过哉？顾吠者犬耳！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度今天下不吠者几人，而谁敢炫怪于群目，以召闹取怒乎？ </a:t>
            </a:r>
            <a:endParaRPr lang="zh-CN" altLang="en-US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2" name="直接连接符 1"/>
          <p:cNvCxnSpPr/>
          <p:nvPr/>
        </p:nvCxnSpPr>
        <p:spPr>
          <a:xfrm flipH="1">
            <a:off x="6527800" y="822325"/>
            <a:ext cx="0" cy="5856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285750" y="763588"/>
            <a:ext cx="5921375" cy="3970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 fontAlgn="auto">
              <a:lnSpc>
                <a:spcPct val="10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Symbol" panose="05050102010706020507" pitchFamily="18" charset="2"/>
                <a:ea typeface="方正中等线简体" pitchFamily="65" charset="-122"/>
                <a:cs typeface="Times New Roman" panose="02020603050405020304" pitchFamily="18" charset="0"/>
              </a:rPr>
              <a:t>(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第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1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段</a:t>
            </a:r>
            <a:r>
              <a:rPr lang="en-US" altLang="zh-CN" sz="2800" b="1" strike="noStrike" kern="100" noProof="1">
                <a:latin typeface="Symbol" panose="05050102010706020507" pitchFamily="18" charset="2"/>
                <a:ea typeface="方正中等线简体" pitchFamily="65" charset="-122"/>
                <a:cs typeface="Times New Roman" panose="02020603050405020304" pitchFamily="18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古之学者必有师。师者，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所以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传道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受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业解惑也。人非生而知之者，孰能无惑？惑而不从师，其为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惑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也，终不解矣。生乎吾前，其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闻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道也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固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先乎吾，吾从而师之；生乎吾后，其闻道也亦先乎吾，吾从而师之。吾师道也，夫庸知其年之先后生于吾乎？</a:t>
            </a:r>
            <a:r>
              <a:rPr lang="zh-CN" altLang="zh-CN" sz="2800" b="1" u="sng" strike="noStrike" kern="100" spc="-5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是故无贵无贱，无长无少，道之所存，</a:t>
            </a:r>
            <a:r>
              <a:rPr lang="zh-CN" altLang="zh-CN" sz="2800" b="1" u="sng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师之所存也。</a:t>
            </a:r>
            <a:endParaRPr lang="zh-CN" altLang="zh-CN" sz="1050" b="1" strike="noStrike" kern="100" noProof="1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8195" name="矩形 15"/>
          <p:cNvSpPr/>
          <p:nvPr/>
        </p:nvSpPr>
        <p:spPr>
          <a:xfrm>
            <a:off x="6672263" y="1042988"/>
            <a:ext cx="5256212" cy="4616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50000"/>
              </a:lnSpc>
            </a:pPr>
            <a:endParaRPr lang="en-US" altLang="zh-CN" sz="2800"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①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所以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                                              )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　　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②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受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                     )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③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惑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 )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④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闻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             )    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⑤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固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 )</a:t>
            </a:r>
            <a:endParaRPr lang="zh-CN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848475" y="2341563"/>
            <a:ext cx="5118100" cy="7381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用来……的，凭它(他)来……的</a:t>
            </a:r>
            <a:r>
              <a:rPr lang="zh-CN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>
              <a:solidFill>
                <a:srgbClr val="C0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7512050" y="2989263"/>
            <a:ext cx="412750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en-US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同“授”，传授</a:t>
            </a:r>
            <a:r>
              <a:rPr lang="zh-CN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疑惑</a:t>
            </a:r>
            <a:r>
              <a:rPr lang="zh-CN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知道，懂得</a:t>
            </a:r>
            <a:r>
              <a:rPr lang="zh-CN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zh-CN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本来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36550" y="4508500"/>
            <a:ext cx="5830888" cy="18145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/>
            <a:r>
              <a:rPr lang="en-US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        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因此，无论地位显贵还是低下，无论年长还是年少，道存在的地方，就是老师在的地方。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/>
            <a:r>
              <a:rPr lang="en-US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(</a:t>
            </a:r>
            <a:r>
              <a:rPr lang="zh-CN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得分点：是故、无，判断句</a:t>
            </a:r>
            <a:r>
              <a:rPr lang="en-US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)</a:t>
            </a:r>
            <a:endParaRPr lang="en-US" altLang="zh-CN" sz="2800" b="1">
              <a:solidFill>
                <a:srgbClr val="1900FF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charRg st="1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charRg st="1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charRg st="15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charRg st="15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charRg st="23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charRg st="23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463550" y="260350"/>
            <a:ext cx="5561013" cy="5908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(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第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2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段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嗟乎！师道之不传也久矣！欲人之无惑也难矣！古之圣人，其出人也远矣，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犹且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从师而问焉；今之众人，其下圣人也亦远矣，而耻学于师。是故圣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益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圣，愚益愚。圣人之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所以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为圣，愚人之所以为愚，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其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皆出于此乎？爱其子，择师而教之；于其身也，则耻师焉，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惑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矣。彼童子之师，授之书而习其句读者，</a:t>
            </a:r>
            <a:endParaRPr lang="zh-CN" altLang="zh-CN" sz="1050" b="1" strike="noStrike" kern="100" noProof="1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H="1">
            <a:off x="6546850" y="333375"/>
            <a:ext cx="0" cy="6324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19" name="矩形 13"/>
          <p:cNvSpPr/>
          <p:nvPr/>
        </p:nvSpPr>
        <p:spPr>
          <a:xfrm>
            <a:off x="6959600" y="831850"/>
            <a:ext cx="4392613" cy="39703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50000"/>
              </a:lnSpc>
            </a:pPr>
            <a:endParaRPr lang="en-US" altLang="zh-CN" sz="2800"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①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犹且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         )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②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益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            )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③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所以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            )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④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其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) 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方正中等线简体" pitchFamily="65" charset="-122"/>
              </a:rPr>
              <a:t>⑤</a:t>
            </a:r>
            <a:r>
              <a:rPr lang="zh-CN" altLang="zh-CN" sz="2800" b="1">
                <a:latin typeface="Times New Roman" panose="02020603050405020304" pitchFamily="18" charset="0"/>
                <a:ea typeface="方正中等线简体" pitchFamily="65" charset="-122"/>
              </a:rPr>
              <a:t>惑</a:t>
            </a:r>
            <a:r>
              <a:rPr lang="en-US" altLang="zh-CN" sz="2800" b="1">
                <a:latin typeface="Times New Roman" panose="02020603050405020304" pitchFamily="18" charset="0"/>
                <a:ea typeface="方正中等线简体" pitchFamily="65" charset="-122"/>
              </a:rPr>
              <a:t>(         ) </a:t>
            </a:r>
            <a:endParaRPr lang="en-US" altLang="zh-CN" sz="2800" b="1"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824788" y="1477963"/>
            <a:ext cx="3621087" cy="33242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en-US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  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尚且，还</a:t>
            </a:r>
            <a:r>
              <a:rPr lang="zh-CN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 b="1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更加，越发</a:t>
            </a:r>
            <a:r>
              <a:rPr lang="zh-CN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 b="1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solidFill>
                  <a:srgbClr val="C00000"/>
                </a:solidFill>
                <a:latin typeface="宋体" panose="02010600030101010101" pitchFamily="2" charset="-122"/>
                <a:ea typeface="方正中等线简体" pitchFamily="65" charset="-122"/>
              </a:rPr>
              <a:t> 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……的原因</a:t>
            </a:r>
            <a:r>
              <a:rPr lang="zh-CN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 b="1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大概</a:t>
            </a:r>
            <a:r>
              <a:rPr lang="zh-CN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 b="1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糊涂</a:t>
            </a:r>
            <a:endParaRPr lang="zh-CN" altLang="zh-CN" sz="11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1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charRg st="11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8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charRg st="18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7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charRg st="27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1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charRg st="31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265113" y="174625"/>
            <a:ext cx="5981700" cy="5259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非吾所谓传其道解其惑者也。</a:t>
            </a:r>
            <a:r>
              <a:rPr lang="zh-CN" altLang="zh-CN" sz="2800" b="1" u="sng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句读之不知，惑之不解，或师焉，或不焉，小学而大遗，吾未见其明也。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巫医乐师百工之人，不耻相师。士大夫之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族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，曰师曰弟子云者，则群聚而笑之。问之，则曰：</a:t>
            </a:r>
            <a:r>
              <a:rPr lang="en-US" altLang="zh-CN" sz="2800" b="1" strike="noStrike" kern="100" noProof="1"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彼与彼年相若也，道相似也，位卑则足羞，官盛则近谀。</a:t>
            </a:r>
            <a:r>
              <a:rPr lang="en-US" altLang="zh-CN" sz="2800" b="1" strike="noStrike" kern="100" noProof="1"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呜呼！师道之不复，可知矣。巫医乐师百工之人，君子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不齿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，今其智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乃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反不能及，其可怪也欤！</a:t>
            </a:r>
            <a:endParaRPr lang="zh-CN" altLang="zh-CN" sz="1050" b="1" strike="noStrike" kern="100" noProof="1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H="1">
            <a:off x="6546850" y="333375"/>
            <a:ext cx="0" cy="6324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6959600" y="328613"/>
            <a:ext cx="4392613" cy="2030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⑥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族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(     )</a:t>
            </a:r>
            <a:endParaRPr lang="zh-CN" altLang="zh-CN" sz="1050" b="1" strike="noStrike" kern="100" noProof="1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⑦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不齿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(                                 ) </a:t>
            </a:r>
            <a:endParaRPr lang="en-US" altLang="zh-CN" sz="2800" b="1" strike="noStrike" kern="100" noProof="1">
              <a:latin typeface="Times New Roman" panose="02020603050405020304" pitchFamily="18" charset="0"/>
              <a:ea typeface="方正中等线简体" pitchFamily="65" charset="-122"/>
              <a:cs typeface="Courier New" panose="02070309020205020404" pitchFamily="49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⑧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乃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(     )</a:t>
            </a:r>
            <a:endParaRPr lang="zh-CN" altLang="zh-CN" sz="1050" b="1" strike="noStrike" kern="100" noProof="1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835900" y="341313"/>
            <a:ext cx="3622675" cy="20304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类　</a:t>
            </a:r>
            <a:endParaRPr lang="en-US" altLang="zh-CN" sz="2800" b="1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  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不与同列，看不起</a:t>
            </a:r>
            <a:r>
              <a:rPr lang="zh-CN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 b="1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竟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846888" y="2635250"/>
            <a:ext cx="4992687" cy="2676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/>
            <a:r>
              <a:rPr lang="en-US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      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不明白句读，不能解决疑难问题，有的向老师学习，有的不向老师学习，小的方面要学习，大的方面却放弃了，我没看出这种人是明智的。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/>
            <a:r>
              <a:rPr lang="en-US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(</a:t>
            </a:r>
            <a:r>
              <a:rPr lang="zh-CN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得分点：或、遗，宾语前置句</a:t>
            </a:r>
            <a:r>
              <a:rPr lang="en-US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)</a:t>
            </a:r>
            <a:endParaRPr lang="en-US" altLang="zh-CN" sz="2800" b="1">
              <a:solidFill>
                <a:srgbClr val="1900FF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charRg st="3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7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charRg st="17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矩形 9"/>
          <p:cNvSpPr/>
          <p:nvPr/>
        </p:nvSpPr>
        <p:spPr>
          <a:xfrm>
            <a:off x="390525" y="1073150"/>
            <a:ext cx="5849938" cy="3968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(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第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3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段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圣人无常师。孔子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师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郯子、苌弘、师襄、老聃。郯子之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徒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，其贤不及孔子。孔子曰：三人行，则必有我师。</a:t>
            </a:r>
            <a:r>
              <a:rPr lang="zh-CN" altLang="zh-CN" sz="2800" b="1" u="sng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是故弟子不必不如师，师不必贤于弟子，闻道有先后，术业有专攻，如是而已。</a:t>
            </a:r>
            <a:endParaRPr lang="zh-CN" altLang="zh-CN" sz="1050" b="1" strike="noStrike" kern="100" noProof="1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H="1">
            <a:off x="6546850" y="333375"/>
            <a:ext cx="0" cy="6324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6826250" y="122238"/>
            <a:ext cx="5230813" cy="2030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spcAft>
                <a:spcPct val="0"/>
              </a:spcAft>
            </a:pPr>
            <a:endParaRPr lang="en-US" altLang="zh-CN" sz="2800" strike="noStrike" kern="100" noProof="1">
              <a:latin typeface="宋体" panose="02010600030101010101" pitchFamily="2" charset="-122"/>
              <a:ea typeface="方正中等线简体" pitchFamily="65" charset="-122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①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师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(                     )    </a:t>
            </a:r>
            <a:endParaRPr lang="en-US" altLang="zh-CN" sz="2800" b="1" strike="noStrike" kern="100" noProof="1">
              <a:latin typeface="Times New Roman" panose="02020603050405020304" pitchFamily="18" charset="0"/>
              <a:ea typeface="方正中等线简体" pitchFamily="65" charset="-122"/>
              <a:cs typeface="Courier New" panose="02070309020205020404" pitchFamily="49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②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徒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(                  )</a:t>
            </a:r>
            <a:endParaRPr lang="zh-CN" altLang="zh-CN" sz="1050" b="1" strike="noStrike" kern="100" noProof="1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672388" y="782638"/>
            <a:ext cx="4330700" cy="13827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以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方正中等线简体" pitchFamily="65" charset="-122"/>
              </a:rPr>
              <a:t>……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为师</a:t>
            </a:r>
            <a:r>
              <a:rPr lang="zh-CN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 b="1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同类的人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959600" y="2708275"/>
            <a:ext cx="4833938" cy="2676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/>
            <a:r>
              <a:rPr lang="en-US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   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 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因此学生不一定不如老师，老师也不一定超过学生，懂得道理的时间有早有晚，学术技艺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(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各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)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(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各的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)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专门研究，如此罢了。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/>
            <a:r>
              <a:rPr lang="en-US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(</a:t>
            </a:r>
            <a:r>
              <a:rPr lang="zh-CN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得分点：不必、于、攻</a:t>
            </a:r>
            <a:r>
              <a:rPr lang="en-US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)</a:t>
            </a:r>
            <a:endParaRPr lang="en-US" altLang="zh-CN" sz="2800" b="1">
              <a:solidFill>
                <a:srgbClr val="1900FF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7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charRg st="7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矩形 9"/>
          <p:cNvSpPr/>
          <p:nvPr/>
        </p:nvSpPr>
        <p:spPr>
          <a:xfrm>
            <a:off x="390525" y="1073150"/>
            <a:ext cx="5849938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Symbol" panose="05050102010706020507" pitchFamily="18" charset="2"/>
                <a:ea typeface="方正中等线简体" pitchFamily="65" charset="-122"/>
                <a:cs typeface="Times New Roman" panose="02020603050405020304" pitchFamily="18" charset="0"/>
              </a:rPr>
              <a:t>(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第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Courier New" panose="02070309020205020404" pitchFamily="49" charset="0"/>
              </a:rPr>
              <a:t>4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段</a:t>
            </a:r>
            <a:r>
              <a:rPr lang="en-US" altLang="zh-CN" sz="2800" b="1" strike="noStrike" kern="100" noProof="1">
                <a:latin typeface="Symbol" panose="05050102010706020507" pitchFamily="18" charset="2"/>
                <a:ea typeface="方正中等线简体" pitchFamily="65" charset="-122"/>
                <a:cs typeface="Times New Roman" panose="02020603050405020304" pitchFamily="18" charset="0"/>
              </a:rPr>
              <a:t>)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李氏子蟠，年十七，好古文，</a:t>
            </a:r>
            <a:r>
              <a:rPr lang="zh-CN" altLang="zh-CN" sz="2800" b="1" u="sng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六艺经传皆通习之，不拘于时，学于余。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余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嘉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其能行古道，作《师说》以</a:t>
            </a:r>
            <a:r>
              <a:rPr lang="zh-CN" altLang="zh-CN" sz="2800" b="1" strike="noStrike" kern="100" noProof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贻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之。</a:t>
            </a:r>
            <a:endParaRPr lang="zh-CN" altLang="zh-CN" sz="1050" b="1" strike="noStrike" kern="100" noProof="1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H="1">
            <a:off x="6546850" y="333375"/>
            <a:ext cx="0" cy="6324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6824663" y="1719263"/>
            <a:ext cx="5230813" cy="1382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①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嘉</a:t>
            </a:r>
            <a:r>
              <a:rPr lang="en-US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(         )</a:t>
            </a:r>
            <a:endParaRPr lang="en-US" altLang="zh-CN" sz="2800" b="1" strike="noStrike" kern="100" noProof="1">
              <a:latin typeface="Times New Roman" panose="02020603050405020304" pitchFamily="18" charset="0"/>
              <a:ea typeface="方正中等线简体" pitchFamily="65" charset="-122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strike="noStrike" kern="100" noProof="1">
                <a:latin typeface="宋体" panose="02010600030101010101" pitchFamily="2" charset="-122"/>
                <a:ea typeface="方正中等线简体" pitchFamily="65" charset="-122"/>
                <a:cs typeface="Times New Roman" panose="02020603050405020304" pitchFamily="18" charset="0"/>
              </a:rPr>
              <a:t>②</a:t>
            </a:r>
            <a:r>
              <a:rPr lang="zh-CN" altLang="zh-CN" sz="2800" b="1" strike="noStrike" kern="100" noProof="1"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贻</a:t>
            </a:r>
            <a:r>
              <a:rPr lang="en-US" altLang="zh-CN" sz="2800" b="1" strike="noStrike" kern="100" noProof="1">
                <a:solidFill>
                  <a:prstClr val="black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(</a:t>
            </a:r>
            <a:r>
              <a:rPr lang="en-US" altLang="zh-CN" sz="2800" b="1" strike="noStrike" kern="100" noProof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 b="1" strike="noStrike" kern="100" noProof="1">
                <a:solidFill>
                  <a:prstClr val="black"/>
                </a:solidFill>
                <a:latin typeface="Times New Roman" panose="02020603050405020304" pitchFamily="18" charset="0"/>
                <a:ea typeface="方正中等线简体" pitchFamily="65" charset="-122"/>
                <a:cs typeface="Times New Roman" panose="02020603050405020304" pitchFamily="18" charset="0"/>
              </a:rPr>
              <a:t> )</a:t>
            </a:r>
            <a:endParaRPr lang="zh-CN" altLang="zh-CN" sz="1050" b="1" strike="noStrike" kern="100" noProof="1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704138" y="1719263"/>
            <a:ext cx="4329112" cy="1384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赞许</a:t>
            </a:r>
            <a:r>
              <a:rPr lang="zh-CN" altLang="zh-CN" sz="2800" b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　</a:t>
            </a:r>
            <a:endParaRPr lang="en-US" altLang="zh-CN" sz="2800" b="1">
              <a:solidFill>
                <a:srgbClr val="C00000"/>
              </a:solidFill>
              <a:latin typeface="宋体" panose="02010600030101010101" pitchFamily="2" charset="-122"/>
              <a:ea typeface="方正中等线简体" pitchFamily="65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赠送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888163" y="3571875"/>
            <a:ext cx="5003800" cy="18161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/>
            <a:r>
              <a:rPr lang="en-US" altLang="zh-CN" sz="2800">
                <a:solidFill>
                  <a:srgbClr val="C0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         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六经的经文和传文都普遍学习，不受时俗的限制，跟我学习。</a:t>
            </a:r>
            <a:endParaRPr lang="zh-CN" altLang="zh-CN" sz="2800" b="1">
              <a:solidFill>
                <a:srgbClr val="FF0000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  <a:p>
            <a:pPr algn="just"/>
            <a:r>
              <a:rPr lang="en-US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(</a:t>
            </a:r>
            <a:r>
              <a:rPr lang="zh-CN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得分点：经传、通，被动句</a:t>
            </a:r>
            <a:r>
              <a:rPr lang="en-US" altLang="zh-CN" sz="2800" b="1">
                <a:solidFill>
                  <a:srgbClr val="1900FF"/>
                </a:solidFill>
                <a:latin typeface="Times New Roman" panose="02020603050405020304" pitchFamily="18" charset="0"/>
                <a:ea typeface="方正中等线简体" pitchFamily="65" charset="-122"/>
              </a:rPr>
              <a:t>)</a:t>
            </a:r>
            <a:endParaRPr lang="en-US" altLang="zh-CN" sz="2800" b="1">
              <a:solidFill>
                <a:srgbClr val="1900FF"/>
              </a:solidFill>
              <a:latin typeface="Times New Roman" panose="02020603050405020304" pitchFamily="18" charset="0"/>
              <a:ea typeface="方正中等线简体" pitchFamily="65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charRg st="4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7*i*0"/>
  <p:tag name="KSO_WM_UNIT_INDEX" val="0"/>
  <p:tag name="KSO_WM_UNIT_LAYERLEVEL" val="1"/>
  <p:tag name="KSO_WM_UNIT_SUBTYPE" val="h"/>
  <p:tag name="KSO_WM_UNIT_TYPE" val="i"/>
</p:tagLst>
</file>

<file path=ppt/tags/tag10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.xml><?xml version="1.0" encoding="utf-8"?>
<p:tagLst xmlns:p="http://schemas.openxmlformats.org/presentationml/2006/main">
  <p:tag name="KSO_WM_DIAGRAM_VIRTUALLY_FRAME" val="{&quot;height&quot;:330.55,&quot;left&quot;:123.55,&quot;top&quot;:65.65,&quot;width&quot;:608.35}"/>
</p:tagLst>
</file>

<file path=ppt/tags/tag14.xml><?xml version="1.0" encoding="utf-8"?>
<p:tagLst xmlns:p="http://schemas.openxmlformats.org/presentationml/2006/main">
  <p:tag name="KSO_WM_DIAGRAM_VIRTUALLY_FRAME" val="{&quot;height&quot;:330.55,&quot;left&quot;:123.55,&quot;top&quot;:65.65,&quot;width&quot;:608.35}"/>
</p:tagLst>
</file>

<file path=ppt/tags/tag15.xml><?xml version="1.0" encoding="utf-8"?>
<p:tagLst xmlns:p="http://schemas.openxmlformats.org/presentationml/2006/main">
  <p:tag name="KSO_WM_DIAGRAM_VIRTUALLY_FRAME" val="{&quot;height&quot;:330.55,&quot;left&quot;:123.55,&quot;top&quot;:65.65,&quot;width&quot;:608.35}"/>
</p:tagLst>
</file>

<file path=ppt/tags/tag16.xml><?xml version="1.0" encoding="utf-8"?>
<p:tagLst xmlns:p="http://schemas.openxmlformats.org/presentationml/2006/main">
  <p:tag name="KSO_WM_DIAGRAM_VIRTUALLY_FRAME" val="{&quot;height&quot;:330.55,&quot;left&quot;:123.55,&quot;top&quot;:65.65,&quot;width&quot;:608.35}"/>
</p:tagLst>
</file>

<file path=ppt/tags/tag17.xml><?xml version="1.0" encoding="utf-8"?>
<p:tagLst xmlns:p="http://schemas.openxmlformats.org/presentationml/2006/main">
  <p:tag name="KSO_WM_DIAGRAM_VIRTUALLY_FRAME" val="{&quot;height&quot;:330.55,&quot;left&quot;:123.55,&quot;top&quot;:65.65,&quot;width&quot;:608.35}"/>
</p:tagLst>
</file>

<file path=ppt/tags/tag18.xml><?xml version="1.0" encoding="utf-8"?>
<p:tagLst xmlns:p="http://schemas.openxmlformats.org/presentationml/2006/main">
  <p:tag name="KSO_WM_DIAGRAM_VIRTUALLY_FRAME" val="{&quot;height&quot;:330.55,&quot;left&quot;:123.55,&quot;top&quot;:65.65,&quot;width&quot;:608.35}"/>
</p:tagLst>
</file>

<file path=ppt/tags/tag19.xml><?xml version="1.0" encoding="utf-8"?>
<p:tagLst xmlns:p="http://schemas.openxmlformats.org/presentationml/2006/main">
  <p:tag name="commondata" val="eyJoZGlkIjoiNjIxYjVlMTJjYTRkM2U0YTAxMGI4ZDUzNGY5YWU5ZDcifQ=="/>
</p:tagLst>
</file>

<file path=ppt/tags/tag2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7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8*i*0"/>
  <p:tag name="KSO_WM_UNIT_INDEX" val="0"/>
  <p:tag name="KSO_WM_UNIT_LAYERLEVEL" val="1"/>
  <p:tag name="KSO_WM_UNIT_SUBTYPE" val="h"/>
  <p:tag name="KSO_WM_UNIT_TYPE" val="i"/>
</p:tagLst>
</file>

<file path=ppt/tags/tag8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3811</Words>
  <Application>WPS 演示</Application>
  <PresentationFormat>宽屏</PresentationFormat>
  <Paragraphs>326</Paragraphs>
  <Slides>24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40" baseType="lpstr">
      <vt:lpstr>Arial</vt:lpstr>
      <vt:lpstr>宋体</vt:lpstr>
      <vt:lpstr>Wingdings</vt:lpstr>
      <vt:lpstr>隶书</vt:lpstr>
      <vt:lpstr>楷体</vt:lpstr>
      <vt:lpstr>黑体</vt:lpstr>
      <vt:lpstr>楷体_GB2312</vt:lpstr>
      <vt:lpstr>新宋体</vt:lpstr>
      <vt:lpstr>Symbol</vt:lpstr>
      <vt:lpstr>方正中等线简体</vt:lpstr>
      <vt:lpstr>Times New Roman</vt:lpstr>
      <vt:lpstr>Courier New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刘洁</cp:lastModifiedBy>
  <cp:revision>178</cp:revision>
  <dcterms:created xsi:type="dcterms:W3CDTF">2019-06-19T02:08:00Z</dcterms:created>
  <dcterms:modified xsi:type="dcterms:W3CDTF">2024-07-20T00:57:46Z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41B7F711DAF243AB98AD70376C986BEE_13</vt:lpwstr>
  </property>
</Properties>
</file>