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40"/>
  </p:handoutMasterIdLst>
  <p:sldIdLst>
    <p:sldId id="1693" r:id="rId3"/>
    <p:sldId id="1604" r:id="rId4"/>
    <p:sldId id="1694" r:id="rId6"/>
    <p:sldId id="1675" r:id="rId7"/>
    <p:sldId id="1622" r:id="rId8"/>
    <p:sldId id="1699" r:id="rId9"/>
    <p:sldId id="1700" r:id="rId10"/>
    <p:sldId id="1623" r:id="rId11"/>
    <p:sldId id="1677" r:id="rId12"/>
    <p:sldId id="1701" r:id="rId13"/>
    <p:sldId id="1625" r:id="rId14"/>
    <p:sldId id="1516" r:id="rId15"/>
    <p:sldId id="1703" r:id="rId16"/>
    <p:sldId id="1517" r:id="rId17"/>
    <p:sldId id="1628" r:id="rId18"/>
    <p:sldId id="1705" r:id="rId19"/>
    <p:sldId id="1698" r:id="rId20"/>
    <p:sldId id="1706" r:id="rId21"/>
    <p:sldId id="1714" r:id="rId22"/>
    <p:sldId id="1712" r:id="rId23"/>
    <p:sldId id="1708" r:id="rId24"/>
    <p:sldId id="1641" r:id="rId25"/>
    <p:sldId id="1716" r:id="rId26"/>
    <p:sldId id="1718" r:id="rId27"/>
    <p:sldId id="1688" r:id="rId28"/>
    <p:sldId id="1689" r:id="rId29"/>
    <p:sldId id="1691" r:id="rId30"/>
    <p:sldId id="1692" r:id="rId31"/>
    <p:sldId id="1729" r:id="rId32"/>
    <p:sldId id="1734" r:id="rId33"/>
    <p:sldId id="1735" r:id="rId34"/>
    <p:sldId id="1736" r:id="rId35"/>
    <p:sldId id="1730" r:id="rId36"/>
    <p:sldId id="1731" r:id="rId37"/>
    <p:sldId id="1732" r:id="rId38"/>
    <p:sldId id="1733" r:id="rId39"/>
  </p:sldIdLst>
  <p:sldSz cx="12190095" cy="6859270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谢 忠凯" initials="谢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6318" autoAdjust="0"/>
  </p:normalViewPr>
  <p:slideViewPr>
    <p:cSldViewPr showGuides="1">
      <p:cViewPr varScale="1">
        <p:scale>
          <a:sx n="86" d="100"/>
          <a:sy n="86" d="100"/>
        </p:scale>
        <p:origin x="629" y="62"/>
      </p:cViewPr>
      <p:guideLst>
        <p:guide orient="horz" pos="214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6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5" Type="http://schemas.openxmlformats.org/officeDocument/2006/relationships/tags" Target="tags/tag4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2282"/>
            <a:ext cx="12187238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Rectangle 7"/>
          <p:cNvSpPr/>
          <p:nvPr/>
        </p:nvSpPr>
        <p:spPr>
          <a:xfrm>
            <a:off x="16" y="6335783"/>
            <a:ext cx="12187238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137" y="759128"/>
            <a:ext cx="10057091" cy="356698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908" y="4456652"/>
            <a:ext cx="10057091" cy="114326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199765" indent="0" algn="ctr">
              <a:buNone/>
              <a:defRPr sz="2000"/>
            </a:lvl8pPr>
            <a:lvl9pPr marL="3656965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501" y="4344406"/>
            <a:ext cx="987423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2282"/>
            <a:ext cx="12187238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Rectangle 7"/>
          <p:cNvSpPr/>
          <p:nvPr/>
        </p:nvSpPr>
        <p:spPr>
          <a:xfrm>
            <a:off x="16" y="6335783"/>
            <a:ext cx="12187238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414875"/>
            <a:ext cx="2628558" cy="575875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414874"/>
            <a:ext cx="7733293" cy="5758755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2282"/>
            <a:ext cx="12187238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Rectangle 7"/>
          <p:cNvSpPr/>
          <p:nvPr/>
        </p:nvSpPr>
        <p:spPr>
          <a:xfrm>
            <a:off x="16" y="6335783"/>
            <a:ext cx="12187238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137" y="759128"/>
            <a:ext cx="10057091" cy="3566986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137" y="4454159"/>
            <a:ext cx="10057091" cy="114326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501" y="4344406"/>
            <a:ext cx="987423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137" y="286670"/>
            <a:ext cx="10057091" cy="1451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136" y="1846161"/>
            <a:ext cx="4937117" cy="402429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111" y="1846162"/>
            <a:ext cx="4937117" cy="402429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137" y="286670"/>
            <a:ext cx="10057091" cy="1451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137" y="1846480"/>
            <a:ext cx="4937117" cy="73645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137" y="2582932"/>
            <a:ext cx="4937117" cy="3378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111" y="1846480"/>
            <a:ext cx="4937117" cy="73645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111" y="2582932"/>
            <a:ext cx="4937117" cy="3378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2282"/>
            <a:ext cx="12187238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Rectangle 5"/>
          <p:cNvSpPr/>
          <p:nvPr/>
        </p:nvSpPr>
        <p:spPr>
          <a:xfrm>
            <a:off x="16" y="6335783"/>
            <a:ext cx="12187238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264" cy="685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Rectangle 8"/>
          <p:cNvSpPr/>
          <p:nvPr/>
        </p:nvSpPr>
        <p:spPr>
          <a:xfrm>
            <a:off x="4039545" y="0"/>
            <a:ext cx="64000" cy="685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41" y="594497"/>
            <a:ext cx="3199983" cy="2286529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975" y="731690"/>
            <a:ext cx="6491395" cy="52590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41" y="2926758"/>
            <a:ext cx="3199983" cy="337990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451" y="6461281"/>
            <a:ext cx="2618169" cy="365210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975" y="6461281"/>
            <a:ext cx="4647595" cy="36521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4147"/>
            <a:ext cx="12187238" cy="1905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Rectangle 8"/>
          <p:cNvSpPr/>
          <p:nvPr/>
        </p:nvSpPr>
        <p:spPr>
          <a:xfrm>
            <a:off x="16" y="4916214"/>
            <a:ext cx="12187238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137" y="5076095"/>
            <a:ext cx="10111948" cy="823151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0398" cy="4916214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137" y="5908391"/>
            <a:ext cx="10111948" cy="59449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ct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file:///D:\qq&#25991;&#20214;\712321467\Image\C2C\Image2\%7b75232B38-A165-1FB7-499C-2E1C792CACB5%7d.png" TargetMode="External"/><Relationship Id="rId15" Type="http://schemas.openxmlformats.org/officeDocument/2006/relationships/image" Target="../media/image4.png"/><Relationship Id="rId14" Type="http://schemas.microsoft.com/office/2007/relationships/hdphoto" Target="../media/image3.wdp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2282"/>
            <a:ext cx="12190413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Rectangle 8"/>
          <p:cNvSpPr/>
          <p:nvPr/>
        </p:nvSpPr>
        <p:spPr>
          <a:xfrm>
            <a:off x="0" y="6335783"/>
            <a:ext cx="12190414" cy="66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137" y="286670"/>
            <a:ext cx="10057091" cy="1451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137" y="1846161"/>
            <a:ext cx="10057091" cy="40242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138" y="6461281"/>
            <a:ext cx="2471949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705" y="6461281"/>
            <a:ext cx="4822176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170" y="6461281"/>
            <a:ext cx="131185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/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376" y="1738247"/>
            <a:ext cx="99656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Tx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1">
              <a:alphaModFix amt="1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63327" y="1731354"/>
            <a:ext cx="10764236" cy="187220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126653" y="3285778"/>
            <a:ext cx="0" cy="978189"/>
          </a:xfrm>
          <a:prstGeom prst="line">
            <a:avLst/>
          </a:prstGeom>
          <a:ln>
            <a:solidFill>
              <a:srgbClr val="642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126654" y="4263967"/>
            <a:ext cx="9637582" cy="0"/>
          </a:xfrm>
          <a:prstGeom prst="line">
            <a:avLst/>
          </a:prstGeom>
          <a:ln>
            <a:solidFill>
              <a:srgbClr val="642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2"/>
          <p:cNvSpPr txBox="1"/>
          <p:nvPr/>
        </p:nvSpPr>
        <p:spPr>
          <a:xfrm>
            <a:off x="2906062" y="2023767"/>
            <a:ext cx="5853440" cy="919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zh-CN" altLang="en-US" sz="5000" b="1" kern="100">
                <a:solidFill>
                  <a:schemeClr val="bg1"/>
                </a:solidFill>
                <a:latin typeface="+mj-ea"/>
                <a:cs typeface="华文黑体" panose="02010600040101010101" pitchFamily="2" charset="-122"/>
              </a:rPr>
              <a:t>登泰山记</a:t>
            </a:r>
            <a:endParaRPr lang="zh-CN" altLang="zh-CN" sz="5000" b="1" kern="100">
              <a:solidFill>
                <a:schemeClr val="bg1"/>
              </a:solidFill>
              <a:latin typeface="+mj-ea"/>
              <a:cs typeface="华文黑体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072633"/>
            <a:ext cx="5850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</a:t>
            </a: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山多石，少土。石苍黑色，多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平方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，少圜。少杂树，多松，生石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罅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，皆平顶。冰雪，无瀑水，无鸟兽音迹。至日观数里内无树，而雪与人膝齐。</a:t>
            </a:r>
            <a:endParaRPr lang="en-US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</a:t>
            </a: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桐城姚鼐记。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546304" y="333953"/>
            <a:ext cx="0" cy="6325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825750" y="1126567"/>
            <a:ext cx="52311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9.</a:t>
            </a:r>
            <a:r>
              <a:rPr lang="zh-CN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解释加颜色的词语</a:t>
            </a:r>
            <a:endParaRPr lang="zh-CN" altLang="zh-CN" sz="2800" kern="1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平方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罅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03595" y="1786841"/>
            <a:ext cx="4330175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平的和方形的</a:t>
            </a:r>
            <a:endParaRPr lang="en-US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裂缝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7333" y="259244"/>
            <a:ext cx="2616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2800" kern="100">
                <a:latin typeface="+mn-ea"/>
                <a:cs typeface="Times New Roman" panose="02020603050405020304" pitchFamily="18" charset="0"/>
              </a:rPr>
              <a:t>助记导图</a:t>
            </a:r>
            <a:r>
              <a:rPr lang="en-US" altLang="zh-CN" sz="2800" kern="100">
                <a:latin typeface="+mn-ea"/>
                <a:cs typeface="Times New Roman" panose="02020603050405020304" pitchFamily="18" charset="0"/>
              </a:rPr>
              <a:t>】</a:t>
            </a:r>
            <a:endParaRPr lang="zh-CN" altLang="en-US" sz="2800">
              <a:latin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1696" y="347384"/>
            <a:ext cx="5587021" cy="610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245" y="1125538"/>
            <a:ext cx="1099758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1.120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个实词积累、识记</a:t>
            </a:r>
            <a:endParaRPr lang="zh-CN" altLang="zh-CN" sz="105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阴（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P666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）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14548" y="2414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二、重点梳理</a:t>
            </a:r>
            <a:endParaRPr lang="zh-CN" altLang="zh-CN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7025" y="2644825"/>
            <a:ext cx="10746108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TW" altLang="zh-CN" sz="2800" kern="10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陰</a:t>
            </a:r>
            <a:r>
              <a:rPr lang="zh-TW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TW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陰</a:t>
            </a:r>
            <a:r>
              <a:rPr lang="zh-TW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　阴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小篆　　隶书　　繁体楷书　　简体楷书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71755">
              <a:lnSpc>
                <a:spcPct val="150000"/>
              </a:lnSpc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阴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本来写作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TW" altLang="zh-CN" sz="2800" kern="10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陰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，是形声字，小篆从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阜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即左阝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(yīn)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声。表示山的北面。</a:t>
            </a:r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2066" y="2853730"/>
            <a:ext cx="271762" cy="4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80263" y="549474"/>
          <a:ext cx="11229886" cy="5975142"/>
        </p:xfrm>
        <a:graphic>
          <a:graphicData uri="http://schemas.openxmlformats.org/drawingml/2006/table">
            <a:tbl>
              <a:tblPr/>
              <a:tblGrid>
                <a:gridCol w="4147698"/>
                <a:gridCol w="7082188"/>
              </a:tblGrid>
              <a:tr h="213626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义项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26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其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阴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，济水东流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51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朝晖夕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阴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，气象万千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《岳阳楼记》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51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阴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风怒号，浊浪排空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《岳阳楼记》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51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阴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相与谋劫单于母阏氏归汉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《苏武传》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51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⑤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习习谷风，以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阴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以雨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《诗经》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77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故审堂下之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阴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，而知日月之行，阴阳之变</a:t>
                      </a:r>
                      <a:endParaRPr lang="en-US" altLang="zh-CN" sz="2800" kern="10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1755"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《吕氏春秋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·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察今》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71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⑦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举爵茂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阴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下，携手共踌躇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何劭《赠张华》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49" marR="2914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885229" y="1027071"/>
            <a:ext cx="6092825" cy="5100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山的北面，水的南面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阴暗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冷，寒冷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暗中，暗地里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阴天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日影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同“荫”，阴影，树阴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5701" y="1618412"/>
            <a:ext cx="1129901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sz="2800" kern="100"/>
              <a:t>一日，天阴(　　　)，一农夫于山阴(　　</a:t>
            </a:r>
            <a:r>
              <a:rPr lang="en-US" sz="2800" kern="100"/>
              <a:t>   </a:t>
            </a:r>
            <a:r>
              <a:rPr altLang="zh-CN" sz="2800" kern="100"/>
              <a:t>　)砍柴，其间阴(　　　)风阵阵，农夫欲还家，不料山口处忽见一恶狼，农夫躲于林中阴(　　　)窥之，后以肉为饵，诱其入一暗穴，以柴薪堵于洞口，放火烧之，既而还家。</a:t>
            </a:r>
            <a:endParaRPr altLang="zh-CN" sz="2800" kern="100"/>
          </a:p>
        </p:txBody>
      </p:sp>
      <p:sp>
        <p:nvSpPr>
          <p:cNvPr id="3" name="矩形 2"/>
          <p:cNvSpPr/>
          <p:nvPr/>
        </p:nvSpPr>
        <p:spPr>
          <a:xfrm>
            <a:off x="2566615" y="1773486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阴天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38820" y="1773486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山的北面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71070" y="1845241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寒冷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89205" y="2421821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暗中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245" y="1125538"/>
            <a:ext cx="1099758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阳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P664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4430" y="1989634"/>
            <a:ext cx="10326798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zh-TW" altLang="zh-CN" sz="2800" kern="10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陽</a:t>
            </a:r>
            <a:r>
              <a:rPr lang="zh-TW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TW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陽</a:t>
            </a:r>
            <a:r>
              <a:rPr lang="zh-TW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　　阳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小篆　　隶书　　繁体楷书　　简体楷书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71755">
              <a:lnSpc>
                <a:spcPct val="150000"/>
              </a:lnSpc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阳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本来写作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TW" altLang="zh-CN" sz="2800" kern="100">
                <a:latin typeface="方正中等线_GBK" panose="03000509000000000000" pitchFamily="65" charset="-122"/>
                <a:ea typeface="方正中等线_GBK" panose="03000509000000000000" pitchFamily="65" charset="-122"/>
                <a:cs typeface="宋体" panose="02010600030101010101" pitchFamily="2" charset="-122"/>
              </a:rPr>
              <a:t>陽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，是形声字，小篆从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阜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即左阝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>
                <a:latin typeface="方正中等线简体" panose="03000509000000000000" pitchFamily="65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昜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(y</a:t>
            </a:r>
            <a:r>
              <a:rPr lang="en-US" altLang="zh-CN" sz="2800" kern="100" err="1">
                <a:latin typeface="宋体" panose="02010600030101010101" pitchFamily="2" charset="-122"/>
                <a:cs typeface="Times New Roman" panose="02020603050405020304" pitchFamily="18" charset="0"/>
              </a:rPr>
              <a:t>á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ng)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声。表示山向阳的南坡。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2770" y="2226658"/>
            <a:ext cx="247056" cy="41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40699" y="693490"/>
          <a:ext cx="10909015" cy="5285464"/>
        </p:xfrm>
        <a:graphic>
          <a:graphicData uri="http://schemas.openxmlformats.org/drawingml/2006/table">
            <a:tbl>
              <a:tblPr/>
              <a:tblGrid>
                <a:gridCol w="4068255"/>
                <a:gridCol w="6840760"/>
              </a:tblGrid>
              <a:tr h="268301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义项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01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泰山之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阳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，汶水西流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904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斜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阳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草树，寻常巷陌</a:t>
                      </a:r>
                      <a:endParaRPr lang="en-US" altLang="zh-CN" sz="2800" kern="10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1755"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辛弃疾《永遇乐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·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京口北固亭怀古》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904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是以箕子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阳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狂，接舆避世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《汉书》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603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近死之心，莫使复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阳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也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《庄子》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603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⑤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春日载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阳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，有鸣仓庚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《诗经》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603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于昭明堂，明堂孔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阳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班固《东都赋》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030343" y="1271670"/>
            <a:ext cx="3439241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山的南面，水的北面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30343" y="2240032"/>
            <a:ext cx="19800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太阳，阳光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6277" y="3356997"/>
            <a:ext cx="2316480" cy="737235"/>
          </a:xfrm>
          <a:prstGeom prst="rect">
            <a:avLst/>
          </a:prstGeom>
        </p:spPr>
        <p:txBody>
          <a:bodyPr wrap="none">
            <a:spAutoFit/>
          </a:bodyPr>
          <a:p>
            <a:pPr lvl="0" algn="just">
              <a:lnSpc>
                <a:spcPct val="150000"/>
              </a:lnSpc>
            </a:pPr>
            <a:r>
              <a:rPr lang="zh-CN" sz="28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表面上，假装</a:t>
            </a:r>
            <a:endParaRPr lang="zh-CN" altLang="zh-CN" sz="2800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8032" y="4094232"/>
            <a:ext cx="12496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sz="28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生，活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2177" y="4636522"/>
            <a:ext cx="8940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sz="28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温暖</a:t>
            </a:r>
            <a:endParaRPr lang="zh-CN" altLang="zh-CN" sz="2800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2177" y="5301367"/>
            <a:ext cx="8940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sz="28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明亮</a:t>
            </a:r>
            <a:endParaRPr lang="zh-CN" altLang="zh-CN" sz="2800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45701" y="1413570"/>
            <a:ext cx="1129901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zh-CN" sz="2800"/>
              <a:t>阅读小迁移</a:t>
            </a:r>
            <a:r>
              <a:rPr lang="en-US" altLang="zh-CN" sz="2800"/>
              <a:t>——</a:t>
            </a:r>
            <a:r>
              <a:rPr lang="zh-CN" altLang="zh-CN" sz="2800"/>
              <a:t>解释加颜色字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暮，斜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阳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横照，大雁长飞，声断衡阳之浦，衡阳以其乃衡水之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阳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名之也。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78060" y="153853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太阳，阳光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17523" y="220565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指山的南面或水的北面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245" y="1125538"/>
            <a:ext cx="1099758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P660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4430" y="1989634"/>
            <a:ext cx="10326798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en-US" altLang="zh-TW" sz="2800" kern="10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TW" altLang="zh-CN" sz="2800" kern="10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數</a:t>
            </a:r>
            <a:r>
              <a:rPr lang="zh-TW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zh-TW" altLang="zh-CN" sz="28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zh-TW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　</a:t>
            </a:r>
            <a:r>
              <a:rPr lang="zh-TW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數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数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小篆　　隶书　　繁体楷书　　简体楷书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71755">
              <a:lnSpc>
                <a:spcPct val="150000"/>
              </a:lnSpc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本来写作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TW" altLang="zh-CN" sz="2800" kern="100">
                <a:latin typeface="方正中等线_GBK" panose="03000509000000000000" pitchFamily="65" charset="-122"/>
                <a:ea typeface="方正中等线_GBK" panose="03000509000000000000" pitchFamily="65" charset="-122"/>
                <a:cs typeface="宋体" panose="02010600030101010101" pitchFamily="2" charset="-122"/>
              </a:rPr>
              <a:t>數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，是形声字，小篆从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攴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部，</a:t>
            </a:r>
            <a:r>
              <a:rPr lang="zh-TW" altLang="zh-CN" sz="2800" kern="100">
                <a:latin typeface="方正中等线_GBK" panose="03000509000000000000" pitchFamily="65" charset="-122"/>
                <a:ea typeface="方正中等线_GBK" panose="03000509000000000000" pitchFamily="65" charset="-122"/>
                <a:cs typeface="宋体" panose="02010600030101010101" pitchFamily="2" charset="-122"/>
              </a:rPr>
              <a:t>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古音相近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。表示计算。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8237" y="2212646"/>
            <a:ext cx="271762" cy="41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24576" y="708348"/>
          <a:ext cx="11341260" cy="5400600"/>
        </p:xfrm>
        <a:graphic>
          <a:graphicData uri="http://schemas.openxmlformats.org/drawingml/2006/table">
            <a:tbl>
              <a:tblPr/>
              <a:tblGrid>
                <a:gridCol w="3852428"/>
                <a:gridCol w="7488832"/>
              </a:tblGrid>
              <a:tr h="712088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义项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088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稍见云中白若樗</a:t>
                      </a:r>
                      <a:r>
                        <a:rPr lang="zh-CN" sz="2800" kern="100">
                          <a:solidFill>
                            <a:schemeClr val="tx1"/>
                          </a:solidFill>
                          <a:latin typeface="方正中等线_GBK" panose="03000509000000000000" pitchFamily="65" charset="-122"/>
                          <a:ea typeface="方正中等线_GBK" panose="03000509000000000000" pitchFamily="65" charset="-122"/>
                          <a:cs typeface="宋体" panose="02010600030101010101" pitchFamily="2" charset="-122"/>
                        </a:rPr>
                        <a:t>蒱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数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十立者，山也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则胜负之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数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，存亡之理，当与秦相较，或未易量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《六国论》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066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范增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数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目项王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《鸿门宴》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066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三曰六艺：礼、乐、射、御、书、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数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《周礼》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066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⑤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五陵年少争缠头，一曲红绡不知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数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《琵琶行》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066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故为国之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数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，务在垦草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《商君书》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797345" y="1394520"/>
            <a:ext cx="6092825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几，几个，表示约数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345" y="3357543"/>
            <a:ext cx="6092825" cy="303085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6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音</a:t>
            </a:r>
            <a:r>
              <a:rPr lang="en-US" altLang="zh-CN" sz="2800" kern="10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shuò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，屡次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6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算术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6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音</a:t>
            </a:r>
            <a:r>
              <a:rPr lang="en-US" altLang="zh-CN" sz="2800" kern="10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shù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，数目，数量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6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技艺，方法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6000"/>
              </a:lnSpc>
            </a:pP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345" y="2364532"/>
            <a:ext cx="30572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法则，规律，命运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1164" y="0"/>
            <a:ext cx="1961634" cy="38618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8"/>
          <p:cNvSpPr txBox="1"/>
          <p:nvPr/>
        </p:nvSpPr>
        <p:spPr>
          <a:xfrm>
            <a:off x="812495" y="765498"/>
            <a:ext cx="1394279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复习重点</a:t>
            </a:r>
            <a:endParaRPr lang="zh-CN" altLang="en-US" sz="2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1860" y="1557586"/>
            <a:ext cx="1112398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1860" y="1269554"/>
            <a:ext cx="10937783" cy="201622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31861" y="1701602"/>
            <a:ext cx="11123986" cy="2595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积累并记牢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个实词中的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阴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阳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三字及次常用字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限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稍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背诵全文，翻译重点句子。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梳理文化常识和理解性默写。</a:t>
            </a:r>
            <a:endParaRPr lang="zh-CN" altLang="zh-CN" sz="12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2588" y="1133530"/>
          <a:ext cx="11125200" cy="3970655"/>
        </p:xfrm>
        <a:graphic>
          <a:graphicData uri="http://schemas.openxmlformats.org/drawingml/2006/table">
            <a:tbl>
              <a:tblPr/>
              <a:tblGrid>
                <a:gridCol w="3708412"/>
                <a:gridCol w="7416824"/>
              </a:tblGrid>
              <a:tr h="72008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义项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⑦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其疏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数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偃仰，类智者所施设也</a:t>
                      </a:r>
                      <a:endParaRPr lang="en-US" altLang="zh-CN" sz="2800" kern="10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1755"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柳宗元《小石城山记》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056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珠可历历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数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也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魏学</a:t>
                      </a:r>
                      <a:r>
                        <a:rPr lang="zh-CN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洢</a:t>
                      </a:r>
                      <a:r>
                        <a:rPr lang="zh-CN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方正中等线简体" panose="03000509000000000000" pitchFamily="65" charset="-122"/>
                        </a:rPr>
                        <a:t>《核舟记》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185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⑨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数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吕师孟叔侄为逆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文天祥《指南录后序》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655" marR="1865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82345" y="1773555"/>
            <a:ext cx="3336290" cy="14351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6000"/>
              </a:lnSpc>
              <a:buClrTx/>
              <a:buSzTx/>
              <a:buFontTx/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音cù，密，与“疏”相对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4100" y="3141345"/>
            <a:ext cx="3336290" cy="763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6000"/>
              </a:lnSpc>
              <a:buClrTx/>
              <a:buSzTx/>
              <a:buFontTx/>
            </a:pPr>
            <a:r>
              <a:rPr lang="zh-CN" sz="28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计算</a:t>
            </a:r>
            <a:endParaRPr lang="zh-CN" altLang="zh-CN" sz="2800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0590" y="3933825"/>
            <a:ext cx="3336290" cy="1242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6000"/>
              </a:lnSpc>
              <a:buClrTx/>
              <a:buSzTx/>
              <a:buFontTx/>
            </a:pPr>
            <a:r>
              <a:rPr lang="zh-CN" sz="24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音</a:t>
            </a:r>
            <a:r>
              <a:rPr lang="en-US" sz="2400" kern="1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shǔ</a:t>
            </a:r>
            <a:r>
              <a:rPr lang="zh-CN" sz="24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，列举罪状，加以斥责</a:t>
            </a:r>
            <a:endParaRPr lang="zh-CN" altLang="zh-CN" sz="2400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5701" y="1197546"/>
            <a:ext cx="11299010" cy="39693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sz="2800" kern="100">
                <a:cs typeface="Times New Roman" panose="02020603050405020304" pitchFamily="18" charset="0"/>
              </a:rPr>
              <a:t>伶人之技，雕虫小技也。而庄宗即位，独喜伶人。欲战，令伶人察国之财，方知钱财之数(　　　)少矣，于是休养生息，令数(　　　)罟不入洿池。国力渐富，出征，兵卒百万，蒙冲斗舰乃以千数(　　　)。久攻不下，而军心思归，庄宗数(　　　)令伶人压之。且重征百姓之税，每需百姓数(　　　)年之产，终败北。后人叹曰：“事皆有其数(　　　)，然庄宗未知。若庄宗知之，则胜负之数(</a:t>
            </a:r>
            <a:r>
              <a:rPr lang="en-US" sz="2800" kern="100">
                <a:cs typeface="Times New Roman" panose="02020603050405020304" pitchFamily="18" charset="0"/>
              </a:rPr>
              <a:t>           </a:t>
            </a:r>
            <a:r>
              <a:rPr altLang="zh-CN" sz="2800" kern="100">
                <a:cs typeface="Times New Roman" panose="02020603050405020304" pitchFamily="18" charset="0"/>
              </a:rPr>
              <a:t>　　　)，未能易量。”</a:t>
            </a:r>
            <a:endParaRPr altLang="zh-CN" sz="2800" kern="100"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2605" y="2061776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数目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35080" y="2061776"/>
            <a:ext cx="538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密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47425" y="2709476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计算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26885" y="3285421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多次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90670" y="4005511"/>
            <a:ext cx="538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几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39270" y="3933756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规律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82965" y="4582091"/>
            <a:ext cx="1960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天数，命运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5701" y="717873"/>
            <a:ext cx="1129901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2.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通假字</a:t>
            </a:r>
            <a:endParaRPr lang="zh-CN" altLang="zh-CN" sz="105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69640" y="1586161"/>
          <a:ext cx="7541790" cy="2180232"/>
        </p:xfrm>
        <a:graphic>
          <a:graphicData uri="http://schemas.openxmlformats.org/drawingml/2006/table">
            <a:tbl>
              <a:tblPr/>
              <a:tblGrid>
                <a:gridCol w="3797374"/>
                <a:gridCol w="3744416"/>
              </a:tblGrid>
              <a:tr h="726744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本字及意义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744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须臾成五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采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744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多平方，少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圜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4328874" y="2325422"/>
            <a:ext cx="3126583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5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彩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，色彩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5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，圆形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5778" y="437583"/>
            <a:ext cx="11299010" cy="6691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3.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古今异义词</a:t>
            </a:r>
            <a:endParaRPr lang="zh-CN" altLang="zh-CN" sz="2800" b="1" kern="10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70154" y="1320729"/>
          <a:ext cx="11050105" cy="4773361"/>
        </p:xfrm>
        <a:graphic>
          <a:graphicData uri="http://schemas.openxmlformats.org/drawingml/2006/table">
            <a:tbl>
              <a:tblPr/>
              <a:tblGrid>
                <a:gridCol w="1428385"/>
                <a:gridCol w="2447296"/>
                <a:gridCol w="7174424"/>
              </a:tblGrid>
              <a:tr h="314592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词语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6657" marR="1665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6657" marR="1665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解析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古今义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6657" marR="1665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961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至于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6657" marR="1665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至于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泰安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6657" marR="1665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古义：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今义：表示达到某种程度或表示另提一事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6657" marR="1665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369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平方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6657" marR="1665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多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平方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，少圜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6657" marR="1665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古义：</a:t>
                      </a:r>
                      <a:r>
                        <a:rPr lang="en-US" alt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_____________</a:t>
                      </a:r>
                      <a:endParaRPr lang="en-US" altLang="zh-CN" sz="2800" kern="10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今义：指数是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的乘方；平方米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6657" marR="1665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369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动摇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6657" marR="1665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下有红光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动摇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承之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6657" marR="1665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古义：</a:t>
                      </a:r>
                      <a:r>
                        <a:rPr lang="en-US" alt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en-US" altLang="zh-CN" sz="2800" kern="10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今义：不稳固，不坚定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6657" marR="1665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614918" y="2049276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到达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80687" y="3464035"/>
            <a:ext cx="23391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平的和方形的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80687" y="490196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晃动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3440" y="45418"/>
            <a:ext cx="11299010" cy="6691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4.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多义实词</a:t>
            </a:r>
            <a:endParaRPr lang="zh-CN" altLang="zh-CN" sz="2800" b="1" kern="10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86595" y="765116"/>
          <a:ext cx="11017223" cy="5760720"/>
        </p:xfrm>
        <a:graphic>
          <a:graphicData uri="http://schemas.openxmlformats.org/drawingml/2006/table">
            <a:tbl>
              <a:tblPr/>
              <a:tblGrid>
                <a:gridCol w="1080120"/>
                <a:gridCol w="7560840"/>
                <a:gridCol w="2376263"/>
              </a:tblGrid>
              <a:tr h="64008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词语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意义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 rowSpan="5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限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越长城之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限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崖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限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当道者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然则诸侯之地有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限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《六国论》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济清河浊，足以为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限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《战国策》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敕船官悉录锯木屑，不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限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多少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《世说新语》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 rowSpan="3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(2)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稍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稍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见云中白若樗</a:t>
                      </a:r>
                      <a:r>
                        <a:rPr lang="zh-CN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蒱</a:t>
                      </a:r>
                      <a:r>
                        <a:rPr lang="zh-CN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方正中等线简体" panose="03000509000000000000" pitchFamily="65" charset="-122"/>
                        </a:rPr>
                        <a:t>数十立者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夫妻心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稍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慰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《促织》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月上柳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稍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头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欧阳修《生查子》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9225418" y="1423095"/>
            <a:ext cx="2349048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界限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门槛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限度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险阻，阻隔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限制，限定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逐渐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略微，稍微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事物的末端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8844" y="888428"/>
            <a:ext cx="11299010" cy="6691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5.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词类活用</a:t>
            </a:r>
            <a:endParaRPr lang="zh-CN" altLang="zh-CN" sz="2800" b="1" kern="10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07098" y="1729246"/>
          <a:ext cx="8562706" cy="2726116"/>
        </p:xfrm>
        <a:graphic>
          <a:graphicData uri="http://schemas.openxmlformats.org/drawingml/2006/table">
            <a:tbl>
              <a:tblPr/>
              <a:tblGrid>
                <a:gridCol w="3810178"/>
                <a:gridCol w="4752528"/>
              </a:tblGrid>
              <a:tr h="681529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活用类型及释义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529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崖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限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当道者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529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明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烛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天南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529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道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少半，越中岭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502563" y="2413338"/>
            <a:ext cx="4161482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2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名词作状语，像门槛一样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2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名词作动词，照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2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名词作动词，走路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1333" y="968162"/>
            <a:ext cx="4595761" cy="733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6.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特殊句式</a:t>
            </a:r>
            <a:endParaRPr lang="zh-CN" altLang="zh-CN" sz="2800" b="1" kern="10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3073" y="1961059"/>
          <a:ext cx="7560840" cy="1440160"/>
        </p:xfrm>
        <a:graphic>
          <a:graphicData uri="http://schemas.openxmlformats.org/drawingml/2006/table">
            <a:tbl>
              <a:tblPr/>
              <a:tblGrid>
                <a:gridCol w="3286690"/>
                <a:gridCol w="4274150"/>
              </a:tblGrid>
              <a:tr h="72008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句式特点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请指出标志词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亭东自足下皆云漫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892631" y="2649347"/>
            <a:ext cx="34163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判断句　标志词：皆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325" y="45924"/>
            <a:ext cx="1129901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文化常识</a:t>
            </a:r>
            <a:endParaRPr lang="zh-CN" altLang="zh-CN" sz="105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桐城派，是我国清代文坛上最大的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流派。以其文统的源远流长、文论的博大精深、著述的丰厚清正，风靡全国，享誉海外，在中国古代文学史上占有显赫的地位，其代表人物有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泰山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阳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，汶水西流；其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阴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，济水东流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泰山：又名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，位于山东省中部，隶属于泰安市，有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五岳之首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五岳之长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五岳之尊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天下第一山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之称，是古代帝王告祭的神山。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阳：山之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为阳，河之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为阳。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阴：山之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为阴，河之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为阴。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59302" y="2220402"/>
            <a:ext cx="3656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姚鼐　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刘大</a:t>
            </a:r>
            <a:r>
              <a:rPr lang="zh-CN" altLang="zh-CN" sz="2800" kern="100">
                <a:solidFill>
                  <a:srgbClr val="C00000"/>
                </a:solidFill>
                <a:latin typeface="方正中等线_GBK" panose="03000509000000000000" pitchFamily="65" charset="-122"/>
                <a:ea typeface="方正中等线_GBK" panose="03000509000000000000" pitchFamily="65" charset="-122"/>
                <a:cs typeface="宋体" panose="02010600030101010101" pitchFamily="2" charset="-122"/>
              </a:rPr>
              <a:t>櫆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方苞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339805" y="94542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散文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432323" y="3501688"/>
            <a:ext cx="5452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岱宗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或岱山、岱岳、东岳、泰岳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996083" y="5216431"/>
            <a:ext cx="305724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南　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北</a:t>
            </a:r>
            <a:endParaRPr lang="en-US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北　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南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325" y="759540"/>
            <a:ext cx="1129901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是月丁未，与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朱孝纯子颍由南麓登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知府：也称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，是中国古代的地方官职名，州府最高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长官。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戊申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晦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五鼓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晦：农历每月的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五鼓：旧时自黄昏至拂晓一夜之间，有甲、乙、丙、丁、戊五个关键时间点，谓之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，又称五鼓。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96299" y="151313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太守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407574" y="152160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行政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08387" y="2682197"/>
            <a:ext cx="1620957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最后一天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29880" y="407356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五更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2615" y="2133600"/>
            <a:ext cx="5426075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8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写作素材</a:t>
            </a:r>
            <a:endParaRPr lang="zh-CN" altLang="en-US" sz="8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2"/>
          <p:cNvSpPr txBox="1"/>
          <p:nvPr/>
        </p:nvSpPr>
        <p:spPr>
          <a:xfrm>
            <a:off x="1588336" y="2277666"/>
            <a:ext cx="9013740" cy="919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zh-CN" altLang="zh-CN" sz="6000" b="1" spc="600">
                <a:ln w="15875"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+mn-cs"/>
              </a:rPr>
              <a:t>基础积累　</a:t>
            </a:r>
            <a:endParaRPr lang="zh-CN" altLang="zh-CN" sz="6000" b="1" spc="600">
              <a:ln w="15875">
                <a:solidFill>
                  <a:schemeClr val="bg1"/>
                </a:solidFill>
              </a:ln>
              <a:solidFill>
                <a:schemeClr val="accent4">
                  <a:lumMod val="75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90168" y="3381356"/>
            <a:ext cx="7611665" cy="1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342208" y="981423"/>
            <a:ext cx="8721752" cy="64003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altLang="zh-CN" b="1"/>
              <a:t> </a:t>
            </a:r>
            <a:r>
              <a:rPr lang="en-US" altLang="zh-CN" sz="2800" b="1"/>
              <a:t>1</a:t>
            </a:r>
            <a:r>
              <a:rPr lang="zh-CN" altLang="en-US" sz="2800" b="1"/>
              <a:t>、</a:t>
            </a:r>
            <a:r>
              <a:rPr sz="2800" b="1">
                <a:sym typeface="+mn-ea"/>
              </a:rPr>
              <a:t>清代姚鼐的《登泰山记》是古代山水游记的佳作。其中记述了作者雪中登泰山的经历，高山、大河、幽谷、城郭，落日如画、朝阳蓬勃，或壮美或缥缈。</a:t>
            </a:r>
            <a:endParaRPr lang="zh-CN" altLang="en-US" sz="2800" b="1"/>
          </a:p>
          <a:p>
            <a:pPr marL="0" lvl="0" indent="0">
              <a:buNone/>
            </a:pPr>
            <a:r>
              <a:rPr lang="en-US" altLang="zh-CN" sz="2800" b="1"/>
              <a:t>     </a:t>
            </a:r>
            <a:r>
              <a:rPr lang="zh-CN" altLang="en-US" sz="2800" b="1"/>
              <a:t>“智者乐水，仁者乐山”，山水是中国文学中的重要主题。水，周流无滞，似智者通达事理；山，厚重不迁，似仁者宽厚仁爱——在</a:t>
            </a:r>
            <a:r>
              <a:rPr lang="zh-CN" altLang="en-US" sz="2800" b="1">
                <a:solidFill>
                  <a:srgbClr val="FF0000"/>
                </a:solidFill>
              </a:rPr>
              <a:t>自然山水</a:t>
            </a:r>
            <a:r>
              <a:rPr lang="zh-CN" altLang="en-US" sz="2800" b="1"/>
              <a:t>中见出宇宙生命的精神。</a:t>
            </a:r>
            <a:endParaRPr lang="zh-CN" altLang="en-US" sz="2800" b="1"/>
          </a:p>
          <a:p>
            <a:pPr marL="0" lvl="0" indent="0">
              <a:buNone/>
            </a:pPr>
            <a:r>
              <a:rPr lang="zh-CN" altLang="en-US" sz="2800" b="1"/>
              <a:t> </a:t>
            </a:r>
            <a:r>
              <a:rPr lang="en-US" altLang="zh-CN" sz="2800" b="1"/>
              <a:t>    </a:t>
            </a:r>
            <a:r>
              <a:rPr lang="zh-CN" altLang="en-US" sz="2800" b="1"/>
              <a:t>“天行健，君子以自强不息；地势坤，君子以厚德载物。”天刚健不已，人以自强不息应之；地厚实和顺，君子以厚德载物应之。这是</a:t>
            </a:r>
            <a:r>
              <a:rPr lang="zh-CN" altLang="en-US" sz="2800" b="1">
                <a:solidFill>
                  <a:srgbClr val="FF0000"/>
                </a:solidFill>
              </a:rPr>
              <a:t>生命</a:t>
            </a:r>
            <a:r>
              <a:rPr lang="zh-CN" altLang="en-US" sz="2800" b="1"/>
              <a:t>的“共感”，所以山水文学需要用生命去体验。</a:t>
            </a:r>
            <a:endParaRPr lang="zh-CN" altLang="en-US" sz="2800" b="1"/>
          </a:p>
          <a:p>
            <a:pPr marL="0" lvl="0" indent="0">
              <a:buNone/>
            </a:pPr>
            <a:r>
              <a:rPr lang="en-US" altLang="zh-CN" sz="2800" b="1"/>
              <a:t>       </a:t>
            </a:r>
            <a:endParaRPr lang="zh-CN" altLang="en-US" sz="2800" b="1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773707" y="476973"/>
            <a:ext cx="8801460" cy="544994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normAutofit lnSpcReduction="10000"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altLang="zh-CN" sz="2800" b="1"/>
              <a:t>2</a:t>
            </a:r>
            <a:r>
              <a:rPr sz="2800" b="1"/>
              <a:t>、</a:t>
            </a:r>
            <a:r>
              <a:rPr lang="zh-CN" altLang="en-US" sz="2800" b="1"/>
              <a:t>“苍山负雪，明烛天南。”这里不说大雪覆盖着苍山，而说“苍山负雪”，就赋予苍山以人的情态，新颖传神。“负”既是承受，也是一种反重压、反束缚的力量，是一种隆升、一种生命的腾跃。</a:t>
            </a:r>
            <a:endParaRPr lang="zh-CN" altLang="en-US" sz="2800" b="1"/>
          </a:p>
          <a:p>
            <a:pPr marL="0" lvl="0" indent="0">
              <a:buNone/>
            </a:pPr>
            <a:r>
              <a:rPr lang="en-US" altLang="zh-CN" sz="2800" b="1"/>
              <a:t>       </a:t>
            </a:r>
            <a:r>
              <a:rPr lang="zh-CN" altLang="en-US" sz="2800" b="1"/>
              <a:t>看那挣破了寒雪束缚的山峰，直插云霄——冰雪之下的生命劲拔凌厉。“明烛天南”，一片苍茫光亮的世界，乾坤同白。置身这样的莽莽宇宙中，是一种回归，更有一种性灵的伸展、心灵的安适——忘怀尘世历历万千，无边风云尽收眼底，在超越之中拥有了世界。</a:t>
            </a:r>
            <a:endParaRPr lang="zh-CN" altLang="en-US" sz="2800" b="1"/>
          </a:p>
          <a:p>
            <a:pPr marL="0" lvl="0" indent="0">
              <a:buNone/>
            </a:pPr>
            <a:r>
              <a:rPr lang="zh-CN" altLang="en-US" sz="2800" b="1"/>
              <a:t> </a:t>
            </a:r>
            <a:r>
              <a:rPr lang="en-US" altLang="zh-CN" sz="2800" b="1"/>
              <a:t>     </a:t>
            </a:r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</a:rPr>
              <a:t>姚鼐便于这泰山之巅完成了这精神的仪式，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C0C0C0"/>
                </a:highlight>
              </a:rPr>
              <a:t>选择</a:t>
            </a:r>
            <a:r>
              <a:rPr lang="zh-CN" altLang="en-US" sz="2800" b="1">
                <a:solidFill>
                  <a:srgbClr val="FF0000"/>
                </a:solidFill>
              </a:rPr>
              <a:t>远离纷扰的朝堂，于富贵繁华中抽身，走向一条更适合心灵舒展的人生之旅！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762275" y="476973"/>
            <a:ext cx="8784947" cy="574400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altLang="zh-CN" sz="2800" b="1"/>
              <a:t>3</a:t>
            </a:r>
            <a:r>
              <a:rPr sz="2800" b="1"/>
              <a:t>、</a:t>
            </a:r>
            <a:r>
              <a:rPr lang="zh-CN" altLang="en-US" sz="2800" b="1"/>
              <a:t>“大风扬积雪击面。亭东自足下皆云漫。稍见云中白若樗蒱数十立者，山也。极天云一线异色，须臾成五采。日上，正赤如丹，下有红光动摇承之。”呈现在我们面前的天地是一片苍茫，呈混沌之态。</a:t>
            </a:r>
            <a:endParaRPr lang="zh-CN" altLang="en-US" sz="2800" b="1"/>
          </a:p>
          <a:p>
            <a:pPr marL="0" lvl="0" indent="0">
              <a:buNone/>
            </a:pPr>
            <a:r>
              <a:rPr lang="en-US" altLang="zh-CN" sz="2800" b="1"/>
              <a:t>      </a:t>
            </a:r>
            <a:r>
              <a:rPr lang="zh-CN" altLang="en-US" sz="2800" b="1"/>
              <a:t>混沌不是混乱，而是万物幻化之初，其中有无限可能。幻化的动力是什么？是动，是变，在不息的变动之中蕴含创造之功。“须臾成五采”，呈现给我们的还是瞬息万变。</a:t>
            </a:r>
            <a:endParaRPr lang="zh-CN" altLang="en-US" sz="2800" b="1"/>
          </a:p>
          <a:p>
            <a:pPr marL="0" lvl="0" indent="0">
              <a:buNone/>
            </a:pPr>
            <a:r>
              <a:rPr lang="zh-CN" altLang="en-US" sz="2800" b="1"/>
              <a:t> </a:t>
            </a:r>
            <a:r>
              <a:rPr lang="en-US" altLang="zh-CN" sz="2800" b="1"/>
              <a:t>      </a:t>
            </a:r>
            <a:r>
              <a:rPr lang="zh-CN" altLang="en-US" sz="2800" b="1"/>
              <a:t>在这变动之中，“日上，正赤如丹”，刹那间，红光万丈，终于在混沌之中放出光明。其下“动摇承之”的红光，正是新生与母体千丝万缕的联系。这里有</a:t>
            </a:r>
            <a:r>
              <a:rPr lang="zh-CN" altLang="en-US" sz="2800" b="1">
                <a:solidFill>
                  <a:srgbClr val="FF0000"/>
                </a:solidFill>
              </a:rPr>
              <a:t>新生</a:t>
            </a:r>
            <a:r>
              <a:rPr lang="zh-CN" altLang="en-US" sz="2800" b="1"/>
              <a:t>的化成之苦，更有新生与母体的诀别。</a:t>
            </a:r>
            <a:endParaRPr lang="zh-CN" altLang="en-US" sz="2800" b="1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0500" y="45720"/>
            <a:ext cx="11913235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/>
              <a:t>1</a:t>
            </a:r>
            <a:r>
              <a:rPr lang="zh-CN" altLang="en-US" sz="3200"/>
              <a:t>、</a:t>
            </a:r>
            <a:r>
              <a:rPr lang="zh-CN" altLang="en-US" sz="3200" b="1">
                <a:solidFill>
                  <a:srgbClr val="FF0000"/>
                </a:solidFill>
              </a:rPr>
              <a:t>终日乾乾，与时偕行。我辈青年当潜心向学，患所以立，求未可知。</a:t>
            </a:r>
            <a:r>
              <a:rPr lang="zh-CN" altLang="en-US" sz="3200"/>
              <a:t>（观点句）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         </a:t>
            </a:r>
            <a:r>
              <a:rPr lang="zh-CN" altLang="en-US" sz="3200" b="1">
                <a:solidFill>
                  <a:srgbClr val="FF0000"/>
                </a:solidFill>
              </a:rPr>
              <a:t>苏轼</a:t>
            </a:r>
            <a:r>
              <a:rPr lang="zh-CN" altLang="en-US" sz="3200"/>
              <a:t>离开了京城的名与位，但他的诗词歌赋，使明月失色，让江水失声。</a:t>
            </a:r>
            <a:r>
              <a:rPr lang="zh-CN" altLang="en-US" sz="3200">
                <a:solidFill>
                  <a:srgbClr val="FF0000"/>
                </a:solidFill>
              </a:rPr>
              <a:t>姚鼐</a:t>
            </a:r>
            <a:r>
              <a:rPr lang="zh-CN" altLang="en-US" sz="3200"/>
              <a:t>离开了纂修官的名与位，但他于泰山之颠为“桐城派”找到了正赤如丹的朝阳。</a:t>
            </a:r>
            <a:r>
              <a:rPr lang="zh-CN" altLang="en-US" sz="3200">
                <a:solidFill>
                  <a:srgbClr val="FF0000"/>
                </a:solidFill>
              </a:rPr>
              <a:t>辛弃疾</a:t>
            </a:r>
            <a:r>
              <a:rPr lang="zh-CN" altLang="en-US" sz="3200"/>
              <a:t>被夺了兵权，却以另一种方式赢得了生前身后名。</a:t>
            </a:r>
            <a:r>
              <a:rPr lang="zh-CN" altLang="en-US" sz="3200" b="1">
                <a:solidFill>
                  <a:srgbClr val="FF0000"/>
                </a:solidFill>
              </a:rPr>
              <a:t>闻一多</a:t>
            </a:r>
            <a:r>
              <a:rPr lang="zh-CN" altLang="en-US" sz="3200"/>
              <a:t>不依附高位，但他给我们衰微的民族开了一剂救济的文化药方。</a:t>
            </a:r>
            <a:r>
              <a:rPr lang="zh-CN" altLang="en-US" sz="3200" b="1">
                <a:solidFill>
                  <a:srgbClr val="FF0000"/>
                </a:solidFill>
              </a:rPr>
              <a:t>史铁生</a:t>
            </a:r>
            <a:r>
              <a:rPr lang="zh-CN" altLang="en-US" sz="3200"/>
              <a:t>在地坛的荒芜残破中沉思，用他睿智的言辞照亮了我们日益幽暗的内心。</a:t>
            </a:r>
            <a:r>
              <a:rPr lang="zh-CN" altLang="en-US" sz="3200" b="1">
                <a:solidFill>
                  <a:srgbClr val="FF0000"/>
                </a:solidFill>
              </a:rPr>
              <a:t>（事例句）</a:t>
            </a:r>
            <a:r>
              <a:rPr lang="zh-CN" altLang="en-US" sz="3200"/>
              <a:t>他们不怕大风扬积雪，无惧足下皆云漫。</a:t>
            </a:r>
            <a:r>
              <a:rPr lang="zh-CN" altLang="en-US" sz="3200" b="1">
                <a:solidFill>
                  <a:srgbClr val="FF0000"/>
                </a:solidFill>
              </a:rPr>
              <a:t>（分析句）</a:t>
            </a:r>
            <a:r>
              <a:rPr lang="zh-CN" altLang="en-US" sz="3200"/>
              <a:t>我辈青年当如此，不怕独迎风波苦，无畏“门前冷落鞍马稀”，不拘于名位，潜心向学，终日乾乾。</a:t>
            </a:r>
            <a:r>
              <a:rPr lang="zh-CN" altLang="en-US" sz="3200" b="1">
                <a:solidFill>
                  <a:srgbClr val="FF0000"/>
                </a:solidFill>
              </a:rPr>
              <a:t>（总结句</a:t>
            </a:r>
            <a:r>
              <a:rPr lang="zh-CN" altLang="en-US" sz="3200"/>
              <a:t>） </a:t>
            </a:r>
            <a:endParaRPr lang="zh-CN" altLang="en-US" sz="320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0500" y="45720"/>
            <a:ext cx="1191323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/>
              <a:t>2</a:t>
            </a:r>
            <a:r>
              <a:rPr lang="zh-CN" altLang="en-US" sz="3200"/>
              <a:t>、</a:t>
            </a:r>
            <a:r>
              <a:rPr sz="3200" b="1">
                <a:solidFill>
                  <a:srgbClr val="FF0000"/>
                </a:solidFill>
              </a:rPr>
              <a:t>拂去心灵的尘埃，擦亮蒙尘的双眸，审视自我，修己修心。</a:t>
            </a:r>
            <a:endParaRPr sz="3200"/>
          </a:p>
          <a:p>
            <a:endParaRPr sz="3200"/>
          </a:p>
          <a:p>
            <a:r>
              <a:rPr lang="en-US" sz="3200"/>
              <a:t>          </a:t>
            </a:r>
            <a:r>
              <a:rPr sz="3200"/>
              <a:t>“身是菩提树，心如明镜台。时时勤拂拭，勿使惹尘埃。”于忙碌中，找一心灵宁静处，寻一点审视与反思，至关重要。</a:t>
            </a:r>
            <a:r>
              <a:rPr sz="3200" b="1">
                <a:solidFill>
                  <a:srgbClr val="FF0000"/>
                </a:solidFill>
              </a:rPr>
              <a:t>苏轼</a:t>
            </a:r>
            <a:r>
              <a:rPr sz="3200"/>
              <a:t>在黄州的月下，轻拭污水尘埃，“谁见幽人独往来，飘渺孤鸿影”，坚定为民谋福的方向；</a:t>
            </a:r>
            <a:r>
              <a:rPr sz="3200" b="1">
                <a:solidFill>
                  <a:srgbClr val="FF0000"/>
                </a:solidFill>
              </a:rPr>
              <a:t>王阳明</a:t>
            </a:r>
            <a:r>
              <a:rPr sz="3200"/>
              <a:t>到龙场驿，洗去浮躁，专心悟圣人之道，开启心学命题；</a:t>
            </a:r>
            <a:r>
              <a:rPr sz="3200" b="1">
                <a:solidFill>
                  <a:srgbClr val="FF0000"/>
                </a:solidFill>
              </a:rPr>
              <a:t>姚鼐</a:t>
            </a:r>
            <a:r>
              <a:rPr sz="3200"/>
              <a:t>站在冰雪夜的泰山之巅，审视自我，寻到内心的朝阳——扛起“桐城派”大旗。他们听着深夜三两声乌啼，沐浴着四五点星光，打开心扉，审视自我，修己修心。我们不妨学学他们，寻一方心灵净土，拂去尘埃，擦亮双目，更好前行！ </a:t>
            </a:r>
            <a:endParaRPr sz="320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0500" y="45720"/>
            <a:ext cx="1191323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/>
              <a:t>3</a:t>
            </a:r>
            <a:r>
              <a:rPr lang="zh-CN" altLang="en-US" sz="3200"/>
              <a:t>、</a:t>
            </a:r>
            <a:r>
              <a:rPr sz="3200"/>
              <a:t>志向是灯塔，照亮一方前行之路。关乎主观能动性的发挥，倘若只是毫无目的性的乱挥拳头，随意着力，那么必然是竹篮打水一场空，唯有找好方向定好目标，并为之踽踽独行，方可抵达“心之所向”。回望历史，</a:t>
            </a:r>
            <a:r>
              <a:rPr sz="3200" b="1">
                <a:solidFill>
                  <a:srgbClr val="FF0000"/>
                </a:solidFill>
              </a:rPr>
              <a:t>姚鼐</a:t>
            </a:r>
            <a:r>
              <a:rPr sz="3200"/>
              <a:t>历经四次失败人生，长达十五的蹉跎最终迎来光宗耀祖的归途，只因他葆有最初的梦想；且观当下，</a:t>
            </a:r>
            <a:r>
              <a:rPr sz="3200" b="1">
                <a:solidFill>
                  <a:srgbClr val="FF0000"/>
                </a:solidFill>
              </a:rPr>
              <a:t>徐梦桃</a:t>
            </a:r>
            <a:r>
              <a:rPr sz="3200"/>
              <a:t>的成功并非毫无缘由，四岁开始学习体操的她一直在心中深埋着夺冠的理想，以梦为马，最终才能不坠青云志。恰如</a:t>
            </a:r>
            <a:r>
              <a:rPr sz="3200" b="1">
                <a:solidFill>
                  <a:srgbClr val="FF0000"/>
                </a:solidFill>
              </a:rPr>
              <a:t>罗兰</a:t>
            </a:r>
            <a:r>
              <a:rPr sz="3200"/>
              <a:t>所言:“人之所以需要理想，犹如水手需要星星，星星虽不可及，但可指引我们的航程。”有目标的人不惧风雨，有方向的人不怕迷途，只因星辰闪耀可以划破浓雾，只因梦想加身足以强大自我。</a:t>
            </a:r>
            <a:endParaRPr sz="32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1925300" y="11493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0500" y="45720"/>
            <a:ext cx="1191323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/>
              <a:t>4</a:t>
            </a:r>
            <a:r>
              <a:rPr lang="zh-CN" altLang="en-US" sz="3200"/>
              <a:t>、</a:t>
            </a:r>
            <a:r>
              <a:rPr sz="3200"/>
              <a:t>当我们熟知梦想与梦，我想清醒的梦自然可以化等为梦想。君可见，“点亮梦想”的</a:t>
            </a:r>
            <a:r>
              <a:rPr sz="3200" b="1">
                <a:solidFill>
                  <a:srgbClr val="FF0000"/>
                </a:solidFill>
              </a:rPr>
              <a:t>张桂梅</a:t>
            </a:r>
            <a:r>
              <a:rPr sz="3200"/>
              <a:t>老师，初心与信仰始终不变一“让学生们远方有灯、脚下有路、眼前有光。”当选党的二十大代表后，她说，“让孩子们做一个对国家和社会有用的人。”此之可谓张桂梅老师的梦想。而我们的梦想，或许并非如拯救人类般伟大，或是站在巨人的巅峰之沉重。但我坚信，梦想必定会引领。就像于除夕登上泰山，寄情于山水的</a:t>
            </a:r>
            <a:r>
              <a:rPr sz="3200" b="1">
                <a:solidFill>
                  <a:srgbClr val="FF0000"/>
                </a:solidFill>
              </a:rPr>
              <a:t>姚鼐</a:t>
            </a:r>
            <a:r>
              <a:rPr sz="3200"/>
              <a:t>，记录下泰山是他的梦;</a:t>
            </a:r>
            <a:r>
              <a:rPr sz="3200" b="1">
                <a:solidFill>
                  <a:srgbClr val="FF0000"/>
                </a:solidFill>
              </a:rPr>
              <a:t>三毛</a:t>
            </a:r>
            <a:r>
              <a:rPr sz="3200"/>
              <a:t>的梦是踏过撒哈拉沙漠。而我想此时此刻你一定有了心中的答案，你的梦想是什么呢？如果有了定数，我相信这就是清醒的梦。</a:t>
            </a:r>
            <a:endParaRPr sz="32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6527254" y="823147"/>
            <a:ext cx="0" cy="5856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00698" y="1573207"/>
            <a:ext cx="5922024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</a:t>
            </a: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泰山之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阳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，汶水西流；其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阴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，济水东流。阳谷皆入汶，阴谷皆入济。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其南北分者，古长城也。最高日观峰，在长城南十五里。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33639" y="24742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一、基础夯实</a:t>
            </a:r>
            <a:endParaRPr lang="zh-CN" altLang="zh-CN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71270" y="1690411"/>
            <a:ext cx="525658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解释加颜色的词语</a:t>
            </a:r>
            <a:endParaRPr lang="zh-CN" altLang="zh-CN" sz="2800" kern="1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)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6870" y="2324772"/>
            <a:ext cx="62875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5316" y="204"/>
            <a:ext cx="5673780" cy="6473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di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</a:t>
            </a: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u="sng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余</a:t>
            </a:r>
            <a:r>
              <a:rPr lang="zh-CN" altLang="zh-CN" sz="2800" u="sng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以</a:t>
            </a:r>
            <a:r>
              <a:rPr lang="zh-CN" altLang="zh-CN" sz="2800" u="sng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乾隆三十九年十二月，自京师</a:t>
            </a:r>
            <a:r>
              <a:rPr lang="zh-CN" altLang="zh-CN" sz="2800" u="sng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乘</a:t>
            </a:r>
            <a:r>
              <a:rPr lang="zh-CN" altLang="zh-CN" sz="2800" u="sng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风雪，历齐河、长清，穿泰山西北谷，越长城之</a:t>
            </a:r>
            <a:r>
              <a:rPr lang="zh-CN" altLang="zh-CN" sz="2800" u="sng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限</a:t>
            </a:r>
            <a:r>
              <a:rPr lang="zh-CN" altLang="zh-CN" sz="2800" u="sng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u="sng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至于</a:t>
            </a:r>
            <a:r>
              <a:rPr lang="zh-CN" altLang="zh-CN" sz="2800" u="sng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泰安。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月丁未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，与知府朱孝纯子颍由南麓登。四十五里，道皆砌石为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磴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，其级七千有余。泰山正南面有三谷。中谷绕泰安城下，郦道元所谓环水也。余始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循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以入，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道少半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，越中岭，复循西谷，遂至其巅。古时登山，循东谷入，道有天门。</a:t>
            </a:r>
            <a:endParaRPr lang="en-US" altLang="zh-CN" sz="2800" kern="10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546304" y="333953"/>
            <a:ext cx="0" cy="6325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959302" y="832424"/>
            <a:ext cx="4392488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解释加颜色的词语</a:t>
            </a:r>
            <a:endParaRPr lang="zh-CN" altLang="zh-CN" sz="2800" kern="1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磴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循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36098" y="1494045"/>
            <a:ext cx="902811" cy="1315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石阶</a:t>
            </a:r>
            <a:endParaRPr lang="en-US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顺着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558" y="786342"/>
            <a:ext cx="5955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东谷者，古谓之天门溪水，余所不至也。今所经中岭及山巅，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崖限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当道者，世皆谓之天门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云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。道中迷雾冰滑，磴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几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不可登。及既上，苍山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负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雪，明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烛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天南。望晚日照城郭，汶水、徂徕如画，而半山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居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雾若带然。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546304" y="333953"/>
            <a:ext cx="0" cy="6325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959302" y="1141300"/>
            <a:ext cx="4392488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崖限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       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居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42126" y="1151040"/>
            <a:ext cx="405182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像门槛一样的山崖</a:t>
            </a:r>
            <a:endParaRPr lang="en-US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背</a:t>
            </a:r>
            <a:endParaRPr lang="en-US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停留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1480286"/>
            <a:ext cx="114120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翻译画线的句子</a:t>
            </a:r>
            <a:endParaRPr lang="zh-CN" altLang="zh-CN" sz="2800" kern="1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译文：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_________________________________________________________________________________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8369" y="2061642"/>
            <a:ext cx="11232086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我在乾隆三十九年十二月，从京城冒着风雪启程，经过齐河、长清两县，穿过泰山西北面的山谷，越过长城的界限，到达泰安。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得分点：以、乘、至于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799406"/>
            <a:ext cx="5850016" cy="5161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</a:t>
            </a: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戊申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晦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五鼓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，与子颍坐日观亭，待日出。大风扬积雪击面。亭东自足下皆云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漫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稍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见云中白若樗</a:t>
            </a:r>
            <a:r>
              <a:rPr lang="zh-CN" altLang="zh-CN" sz="28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蒱</a:t>
            </a:r>
            <a:r>
              <a:rPr lang="zh-CN" altLang="zh-CN" sz="2800" kern="100">
                <a:solidFill>
                  <a:srgbClr val="FF0000"/>
                </a:solidFill>
                <a:latin typeface="宋体" panose="02010600030101010101" pitchFamily="2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数</a:t>
            </a:r>
            <a:r>
              <a:rPr lang="zh-CN" altLang="zh-CN" sz="2800" kern="100">
                <a:latin typeface="宋体" panose="02010600030101010101" pitchFamily="2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十立者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，山也。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极天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云一线异色，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须臾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成五采。日上，正赤如丹，下有红光动摇承之，或曰，此东海也。回视日观以西峰，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得日或否，绛皓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驳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色，而皆若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偻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546304" y="333953"/>
            <a:ext cx="0" cy="6325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825750" y="853340"/>
            <a:ext cx="5231111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6.</a:t>
            </a:r>
            <a:r>
              <a:rPr lang="zh-CN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解释加颜色的词语</a:t>
            </a:r>
            <a:endParaRPr lang="zh-CN" altLang="zh-CN" sz="2800" kern="1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极天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驳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        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81789" y="1494564"/>
            <a:ext cx="32379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天边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有的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脊背弯曲的样子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072633"/>
            <a:ext cx="5850016" cy="3222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</a:t>
            </a: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亭西有岱祠，又有碧霞元君祠。皇帝行宫在碧霞元君祠东。是日观道中石刻，自唐显庆以来；其远古刻尽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漫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失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。僻不</a:t>
            </a: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道者，皆不及往。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546304" y="333953"/>
            <a:ext cx="0" cy="6325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825750" y="1126567"/>
            <a:ext cx="52311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8.</a:t>
            </a:r>
            <a:r>
              <a:rPr lang="zh-CN" altLang="zh-CN" sz="2800" kern="1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解释加颜色的词语</a:t>
            </a:r>
            <a:endParaRPr lang="zh-CN" altLang="zh-CN" sz="2800" kern="1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漫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03595" y="1786841"/>
            <a:ext cx="4330175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模糊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对着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1001"/>
</p:tagLst>
</file>

<file path=ppt/tags/tag2.xml><?xml version="1.0" encoding="utf-8"?>
<p:tagLst xmlns:p="http://schemas.openxmlformats.org/presentationml/2006/main">
  <p:tag name="AS_UNIQUEID" val="1003"/>
</p:tagLst>
</file>

<file path=ppt/tags/tag3.xml><?xml version="1.0" encoding="utf-8"?>
<p:tagLst xmlns:p="http://schemas.openxmlformats.org/presentationml/2006/main">
  <p:tag name="AS_UNIQUEID" val="1005"/>
</p:tagLst>
</file>

<file path=ppt/tags/tag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DQ1NTVjZDlhYzAzYjVkMTE4MTk2MmRhODE0MDk5MjEifQ=="/>
</p:tagLst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5367</Words>
  <Application>WPS 演示</Application>
  <PresentationFormat/>
  <Paragraphs>486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8" baseType="lpstr">
      <vt:lpstr>Arial</vt:lpstr>
      <vt:lpstr>宋体</vt:lpstr>
      <vt:lpstr>Wingdings</vt:lpstr>
      <vt:lpstr>Calibri</vt:lpstr>
      <vt:lpstr>华文黑体</vt:lpstr>
      <vt:lpstr>黑体</vt:lpstr>
      <vt:lpstr>微软雅黑</vt:lpstr>
      <vt:lpstr>Times New Roman</vt:lpstr>
      <vt:lpstr>方正中等线简体</vt:lpstr>
      <vt:lpstr>Courier New</vt:lpstr>
      <vt:lpstr>方正大黑_GBK</vt:lpstr>
      <vt:lpstr>Symbol</vt:lpstr>
      <vt:lpstr>楷体_GB2312</vt:lpstr>
      <vt:lpstr>新宋体</vt:lpstr>
      <vt:lpstr>Arial Unicode MS</vt:lpstr>
      <vt:lpstr>隶书</vt:lpstr>
      <vt:lpstr>楷体</vt:lpstr>
      <vt:lpstr>PMingLiU</vt:lpstr>
      <vt:lpstr>方正中等线_GBK</vt:lpstr>
      <vt:lpstr>Calibri Light</vt:lpstr>
      <vt:lpstr>PMingLiU-ExtB</vt:lpstr>
      <vt:lpstr>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浪懿</cp:lastModifiedBy>
  <cp:revision>4</cp:revision>
  <cp:lastPrinted>2022-12-13T10:41:00Z</cp:lastPrinted>
  <dcterms:created xsi:type="dcterms:W3CDTF">2022-12-13T10:41:00Z</dcterms:created>
  <dcterms:modified xsi:type="dcterms:W3CDTF">2024-07-23T23:22:36Z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60F397F3F54345D6864C78B69F702A1E_13</vt:lpwstr>
  </property>
  <property fmtid="{D5CDD505-2E9C-101B-9397-08002B2CF9AE}" pid="7" name="KSOProductBuildVer">
    <vt:lpwstr>2052-12.1.0.17147</vt:lpwstr>
  </property>
</Properties>
</file>