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74" r:id="rId2"/>
    <p:sldId id="267" r:id="rId3"/>
    <p:sldId id="416" r:id="rId4"/>
    <p:sldId id="391" r:id="rId5"/>
    <p:sldId id="392" r:id="rId6"/>
    <p:sldId id="414" r:id="rId7"/>
    <p:sldId id="415" r:id="rId8"/>
    <p:sldId id="299" r:id="rId9"/>
    <p:sldId id="418" r:id="rId10"/>
    <p:sldId id="420" r:id="rId11"/>
    <p:sldId id="343" r:id="rId12"/>
    <p:sldId id="359" r:id="rId13"/>
    <p:sldId id="355" r:id="rId14"/>
    <p:sldId id="372" r:id="rId15"/>
    <p:sldId id="268" r:id="rId16"/>
    <p:sldId id="432" r:id="rId17"/>
    <p:sldId id="433" r:id="rId18"/>
    <p:sldId id="341" r:id="rId19"/>
    <p:sldId id="285" r:id="rId20"/>
  </p:sldIdLst>
  <p:sldSz cx="12192000" cy="6858000"/>
  <p:notesSz cx="6858000" cy="9144000"/>
  <p:custDataLst>
    <p:tags r:id="rId2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66">
          <p15:clr>
            <a:srgbClr val="A4A3A4"/>
          </p15:clr>
        </p15:guide>
        <p15:guide id="2" pos="378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田小兵" initials="W用" lastIdx="0" clrIdx="0"/>
  <p:cmAuthor id="1" name="孙浩" initials="孙浩" lastIdx="0" clrIdx="0"/>
  <p:cmAuthor id="2" name="作者" initials="A" lastIdx="0" clrIdx="1"/>
  <p:cmAuthor id="3" name="lenovo" initials="l" lastIdx="0" clrIdx="1"/>
  <p:cmAuthor id="4" name="kingsoft" initials="k" lastIdx="0" clrIdx="0"/>
  <p:cmAuthor id="5" name="User" initials="U" lastIdx="0" clrIdx="0"/>
  <p:cmAuthor id="6" name="微软用户" initials="微" lastIdx="0" clrIdx="0"/>
  <p:cmAuthor id="7" name="雨林木风" initials="雨" lastIdx="0" clrIdx="0"/>
  <p:cmAuthor id="8" name="宋洁然" initials="宋" lastIdx="0" clrIdx="1"/>
  <p:cmAuthor id="9" name="ming qiu" initials="m" lastIdx="0" clrIdx="1"/>
  <p:cmAuthor id="10" name="刘 学峰" initials="刘" lastIdx="0" clrIdx="3"/>
  <p:cmAuthor id="11" name="赵素芹" initials="赵" lastIdx="0" clrIdx="4"/>
  <p:cmAuthor id="12" name="meflyup" initials="m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48"/>
      </p:cViewPr>
      <p:guideLst>
        <p:guide orient="horz" pos="2066"/>
        <p:guide pos="378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2024/8/26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1c5960c4893a6a32833d8057734190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24765"/>
            <a:ext cx="12192000" cy="688276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521C4-B52A-469F-9588-773D51E015A2}" type="datetimeFigureOut">
              <a:rPr lang="zh-CN" altLang="en-US" smtClean="0"/>
              <a:t>2024/8/26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A7D8-747C-4A81-A940-F88DDAD912C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521C4-B52A-469F-9588-773D51E015A2}" type="datetimeFigureOut">
              <a:rPr lang="zh-CN" altLang="en-US" smtClean="0"/>
              <a:t>2024/8/26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A7D8-747C-4A81-A940-F88DDAD912C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521C4-B52A-469F-9588-773D51E015A2}" type="datetimeFigureOut">
              <a:rPr lang="zh-CN" altLang="en-US" smtClean="0"/>
              <a:t>2024/8/26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A7D8-747C-4A81-A940-F88DDAD912C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521C4-B52A-469F-9588-773D51E015A2}" type="datetimeFigureOut">
              <a:rPr lang="zh-CN" altLang="en-US" smtClean="0"/>
              <a:t>2024/8/26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A7D8-747C-4A81-A940-F88DDAD912C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1c5960c4893a6a32833d8057734190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635" cy="685863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521C4-B52A-469F-9588-773D51E015A2}" type="datetimeFigureOut">
              <a:rPr lang="zh-CN" altLang="en-US" smtClean="0"/>
              <a:t>2024/8/26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A7D8-747C-4A81-A940-F88DDAD912C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1c5960c4893a6a32833d8057734190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635" cy="6858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521C4-B52A-469F-9588-773D51E015A2}" type="datetimeFigureOut">
              <a:rPr lang="zh-CN" altLang="en-US" smtClean="0"/>
              <a:t>2024/8/26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A7D8-747C-4A81-A940-F88DDAD912C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1c5960c4893a6a32833d8057734190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042140" cy="685863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521C4-B52A-469F-9588-773D51E015A2}" type="datetimeFigureOut">
              <a:rPr lang="zh-CN" altLang="en-US" smtClean="0"/>
              <a:t>2024/8/26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A7D8-747C-4A81-A940-F88DDAD912C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521C4-B52A-469F-9588-773D51E015A2}" type="datetimeFigureOut">
              <a:rPr lang="zh-CN" altLang="en-US" smtClean="0"/>
              <a:t>2024/8/26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A7D8-747C-4A81-A940-F88DDAD912C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521C4-B52A-469F-9588-773D51E015A2}" type="datetimeFigureOut">
              <a:rPr lang="zh-CN" altLang="en-US" smtClean="0"/>
              <a:t>2024/8/26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A7D8-747C-4A81-A940-F88DDAD912C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521C4-B52A-469F-9588-773D51E015A2}" type="datetimeFigureOut">
              <a:rPr lang="zh-CN" altLang="en-US" smtClean="0"/>
              <a:t>2024/8/26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A7D8-747C-4A81-A940-F88DDAD912C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521C4-B52A-469F-9588-773D51E015A2}" type="datetimeFigureOut">
              <a:rPr lang="zh-CN" altLang="en-US" smtClean="0"/>
              <a:t>2024/8/26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A7D8-747C-4A81-A940-F88DDAD912C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521C4-B52A-469F-9588-773D51E015A2}" type="datetimeFigureOut">
              <a:rPr lang="zh-CN" altLang="en-US" smtClean="0"/>
              <a:t>2024/8/26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A7D8-747C-4A81-A940-F88DDAD912C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file:///D:\qq&#25991;&#20214;\712321467\Image\C2C\Image2\%7b75232B38-A165-1FB7-499C-2E1C792CACB5%7d.png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5521C4-B52A-469F-9588-773D51E015A2}" type="datetimeFigureOut">
              <a:rPr lang="zh-CN" altLang="en-US" smtClean="0"/>
              <a:t>2024/8/26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9A7D8-747C-4A81-A940-F88DDAD912C3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1073743875" descr="学科网 zxxk.com"/>
          <p:cNvPicPr>
            <a:picLocks noChangeAspect="1"/>
          </p:cNvPicPr>
          <p:nvPr/>
        </p:nvPicPr>
        <p:blipFill>
          <a:blip r:embed="rId14" r:link="rId15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图片 99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635" cy="693674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09930" y="654050"/>
            <a:ext cx="11097260" cy="2387600"/>
          </a:xfrm>
        </p:spPr>
        <p:txBody>
          <a:bodyPr>
            <a:normAutofit/>
          </a:bodyPr>
          <a:lstStyle/>
          <a:p>
            <a:r>
              <a:rPr lang="zh-CN" altLang="en-US" sz="6665" b="1" dirty="0">
                <a:solidFill>
                  <a:srgbClr val="FF0000"/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品儒家哲思，做时代君子</a:t>
            </a:r>
            <a:br>
              <a:rPr lang="zh-CN" altLang="en-US" sz="6665" b="1" dirty="0">
                <a:solidFill>
                  <a:srgbClr val="FF0000"/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</a:br>
            <a:r>
              <a:rPr lang="zh-CN" altLang="en-US" dirty="0"/>
              <a:t>              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29540" y="2767330"/>
            <a:ext cx="10623550" cy="1655445"/>
          </a:xfrm>
        </p:spPr>
        <p:txBody>
          <a:bodyPr/>
          <a:lstStyle/>
          <a:p>
            <a:r>
              <a:rPr lang="zh-CN" altLang="en-US" sz="3200" b="1" dirty="0">
                <a:solidFill>
                  <a:srgbClr val="0000CC"/>
                </a:solidFill>
                <a:sym typeface="+mn-ea"/>
              </a:rPr>
              <a:t>——《&lt;论语&gt;十二章》《大学之道》</a:t>
            </a:r>
          </a:p>
          <a:p>
            <a:r>
              <a:rPr lang="zh-CN" altLang="en-US" sz="3200" b="1" dirty="0">
                <a:solidFill>
                  <a:srgbClr val="0000CC"/>
                </a:solidFill>
                <a:sym typeface="+mn-ea"/>
              </a:rPr>
              <a:t>复习课件</a:t>
            </a:r>
            <a:endParaRPr lang="zh-CN" altLang="en-US" sz="3200" b="1" dirty="0"/>
          </a:p>
          <a:p>
            <a:endParaRPr lang="zh-CN" altLang="en-US" sz="3200" b="1" dirty="0"/>
          </a:p>
        </p:txBody>
      </p:sp>
      <p:sp>
        <p:nvSpPr>
          <p:cNvPr id="5" name="文本框 4"/>
          <p:cNvSpPr txBox="1"/>
          <p:nvPr/>
        </p:nvSpPr>
        <p:spPr>
          <a:xfrm>
            <a:off x="3612515" y="3818255"/>
            <a:ext cx="382524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  </a:t>
            </a:r>
          </a:p>
          <a:p>
            <a:r>
              <a:rPr lang="en-US" altLang="zh-CN" sz="28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  </a:t>
            </a:r>
            <a:endParaRPr lang="zh-CN" altLang="en-US" sz="2800" b="1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  <p:pic>
        <p:nvPicPr>
          <p:cNvPr id="101" name="New picture"/>
          <p:cNvPicPr/>
          <p:nvPr/>
        </p:nvPicPr>
        <p:blipFill>
          <a:blip r:embed="rId3"/>
          <a:stretch>
            <a:fillRect/>
          </a:stretch>
        </p:blipFill>
        <p:spPr>
          <a:xfrm>
            <a:off x="11442700" y="11366500"/>
            <a:ext cx="355600" cy="266700"/>
          </a:xfrm>
          <a:prstGeom prst="cube">
            <a:avLst/>
          </a:prstGeom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20065" y="236220"/>
            <a:ext cx="10272395" cy="757555"/>
          </a:xfrm>
        </p:spPr>
        <p:txBody>
          <a:bodyPr>
            <a:normAutofit/>
          </a:bodyPr>
          <a:lstStyle/>
          <a:p>
            <a:r>
              <a:rPr lang="en-US" altLang="zh-CN"/>
              <a:t>                  </a:t>
            </a:r>
            <a:r>
              <a:rPr lang="zh-CN" altLang="en-US" sz="32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《论语十二章》仁的内涵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53670" y="1151890"/>
            <a:ext cx="11884660" cy="5052695"/>
          </a:xfrm>
        </p:spPr>
        <p:txBody>
          <a:bodyPr>
            <a:normAutofit/>
          </a:bodyPr>
          <a:lstStyle/>
          <a:p>
            <a:pPr marL="0" indent="0" fontAlgn="auto">
              <a:lnSpc>
                <a:spcPts val="4040"/>
              </a:lnSpc>
              <a:buNone/>
            </a:pPr>
            <a:r>
              <a:rPr lang="en-US" altLang="zh-CN" sz="2400"/>
              <a:t>    </a:t>
            </a:r>
            <a:r>
              <a:rPr lang="en-US" altLang="zh-CN" sz="2400" b="1"/>
              <a:t> </a:t>
            </a:r>
            <a:r>
              <a:rPr lang="en-US" altLang="zh-CN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仁</a:t>
            </a: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是孔子所有思想的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核心</a:t>
            </a: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，是他最高的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政治原则和道德准则</a:t>
            </a: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，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</a:t>
            </a:r>
          </a:p>
          <a:p>
            <a:pPr marL="0" indent="0" fontAlgn="auto">
              <a:lnSpc>
                <a:spcPts val="4040"/>
              </a:lnSpc>
              <a:buNone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</a:t>
            </a: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是</a:t>
            </a:r>
            <a:r>
              <a:rPr lang="zh-CN" altLang="en-US" sz="3200" b="1" u="sng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忠恕孝悌智勇恭宽信敏</a:t>
            </a: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的基础。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marL="0" indent="0" fontAlgn="auto">
              <a:lnSpc>
                <a:spcPts val="4040"/>
              </a:lnSpc>
              <a:buNone/>
            </a:pPr>
            <a:r>
              <a:rPr lang="en-US" altLang="zh-CN" sz="3200" b="1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1.</a:t>
            </a:r>
            <a:r>
              <a:rPr lang="zh-CN" altLang="en-US" sz="3200" b="1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克己复礼为仁。</a:t>
            </a:r>
          </a:p>
          <a:p>
            <a:pPr marL="0" indent="0" fontAlgn="auto">
              <a:lnSpc>
                <a:spcPts val="4040"/>
              </a:lnSpc>
              <a:buNone/>
            </a:pPr>
            <a:r>
              <a:rPr lang="en-US" altLang="zh-CN" sz="3200" b="1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   </a:t>
            </a:r>
            <a:r>
              <a:rPr lang="zh-CN" altLang="en-US" sz="3200" b="1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①自我约束；②遵循礼仪；③仁是核心内在，礼是外显。</a:t>
            </a:r>
            <a:endParaRPr lang="en-US" altLang="zh-CN" sz="3200" b="1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+mn-ea"/>
            </a:endParaRPr>
          </a:p>
          <a:p>
            <a:pPr marL="0" indent="0" fontAlgn="auto">
              <a:lnSpc>
                <a:spcPts val="4040"/>
              </a:lnSpc>
              <a:buNone/>
            </a:pPr>
            <a:r>
              <a:rPr lang="en-US" altLang="zh-CN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 2.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人己关系，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忠恕之道，仁者爱人。</a:t>
            </a:r>
          </a:p>
          <a:p>
            <a:pPr marL="0" indent="0" fontAlgn="auto">
              <a:lnSpc>
                <a:spcPts val="4040"/>
              </a:lnSpc>
              <a:buNone/>
            </a:pPr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</a:t>
            </a:r>
            <a:r>
              <a:rPr lang="en-US" altLang="zh-CN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仁，二人也，是我们处世的原则。</a:t>
            </a:r>
          </a:p>
          <a:p>
            <a:pPr marL="0" indent="0" fontAlgn="auto">
              <a:lnSpc>
                <a:spcPts val="4040"/>
              </a:lnSpc>
              <a:buNone/>
            </a:pPr>
            <a:r>
              <a:rPr lang="en-US" altLang="zh-CN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   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己所不欲，勿施于人</a:t>
            </a:r>
            <a:r>
              <a:rPr lang="en-US" altLang="zh-CN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——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己欲立而立人，己欲达而达人。</a:t>
            </a:r>
          </a:p>
          <a:p>
            <a:pPr marL="0" indent="0" fontAlgn="auto">
              <a:lnSpc>
                <a:spcPts val="4040"/>
              </a:lnSpc>
              <a:buNone/>
            </a:pPr>
            <a:endParaRPr lang="zh-CN" altLang="en-US" sz="3200" b="1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89280" y="227965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CN" sz="36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    </a:t>
            </a:r>
            <a:r>
              <a:rPr lang="zh-CN" altLang="en-US" sz="3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文本探究</a:t>
            </a:r>
            <a:r>
              <a:rPr lang="zh-CN" altLang="en-US" sz="3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：</a:t>
            </a:r>
            <a:r>
              <a:rPr lang="zh-CN" altLang="en-US" sz="36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品儒家经典，修君子之德</a:t>
            </a:r>
            <a:br>
              <a:rPr lang="zh-CN" altLang="en-US" sz="36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endParaRPr lang="zh-CN" altLang="en-US" sz="36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05130" y="1115695"/>
            <a:ext cx="11488420" cy="2957830"/>
          </a:xfrm>
        </p:spPr>
        <p:txBody>
          <a:bodyPr>
            <a:normAutofit fontScale="57500" lnSpcReduction="10000"/>
          </a:bodyPr>
          <a:lstStyle/>
          <a:p>
            <a:pPr marL="0" indent="0" fontAlgn="auto">
              <a:lnSpc>
                <a:spcPct val="150000"/>
              </a:lnSpc>
              <a:buNone/>
            </a:pPr>
            <a:r>
              <a:rPr lang="en-US" altLang="zh-CN" sz="3600" b="1">
                <a:latin typeface="楷体" panose="02010609060101010101" pitchFamily="49" charset="-122"/>
                <a:ea typeface="楷体" panose="02010609060101010101" pitchFamily="49" charset="-122"/>
              </a:rPr>
              <a:t>         </a:t>
            </a:r>
            <a:r>
              <a:rPr lang="en-US" altLang="zh-CN" sz="8000" b="1">
                <a:latin typeface="楷体" panose="02010609060101010101" pitchFamily="49" charset="-122"/>
                <a:ea typeface="楷体" panose="02010609060101010101" pitchFamily="49" charset="-122"/>
              </a:rPr>
              <a:t>读其书，观其人。在儒家思想的道德体系中，“君子”是一个理想的道德典型。结合文本谈谈如何做才能成为儒家所说的君子？</a:t>
            </a:r>
          </a:p>
          <a:p>
            <a:pPr marL="0" indent="0" fontAlgn="auto">
              <a:lnSpc>
                <a:spcPct val="150000"/>
              </a:lnSpc>
              <a:buNone/>
            </a:pPr>
            <a:endParaRPr lang="en-US" altLang="zh-CN" sz="8000" b="1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05130" y="3813810"/>
            <a:ext cx="11325860" cy="1660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fontAlgn="auto">
              <a:lnSpc>
                <a:spcPct val="150000"/>
              </a:lnSpc>
              <a:buNone/>
            </a:pPr>
            <a:r>
              <a:rPr lang="en-US" altLang="zh-CN" sz="3200" b="1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提示：</a:t>
            </a:r>
            <a:endParaRPr lang="en-US" altLang="zh-CN" sz="3200" b="1">
              <a:solidFill>
                <a:srgbClr val="0000CC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 fontAlgn="auto">
              <a:lnSpc>
                <a:spcPts val="3240"/>
              </a:lnSpc>
              <a:buNone/>
            </a:pPr>
            <a:r>
              <a:rPr lang="en-US" altLang="zh-CN" sz="3200" b="1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1.品儒家经典，吸收精神营养</a:t>
            </a:r>
            <a:r>
              <a:rPr lang="zh-CN" altLang="en-US" sz="3200" b="1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。</a:t>
            </a:r>
            <a:r>
              <a:rPr lang="en-US" altLang="zh-CN" sz="3200" b="1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2.</a:t>
            </a:r>
            <a:r>
              <a:rPr lang="zh-CN" altLang="en-US" sz="3200" b="1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明确</a:t>
            </a:r>
            <a:r>
              <a:rPr lang="en-US" altLang="zh-CN" sz="3200" b="1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儒家要培养什么样的人</a:t>
            </a:r>
            <a:r>
              <a:rPr lang="zh-CN" altLang="en-US" sz="3200" b="1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。</a:t>
            </a:r>
            <a:endParaRPr lang="en-US" altLang="zh-CN" sz="3200" b="1">
              <a:solidFill>
                <a:srgbClr val="0000CC"/>
              </a:solidFill>
              <a:highlight>
                <a:srgbClr val="FFFF00"/>
              </a:highligh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 fontAlgn="auto">
              <a:lnSpc>
                <a:spcPts val="3240"/>
              </a:lnSpc>
              <a:buNone/>
            </a:pPr>
            <a:endParaRPr lang="en-US" altLang="zh-CN" sz="3200" b="1">
              <a:solidFill>
                <a:srgbClr val="0000CC"/>
              </a:solidFill>
              <a:highlight>
                <a:srgbClr val="FFFF00"/>
              </a:highlight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196215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CN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合作探究</a:t>
            </a:r>
            <a:r>
              <a:rPr lang="en-US" altLang="zh-CN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共同提高</a:t>
            </a:r>
            <a:b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endParaRPr lang="zh-CN" altLang="en-US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48005" y="1432560"/>
            <a:ext cx="11095990" cy="43516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2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内容：</a:t>
            </a:r>
            <a:r>
              <a:rPr lang="zh-CN" altLang="en-US" sz="3200" b="1">
                <a:solidFill>
                  <a:srgbClr val="0000C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如何做才能成为儒家所说的君子？</a:t>
            </a:r>
          </a:p>
          <a:p>
            <a:pPr marL="0" indent="0">
              <a:buNone/>
            </a:pPr>
            <a:endParaRPr lang="zh-CN" altLang="en-US" sz="3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0" indent="0">
              <a:buNone/>
            </a:pPr>
            <a:r>
              <a:rPr lang="zh-CN" altLang="en-US" sz="32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要求：</a:t>
            </a:r>
            <a:r>
              <a:rPr lang="en-US" altLang="zh-CN" sz="32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1.</a:t>
            </a:r>
            <a:r>
              <a:rPr lang="zh-CN" altLang="en-US" sz="32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独立思考，独立完成训练展示学案。</a:t>
            </a:r>
          </a:p>
          <a:p>
            <a:pPr marL="0" indent="0">
              <a:buNone/>
            </a:pPr>
            <a:r>
              <a:rPr lang="en-US" altLang="zh-CN" sz="32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    2.</a:t>
            </a:r>
            <a:r>
              <a:rPr lang="zh-CN" altLang="en-US" sz="32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组长分配好任务，小组成员先一对一分层解决疑难，</a:t>
            </a:r>
            <a:r>
              <a:rPr lang="en-US" altLang="zh-CN" sz="32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</a:t>
            </a:r>
          </a:p>
          <a:p>
            <a:pPr marL="0" indent="0">
              <a:buNone/>
            </a:pPr>
            <a:r>
              <a:rPr lang="en-US" altLang="zh-CN" sz="32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    </a:t>
            </a:r>
            <a:r>
              <a:rPr lang="zh-CN" altLang="en-US" sz="32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然后在组长的带领下完成交流。</a:t>
            </a:r>
          </a:p>
          <a:p>
            <a:pPr marL="0" indent="0">
              <a:buNone/>
            </a:pPr>
            <a:r>
              <a:rPr lang="en-US" altLang="zh-CN" sz="32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    3.</a:t>
            </a:r>
            <a:r>
              <a:rPr lang="zh-CN" altLang="en-US" sz="32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激情投入，全力以赴。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54250" y="-63500"/>
            <a:ext cx="10515600" cy="1325563"/>
          </a:xfrm>
        </p:spPr>
        <p:txBody>
          <a:bodyPr/>
          <a:lstStyle/>
          <a:p>
            <a:r>
              <a:rPr lang="en-US" altLang="zh-CN" sz="3600" b="1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          </a:t>
            </a:r>
            <a:r>
              <a:rPr lang="zh-CN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点拨提升</a:t>
            </a:r>
            <a:endParaRPr lang="zh-CN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132580" y="1821180"/>
            <a:ext cx="5073015" cy="45948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30000"/>
              <a:t>人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545455" y="1114425"/>
            <a:ext cx="1100455" cy="76835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/>
              <a:t>  </a:t>
            </a:r>
            <a:r>
              <a:rPr lang="en-US" altLang="zh-CN">
                <a:solidFill>
                  <a:srgbClr val="FF0000"/>
                </a:solidFill>
              </a:rPr>
              <a:t> </a:t>
            </a:r>
            <a:r>
              <a:rPr lang="zh-CN" altLang="en-US" sz="4400" b="1">
                <a:solidFill>
                  <a:srgbClr val="FF0000"/>
                </a:solidFill>
                <a:latin typeface="华文琥珀" panose="02010800040101010101" charset="-122"/>
                <a:ea typeface="华文琥珀" panose="02010800040101010101" charset="-122"/>
              </a:rPr>
              <a:t>仁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692650" y="5346065"/>
            <a:ext cx="2632075" cy="64516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3600" b="1">
                <a:solidFill>
                  <a:srgbClr val="0000CC"/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sz="3600" b="1">
                <a:solidFill>
                  <a:srgbClr val="0000CC"/>
                </a:solidFill>
                <a:latin typeface="微软雅黑" panose="020B0503020204020204" charset="-122"/>
                <a:ea typeface="微软雅黑" panose="020B0503020204020204" charset="-122"/>
              </a:rPr>
              <a:t>不忍人之心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178675" y="3514090"/>
            <a:ext cx="666750" cy="95313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b="1"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sz="2800" b="1">
                <a:solidFill>
                  <a:srgbClr val="0000CC"/>
                </a:solidFill>
                <a:latin typeface="微软雅黑" panose="020B0503020204020204" charset="-122"/>
                <a:ea typeface="微软雅黑" panose="020B0503020204020204" charset="-122"/>
              </a:rPr>
              <a:t>内</a:t>
            </a:r>
          </a:p>
          <a:p>
            <a:r>
              <a:rPr lang="zh-CN" altLang="en-US" sz="2800" b="1">
                <a:solidFill>
                  <a:srgbClr val="0000CC"/>
                </a:solidFill>
                <a:latin typeface="微软雅黑" panose="020B0503020204020204" charset="-122"/>
                <a:ea typeface="微软雅黑" panose="020B0503020204020204" charset="-122"/>
              </a:rPr>
              <a:t> 圣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6510655" y="2327910"/>
            <a:ext cx="697865" cy="95313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b="1"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sz="2800" b="1">
                <a:solidFill>
                  <a:srgbClr val="0000CC"/>
                </a:solidFill>
                <a:latin typeface="微软雅黑" panose="020B0503020204020204" charset="-122"/>
                <a:ea typeface="微软雅黑" panose="020B0503020204020204" charset="-122"/>
              </a:rPr>
              <a:t>外</a:t>
            </a:r>
          </a:p>
          <a:p>
            <a:r>
              <a:rPr lang="en-US" altLang="zh-CN" sz="2800" b="1">
                <a:solidFill>
                  <a:srgbClr val="0000CC"/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sz="2800" b="1">
                <a:solidFill>
                  <a:srgbClr val="0000CC"/>
                </a:solidFill>
                <a:latin typeface="微软雅黑" panose="020B0503020204020204" charset="-122"/>
                <a:ea typeface="微软雅黑" panose="020B0503020204020204" charset="-122"/>
              </a:rPr>
              <a:t>王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990465" y="2061210"/>
            <a:ext cx="711200" cy="52197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b="1"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sz="2800" b="1">
                <a:solidFill>
                  <a:srgbClr val="0000CC"/>
                </a:solidFill>
                <a:latin typeface="微软雅黑" panose="020B0503020204020204" charset="-122"/>
                <a:ea typeface="微软雅黑" panose="020B0503020204020204" charset="-122"/>
              </a:rPr>
              <a:t>慎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4521835" y="3491865"/>
            <a:ext cx="710565" cy="52197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b="1">
                <a:solidFill>
                  <a:srgbClr val="0000CC"/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sz="2800" b="1">
                <a:solidFill>
                  <a:srgbClr val="0000CC"/>
                </a:solidFill>
                <a:latin typeface="微软雅黑" panose="020B0503020204020204" charset="-122"/>
                <a:ea typeface="微软雅黑" panose="020B0503020204020204" charset="-122"/>
              </a:rPr>
              <a:t>义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4137660" y="4129405"/>
            <a:ext cx="693420" cy="52197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b="1">
                <a:solidFill>
                  <a:srgbClr val="0000CC"/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sz="2800" b="1">
                <a:solidFill>
                  <a:srgbClr val="0000CC"/>
                </a:solidFill>
                <a:latin typeface="微软雅黑" panose="020B0503020204020204" charset="-122"/>
                <a:ea typeface="微软雅黑" panose="020B0503020204020204" charset="-122"/>
              </a:rPr>
              <a:t>担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4831080" y="2759075"/>
            <a:ext cx="710565" cy="52197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b="1">
                <a:solidFill>
                  <a:srgbClr val="0000CC"/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sz="2800" b="1">
                <a:solidFill>
                  <a:srgbClr val="0000CC"/>
                </a:solidFill>
                <a:latin typeface="微软雅黑" panose="020B0503020204020204" charset="-122"/>
                <a:ea typeface="微软雅黑" panose="020B0503020204020204" charset="-122"/>
              </a:rPr>
              <a:t>省</a:t>
            </a:r>
          </a:p>
        </p:txBody>
      </p:sp>
      <p:pic>
        <p:nvPicPr>
          <p:cNvPr id="10" name="图片 9" descr="20140304161023-124489428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575" y="2466340"/>
            <a:ext cx="2837815" cy="3524885"/>
          </a:xfrm>
          <a:prstGeom prst="rect">
            <a:avLst/>
          </a:prstGeom>
        </p:spPr>
      </p:pic>
      <p:pic>
        <p:nvPicPr>
          <p:cNvPr id="16" name="图片 15" descr="t014489f5d7886393e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05265" y="2551430"/>
            <a:ext cx="2844800" cy="3439795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44245" y="0"/>
            <a:ext cx="10515600" cy="1325563"/>
          </a:xfrm>
        </p:spPr>
        <p:txBody>
          <a:bodyPr/>
          <a:lstStyle/>
          <a:p>
            <a:r>
              <a:rPr lang="en-US" altLang="zh-CN"/>
              <a:t>                    </a:t>
            </a:r>
            <a:r>
              <a:rPr lang="zh-CN" altLang="en-US" sz="36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新时代君子的标杆</a:t>
            </a:r>
          </a:p>
        </p:txBody>
      </p:sp>
      <p:pic>
        <p:nvPicPr>
          <p:cNvPr id="4" name="内容占位符 3" descr="t015e8e4b3b8122e51e.webp"/>
          <p:cNvPicPr>
            <a:picLocks noGrp="1" noChangeAspect="1"/>
          </p:cNvPicPr>
          <p:nvPr>
            <p:ph idx="1"/>
            <p:custDataLst>
              <p:tags r:id="rId1"/>
            </p:custDataLst>
          </p:nvPr>
        </p:nvPicPr>
        <p:blipFill>
          <a:blip r:embed="rId3"/>
          <a:srcRect b="5261"/>
          <a:stretch>
            <a:fillRect/>
          </a:stretch>
        </p:blipFill>
        <p:spPr>
          <a:xfrm>
            <a:off x="136525" y="1162050"/>
            <a:ext cx="3592195" cy="415099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37160" y="5504815"/>
            <a:ext cx="3508375" cy="5835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3200" b="1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楼顶蹭网的高中生</a:t>
            </a:r>
          </a:p>
        </p:txBody>
      </p:sp>
      <p:pic>
        <p:nvPicPr>
          <p:cNvPr id="6" name="图片 5" descr="a284-innckce6948211"/>
          <p:cNvPicPr>
            <a:picLocks noChangeAspect="1"/>
          </p:cNvPicPr>
          <p:nvPr/>
        </p:nvPicPr>
        <p:blipFill>
          <a:blip r:embed="rId4"/>
          <a:srcRect t="16944" b="22796"/>
          <a:stretch>
            <a:fillRect/>
          </a:stretch>
        </p:blipFill>
        <p:spPr>
          <a:xfrm>
            <a:off x="3868420" y="1162050"/>
            <a:ext cx="3926205" cy="415036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4109085" y="5535295"/>
            <a:ext cx="3611245" cy="5835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zh-CN" altLang="en-US" sz="3200" b="1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临危受命的钟南山</a:t>
            </a:r>
          </a:p>
        </p:txBody>
      </p:sp>
      <p:pic>
        <p:nvPicPr>
          <p:cNvPr id="8" name="图片 7" descr="166415691666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33690" y="1162050"/>
            <a:ext cx="4133215" cy="4150360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8061325" y="5535295"/>
            <a:ext cx="3878580" cy="5835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3200" b="1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援助巴基斯坦的</a:t>
            </a:r>
            <a:r>
              <a:rPr lang="zh-CN" altLang="en-US" sz="3200" b="1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中国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175"/>
            <a:ext cx="10515600" cy="1325563"/>
          </a:xfrm>
        </p:spPr>
        <p:txBody>
          <a:bodyPr/>
          <a:lstStyle/>
          <a:p>
            <a:r>
              <a:rPr lang="en-US" altLang="zh-CN" sz="2800" b="1">
                <a:latin typeface="微软雅黑" panose="020B0503020204020204" charset="-122"/>
                <a:ea typeface="微软雅黑" panose="020B0503020204020204" charset="-122"/>
              </a:rPr>
              <a:t>                        </a:t>
            </a:r>
            <a:r>
              <a:rPr lang="en-US" altLang="zh-CN" sz="3600" b="1"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sz="36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见贤思齐，做时代君子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46710" y="1202690"/>
            <a:ext cx="11499215" cy="201803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marL="0" indent="0" algn="just" fontAlgn="auto">
              <a:lnSpc>
                <a:spcPts val="3640"/>
              </a:lnSpc>
              <a:buClrTx/>
              <a:buSzTx/>
              <a:buFontTx/>
              <a:buNone/>
            </a:pPr>
            <a:r>
              <a:rPr lang="en-US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     </a:t>
            </a:r>
            <a:r>
              <a:rPr lang="zh-CN" altLang="en-US" sz="3110" b="1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君子文化是儒家思想的精粹，学君子、成君子是中华历代力求上进者的不懈追求。学校读书节在即，拟举办</a:t>
            </a:r>
            <a:r>
              <a:rPr lang="zh-CN" altLang="en-US" sz="311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“争做时代君子”</a:t>
            </a:r>
            <a:r>
              <a:rPr lang="zh-CN" altLang="en-US" sz="3110" b="1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主题研讨会，探讨如何吸收中华传统精华，做新时代君子。请你结合儒家思想的现实意义，写一段不少于150字的</a:t>
            </a:r>
            <a:r>
              <a:rPr lang="zh-CN" altLang="en-US" sz="311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议论性文字</a:t>
            </a:r>
            <a:r>
              <a:rPr lang="zh-CN" altLang="en-US" sz="3110" b="1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，谈谈你的感悟与思考。 </a:t>
            </a: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388620" y="3427095"/>
          <a:ext cx="11401425" cy="28460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76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678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22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2430">
                <a:tc gridSpan="4"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1">
                          <a:latin typeface="黑体" panose="02010609060101010101" pitchFamily="2" charset="-122"/>
                          <a:ea typeface="黑体" panose="02010609060101010101" pitchFamily="2" charset="-122"/>
                          <a:cs typeface="黑体" panose="02010609060101010101" pitchFamily="2" charset="-122"/>
                        </a:rPr>
                        <a:t>                                    </a:t>
                      </a:r>
                      <a:r>
                        <a:rPr lang="en-US" sz="2400" b="1">
                          <a:latin typeface="楷体" panose="02010609060101010101" pitchFamily="49" charset="-122"/>
                          <a:ea typeface="楷体" panose="02010609060101010101" pitchFamily="49" charset="-122"/>
                          <a:cs typeface="黑体" panose="02010609060101010101" pitchFamily="2" charset="-122"/>
                        </a:rPr>
                        <a:t>议论段评价量表</a:t>
                      </a:r>
                      <a:endParaRPr lang="en-US" altLang="en-US" sz="2400" b="1">
                        <a:latin typeface="楷体" panose="02010609060101010101" pitchFamily="49" charset="-122"/>
                        <a:ea typeface="楷体" panose="02010609060101010101" pitchFamily="49" charset="-122"/>
                        <a:cs typeface="黑体" panose="0201060906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1">
                          <a:latin typeface="黑体" panose="02010609060101010101" pitchFamily="2" charset="-122"/>
                          <a:ea typeface="黑体" panose="02010609060101010101" pitchFamily="2" charset="-122"/>
                          <a:cs typeface="黑体" panose="02010609060101010101" pitchFamily="2" charset="-122"/>
                        </a:rPr>
                        <a:t>评价项目</a:t>
                      </a:r>
                      <a:endParaRPr lang="en-US" altLang="en-US" sz="2000" b="1">
                        <a:latin typeface="黑体" panose="02010609060101010101" pitchFamily="2" charset="-122"/>
                        <a:ea typeface="黑体" panose="02010609060101010101" pitchFamily="2" charset="-122"/>
                        <a:cs typeface="黑体" panose="0201060906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1">
                          <a:latin typeface="黑体" panose="02010609060101010101" pitchFamily="2" charset="-122"/>
                          <a:ea typeface="黑体" panose="02010609060101010101" pitchFamily="2" charset="-122"/>
                          <a:cs typeface="黑体" panose="02010609060101010101" pitchFamily="2" charset="-122"/>
                        </a:rPr>
                        <a:t>学生自评</a:t>
                      </a:r>
                      <a:endParaRPr lang="en-US" altLang="en-US" sz="2000" b="1">
                        <a:latin typeface="黑体" panose="02010609060101010101" pitchFamily="2" charset="-122"/>
                        <a:ea typeface="黑体" panose="02010609060101010101" pitchFamily="2" charset="-122"/>
                        <a:cs typeface="黑体" panose="0201060906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1">
                          <a:latin typeface="黑体" panose="02010609060101010101" pitchFamily="2" charset="-122"/>
                          <a:ea typeface="黑体" panose="02010609060101010101" pitchFamily="2" charset="-122"/>
                          <a:cs typeface="黑体" panose="02010609060101010101" pitchFamily="2" charset="-122"/>
                        </a:rPr>
                        <a:t>小组互评</a:t>
                      </a:r>
                      <a:endParaRPr lang="en-US" altLang="en-US" sz="2000" b="1">
                        <a:latin typeface="黑体" panose="02010609060101010101" pitchFamily="2" charset="-122"/>
                        <a:ea typeface="黑体" panose="02010609060101010101" pitchFamily="2" charset="-122"/>
                        <a:cs typeface="黑体" panose="0201060906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1">
                          <a:latin typeface="黑体" panose="02010609060101010101" pitchFamily="2" charset="-122"/>
                          <a:ea typeface="黑体" panose="02010609060101010101" pitchFamily="2" charset="-122"/>
                          <a:cs typeface="黑体" panose="02010609060101010101" pitchFamily="2" charset="-122"/>
                        </a:rPr>
                        <a:t>        教师评价</a:t>
                      </a:r>
                      <a:endParaRPr lang="en-US" altLang="en-US" sz="2000" b="1">
                        <a:latin typeface="黑体" panose="02010609060101010101" pitchFamily="2" charset="-122"/>
                        <a:ea typeface="黑体" panose="02010609060101010101" pitchFamily="2" charset="-122"/>
                        <a:cs typeface="黑体" panose="0201060906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1">
                          <a:solidFill>
                            <a:srgbClr val="FF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楷体" panose="02010609060101010101" pitchFamily="49" charset="-122"/>
                          <a:sym typeface="+mn-ea"/>
                        </a:rPr>
                        <a:t>观点鲜明，思路清晰（20分）</a:t>
                      </a:r>
                      <a:endParaRPr lang="en-US" altLang="en-US" sz="2000" b="1">
                        <a:solidFill>
                          <a:srgbClr val="FF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  <a:cs typeface="楷体" panose="02010609060101010101" pitchFamily="49" charset="-122"/>
                        <a:sym typeface="+mn-ea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1">
                          <a:latin typeface="黑体" panose="02010609060101010101" pitchFamily="2" charset="-122"/>
                          <a:ea typeface="黑体" panose="02010609060101010101" pitchFamily="2" charset="-122"/>
                          <a:cs typeface="黑体" panose="02010609060101010101" pitchFamily="2" charset="-122"/>
                        </a:rPr>
                        <a:t> </a:t>
                      </a:r>
                      <a:endParaRPr lang="en-US" altLang="en-US" sz="2000" b="1">
                        <a:latin typeface="黑体" panose="02010609060101010101" pitchFamily="2" charset="-122"/>
                        <a:ea typeface="黑体" panose="02010609060101010101" pitchFamily="2" charset="-122"/>
                        <a:cs typeface="黑体" panose="0201060906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1">
                          <a:latin typeface="黑体" panose="02010609060101010101" pitchFamily="2" charset="-122"/>
                          <a:ea typeface="黑体" panose="02010609060101010101" pitchFamily="2" charset="-122"/>
                          <a:cs typeface="黑体" panose="02010609060101010101" pitchFamily="2" charset="-122"/>
                        </a:rPr>
                        <a:t> </a:t>
                      </a:r>
                      <a:endParaRPr lang="en-US" altLang="en-US" sz="2000" b="1">
                        <a:latin typeface="黑体" panose="02010609060101010101" pitchFamily="2" charset="-122"/>
                        <a:ea typeface="黑体" panose="02010609060101010101" pitchFamily="2" charset="-122"/>
                        <a:cs typeface="黑体" panose="0201060906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1">
                          <a:latin typeface="黑体" panose="02010609060101010101" pitchFamily="2" charset="-122"/>
                          <a:ea typeface="黑体" panose="02010609060101010101" pitchFamily="2" charset="-122"/>
                          <a:cs typeface="黑体" panose="02010609060101010101" pitchFamily="2" charset="-122"/>
                        </a:rPr>
                        <a:t> </a:t>
                      </a:r>
                      <a:endParaRPr lang="en-US" altLang="en-US" sz="2000" b="1">
                        <a:latin typeface="黑体" panose="02010609060101010101" pitchFamily="2" charset="-122"/>
                        <a:ea typeface="黑体" panose="02010609060101010101" pitchFamily="2" charset="-122"/>
                        <a:cs typeface="黑体" panose="0201060906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altLang="en-US" sz="2000" b="1">
                          <a:solidFill>
                            <a:srgbClr val="FF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楷体" panose="02010609060101010101" pitchFamily="49" charset="-122"/>
                          <a:sym typeface="+mn-ea"/>
                        </a:rPr>
                        <a:t>回扣文本</a:t>
                      </a:r>
                      <a:r>
                        <a:rPr lang="en-US" sz="2000" b="1">
                          <a:solidFill>
                            <a:srgbClr val="FF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楷体" panose="02010609060101010101" pitchFamily="49" charset="-122"/>
                          <a:sym typeface="+mn-ea"/>
                        </a:rPr>
                        <a:t>，</a:t>
                      </a:r>
                      <a:r>
                        <a:rPr lang="zh-CN" altLang="en-US" sz="2000" b="1">
                          <a:solidFill>
                            <a:srgbClr val="FF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楷体" panose="02010609060101010101" pitchFamily="49" charset="-122"/>
                          <a:sym typeface="+mn-ea"/>
                        </a:rPr>
                        <a:t>抓住重点</a:t>
                      </a:r>
                      <a:r>
                        <a:rPr lang="en-US" sz="2000" b="1">
                          <a:solidFill>
                            <a:srgbClr val="FF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楷体" panose="02010609060101010101" pitchFamily="49" charset="-122"/>
                          <a:sym typeface="+mn-ea"/>
                        </a:rPr>
                        <a:t>（20分）</a:t>
                      </a:r>
                      <a:endParaRPr lang="en-US" altLang="en-US" sz="2000" b="1">
                        <a:solidFill>
                          <a:srgbClr val="FF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  <a:cs typeface="楷体" panose="02010609060101010101" pitchFamily="49" charset="-122"/>
                        <a:sym typeface="+mn-ea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1">
                          <a:latin typeface="黑体" panose="02010609060101010101" pitchFamily="2" charset="-122"/>
                          <a:ea typeface="黑体" panose="02010609060101010101" pitchFamily="2" charset="-122"/>
                          <a:cs typeface="黑体" panose="02010609060101010101" pitchFamily="2" charset="-122"/>
                        </a:rPr>
                        <a:t> </a:t>
                      </a:r>
                      <a:endParaRPr lang="en-US" altLang="en-US" sz="2000" b="1">
                        <a:latin typeface="黑体" panose="02010609060101010101" pitchFamily="2" charset="-122"/>
                        <a:ea typeface="黑体" panose="02010609060101010101" pitchFamily="2" charset="-122"/>
                        <a:cs typeface="黑体" panose="0201060906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1">
                          <a:latin typeface="黑体" panose="02010609060101010101" pitchFamily="2" charset="-122"/>
                          <a:ea typeface="黑体" panose="02010609060101010101" pitchFamily="2" charset="-122"/>
                          <a:cs typeface="黑体" panose="02010609060101010101" pitchFamily="2" charset="-122"/>
                        </a:rPr>
                        <a:t> </a:t>
                      </a:r>
                      <a:endParaRPr lang="en-US" altLang="en-US" sz="2000" b="1">
                        <a:latin typeface="黑体" panose="02010609060101010101" pitchFamily="2" charset="-122"/>
                        <a:ea typeface="黑体" panose="02010609060101010101" pitchFamily="2" charset="-122"/>
                        <a:cs typeface="黑体" panose="0201060906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1">
                          <a:latin typeface="黑体" panose="02010609060101010101" pitchFamily="2" charset="-122"/>
                          <a:ea typeface="黑体" panose="02010609060101010101" pitchFamily="2" charset="-122"/>
                          <a:cs typeface="黑体" panose="02010609060101010101" pitchFamily="2" charset="-122"/>
                        </a:rPr>
                        <a:t> </a:t>
                      </a:r>
                      <a:endParaRPr lang="en-US" altLang="en-US" sz="2000" b="1">
                        <a:latin typeface="黑体" panose="02010609060101010101" pitchFamily="2" charset="-122"/>
                        <a:ea typeface="黑体" panose="02010609060101010101" pitchFamily="2" charset="-122"/>
                        <a:cs typeface="黑体" panose="0201060906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1">
                          <a:solidFill>
                            <a:srgbClr val="FF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楷体" panose="02010609060101010101" pitchFamily="49" charset="-122"/>
                          <a:sym typeface="+mn-ea"/>
                        </a:rPr>
                        <a:t>论据充分，</a:t>
                      </a:r>
                      <a:r>
                        <a:rPr lang="zh-CN" altLang="en-US" sz="2000" b="1">
                          <a:solidFill>
                            <a:srgbClr val="FF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楷体" panose="02010609060101010101" pitchFamily="49" charset="-122"/>
                          <a:sym typeface="+mn-ea"/>
                        </a:rPr>
                        <a:t>说理透彻</a:t>
                      </a:r>
                      <a:r>
                        <a:rPr lang="en-US" sz="2000" b="1">
                          <a:solidFill>
                            <a:srgbClr val="FF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楷体" panose="02010609060101010101" pitchFamily="49" charset="-122"/>
                          <a:sym typeface="+mn-ea"/>
                        </a:rPr>
                        <a:t>（20分）</a:t>
                      </a:r>
                      <a:endParaRPr lang="en-US" altLang="en-US" sz="2000" b="1">
                        <a:solidFill>
                          <a:srgbClr val="FF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  <a:cs typeface="楷体" panose="02010609060101010101" pitchFamily="49" charset="-122"/>
                        <a:sym typeface="+mn-ea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1">
                          <a:latin typeface="黑体" panose="02010609060101010101" pitchFamily="2" charset="-122"/>
                          <a:ea typeface="黑体" panose="02010609060101010101" pitchFamily="2" charset="-122"/>
                          <a:cs typeface="黑体" panose="02010609060101010101" pitchFamily="2" charset="-122"/>
                        </a:rPr>
                        <a:t> </a:t>
                      </a:r>
                      <a:endParaRPr lang="en-US" altLang="en-US" sz="2000" b="1">
                        <a:latin typeface="黑体" panose="02010609060101010101" pitchFamily="2" charset="-122"/>
                        <a:ea typeface="黑体" panose="02010609060101010101" pitchFamily="2" charset="-122"/>
                        <a:cs typeface="黑体" panose="0201060906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1">
                          <a:latin typeface="黑体" panose="02010609060101010101" pitchFamily="2" charset="-122"/>
                          <a:ea typeface="黑体" panose="02010609060101010101" pitchFamily="2" charset="-122"/>
                          <a:cs typeface="黑体" panose="02010609060101010101" pitchFamily="2" charset="-122"/>
                        </a:rPr>
                        <a:t> </a:t>
                      </a:r>
                      <a:endParaRPr lang="en-US" altLang="en-US" sz="2000" b="1">
                        <a:latin typeface="黑体" panose="02010609060101010101" pitchFamily="2" charset="-122"/>
                        <a:ea typeface="黑体" panose="02010609060101010101" pitchFamily="2" charset="-122"/>
                        <a:cs typeface="黑体" panose="0201060906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1">
                          <a:latin typeface="黑体" panose="02010609060101010101" pitchFamily="2" charset="-122"/>
                          <a:ea typeface="黑体" panose="02010609060101010101" pitchFamily="2" charset="-122"/>
                          <a:cs typeface="黑体" panose="02010609060101010101" pitchFamily="2" charset="-122"/>
                        </a:rPr>
                        <a:t> </a:t>
                      </a:r>
                      <a:endParaRPr lang="en-US" altLang="en-US" sz="2000" b="1">
                        <a:latin typeface="黑体" panose="02010609060101010101" pitchFamily="2" charset="-122"/>
                        <a:ea typeface="黑体" panose="02010609060101010101" pitchFamily="2" charset="-122"/>
                        <a:cs typeface="黑体" panose="0201060906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altLang="en-US" sz="2000" b="1">
                          <a:solidFill>
                            <a:srgbClr val="FF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楷体" panose="02010609060101010101" pitchFamily="49" charset="-122"/>
                          <a:sym typeface="+mn-ea"/>
                        </a:rPr>
                        <a:t>关注时代</a:t>
                      </a:r>
                      <a:r>
                        <a:rPr lang="en-US" sz="2000" b="1">
                          <a:solidFill>
                            <a:srgbClr val="FF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楷体" panose="02010609060101010101" pitchFamily="49" charset="-122"/>
                          <a:sym typeface="+mn-ea"/>
                        </a:rPr>
                        <a:t>，</a:t>
                      </a:r>
                      <a:r>
                        <a:rPr lang="zh-CN" altLang="en-US" sz="2000" b="1">
                          <a:solidFill>
                            <a:srgbClr val="FF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楷体" panose="02010609060101010101" pitchFamily="49" charset="-122"/>
                          <a:sym typeface="+mn-ea"/>
                        </a:rPr>
                        <a:t>联系现实</a:t>
                      </a:r>
                      <a:r>
                        <a:rPr lang="en-US" sz="2000" b="1">
                          <a:solidFill>
                            <a:srgbClr val="FF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楷体" panose="02010609060101010101" pitchFamily="49" charset="-122"/>
                          <a:sym typeface="+mn-ea"/>
                        </a:rPr>
                        <a:t>（20分）</a:t>
                      </a:r>
                      <a:endParaRPr lang="en-US" altLang="en-US" sz="2000" b="1">
                        <a:solidFill>
                          <a:srgbClr val="FF0000"/>
                        </a:solidFill>
                        <a:latin typeface="黑体" panose="02010609060101010101" pitchFamily="2" charset="-122"/>
                        <a:ea typeface="黑体" panose="02010609060101010101" pitchFamily="2" charset="-122"/>
                        <a:cs typeface="黑体" panose="0201060906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1">
                          <a:latin typeface="黑体" panose="02010609060101010101" pitchFamily="2" charset="-122"/>
                          <a:ea typeface="黑体" panose="02010609060101010101" pitchFamily="2" charset="-122"/>
                          <a:cs typeface="黑体" panose="02010609060101010101" pitchFamily="2" charset="-122"/>
                        </a:rPr>
                        <a:t> </a:t>
                      </a:r>
                      <a:endParaRPr lang="en-US" altLang="en-US" sz="2000" b="1">
                        <a:latin typeface="黑体" panose="02010609060101010101" pitchFamily="2" charset="-122"/>
                        <a:ea typeface="黑体" panose="02010609060101010101" pitchFamily="2" charset="-122"/>
                        <a:cs typeface="黑体" panose="0201060906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1">
                          <a:latin typeface="黑体" panose="02010609060101010101" pitchFamily="2" charset="-122"/>
                          <a:ea typeface="黑体" panose="02010609060101010101" pitchFamily="2" charset="-122"/>
                          <a:cs typeface="黑体" panose="02010609060101010101" pitchFamily="2" charset="-122"/>
                        </a:rPr>
                        <a:t> </a:t>
                      </a:r>
                      <a:endParaRPr lang="en-US" altLang="en-US" sz="2000" b="1">
                        <a:latin typeface="黑体" panose="02010609060101010101" pitchFamily="2" charset="-122"/>
                        <a:ea typeface="黑体" panose="02010609060101010101" pitchFamily="2" charset="-122"/>
                        <a:cs typeface="黑体" panose="0201060906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1">
                          <a:latin typeface="黑体" panose="02010609060101010101" pitchFamily="2" charset="-122"/>
                          <a:ea typeface="黑体" panose="02010609060101010101" pitchFamily="2" charset="-122"/>
                          <a:cs typeface="黑体" panose="02010609060101010101" pitchFamily="2" charset="-122"/>
                        </a:rPr>
                        <a:t> </a:t>
                      </a:r>
                      <a:endParaRPr lang="en-US" altLang="en-US" sz="2000" b="1">
                        <a:latin typeface="黑体" panose="02010609060101010101" pitchFamily="2" charset="-122"/>
                        <a:ea typeface="黑体" panose="02010609060101010101" pitchFamily="2" charset="-122"/>
                        <a:cs typeface="黑体" panose="0201060906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1">
                          <a:solidFill>
                            <a:srgbClr val="FF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楷体" panose="02010609060101010101" pitchFamily="49" charset="-122"/>
                        </a:rPr>
                        <a:t>语言流畅，简洁得体（20分）</a:t>
                      </a:r>
                      <a:endParaRPr lang="en-US" altLang="en-US" sz="2000" b="1">
                        <a:solidFill>
                          <a:srgbClr val="FF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  <a:cs typeface="楷体" panose="02010609060101010101" pitchFamily="49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1">
                          <a:latin typeface="黑体" panose="02010609060101010101" pitchFamily="2" charset="-122"/>
                          <a:ea typeface="黑体" panose="02010609060101010101" pitchFamily="2" charset="-122"/>
                          <a:cs typeface="黑体" panose="02010609060101010101" pitchFamily="2" charset="-122"/>
                        </a:rPr>
                        <a:t> </a:t>
                      </a:r>
                      <a:endParaRPr lang="en-US" altLang="en-US" sz="2000" b="1">
                        <a:latin typeface="黑体" panose="02010609060101010101" pitchFamily="2" charset="-122"/>
                        <a:ea typeface="黑体" panose="02010609060101010101" pitchFamily="2" charset="-122"/>
                        <a:cs typeface="黑体" panose="0201060906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1">
                          <a:latin typeface="黑体" panose="02010609060101010101" pitchFamily="2" charset="-122"/>
                          <a:ea typeface="黑体" panose="02010609060101010101" pitchFamily="2" charset="-122"/>
                          <a:cs typeface="黑体" panose="02010609060101010101" pitchFamily="2" charset="-122"/>
                        </a:rPr>
                        <a:t> </a:t>
                      </a:r>
                      <a:endParaRPr lang="en-US" altLang="en-US" sz="2000" b="1">
                        <a:latin typeface="黑体" panose="02010609060101010101" pitchFamily="2" charset="-122"/>
                        <a:ea typeface="黑体" panose="02010609060101010101" pitchFamily="2" charset="-122"/>
                        <a:cs typeface="黑体" panose="0201060906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1">
                          <a:latin typeface="黑体" panose="02010609060101010101" pitchFamily="2" charset="-122"/>
                          <a:ea typeface="黑体" panose="02010609060101010101" pitchFamily="2" charset="-122"/>
                          <a:cs typeface="黑体" panose="02010609060101010101" pitchFamily="2" charset="-122"/>
                        </a:rPr>
                        <a:t> </a:t>
                      </a:r>
                      <a:endParaRPr lang="en-US" altLang="en-US" sz="2000" b="1">
                        <a:latin typeface="黑体" panose="02010609060101010101" pitchFamily="2" charset="-122"/>
                        <a:ea typeface="黑体" panose="02010609060101010101" pitchFamily="2" charset="-122"/>
                        <a:cs typeface="黑体" panose="0201060906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1">
                          <a:latin typeface="黑体" panose="02010609060101010101" pitchFamily="2" charset="-122"/>
                          <a:ea typeface="黑体" panose="02010609060101010101" pitchFamily="2" charset="-122"/>
                          <a:cs typeface="黑体" panose="02010609060101010101" pitchFamily="2" charset="-122"/>
                        </a:rPr>
                        <a:t>总分（100分）</a:t>
                      </a:r>
                      <a:endParaRPr lang="en-US" altLang="en-US" sz="2000" b="1">
                        <a:latin typeface="黑体" panose="02010609060101010101" pitchFamily="2" charset="-122"/>
                        <a:ea typeface="黑体" panose="02010609060101010101" pitchFamily="2" charset="-122"/>
                        <a:cs typeface="黑体" panose="0201060906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1">
                          <a:latin typeface="黑体" panose="02010609060101010101" pitchFamily="2" charset="-122"/>
                          <a:ea typeface="黑体" panose="02010609060101010101" pitchFamily="2" charset="-122"/>
                          <a:cs typeface="黑体" panose="02010609060101010101" pitchFamily="2" charset="-122"/>
                        </a:rPr>
                        <a:t> </a:t>
                      </a:r>
                      <a:endParaRPr lang="en-US" altLang="en-US" sz="2000" b="1">
                        <a:latin typeface="黑体" panose="02010609060101010101" pitchFamily="2" charset="-122"/>
                        <a:ea typeface="黑体" panose="02010609060101010101" pitchFamily="2" charset="-122"/>
                        <a:cs typeface="黑体" panose="0201060906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1">
                          <a:latin typeface="黑体" panose="02010609060101010101" pitchFamily="2" charset="-122"/>
                          <a:ea typeface="黑体" panose="02010609060101010101" pitchFamily="2" charset="-122"/>
                          <a:cs typeface="黑体" panose="02010609060101010101" pitchFamily="2" charset="-122"/>
                        </a:rPr>
                        <a:t> </a:t>
                      </a:r>
                      <a:endParaRPr lang="en-US" altLang="en-US" sz="2000" b="1">
                        <a:latin typeface="黑体" panose="02010609060101010101" pitchFamily="2" charset="-122"/>
                        <a:ea typeface="黑体" panose="02010609060101010101" pitchFamily="2" charset="-122"/>
                        <a:cs typeface="黑体" panose="0201060906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endParaRPr lang="en-US" altLang="en-US" sz="2000" b="1">
                        <a:latin typeface="黑体" panose="02010609060101010101" pitchFamily="2" charset="-122"/>
                        <a:ea typeface="黑体" panose="02010609060101010101" pitchFamily="2" charset="-122"/>
                        <a:cs typeface="黑体" panose="0201060906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6745" y="1137285"/>
            <a:ext cx="10937875" cy="4773930"/>
          </a:xfrm>
        </p:spPr>
        <p:txBody>
          <a:bodyPr>
            <a:normAutofit/>
          </a:bodyPr>
          <a:lstStyle/>
          <a:p>
            <a:pPr marL="0" indent="0" algn="just" fontAlgn="auto">
              <a:lnSpc>
                <a:spcPts val="3940"/>
              </a:lnSpc>
              <a:buNone/>
            </a:pPr>
            <a:r>
              <a:rPr lang="en-US" altLang="zh-CN"/>
              <a:t>      </a:t>
            </a:r>
            <a:r>
              <a:rPr lang="en-US" altLang="zh-CN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“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推己及人</a:t>
            </a:r>
            <a:r>
              <a:rPr lang="en-US" altLang="zh-CN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”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的儒家思想，在新时代依然光彩熠熠，我们当践行这闪耀着</a:t>
            </a:r>
            <a:r>
              <a:rPr lang="en-US" altLang="zh-CN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“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中国智慧</a:t>
            </a:r>
            <a:r>
              <a:rPr lang="en-US" altLang="zh-CN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”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的</a:t>
            </a:r>
            <a:r>
              <a:rPr lang="en-US" altLang="zh-CN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“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推己及人</a:t>
            </a:r>
            <a:r>
              <a:rPr lang="en-US" altLang="zh-CN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”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思想，做新时代君子。</a:t>
            </a:r>
            <a:r>
              <a:rPr lang="en-US" altLang="zh-CN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//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“</a:t>
            </a: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推己及人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”</a:t>
            </a: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是一种危难关头挺身而出的责任，是一种心中无我，心怀天下的境界。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//</a:t>
            </a: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从黄文秀、曹原担家国之责，让青春在奋斗中闪光，到中国维和部队远赴黎巴嫩，中国抗疫经验与世界共享，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“</a:t>
            </a: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推己及人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”</a:t>
            </a: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的思想惠及全世界。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//</a:t>
            </a: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新的时代，无数个你我定当争做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“</a:t>
            </a: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新时代君子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”</a:t>
            </a: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，共同绘就泱泱东方大国的盛世美景。</a:t>
            </a:r>
          </a:p>
          <a:p>
            <a:pPr marL="0" indent="0" algn="just" fontAlgn="auto">
              <a:lnSpc>
                <a:spcPts val="3940"/>
              </a:lnSpc>
              <a:buNone/>
            </a:pPr>
            <a:endParaRPr lang="zh-CN" altLang="en-US" sz="3200" b="1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22655" y="19621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altLang="zh-CN" sz="3110" b="1">
                <a:solidFill>
                  <a:srgbClr val="0000C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3110" b="1">
                <a:solidFill>
                  <a:srgbClr val="0000C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习近平：在庆祝中国共产主义青年团成立100周年大会上的讲话</a:t>
            </a:r>
            <a:br>
              <a:rPr lang="zh-CN" altLang="en-US" sz="311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</a:br>
            <a:endParaRPr lang="zh-CN" altLang="en-US" sz="3110" b="1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01955" y="1170940"/>
            <a:ext cx="11036935" cy="4784090"/>
          </a:xfrm>
        </p:spPr>
        <p:txBody>
          <a:bodyPr/>
          <a:lstStyle/>
          <a:p>
            <a:pPr marL="0" indent="0" fontAlgn="auto">
              <a:lnSpc>
                <a:spcPts val="5040"/>
              </a:lnSpc>
              <a:buNone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  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青年在脱贫攻坚战场摸爬滚打，在科技攻关岗位奋力攀登，在抢险救灾前线冲锋陷阵，在疫情防控一线披甲出征，在奥运竞技赛场奋勇争先，在保卫祖国哨位威武守护，在党和人民最需要的时刻冲得出来、顶得上去，展现出自信自强、刚健有为的精神风貌。</a:t>
            </a:r>
            <a:r>
              <a:rPr lang="zh-CN" altLang="en-US" sz="3200" b="1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“清澈的爱，只为中国”</a:t>
            </a: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，成为当代中国青年发自内心的最强音。广大青年自觉</a:t>
            </a:r>
            <a:r>
              <a:rPr lang="zh-CN" altLang="en-US" sz="3200" b="1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担当重任</a:t>
            </a: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，让青春在实现中华民族伟大复兴的中国梦中绽放异彩！</a:t>
            </a:r>
          </a:p>
          <a:p>
            <a:pPr marL="0" indent="0">
              <a:buNone/>
            </a:pPr>
            <a:endParaRPr lang="zh-CN" altLang="en-US" sz="3200" b="1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91465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CN" b="1">
                <a:solidFill>
                  <a:srgbClr val="FF0000"/>
                </a:solidFill>
                <a:latin typeface="隶书" panose="02010509060101010101" pitchFamily="1" charset="-122"/>
                <a:ea typeface="隶书" panose="02010509060101010101" pitchFamily="1" charset="-122"/>
                <a:sym typeface="+mn-ea"/>
              </a:rPr>
              <a:t>              </a:t>
            </a:r>
            <a:r>
              <a:rPr lang="zh-CN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反思总结  </a:t>
            </a:r>
            <a:br>
              <a:rPr lang="en-US" altLang="zh-CN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endParaRPr lang="zh-CN" altLang="en-US" sz="4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691005"/>
            <a:ext cx="10515600" cy="2947035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1.在本专题复习中我还有哪些困惑（学科素养、关键能力、</a:t>
            </a:r>
          </a:p>
          <a:p>
            <a:pPr marL="0" indent="0">
              <a:buNone/>
            </a:pP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</a:t>
            </a: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必备知识）？</a:t>
            </a:r>
          </a:p>
          <a:p>
            <a:pPr marL="0" indent="0">
              <a:buNone/>
            </a:pPr>
            <a:endParaRPr lang="zh-CN" altLang="en-US" sz="3200" b="1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2.在本专题复习中我有哪些成长点（学科素养、关键能力、</a:t>
            </a:r>
          </a:p>
          <a:p>
            <a:pPr marL="0" indent="0">
              <a:buNone/>
            </a:pP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</a:t>
            </a: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必备知识）？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831975" y="203835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CN" sz="3555" b="1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</a:t>
            </a:r>
            <a:r>
              <a:rPr lang="zh-CN" sz="3555" b="1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让我们的声音穿越千年，回响！</a:t>
            </a:r>
            <a:br>
              <a:rPr lang="zh-CN" sz="3555" b="1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endParaRPr lang="zh-CN" altLang="en-US" sz="3555" b="1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455295" y="1099820"/>
            <a:ext cx="11280775" cy="50774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                                             </a:t>
            </a:r>
            <a:r>
              <a:rPr lang="en-US" altLang="zh-CN" sz="3600"/>
              <a:t>          </a:t>
            </a:r>
            <a:r>
              <a:rPr lang="zh-CN" altLang="en-US" sz="3600" b="1">
                <a:solidFill>
                  <a:srgbClr val="0000CC"/>
                </a:solidFill>
                <a:latin typeface="华文琥珀" panose="02010800040101010101" charset="-122"/>
                <a:ea typeface="华文琥珀" panose="02010800040101010101" charset="-122"/>
              </a:rPr>
              <a:t>大学之道</a:t>
            </a:r>
            <a:endParaRPr lang="zh-CN" sz="2800" b="1">
              <a:solidFill>
                <a:srgbClr val="0000CC"/>
              </a:solidFill>
              <a:latin typeface="华文琥珀" panose="02010800040101010101" charset="-122"/>
              <a:ea typeface="华文琥珀" panose="02010800040101010101" charset="-122"/>
            </a:endParaRPr>
          </a:p>
          <a:p>
            <a:pPr algn="just"/>
            <a:r>
              <a:rPr lang="en-US" sz="24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   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大学之道，在明明德，在亲民，在止于至善。知止而后有定</a:t>
            </a:r>
            <a:r>
              <a:rPr lang="zh-CN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，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定而后能静，静而后能安</a:t>
            </a:r>
            <a:r>
              <a:rPr lang="zh-CN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，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安而后能虑</a:t>
            </a:r>
            <a:r>
              <a:rPr lang="zh-CN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，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虑而后能得。物有本末，事有终始。知所先后，则近道矣。</a:t>
            </a:r>
          </a:p>
          <a:p>
            <a:pPr algn="just"/>
            <a:r>
              <a:rPr lang="en-US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  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古之欲明明德于天下者，先治其国。欲治其国者，先齐其家。欲齐其家者，先修其身。欲修其身者</a:t>
            </a:r>
            <a:r>
              <a:rPr lang="zh-CN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，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先正其心。欲正其心者，先诚其意。欲诚其意者，先致其知。致知在格物。物格而后知至，知至而后意诚，意诚而后心正，心正而后身修，身修而后家齐，家齐而后国治，国治而后天下平。自天子以至于庶人，壹是皆以修身为本。</a:t>
            </a:r>
            <a:endParaRPr sz="2400" b="1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56005" y="150495"/>
            <a:ext cx="10515600" cy="1325563"/>
          </a:xfrm>
        </p:spPr>
        <p:txBody>
          <a:bodyPr/>
          <a:lstStyle/>
          <a:p>
            <a:r>
              <a:rPr lang="en-US" altLang="zh-CN" b="1">
                <a:sym typeface="+mn-ea"/>
              </a:rPr>
              <a:t>                      </a:t>
            </a:r>
            <a:r>
              <a:rPr lang="zh-CN" altLang="en-US" sz="3200" b="1">
                <a:solidFill>
                  <a:srgbClr val="FF0000"/>
                </a:solidFill>
                <a:sym typeface="+mn-ea"/>
              </a:rPr>
              <a:t>【</a:t>
            </a:r>
            <a:r>
              <a:rPr lang="zh-CN" altLang="en-US" sz="32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情境任务</a:t>
            </a:r>
            <a:r>
              <a:rPr lang="zh-CN" altLang="en-US" sz="3200" b="1">
                <a:solidFill>
                  <a:srgbClr val="FF0000"/>
                </a:solidFill>
                <a:sym typeface="+mn-ea"/>
              </a:rPr>
              <a:t>】</a:t>
            </a:r>
            <a:br>
              <a:rPr lang="zh-CN" altLang="en-US" sz="3200" b="1">
                <a:solidFill>
                  <a:srgbClr val="FF0000"/>
                </a:solidFill>
                <a:sym typeface="+mn-ea"/>
              </a:rPr>
            </a:br>
            <a:endParaRPr lang="zh-CN" altLang="en-US" sz="3200" b="1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49555" y="1136650"/>
            <a:ext cx="11577955" cy="363029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57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altLang="zh-CN" b="1">
                <a:solidFill>
                  <a:srgbClr val="FF0000"/>
                </a:solidFill>
                <a:sym typeface="+mn-ea"/>
              </a:rPr>
              <a:t>               </a:t>
            </a:r>
            <a:r>
              <a:rPr lang="en-US" altLang="zh-CN" sz="60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君子文化是儒家思想的精粹，学君子、成君子是中华历代力求上进者的不懈追求。学校</a:t>
            </a:r>
            <a:r>
              <a:rPr lang="zh-CN" altLang="en-US" sz="60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读书</a:t>
            </a:r>
            <a:r>
              <a:rPr lang="en-US" altLang="zh-CN" sz="60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节在即，拟举办</a:t>
            </a:r>
            <a:r>
              <a:rPr lang="en-US" altLang="zh-CN" sz="60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“</a:t>
            </a:r>
            <a:r>
              <a:rPr lang="zh-CN" altLang="en-US" sz="60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争做时代君子</a:t>
            </a:r>
            <a:r>
              <a:rPr lang="en-US" altLang="zh-CN" sz="60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”</a:t>
            </a:r>
            <a:r>
              <a:rPr lang="en-US" altLang="zh-CN" sz="60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主题研讨会，探讨如何吸收</a:t>
            </a:r>
            <a:r>
              <a:rPr lang="zh-CN" altLang="en-US" sz="60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儒家思想</a:t>
            </a:r>
            <a:r>
              <a:rPr lang="en-US" altLang="zh-CN" sz="60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精华，做新时代君子。请你结合儒家思想的现实意义，写一段不少于150字的</a:t>
            </a:r>
            <a:r>
              <a:rPr lang="zh-CN" altLang="en-US" sz="60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议论性</a:t>
            </a:r>
            <a:r>
              <a:rPr lang="en-US" altLang="zh-CN" sz="60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文字，谈谈你的感悟与思考。</a:t>
            </a:r>
            <a:r>
              <a:rPr lang="en-US" altLang="zh-CN" sz="60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  </a:t>
            </a:r>
            <a:r>
              <a:rPr lang="en-US" altLang="zh-CN" sz="4000" b="1">
                <a:solidFill>
                  <a:srgbClr val="FF0000"/>
                </a:solidFill>
                <a:sym typeface="+mn-ea"/>
              </a:rPr>
              <a:t>  </a:t>
            </a:r>
            <a:endParaRPr sz="4000" b="1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65125" y="4786630"/>
            <a:ext cx="10418445" cy="2071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ts val="3860"/>
              </a:lnSpc>
            </a:pPr>
            <a:r>
              <a:rPr lang="zh-CN" altLang="en-US" sz="28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【学习目标】</a:t>
            </a:r>
          </a:p>
          <a:p>
            <a:pPr fontAlgn="auto">
              <a:lnSpc>
                <a:spcPts val="3860"/>
              </a:lnSpc>
            </a:pPr>
            <a:r>
              <a:rPr lang="zh-CN" altLang="en-US" sz="28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1.</a:t>
            </a:r>
            <a:r>
              <a:rPr lang="zh-CN" altLang="en-US" sz="28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熟记</a:t>
            </a:r>
            <a:r>
              <a:rPr lang="zh-CN" altLang="en-US" sz="28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文言基础，</a:t>
            </a:r>
            <a:r>
              <a:rPr lang="zh-CN" altLang="en-US" sz="28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梳理</a:t>
            </a:r>
            <a:r>
              <a:rPr lang="zh-CN" altLang="en-US" sz="28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一词多义，</a:t>
            </a:r>
            <a:r>
              <a:rPr lang="zh-CN" altLang="en-US" sz="28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探究</a:t>
            </a:r>
            <a:r>
              <a:rPr lang="zh-CN" altLang="en-US" sz="28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词义引申的规律。  </a:t>
            </a:r>
          </a:p>
          <a:p>
            <a:pPr fontAlgn="auto">
              <a:lnSpc>
                <a:spcPts val="3860"/>
              </a:lnSpc>
            </a:pPr>
            <a:r>
              <a:rPr lang="zh-CN" altLang="en-US" sz="28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2.</a:t>
            </a:r>
            <a:r>
              <a:rPr lang="zh-CN" altLang="en-US" sz="28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诵读</a:t>
            </a:r>
            <a:r>
              <a:rPr lang="zh-CN" altLang="en-US" sz="28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文本，</a:t>
            </a:r>
            <a:r>
              <a:rPr lang="zh-CN" altLang="en-US" sz="28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品析</a:t>
            </a:r>
            <a:r>
              <a:rPr lang="zh-CN" altLang="en-US" sz="28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儒家思想内涵，</a:t>
            </a:r>
            <a:r>
              <a:rPr lang="zh-CN" altLang="en-US" sz="28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争做新时代的君子</a:t>
            </a:r>
            <a:r>
              <a:rPr lang="zh-CN" altLang="en-US" sz="28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。</a:t>
            </a:r>
          </a:p>
          <a:p>
            <a:pPr fontAlgn="auto">
              <a:lnSpc>
                <a:spcPts val="3860"/>
              </a:lnSpc>
            </a:pPr>
            <a:endParaRPr lang="zh-CN" altLang="en-US" sz="2800" b="1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9459" name="AutoShape 5"/>
          <p:cNvSpPr/>
          <p:nvPr/>
        </p:nvSpPr>
        <p:spPr>
          <a:xfrm>
            <a:off x="1018540" y="1384935"/>
            <a:ext cx="2465705" cy="1578610"/>
          </a:xfrm>
          <a:prstGeom prst="diamond">
            <a:avLst/>
          </a:prstGeom>
          <a:solidFill>
            <a:srgbClr val="CCFF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zh-CN" altLang="en-US" sz="2800">
                <a:latin typeface="Arial" panose="020B0604020202020204" pitchFamily="34" charset="0"/>
                <a:ea typeface="黑体" panose="02010609060101010101" pitchFamily="2" charset="-122"/>
              </a:rPr>
              <a:t>基础自</a:t>
            </a:r>
          </a:p>
          <a:p>
            <a:pPr algn="ctr"/>
            <a:r>
              <a:rPr lang="zh-CN" altLang="en-US" sz="2800">
                <a:latin typeface="Arial" panose="020B0604020202020204" pitchFamily="34" charset="0"/>
                <a:ea typeface="黑体" panose="02010609060101010101" pitchFamily="2" charset="-122"/>
              </a:rPr>
              <a:t>学</a:t>
            </a:r>
          </a:p>
        </p:txBody>
      </p:sp>
      <p:sp>
        <p:nvSpPr>
          <p:cNvPr id="19460" name="AutoShape 6"/>
          <p:cNvSpPr/>
          <p:nvPr/>
        </p:nvSpPr>
        <p:spPr>
          <a:xfrm>
            <a:off x="3506470" y="1384935"/>
            <a:ext cx="2376170" cy="1633855"/>
          </a:xfrm>
          <a:prstGeom prst="diamond">
            <a:avLst/>
          </a:prstGeom>
          <a:solidFill>
            <a:srgbClr val="CCFF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zh-CN" altLang="en-US" sz="2800">
                <a:latin typeface="Arial" panose="020B0604020202020204" pitchFamily="34" charset="0"/>
                <a:ea typeface="黑体" panose="02010609060101010101" pitchFamily="2" charset="-122"/>
              </a:rPr>
              <a:t>微课助</a:t>
            </a:r>
          </a:p>
          <a:p>
            <a:pPr algn="ctr"/>
            <a:r>
              <a:rPr lang="zh-CN" altLang="en-US" sz="2800">
                <a:latin typeface="Arial" panose="020B0604020202020204" pitchFamily="34" charset="0"/>
                <a:ea typeface="黑体" panose="02010609060101010101" pitchFamily="2" charset="-122"/>
              </a:rPr>
              <a:t>学</a:t>
            </a:r>
          </a:p>
        </p:txBody>
      </p:sp>
      <p:sp>
        <p:nvSpPr>
          <p:cNvPr id="19461" name="AutoShape 7"/>
          <p:cNvSpPr/>
          <p:nvPr/>
        </p:nvSpPr>
        <p:spPr>
          <a:xfrm>
            <a:off x="5954395" y="1315085"/>
            <a:ext cx="2305050" cy="1671955"/>
          </a:xfrm>
          <a:prstGeom prst="diamond">
            <a:avLst/>
          </a:prstGeom>
          <a:solidFill>
            <a:srgbClr val="CCFF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zh-CN" altLang="en-US" sz="2800">
                <a:latin typeface="Arial" panose="020B0604020202020204" pitchFamily="34" charset="0"/>
                <a:ea typeface="黑体" panose="02010609060101010101" pitchFamily="2" charset="-122"/>
              </a:rPr>
              <a:t>合作互</a:t>
            </a:r>
          </a:p>
          <a:p>
            <a:pPr algn="ctr"/>
            <a:r>
              <a:rPr lang="zh-CN" altLang="en-US" sz="2800">
                <a:latin typeface="Arial" panose="020B0604020202020204" pitchFamily="34" charset="0"/>
                <a:ea typeface="黑体" panose="02010609060101010101" pitchFamily="2" charset="-122"/>
              </a:rPr>
              <a:t>学</a:t>
            </a:r>
          </a:p>
        </p:txBody>
      </p:sp>
      <p:sp>
        <p:nvSpPr>
          <p:cNvPr id="19462" name="AutoShape 8"/>
          <p:cNvSpPr/>
          <p:nvPr/>
        </p:nvSpPr>
        <p:spPr>
          <a:xfrm>
            <a:off x="8403590" y="1313180"/>
            <a:ext cx="2145030" cy="1757680"/>
          </a:xfrm>
          <a:prstGeom prst="flowChartDecision">
            <a:avLst/>
          </a:prstGeom>
          <a:solidFill>
            <a:srgbClr val="CCFF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zh-CN" altLang="en-US" sz="2800">
                <a:latin typeface="Arial" panose="020B0604020202020204" pitchFamily="34" charset="0"/>
                <a:ea typeface="黑体" panose="02010609060101010101" pitchFamily="2" charset="-122"/>
              </a:rPr>
              <a:t>在线测</a:t>
            </a:r>
          </a:p>
          <a:p>
            <a:pPr algn="ctr"/>
            <a:r>
              <a:rPr lang="zh-CN" altLang="en-US" sz="2800">
                <a:latin typeface="Arial" panose="020B0604020202020204" pitchFamily="34" charset="0"/>
                <a:ea typeface="黑体" panose="02010609060101010101" pitchFamily="2" charset="-122"/>
              </a:rPr>
              <a:t>学</a:t>
            </a:r>
          </a:p>
        </p:txBody>
      </p:sp>
      <p:sp>
        <p:nvSpPr>
          <p:cNvPr id="19463" name="Line 10"/>
          <p:cNvSpPr/>
          <p:nvPr/>
        </p:nvSpPr>
        <p:spPr>
          <a:xfrm flipH="1">
            <a:off x="5954078" y="736918"/>
            <a:ext cx="0" cy="287337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/>
          </a:p>
        </p:txBody>
      </p:sp>
      <p:sp>
        <p:nvSpPr>
          <p:cNvPr id="19464" name="Line 11"/>
          <p:cNvSpPr/>
          <p:nvPr/>
        </p:nvSpPr>
        <p:spPr>
          <a:xfrm flipV="1">
            <a:off x="2353628" y="1024255"/>
            <a:ext cx="7058025" cy="73025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/>
          </a:p>
        </p:txBody>
      </p:sp>
      <p:sp>
        <p:nvSpPr>
          <p:cNvPr id="19465" name="Line 12"/>
          <p:cNvSpPr/>
          <p:nvPr/>
        </p:nvSpPr>
        <p:spPr>
          <a:xfrm flipH="1">
            <a:off x="2353628" y="1097280"/>
            <a:ext cx="0" cy="287338"/>
          </a:xfrm>
          <a:prstGeom prst="line">
            <a:avLst/>
          </a:prstGeom>
          <a:ln w="254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>
            <a:endParaRPr/>
          </a:p>
        </p:txBody>
      </p:sp>
      <p:sp>
        <p:nvSpPr>
          <p:cNvPr id="19466" name="Line 13"/>
          <p:cNvSpPr/>
          <p:nvPr/>
        </p:nvSpPr>
        <p:spPr>
          <a:xfrm flipH="1">
            <a:off x="4587240" y="1097280"/>
            <a:ext cx="0" cy="287338"/>
          </a:xfrm>
          <a:prstGeom prst="line">
            <a:avLst/>
          </a:prstGeom>
          <a:ln w="254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>
            <a:endParaRPr/>
          </a:p>
        </p:txBody>
      </p:sp>
      <p:sp>
        <p:nvSpPr>
          <p:cNvPr id="19467" name="Line 14"/>
          <p:cNvSpPr/>
          <p:nvPr/>
        </p:nvSpPr>
        <p:spPr>
          <a:xfrm flipH="1">
            <a:off x="7035165" y="1024255"/>
            <a:ext cx="0" cy="217488"/>
          </a:xfrm>
          <a:prstGeom prst="line">
            <a:avLst/>
          </a:prstGeom>
          <a:ln w="254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>
            <a:endParaRPr/>
          </a:p>
        </p:txBody>
      </p:sp>
      <p:sp>
        <p:nvSpPr>
          <p:cNvPr id="19468" name="Line 15"/>
          <p:cNvSpPr/>
          <p:nvPr/>
        </p:nvSpPr>
        <p:spPr>
          <a:xfrm flipH="1">
            <a:off x="9411653" y="1024255"/>
            <a:ext cx="0" cy="360363"/>
          </a:xfrm>
          <a:prstGeom prst="line">
            <a:avLst/>
          </a:prstGeom>
          <a:ln w="254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>
            <a:endParaRPr/>
          </a:p>
        </p:txBody>
      </p:sp>
      <p:sp>
        <p:nvSpPr>
          <p:cNvPr id="19469" name="AutoShape 16"/>
          <p:cNvSpPr/>
          <p:nvPr/>
        </p:nvSpPr>
        <p:spPr>
          <a:xfrm>
            <a:off x="1267460" y="2987040"/>
            <a:ext cx="2160588" cy="33115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r>
              <a:rPr lang="zh-CN" altLang="en-US" sz="240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熟练背诵全文，</a:t>
            </a:r>
          </a:p>
          <a:p>
            <a:r>
              <a:rPr lang="zh-CN" altLang="en-US" sz="2400">
                <a:latin typeface="Arial" panose="020B0604020202020204" pitchFamily="34" charset="0"/>
                <a:ea typeface="黑体" panose="02010609060101010101" pitchFamily="2" charset="-122"/>
              </a:rPr>
              <a:t>准确默写名句，</a:t>
            </a:r>
          </a:p>
          <a:p>
            <a:r>
              <a:rPr lang="zh-CN" altLang="en-US" sz="240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认真梳理文言</a:t>
            </a:r>
          </a:p>
          <a:p>
            <a:r>
              <a:rPr lang="zh-CN" altLang="en-US" sz="240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知识点</a:t>
            </a:r>
            <a:r>
              <a:rPr lang="zh-CN" altLang="en-US" sz="2400">
                <a:latin typeface="Arial" panose="020B0604020202020204" pitchFamily="34" charset="0"/>
                <a:ea typeface="黑体" panose="02010609060101010101" pitchFamily="2" charset="-122"/>
              </a:rPr>
              <a:t>，完成</a:t>
            </a:r>
          </a:p>
          <a:p>
            <a:r>
              <a:rPr lang="zh-CN" altLang="en-US" sz="2400">
                <a:latin typeface="Arial" panose="020B0604020202020204" pitchFamily="34" charset="0"/>
                <a:ea typeface="黑体" panose="02010609060101010101" pitchFamily="2" charset="-122"/>
              </a:rPr>
              <a:t>自主质疑学案</a:t>
            </a:r>
          </a:p>
          <a:p>
            <a:r>
              <a:rPr lang="zh-CN" altLang="en-US" sz="2400">
                <a:latin typeface="Arial" panose="020B0604020202020204" pitchFamily="34" charset="0"/>
                <a:ea typeface="黑体" panose="02010609060101010101" pitchFamily="2" charset="-122"/>
              </a:rPr>
              <a:t>中的内容。</a:t>
            </a:r>
          </a:p>
          <a:p>
            <a:endParaRPr lang="en-US" altLang="zh-CN" sz="2400">
              <a:solidFill>
                <a:srgbClr val="0000FF"/>
              </a:solidFill>
              <a:latin typeface="Arial" panose="020B0604020202020204" pitchFamily="34" charset="0"/>
              <a:ea typeface="黑体" panose="02010609060101010101" pitchFamily="2" charset="-122"/>
            </a:endParaRPr>
          </a:p>
          <a:p>
            <a:endParaRPr lang="zh-CN" altLang="en-US" sz="2400">
              <a:solidFill>
                <a:srgbClr val="0000FF"/>
              </a:solidFill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  <p:sp>
        <p:nvSpPr>
          <p:cNvPr id="19470" name="AutoShape 18"/>
          <p:cNvSpPr/>
          <p:nvPr/>
        </p:nvSpPr>
        <p:spPr>
          <a:xfrm>
            <a:off x="3610928" y="3018790"/>
            <a:ext cx="2160587" cy="33115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r>
              <a:rPr lang="zh-CN" altLang="en-US" sz="2400">
                <a:solidFill>
                  <a:srgbClr val="000000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观看微课，用</a:t>
            </a:r>
          </a:p>
          <a:p>
            <a:r>
              <a:rPr lang="zh-CN" altLang="en-US" sz="2400">
                <a:solidFill>
                  <a:srgbClr val="000000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双色笔修改学</a:t>
            </a:r>
          </a:p>
          <a:p>
            <a:r>
              <a:rPr lang="zh-CN" altLang="en-US" sz="2400">
                <a:solidFill>
                  <a:srgbClr val="000000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案，</a:t>
            </a:r>
            <a:r>
              <a:rPr lang="zh-CN" altLang="en-US" sz="240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把握好时</a:t>
            </a:r>
          </a:p>
          <a:p>
            <a:r>
              <a:rPr lang="zh-CN" altLang="en-US" sz="240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间，边看边记</a:t>
            </a:r>
          </a:p>
          <a:p>
            <a:r>
              <a:rPr lang="zh-CN" altLang="en-US" sz="240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录，</a:t>
            </a:r>
            <a:r>
              <a:rPr lang="zh-CN" altLang="en-US" sz="2400">
                <a:latin typeface="Arial" panose="020B0604020202020204" pitchFamily="34" charset="0"/>
                <a:ea typeface="黑体" panose="02010609060101010101" pitchFamily="2" charset="-122"/>
              </a:rPr>
              <a:t>标注</a:t>
            </a:r>
            <a:r>
              <a:rPr lang="zh-CN" altLang="en-US" sz="2400">
                <a:solidFill>
                  <a:srgbClr val="000000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疑问。</a:t>
            </a:r>
          </a:p>
          <a:p>
            <a:endParaRPr lang="en-US" altLang="zh-CN" sz="2400">
              <a:solidFill>
                <a:srgbClr val="000000"/>
              </a:solidFill>
              <a:latin typeface="Arial" panose="020B0604020202020204" pitchFamily="34" charset="0"/>
              <a:ea typeface="黑体" panose="02010609060101010101" pitchFamily="2" charset="-122"/>
            </a:endParaRPr>
          </a:p>
          <a:p>
            <a:endParaRPr lang="zh-CN" altLang="en-US" sz="2400">
              <a:solidFill>
                <a:srgbClr val="0000FF"/>
              </a:solidFill>
              <a:latin typeface="Arial" panose="020B0604020202020204" pitchFamily="34" charset="0"/>
              <a:ea typeface="黑体" panose="02010609060101010101" pitchFamily="2" charset="-122"/>
            </a:endParaRPr>
          </a:p>
          <a:p>
            <a:endParaRPr lang="en-US" altLang="zh-CN" sz="2800">
              <a:solidFill>
                <a:srgbClr val="000000"/>
              </a:solidFill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  <p:sp>
        <p:nvSpPr>
          <p:cNvPr id="19471" name="AutoShape 19"/>
          <p:cNvSpPr/>
          <p:nvPr/>
        </p:nvSpPr>
        <p:spPr>
          <a:xfrm>
            <a:off x="6100763" y="3018790"/>
            <a:ext cx="2449512" cy="33115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r>
              <a:rPr lang="zh-CN" altLang="en-US" sz="2400">
                <a:latin typeface="Arial" panose="020B0604020202020204" pitchFamily="34" charset="0"/>
                <a:ea typeface="黑体" panose="02010609060101010101" pitchFamily="2" charset="-122"/>
              </a:rPr>
              <a:t>由组长统一协调</a:t>
            </a:r>
          </a:p>
          <a:p>
            <a:r>
              <a:rPr lang="zh-CN" altLang="en-US" sz="2400">
                <a:latin typeface="Arial" panose="020B0604020202020204" pitchFamily="34" charset="0"/>
                <a:ea typeface="黑体" panose="02010609060101010101" pitchFamily="2" charset="-122"/>
              </a:rPr>
              <a:t>组织讨论；</a:t>
            </a:r>
            <a:r>
              <a:rPr lang="zh-CN" altLang="en-US" sz="240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先两</a:t>
            </a:r>
          </a:p>
          <a:p>
            <a:r>
              <a:rPr lang="zh-CN" altLang="en-US" sz="240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人再小组讨论。</a:t>
            </a:r>
          </a:p>
          <a:p>
            <a:r>
              <a:rPr lang="zh-CN" altLang="en-US" sz="240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讨论过程中要及</a:t>
            </a:r>
          </a:p>
          <a:p>
            <a:r>
              <a:rPr lang="zh-CN" altLang="en-US" sz="240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时质疑</a:t>
            </a:r>
            <a:r>
              <a:rPr lang="zh-CN" altLang="en-US" sz="2400">
                <a:latin typeface="Arial" panose="020B0604020202020204" pitchFamily="34" charset="0"/>
                <a:ea typeface="黑体" panose="02010609060101010101" pitchFamily="2" charset="-122"/>
              </a:rPr>
              <a:t>，最大限</a:t>
            </a:r>
          </a:p>
          <a:p>
            <a:r>
              <a:rPr lang="zh-CN" altLang="en-US" sz="2400">
                <a:latin typeface="Arial" panose="020B0604020202020204" pitchFamily="34" charset="0"/>
                <a:ea typeface="黑体" panose="02010609060101010101" pitchFamily="2" charset="-122"/>
              </a:rPr>
              <a:t>度解决疑难，不</a:t>
            </a:r>
          </a:p>
          <a:p>
            <a:r>
              <a:rPr lang="zh-CN" altLang="en-US" sz="2400">
                <a:latin typeface="Arial" panose="020B0604020202020204" pitchFamily="34" charset="0"/>
                <a:ea typeface="黑体" panose="02010609060101010101" pitchFamily="2" charset="-122"/>
              </a:rPr>
              <a:t>明白的组长统计</a:t>
            </a:r>
          </a:p>
          <a:p>
            <a:r>
              <a:rPr lang="zh-CN" altLang="en-US" sz="2400">
                <a:latin typeface="Arial" panose="020B0604020202020204" pitchFamily="34" charset="0"/>
                <a:ea typeface="黑体" panose="02010609060101010101" pitchFamily="2" charset="-122"/>
              </a:rPr>
              <a:t>后交给老师。</a:t>
            </a:r>
          </a:p>
        </p:txBody>
      </p:sp>
      <p:sp>
        <p:nvSpPr>
          <p:cNvPr id="19472" name="AutoShape 20"/>
          <p:cNvSpPr/>
          <p:nvPr/>
        </p:nvSpPr>
        <p:spPr>
          <a:xfrm>
            <a:off x="8683625" y="3070543"/>
            <a:ext cx="1728788" cy="316865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r>
              <a:rPr lang="zh-CN" altLang="en-US" sz="240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完成在线</a:t>
            </a:r>
          </a:p>
          <a:p>
            <a:r>
              <a:rPr lang="zh-CN" altLang="en-US" sz="240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检测题目</a:t>
            </a:r>
            <a:r>
              <a:rPr lang="zh-CN" altLang="en-US" sz="2400">
                <a:latin typeface="Arial" panose="020B0604020202020204" pitchFamily="34" charset="0"/>
                <a:ea typeface="黑体" panose="02010609060101010101" pitchFamily="2" charset="-122"/>
              </a:rPr>
              <a:t>，</a:t>
            </a:r>
          </a:p>
          <a:p>
            <a:r>
              <a:rPr lang="zh-CN" altLang="en-US" sz="2400">
                <a:latin typeface="Arial" panose="020B0604020202020204" pitchFamily="34" charset="0"/>
                <a:ea typeface="黑体" panose="02010609060101010101" pitchFamily="2" charset="-122"/>
              </a:rPr>
              <a:t>检查自主</a:t>
            </a:r>
          </a:p>
          <a:p>
            <a:r>
              <a:rPr lang="zh-CN" altLang="en-US" sz="2400">
                <a:latin typeface="Arial" panose="020B0604020202020204" pitchFamily="34" charset="0"/>
                <a:ea typeface="黑体" panose="02010609060101010101" pitchFamily="2" charset="-122"/>
              </a:rPr>
              <a:t>学习效果。</a:t>
            </a:r>
          </a:p>
          <a:p>
            <a:endParaRPr lang="zh-CN" altLang="en-US" sz="2400">
              <a:solidFill>
                <a:srgbClr val="0000FF"/>
              </a:solidFill>
              <a:latin typeface="Arial" panose="020B0604020202020204" pitchFamily="34" charset="0"/>
              <a:ea typeface="黑体" panose="02010609060101010101" pitchFamily="2" charset="-122"/>
            </a:endParaRPr>
          </a:p>
          <a:p>
            <a:endParaRPr lang="zh-CN" altLang="en-US" sz="2400"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  <p:sp>
        <p:nvSpPr>
          <p:cNvPr id="19473" name="AutoShape 22"/>
          <p:cNvSpPr/>
          <p:nvPr/>
        </p:nvSpPr>
        <p:spPr>
          <a:xfrm>
            <a:off x="3290253" y="2103438"/>
            <a:ext cx="288925" cy="71437"/>
          </a:xfrm>
          <a:prstGeom prst="rightArrow">
            <a:avLst>
              <a:gd name="adj1" fmla="val 50000"/>
              <a:gd name="adj2" fmla="val 101111"/>
            </a:avLst>
          </a:prstGeom>
          <a:solidFill>
            <a:srgbClr val="000000"/>
          </a:solidFill>
          <a:ln w="381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9474" name="AutoShape 23"/>
          <p:cNvSpPr/>
          <p:nvPr/>
        </p:nvSpPr>
        <p:spPr>
          <a:xfrm>
            <a:off x="5738178" y="2069465"/>
            <a:ext cx="288925" cy="71438"/>
          </a:xfrm>
          <a:prstGeom prst="rightArrow">
            <a:avLst>
              <a:gd name="adj1" fmla="val 50000"/>
              <a:gd name="adj2" fmla="val 101110"/>
            </a:avLst>
          </a:prstGeom>
          <a:solidFill>
            <a:srgbClr val="000000"/>
          </a:solidFill>
          <a:ln w="381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9475" name="AutoShape 24"/>
          <p:cNvSpPr/>
          <p:nvPr/>
        </p:nvSpPr>
        <p:spPr>
          <a:xfrm>
            <a:off x="8186420" y="2069465"/>
            <a:ext cx="288925" cy="71438"/>
          </a:xfrm>
          <a:prstGeom prst="rightArrow">
            <a:avLst>
              <a:gd name="adj1" fmla="val 50000"/>
              <a:gd name="adj2" fmla="val 101110"/>
            </a:avLst>
          </a:prstGeom>
          <a:solidFill>
            <a:srgbClr val="000000"/>
          </a:solidFill>
          <a:ln w="381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9476" name="AutoShape 29"/>
          <p:cNvSpPr/>
          <p:nvPr/>
        </p:nvSpPr>
        <p:spPr>
          <a:xfrm>
            <a:off x="3790315" y="130175"/>
            <a:ext cx="3827145" cy="724535"/>
          </a:xfrm>
          <a:prstGeom prst="bevel">
            <a:avLst>
              <a:gd name="adj" fmla="val 12500"/>
            </a:avLst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zh-CN" altLang="en-US" sz="3600">
                <a:latin typeface="Arial" panose="020B0604020202020204" pitchFamily="34" charset="0"/>
                <a:ea typeface="黑体" panose="02010609060101010101" pitchFamily="2" charset="-122"/>
              </a:rPr>
              <a:t>自学质疑流程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39825" y="0"/>
            <a:ext cx="10515600" cy="1325563"/>
          </a:xfrm>
        </p:spPr>
        <p:txBody>
          <a:bodyPr/>
          <a:lstStyle/>
          <a:p>
            <a:r>
              <a:rPr lang="en-US" altLang="zh-CN"/>
              <a:t>                </a:t>
            </a:r>
            <a:r>
              <a:rPr lang="en-US" altLang="zh-CN" sz="36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lang="zh-CN" altLang="en-US" sz="36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自学质疑阶段</a:t>
            </a:r>
            <a:r>
              <a:rPr lang="en-US" altLang="zh-CN" sz="36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84480" y="1032510"/>
            <a:ext cx="12226290" cy="55657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000" b="1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一、基础自学</a:t>
            </a:r>
          </a:p>
          <a:p>
            <a:pPr marL="0" indent="0" fontAlgn="auto">
              <a:lnSpc>
                <a:spcPts val="2880"/>
              </a:lnSpc>
              <a:buNone/>
            </a:pPr>
            <a:r>
              <a:rPr lang="en-US" altLang="zh-CN" sz="2665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1.</a:t>
            </a:r>
            <a:r>
              <a:rPr lang="zh-CN" altLang="en-US" sz="2665" b="1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熟练背诵</a:t>
            </a:r>
            <a:r>
              <a:rPr lang="zh-CN" altLang="en-US" sz="2665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《&lt;论语&gt;十二章》《大学之道》（注意易错字），</a:t>
            </a:r>
            <a:r>
              <a:rPr lang="zh-CN" altLang="en-US" sz="2665" b="1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熟读</a:t>
            </a:r>
            <a:r>
              <a:rPr lang="zh-CN" altLang="en-US" sz="2665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《人皆有不</a:t>
            </a:r>
          </a:p>
          <a:p>
            <a:pPr marL="0" indent="0" fontAlgn="auto">
              <a:lnSpc>
                <a:spcPts val="2880"/>
              </a:lnSpc>
              <a:buNone/>
            </a:pPr>
            <a:r>
              <a:rPr lang="zh-CN" altLang="en-US" sz="2665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忍人之心》，结合课下注释落实基础，理解文意。</a:t>
            </a:r>
          </a:p>
          <a:p>
            <a:pPr marL="0" indent="0" fontAlgn="auto">
              <a:lnSpc>
                <a:spcPts val="2880"/>
              </a:lnSpc>
              <a:buNone/>
            </a:pPr>
            <a:r>
              <a:rPr lang="en-US" altLang="zh-CN" sz="2665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2.</a:t>
            </a:r>
            <a:r>
              <a:rPr lang="zh-CN" altLang="en-US" sz="2665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完成自学质疑学案两个任务：</a:t>
            </a:r>
          </a:p>
          <a:p>
            <a:pPr marL="0" indent="0" fontAlgn="auto">
              <a:lnSpc>
                <a:spcPts val="2880"/>
              </a:lnSpc>
              <a:buNone/>
            </a:pPr>
            <a:r>
              <a:rPr lang="en-US" altLang="zh-CN" sz="2665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任务1：梳理</a:t>
            </a:r>
            <a:r>
              <a:rPr lang="zh-CN" altLang="en-US" sz="2665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一词多义</a:t>
            </a:r>
            <a:r>
              <a:rPr lang="en-US" altLang="zh-CN" sz="2665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，探究</a:t>
            </a:r>
            <a:r>
              <a:rPr lang="zh-CN" altLang="en-US" sz="2665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词义引申的</a:t>
            </a:r>
            <a:r>
              <a:rPr lang="en-US" altLang="zh-CN" sz="2665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规律</a:t>
            </a:r>
          </a:p>
          <a:p>
            <a:pPr marL="0" indent="0" fontAlgn="auto">
              <a:lnSpc>
                <a:spcPts val="2880"/>
              </a:lnSpc>
              <a:buNone/>
            </a:pPr>
            <a:r>
              <a:rPr lang="en-US" altLang="zh-CN" sz="2665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梳理一词多义“克”，理解他在具体语句中的含义，并探究词义引申的规律。</a:t>
            </a:r>
          </a:p>
          <a:p>
            <a:pPr marL="0" indent="0" fontAlgn="auto">
              <a:lnSpc>
                <a:spcPts val="2880"/>
              </a:lnSpc>
              <a:buNone/>
            </a:pPr>
            <a:r>
              <a:rPr lang="en-US" altLang="zh-CN" sz="2665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任务2：抓核心概念，理解儒家思想</a:t>
            </a:r>
          </a:p>
          <a:p>
            <a:pPr marL="0" indent="0" fontAlgn="auto">
              <a:lnSpc>
                <a:spcPts val="2880"/>
              </a:lnSpc>
              <a:buNone/>
            </a:pPr>
            <a:r>
              <a:rPr lang="en-US" altLang="zh-CN" sz="2665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研读文本，边读边翻译，勾画关键词，用平实的语言解读关键概念的内涵。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84480" y="1798320"/>
            <a:ext cx="6151245" cy="47999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任务</a:t>
            </a:r>
            <a:r>
              <a:rPr lang="en-US" altLang="zh-CN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1</a:t>
            </a:r>
            <a:r>
              <a:rPr lang="zh-CN" altLang="en-US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：</a:t>
            </a:r>
            <a:r>
              <a:rPr lang="zh-CN" altLang="en-US" b="1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梳理一词多义的词义，探究词义引申的规律</a:t>
            </a:r>
          </a:p>
          <a:p>
            <a:r>
              <a:rPr lang="zh-CN" altLang="en-US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示例：“治”一词多义梳理</a:t>
            </a:r>
          </a:p>
          <a:p>
            <a:r>
              <a:rPr lang="zh-CN" altLang="en-US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1.梳理你所学的“治”一词多义的例子，理解它们在具体语句中的含义。</a:t>
            </a:r>
          </a:p>
          <a:p>
            <a:r>
              <a:rPr lang="zh-CN" altLang="en-US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（1）以孝治天下   </a:t>
            </a:r>
            <a:r>
              <a:rPr lang="en-US" altLang="zh-CN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</a:t>
            </a:r>
            <a:r>
              <a:rPr lang="zh-CN" altLang="en-US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（2）博闻强志,明于治乱,娴于辞令</a:t>
            </a:r>
          </a:p>
          <a:p>
            <a:r>
              <a:rPr lang="zh-CN" altLang="en-US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（3）今治水军八十万众</a:t>
            </a:r>
            <a:r>
              <a:rPr lang="en-US" altLang="zh-CN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</a:t>
            </a:r>
            <a:r>
              <a:rPr lang="zh-CN" altLang="en-US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（4）君有疾在腠理，不治将恐深</a:t>
            </a:r>
          </a:p>
          <a:p>
            <a:r>
              <a:rPr lang="zh-CN" altLang="en-US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（5）不效则治臣之罪   （6）于是约车治装，载券契而行</a:t>
            </a:r>
          </a:p>
          <a:p>
            <a:r>
              <a:rPr lang="zh-CN" altLang="en-US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（7）同心一意，共治曹操（8）此吾所以为治平之民虑也</a:t>
            </a:r>
          </a:p>
          <a:p>
            <a:r>
              <a:rPr lang="zh-CN" altLang="en-US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2.探究词义引申的规律。</a:t>
            </a:r>
          </a:p>
          <a:p>
            <a:r>
              <a:rPr lang="zh-CN" altLang="en-US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治：zhì ㄓˋ。《说文解字》：“治，水出东莱曲城阳丘山，南入海。从水、台声。”胚胎的雏形是台之范式。水、台两范式叠加。水如胚胎一样被管理是治之范式。本义：管理，处理。如：治国安邦。引申指“惩办”，如：治罪。引申指“医疗”，如：医治。引申指“消灭农作物的病虫害”。如：治蝗。引申指“从事研究”，如：治学。引申指“安定”。如：天下大治。引申指“旧称地方政府所在地”。如：府治、治所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569710" y="1640205"/>
            <a:ext cx="5410835" cy="489267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4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任务</a:t>
            </a:r>
            <a:r>
              <a:rPr lang="en-US" altLang="zh-CN" sz="24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2</a:t>
            </a:r>
            <a:r>
              <a:rPr lang="zh-CN" altLang="en-US" sz="24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：</a:t>
            </a:r>
            <a:r>
              <a:rPr lang="zh-CN" altLang="en-US" sz="2400" b="1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抓核心概念，理解思想内涵</a:t>
            </a:r>
          </a:p>
          <a:p>
            <a:r>
              <a:rPr lang="zh-CN" altLang="en-US" sz="24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示例：</a:t>
            </a:r>
            <a:r>
              <a:rPr lang="en-US" altLang="zh-CN" sz="24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“</a:t>
            </a:r>
            <a:r>
              <a:rPr lang="zh-CN" altLang="en-US" sz="24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道</a:t>
            </a:r>
            <a:r>
              <a:rPr lang="en-US" altLang="zh-CN" sz="24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”</a:t>
            </a:r>
            <a:endParaRPr lang="zh-CN" altLang="en-US" sz="2400" b="1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r>
              <a:rPr lang="zh-CN" altLang="en-US" sz="24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(1)朝闻道，夕死可矣。</a:t>
            </a:r>
          </a:p>
          <a:p>
            <a:r>
              <a:rPr lang="zh-CN" altLang="en-US" sz="24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(2)士不可以不弘毅，任重而道远。</a:t>
            </a:r>
          </a:p>
          <a:p>
            <a:r>
              <a:rPr lang="zh-CN" altLang="en-US" sz="24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(3)就有道而正焉。</a:t>
            </a:r>
          </a:p>
          <a:p>
            <a:r>
              <a:rPr lang="zh-CN" altLang="en-US" sz="24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第一个“道”是道理、真理。第二个“道”是路。第三个“道”是道德，侧重指品德、学问。</a:t>
            </a:r>
          </a:p>
          <a:p>
            <a:r>
              <a:rPr lang="zh-CN" altLang="en-US" sz="24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第一个“道”才是孔子心中的“道”。因为这句话是孔子爱真理甚于爱生命的誓言。生命不是我们自己选择的，但是，有了生命的我们应懂得人生的真理，知道怎样活着才是有价值的。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64515" y="1086485"/>
            <a:ext cx="10673080" cy="49745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600" b="1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二、过关达标</a:t>
            </a:r>
          </a:p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合上课本，完成自学质疑学案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“</a:t>
            </a: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过关达标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”</a:t>
            </a: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检测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marL="0" indent="0" fontAlgn="auto">
              <a:lnSpc>
                <a:spcPct val="150000"/>
              </a:lnSpc>
              <a:buNone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1.</a:t>
            </a: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实词过关：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敏、喻、修、隐、要</a:t>
            </a:r>
          </a:p>
          <a:p>
            <a:pPr marL="0" indent="0" fontAlgn="auto">
              <a:lnSpc>
                <a:spcPct val="150000"/>
              </a:lnSpc>
              <a:buNone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2.</a:t>
            </a: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情景默写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:</a:t>
            </a:r>
            <a:endParaRPr lang="zh-CN" altLang="en-US" sz="3200" b="1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marL="0" indent="0" fontAlgn="auto">
              <a:lnSpc>
                <a:spcPct val="150000"/>
              </a:lnSpc>
              <a:buNone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3.</a:t>
            </a: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成语填空：</a:t>
            </a:r>
            <a:endParaRPr lang="zh-CN" altLang="en-US" sz="3200" b="1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350510" y="241300"/>
            <a:ext cx="6391910" cy="230695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400" b="1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实词过关</a:t>
            </a:r>
          </a:p>
          <a:p>
            <a:r>
              <a:rPr lang="zh-CN" altLang="en-US" sz="24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1.</a:t>
            </a:r>
            <a:r>
              <a:rPr lang="zh-CN" altLang="en-US" sz="24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敏</a:t>
            </a:r>
            <a:r>
              <a:rPr lang="zh-CN" altLang="en-US" sz="24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于事而慎于言</a:t>
            </a:r>
            <a:r>
              <a:rPr lang="en-US" altLang="zh-CN" sz="24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/</a:t>
            </a:r>
            <a:r>
              <a:rPr lang="zh-CN" altLang="en-US" sz="24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回虽不</a:t>
            </a:r>
            <a:r>
              <a:rPr lang="zh-CN" altLang="en-US" sz="24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敏</a:t>
            </a:r>
            <a:r>
              <a:rPr lang="en-US" altLang="zh-CN" sz="24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/</a:t>
            </a:r>
            <a:r>
              <a:rPr lang="zh-CN" altLang="en-US" sz="24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敬谢不</a:t>
            </a:r>
            <a:r>
              <a:rPr lang="zh-CN" altLang="en-US" sz="24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敏</a:t>
            </a:r>
            <a:endParaRPr lang="zh-CN" altLang="en-US" sz="2400" b="1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r>
              <a:rPr lang="zh-CN" altLang="en-US" sz="24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2.君子</a:t>
            </a:r>
            <a:r>
              <a:rPr lang="zh-CN" altLang="en-US" sz="24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喻</a:t>
            </a:r>
            <a:r>
              <a:rPr lang="zh-CN" altLang="en-US" sz="24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于利</a:t>
            </a:r>
            <a:r>
              <a:rPr lang="en-US" altLang="zh-CN" sz="24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/</a:t>
            </a:r>
            <a:r>
              <a:rPr lang="zh-CN" altLang="en-US" sz="24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不言而</a:t>
            </a:r>
            <a:r>
              <a:rPr lang="zh-CN" altLang="en-US" sz="24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喻</a:t>
            </a:r>
            <a:r>
              <a:rPr lang="zh-CN" altLang="en-US" sz="24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  </a:t>
            </a:r>
          </a:p>
          <a:p>
            <a:r>
              <a:rPr lang="zh-CN" altLang="en-US" sz="24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3.先</a:t>
            </a:r>
            <a:r>
              <a:rPr lang="zh-CN" altLang="en-US" sz="24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修</a:t>
            </a:r>
            <a:r>
              <a:rPr lang="zh-CN" altLang="en-US" sz="24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其身</a:t>
            </a:r>
            <a:r>
              <a:rPr lang="en-US" altLang="zh-CN" sz="24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/</a:t>
            </a:r>
            <a:r>
              <a:rPr lang="zh-CN" altLang="en-US" sz="24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又重之以</a:t>
            </a:r>
            <a:r>
              <a:rPr lang="zh-CN" altLang="en-US" sz="24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修</a:t>
            </a:r>
            <a:r>
              <a:rPr lang="zh-CN" altLang="en-US" sz="24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能              </a:t>
            </a:r>
          </a:p>
          <a:p>
            <a:r>
              <a:rPr lang="zh-CN" altLang="en-US" sz="24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4.皆有怵惕恻</a:t>
            </a:r>
            <a:r>
              <a:rPr lang="zh-CN" altLang="en-US" sz="24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隐</a:t>
            </a:r>
            <a:r>
              <a:rPr lang="zh-CN" altLang="en-US" sz="24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之心</a:t>
            </a:r>
            <a:r>
              <a:rPr lang="en-US" altLang="zh-CN" sz="24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/</a:t>
            </a:r>
            <a:r>
              <a:rPr lang="zh-CN" altLang="en-US" sz="24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王若</a:t>
            </a:r>
            <a:r>
              <a:rPr lang="zh-CN" altLang="en-US" sz="24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隐</a:t>
            </a:r>
            <a:r>
              <a:rPr lang="zh-CN" altLang="en-US" sz="24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其无罪而就死地</a:t>
            </a:r>
          </a:p>
          <a:p>
            <a:r>
              <a:rPr lang="zh-CN" altLang="en-US" sz="24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5.非所以</a:t>
            </a:r>
            <a:r>
              <a:rPr lang="zh-CN" altLang="en-US" sz="24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要</a:t>
            </a:r>
            <a:r>
              <a:rPr lang="zh-CN" altLang="en-US" sz="24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誉于乡党朋友也</a:t>
            </a:r>
            <a:r>
              <a:rPr lang="en-US" altLang="zh-CN" sz="24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/</a:t>
            </a:r>
            <a:r>
              <a:rPr lang="zh-CN" altLang="en-US" sz="24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沽名</a:t>
            </a:r>
            <a:r>
              <a:rPr lang="zh-CN" altLang="en-US" sz="24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要</a:t>
            </a:r>
            <a:r>
              <a:rPr lang="zh-CN" altLang="en-US" sz="24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誉  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075305" y="2666365"/>
            <a:ext cx="8667750" cy="221488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b="1">
                <a:solidFill>
                  <a:srgbClr val="0000CC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情景默写</a:t>
            </a:r>
          </a:p>
          <a:p>
            <a:r>
              <a:rPr lang="zh-CN" altLang="en-US" sz="20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1.唐太宗李世民曾说“以人为鉴，以明得失”，由此可以想到《论语·里仁》中的：“</a:t>
            </a:r>
            <a:r>
              <a:rPr lang="zh-CN" altLang="en-US" sz="2000" b="1" u="sng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               </a:t>
            </a:r>
            <a:r>
              <a:rPr lang="zh-CN" altLang="en-US" sz="20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，</a:t>
            </a:r>
            <a:r>
              <a:rPr lang="zh-CN" altLang="en-US" sz="2000" b="1" u="sng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                 </a:t>
            </a:r>
            <a:r>
              <a:rPr lang="zh-CN" altLang="en-US" sz="20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。”</a:t>
            </a:r>
          </a:p>
          <a:p>
            <a:r>
              <a:rPr lang="zh-CN" altLang="en-US" sz="20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2.青年担当着国家兴盛的重责，应当以《论语·泰伯》中曾子所说的“ </a:t>
            </a:r>
            <a:r>
              <a:rPr lang="zh-CN" altLang="en-US" sz="2000" b="1" u="sng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                   </a:t>
            </a:r>
            <a:r>
              <a:rPr lang="zh-CN" altLang="en-US" sz="20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，</a:t>
            </a:r>
            <a:r>
              <a:rPr lang="zh-CN" altLang="en-US" sz="2000" b="1" u="sng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                   </a:t>
            </a:r>
            <a:r>
              <a:rPr lang="zh-CN" altLang="en-US" sz="20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”自勉。</a:t>
            </a:r>
          </a:p>
          <a:p>
            <a:r>
              <a:rPr lang="zh-CN" altLang="en-US" sz="20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3.《大学之道》中，用“</a:t>
            </a:r>
            <a:r>
              <a:rPr lang="zh-CN" altLang="en-US" sz="2000" b="1" u="sng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                </a:t>
            </a:r>
            <a:r>
              <a:rPr lang="zh-CN" altLang="en-US" sz="20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，</a:t>
            </a:r>
            <a:r>
              <a:rPr lang="zh-CN" altLang="en-US" sz="2000" b="1" u="sng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        </a:t>
            </a:r>
            <a:r>
              <a:rPr lang="en-US" altLang="zh-CN" sz="2000" b="1" u="sng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  </a:t>
            </a:r>
            <a:r>
              <a:rPr lang="zh-CN" altLang="en-US" sz="2000" b="1" u="sng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  </a:t>
            </a:r>
            <a:r>
              <a:rPr lang="zh-CN" altLang="en-US" sz="20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”两句强调家庭经营有序与国家治理上轨道的重要性。 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873885" y="5078730"/>
            <a:ext cx="8886190" cy="163004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 b="1">
                <a:solidFill>
                  <a:srgbClr val="0000CC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成语填空：</a:t>
            </a:r>
            <a:r>
              <a:rPr lang="zh-CN" altLang="en-US" sz="20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全面从严治党，是攻坚战也是持久战。取得成果不容易，巩固和发展成果更重要。当前，正风肃纪反腐依然</a:t>
            </a:r>
            <a:r>
              <a:rPr lang="zh-CN" altLang="en-US" sz="2000" b="1" u="sng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         </a:t>
            </a:r>
            <a:r>
              <a:rPr lang="zh-CN" altLang="en-US" sz="20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，既要防止为山九仞、</a:t>
            </a:r>
            <a:r>
              <a:rPr lang="zh-CN" altLang="en-US" sz="2000" b="1" u="sng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        </a:t>
            </a:r>
            <a:r>
              <a:rPr lang="zh-CN" altLang="en-US" sz="20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，又要避免斗志衰减、干劲不足；既要发现解决新问题，也要注重阻挡老问题反弹、回潮、变异。毛泽东同志说过：“一件事不做则已，做则必做到底，做到最后胜利。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5790" y="125285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600" b="1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三、微课助学</a:t>
            </a:r>
          </a:p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32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内容：</a:t>
            </a:r>
            <a:r>
              <a:rPr lang="en-US" altLang="zh-CN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“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基础知识讲解</a:t>
            </a:r>
            <a:r>
              <a:rPr lang="en-US" altLang="zh-CN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”</a:t>
            </a:r>
            <a:r>
              <a:rPr lang="zh-CN" altLang="en-US" sz="32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，针对过关达标检测的难点进行</a:t>
            </a:r>
          </a:p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32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拓展讲解。</a:t>
            </a:r>
          </a:p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32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要求：认真观看微课，用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双色笔修改</a:t>
            </a:r>
            <a:r>
              <a:rPr lang="zh-CN" altLang="en-US" sz="32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学案，把握好时间，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边看边记录，标注疑问</a:t>
            </a:r>
            <a:r>
              <a:rPr lang="zh-CN" altLang="en-US" sz="32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zh-CN" altLang="en-US" sz="3200" b="1">
              <a:solidFill>
                <a:srgbClr val="0000CC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 fontAlgn="auto">
              <a:lnSpc>
                <a:spcPct val="150000"/>
              </a:lnSpc>
              <a:buNone/>
            </a:pPr>
            <a:endParaRPr lang="zh-CN" altLang="en-US" sz="3200" b="1">
              <a:solidFill>
                <a:srgbClr val="0000CC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38810" y="1075690"/>
            <a:ext cx="11095355" cy="50171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600" b="1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四、合作互学</a:t>
            </a:r>
          </a:p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32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内容：</a:t>
            </a:r>
          </a:p>
          <a:p>
            <a:pPr marL="0" indent="0" fontAlgn="auto">
              <a:lnSpc>
                <a:spcPct val="150000"/>
              </a:lnSpc>
              <a:buNone/>
            </a:pPr>
            <a:r>
              <a:rPr lang="en-US" altLang="zh-CN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1.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文言基础疑难点</a:t>
            </a:r>
            <a:r>
              <a:rPr lang="en-US" altLang="zh-CN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 2.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核心概念的理解</a:t>
            </a:r>
          </a:p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32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要求：由组长统一协调组织讨论；先两人再小组讨论。讨论过程中要及时质疑，最大限度解决疑难，不明白的组长统计后交给老师。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09725" y="0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CN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</a:t>
            </a:r>
            <a:r>
              <a:rPr lang="en-US" altLang="zh-CN" sz="36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</a:t>
            </a:r>
            <a:r>
              <a:rPr lang="zh-CN" altLang="en-US" sz="36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训练展示阶段</a:t>
            </a:r>
            <a:r>
              <a:rPr lang="en-US" altLang="zh-CN" sz="36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5890" y="1022350"/>
            <a:ext cx="11919585" cy="5281930"/>
          </a:xfrm>
        </p:spPr>
        <p:txBody>
          <a:bodyPr>
            <a:noAutofit/>
          </a:bodyPr>
          <a:lstStyle/>
          <a:p>
            <a:pPr marL="0" indent="0" fontAlgn="auto">
              <a:lnSpc>
                <a:spcPts val="3860"/>
              </a:lnSpc>
              <a:buNone/>
            </a:pPr>
            <a:r>
              <a:rPr lang="zh-CN" altLang="en-US" sz="3600" b="1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疑难突破一：</a:t>
            </a:r>
            <a:br>
              <a:rPr lang="zh-CN" altLang="en-US" sz="3600" b="1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</a:br>
            <a:r>
              <a:rPr lang="zh-CN" altLang="en-US" b="1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克，最早见于甲骨文 。本义是战胜，后引申为能力超强，</a:t>
            </a:r>
          </a:p>
          <a:p>
            <a:pPr marL="0" indent="0" fontAlgn="auto">
              <a:lnSpc>
                <a:spcPts val="3860"/>
              </a:lnSpc>
              <a:buNone/>
            </a:pPr>
            <a:r>
              <a:rPr lang="zh-CN" altLang="en-US" b="1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胜任，完成等义。</a:t>
            </a:r>
            <a:r>
              <a:rPr lang="zh-CN" altLang="en-US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克：</a:t>
            </a:r>
            <a:r>
              <a:rPr lang="zh-CN" altLang="en-US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约束</a:t>
            </a:r>
            <a:r>
              <a:rPr lang="en-US" altLang="zh-CN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/</a:t>
            </a:r>
            <a:r>
              <a:rPr lang="zh-CN" altLang="en-US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能够</a:t>
            </a:r>
            <a:r>
              <a:rPr lang="en-US" altLang="zh-CN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/</a:t>
            </a:r>
            <a:r>
              <a:rPr lang="zh-CN" altLang="en-US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战胜</a:t>
            </a:r>
            <a:r>
              <a:rPr lang="en-US" altLang="zh-CN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  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 </a:t>
            </a:r>
          </a:p>
          <a:p>
            <a:pPr marL="0" indent="0" fontAlgn="auto">
              <a:lnSpc>
                <a:spcPct val="150000"/>
              </a:lnSpc>
              <a:buNone/>
            </a:pPr>
            <a:r>
              <a:rPr lang="zh-CN" altLang="en-US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克己复礼：</a:t>
            </a:r>
            <a:r>
              <a:rPr lang="zh-CN" altLang="en-US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约束自我，使言行归复于先王之礼。</a:t>
            </a:r>
            <a:endParaRPr lang="zh-CN" altLang="en-US" sz="3200" b="1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+mn-ea"/>
            </a:endParaRPr>
          </a:p>
          <a:p>
            <a:pPr marL="0" indent="0" fontAlgn="auto">
              <a:lnSpc>
                <a:spcPct val="150000"/>
              </a:lnSpc>
              <a:buNone/>
            </a:pPr>
            <a:r>
              <a:rPr lang="en-US" altLang="zh-CN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“克己”</a:t>
            </a:r>
            <a:r>
              <a:rPr lang="en-US" altLang="zh-CN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是克制自己的欲望，自觉地</a:t>
            </a:r>
            <a:r>
              <a:rPr lang="en-US" altLang="zh-CN" b="1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约束自己</a:t>
            </a:r>
            <a:r>
              <a:rPr lang="en-US" altLang="zh-CN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；</a:t>
            </a:r>
            <a:r>
              <a:rPr lang="en-US" altLang="zh-CN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“复礼”</a:t>
            </a:r>
            <a:r>
              <a:rPr lang="en-US" altLang="zh-CN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是</a:t>
            </a:r>
            <a:r>
              <a:rPr lang="en-US" altLang="zh-CN" b="1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践行礼仪</a:t>
            </a:r>
            <a:r>
              <a:rPr lang="en-US" altLang="zh-CN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，一切言行要纳于礼。前者为内，后者为外；前者为知，后者为行。总之，就是通过人们的道德修养自觉地遵守“礼”的规定。  </a:t>
            </a:r>
          </a:p>
          <a:p>
            <a:pPr marL="0" indent="0" fontAlgn="auto">
              <a:lnSpc>
                <a:spcPts val="3320"/>
              </a:lnSpc>
              <a:buNone/>
            </a:pPr>
            <a:endParaRPr lang="en-US" altLang="zh-CN" b="1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rcRect l="3339" t="7332"/>
          <a:stretch>
            <a:fillRect/>
          </a:stretch>
        </p:blipFill>
        <p:spPr>
          <a:xfrm>
            <a:off x="9184005" y="1263015"/>
            <a:ext cx="2871470" cy="1986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图片 99"/>
          <p:cNvPicPr/>
          <p:nvPr/>
        </p:nvPicPr>
        <p:blipFill>
          <a:blip r:embed="rId3"/>
          <a:stretch>
            <a:fillRect/>
          </a:stretch>
        </p:blipFill>
        <p:spPr>
          <a:xfrm>
            <a:off x="327660" y="1145540"/>
            <a:ext cx="8507730" cy="367855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文本框 3"/>
          <p:cNvSpPr txBox="1"/>
          <p:nvPr/>
        </p:nvSpPr>
        <p:spPr>
          <a:xfrm>
            <a:off x="327660" y="4918710"/>
            <a:ext cx="11790045" cy="168402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t">
            <a:spAutoFit/>
          </a:bodyPr>
          <a:lstStyle/>
          <a:p>
            <a:pPr fontAlgn="auto">
              <a:lnSpc>
                <a:spcPts val="4140"/>
              </a:lnSpc>
            </a:pPr>
            <a:r>
              <a:rPr lang="zh-CN" altLang="en-US" sz="32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《说文解字》：“仁，亲也。从人，从二。”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本义是对人友善、相亲</a:t>
            </a:r>
            <a:r>
              <a:rPr lang="zh-CN" altLang="en-US" sz="32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。《论语·颜渊》：“樊迟问仁。子曰：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‘爱人。’</a:t>
            </a:r>
            <a:r>
              <a:rPr lang="zh-CN" altLang="en-US" sz="32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”后来发展为含义广泛的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道德范畴</a:t>
            </a:r>
            <a:r>
              <a:rPr lang="zh-CN" altLang="en-US" sz="32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，如儒家提倡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“仁爱”“仁政”</a:t>
            </a:r>
            <a:r>
              <a:rPr lang="zh-CN" altLang="en-US" sz="32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等。</a:t>
            </a: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4"/>
          <a:srcRect l="7906" r="1308" b="7894"/>
          <a:stretch>
            <a:fillRect/>
          </a:stretch>
        </p:blipFill>
        <p:spPr>
          <a:xfrm>
            <a:off x="9166225" y="1318895"/>
            <a:ext cx="2909570" cy="2096770"/>
          </a:xfrm>
          <a:prstGeom prst="round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1028065" y="242570"/>
            <a:ext cx="5887720" cy="107632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3200" b="1">
                <a:solidFill>
                  <a:srgbClr val="0000C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疑难突破二：</a:t>
            </a:r>
            <a:r>
              <a:rPr lang="zh-CN" altLang="zh-CN" sz="3200" b="1" kern="100">
                <a:solidFill>
                  <a:srgbClr val="0000CC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  <a:sym typeface="+mn-ea"/>
              </a:rPr>
              <a:t>理解</a:t>
            </a:r>
            <a:r>
              <a:rPr lang="en-US" altLang="zh-CN" sz="3200" b="1" kern="100">
                <a:solidFill>
                  <a:srgbClr val="0000CC"/>
                </a:solidFill>
                <a:latin typeface="宋体" panose="02010600030101010101" pitchFamily="2" charset="-122"/>
                <a:ea typeface="方正中等线简体" panose="03000509000000000000" pitchFamily="65" charset="-122"/>
                <a:cs typeface="Times New Roman" panose="02020603050405020304" pitchFamily="18" charset="0"/>
                <a:sym typeface="+mn-ea"/>
              </a:rPr>
              <a:t>“</a:t>
            </a:r>
            <a:r>
              <a:rPr lang="zh-CN" altLang="zh-CN" sz="3200" b="1" kern="100">
                <a:solidFill>
                  <a:srgbClr val="0000CC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  <a:sym typeface="+mn-ea"/>
              </a:rPr>
              <a:t>仁</a:t>
            </a:r>
            <a:r>
              <a:rPr lang="en-US" altLang="zh-CN" sz="3200" b="1" kern="100">
                <a:solidFill>
                  <a:srgbClr val="0000CC"/>
                </a:solidFill>
                <a:latin typeface="宋体" panose="02010600030101010101" pitchFamily="2" charset="-122"/>
                <a:ea typeface="方正中等线简体" panose="03000509000000000000" pitchFamily="65" charset="-122"/>
                <a:cs typeface="Times New Roman" panose="02020603050405020304" pitchFamily="18" charset="0"/>
                <a:sym typeface="+mn-ea"/>
              </a:rPr>
              <a:t>”</a:t>
            </a:r>
            <a:r>
              <a:rPr lang="zh-CN" altLang="en-US" sz="3200" b="1" kern="100">
                <a:solidFill>
                  <a:srgbClr val="0000CC"/>
                </a:solidFill>
                <a:latin typeface="宋体" panose="02010600030101010101" pitchFamily="2" charset="-122"/>
                <a:ea typeface="方正中等线简体" panose="03000509000000000000" pitchFamily="65" charset="-122"/>
                <a:cs typeface="Times New Roman" panose="02020603050405020304" pitchFamily="18" charset="0"/>
                <a:sym typeface="+mn-ea"/>
              </a:rPr>
              <a:t>的内涵</a:t>
            </a:r>
            <a:br>
              <a:rPr lang="zh-CN" altLang="zh-CN" sz="3200" b="1" kern="100">
                <a:solidFill>
                  <a:srgbClr val="0000CC"/>
                </a:solidFill>
                <a:latin typeface="宋体" panose="02010600030101010101" pitchFamily="2" charset="-122"/>
                <a:ea typeface="宋体" panose="02010600030101010101" pitchFamily="2" charset="-122"/>
                <a:cs typeface="Courier New" panose="02070309020205020404" pitchFamily="49" charset="0"/>
                <a:sym typeface="+mn-ea"/>
              </a:rPr>
            </a:br>
            <a:endParaRPr lang="zh-CN" altLang="zh-CN" sz="3200" b="1" kern="100">
              <a:solidFill>
                <a:srgbClr val="0000CC"/>
              </a:solidFill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 unknown"/>
  <p:tag name="AS_RELEASE_DATE" val="2020.11.30"/>
  <p:tag name="AS_TITLE" val="Aspose.Slides for Java"/>
  <p:tag name="AS_VERSION" val="20.11"/>
  <p:tag name="COMMONDATA" val="eyJoZGlkIjoiYTc2ZGZiNzZiNDVlOGViOWVmM2JhOTY0NGJkNjUyYzgifQ=="/>
  <p:tag name="KSO_WPP_MARK_KEY" val="53fb95a4-c0ef-4e51-a0a6-2593d14f23bc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6330,&quot;width&quot;:6240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551f0423-fd24-4df5-ba52-99bb3279678f}"/>
  <p:tag name="TABLE_ENDDRAG_ORIGIN_RECT" val="911*220"/>
  <p:tag name="TABLE_ENDDRAG_RECT" val="27*306*911*220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2006</Words>
  <Application>Microsoft Office PowerPoint</Application>
  <PresentationFormat>宽屏</PresentationFormat>
  <Paragraphs>177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32" baseType="lpstr">
      <vt:lpstr>等线</vt:lpstr>
      <vt:lpstr>等线 Light</vt:lpstr>
      <vt:lpstr>方正粗黑宋简体</vt:lpstr>
      <vt:lpstr>黑体</vt:lpstr>
      <vt:lpstr>华文琥珀</vt:lpstr>
      <vt:lpstr>楷体</vt:lpstr>
      <vt:lpstr>隶书</vt:lpstr>
      <vt:lpstr>宋体</vt:lpstr>
      <vt:lpstr>微软雅黑</vt:lpstr>
      <vt:lpstr>Arial</vt:lpstr>
      <vt:lpstr>Calibri</vt:lpstr>
      <vt:lpstr>Times New Roman</vt:lpstr>
      <vt:lpstr>Office 主题​​</vt:lpstr>
      <vt:lpstr>品儒家哲思，做时代君子               </vt:lpstr>
      <vt:lpstr>                      【情境任务】 </vt:lpstr>
      <vt:lpstr>PowerPoint 演示文稿</vt:lpstr>
      <vt:lpstr>                     自学质疑阶段       </vt:lpstr>
      <vt:lpstr>PowerPoint 演示文稿</vt:lpstr>
      <vt:lpstr>PowerPoint 演示文稿</vt:lpstr>
      <vt:lpstr>PowerPoint 演示文稿</vt:lpstr>
      <vt:lpstr>              训练展示阶段       </vt:lpstr>
      <vt:lpstr>PowerPoint 演示文稿</vt:lpstr>
      <vt:lpstr>                  《论语十二章》仁的内涵</vt:lpstr>
      <vt:lpstr>      文本探究：品儒家经典，修君子之德 </vt:lpstr>
      <vt:lpstr>                 合作探究  共同提高 </vt:lpstr>
      <vt:lpstr>            点拨提升</vt:lpstr>
      <vt:lpstr>                    新时代君子的标杆</vt:lpstr>
      <vt:lpstr>                         见贤思齐，做时代君子</vt:lpstr>
      <vt:lpstr>PowerPoint 演示文稿</vt:lpstr>
      <vt:lpstr> 习近平：在庆祝中国共产主义青年团成立100周年大会上的讲话 </vt:lpstr>
      <vt:lpstr>              反思总结   </vt:lpstr>
      <vt:lpstr>        让我们的声音穿越千年，回响！ </vt:lpstr>
    </vt:vector>
  </TitlesOfParts>
  <Company>学科网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品儒家哲思，做时代君子               </dc:title>
  <dc:creator>rbm.xkw.com</dc:creator>
  <cp:lastModifiedBy>Administrator</cp:lastModifiedBy>
  <cp:revision>2</cp:revision>
  <cp:lastPrinted>2022-10-11T15:51:57Z</cp:lastPrinted>
  <dcterms:created xsi:type="dcterms:W3CDTF">2022-10-11T15:51:57Z</dcterms:created>
  <dcterms:modified xsi:type="dcterms:W3CDTF">2024-08-26T12:07:48Z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